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6858000" cy="9906000" type="A4"/>
  <p:notesSz cx="68580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313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2080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805180" cy="7642859"/>
          </a:xfrm>
          <a:custGeom>
            <a:avLst/>
            <a:gdLst/>
            <a:ahLst/>
            <a:cxnLst/>
            <a:rect l="l" t="t" r="r" b="b"/>
            <a:pathLst>
              <a:path w="805180" h="7642859">
                <a:moveTo>
                  <a:pt x="804672" y="0"/>
                </a:moveTo>
                <a:lnTo>
                  <a:pt x="611835" y="0"/>
                </a:lnTo>
                <a:lnTo>
                  <a:pt x="0" y="7181977"/>
                </a:lnTo>
                <a:lnTo>
                  <a:pt x="0" y="7594727"/>
                </a:lnTo>
                <a:lnTo>
                  <a:pt x="149987" y="7642859"/>
                </a:lnTo>
                <a:lnTo>
                  <a:pt x="804672" y="0"/>
                </a:lnTo>
                <a:close/>
              </a:path>
            </a:pathLst>
          </a:custGeom>
          <a:solidFill>
            <a:srgbClr val="FFC90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568960" cy="6680200"/>
          </a:xfrm>
          <a:custGeom>
            <a:avLst/>
            <a:gdLst/>
            <a:ahLst/>
            <a:cxnLst/>
            <a:rect l="l" t="t" r="r" b="b"/>
            <a:pathLst>
              <a:path w="568960" h="6680200">
                <a:moveTo>
                  <a:pt x="568452" y="0"/>
                </a:moveTo>
                <a:lnTo>
                  <a:pt x="378180" y="0"/>
                </a:lnTo>
                <a:lnTo>
                  <a:pt x="0" y="4443984"/>
                </a:lnTo>
                <a:lnTo>
                  <a:pt x="0" y="6679692"/>
                </a:lnTo>
                <a:lnTo>
                  <a:pt x="568452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8179308"/>
            <a:ext cx="680085" cy="1727200"/>
          </a:xfrm>
          <a:custGeom>
            <a:avLst/>
            <a:gdLst/>
            <a:ahLst/>
            <a:cxnLst/>
            <a:rect l="l" t="t" r="r" b="b"/>
            <a:pathLst>
              <a:path w="680085" h="1727200">
                <a:moveTo>
                  <a:pt x="0" y="0"/>
                </a:moveTo>
                <a:lnTo>
                  <a:pt x="0" y="27559"/>
                </a:lnTo>
                <a:lnTo>
                  <a:pt x="640422" y="1726691"/>
                </a:lnTo>
                <a:lnTo>
                  <a:pt x="679704" y="1726691"/>
                </a:lnTo>
                <a:lnTo>
                  <a:pt x="0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648956"/>
            <a:ext cx="1115695" cy="2257425"/>
          </a:xfrm>
          <a:custGeom>
            <a:avLst/>
            <a:gdLst/>
            <a:ahLst/>
            <a:cxnLst/>
            <a:rect l="l" t="t" r="r" b="b"/>
            <a:pathLst>
              <a:path w="1115695" h="2257425">
                <a:moveTo>
                  <a:pt x="0" y="0"/>
                </a:moveTo>
                <a:lnTo>
                  <a:pt x="0" y="6858"/>
                </a:lnTo>
                <a:lnTo>
                  <a:pt x="1072705" y="2257043"/>
                </a:lnTo>
                <a:lnTo>
                  <a:pt x="1115568" y="2257043"/>
                </a:lnTo>
                <a:lnTo>
                  <a:pt x="0" y="0"/>
                </a:lnTo>
                <a:close/>
              </a:path>
            </a:pathLst>
          </a:custGeom>
          <a:solidFill>
            <a:srgbClr val="846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7594092"/>
            <a:ext cx="1598930" cy="2312035"/>
          </a:xfrm>
          <a:custGeom>
            <a:avLst/>
            <a:gdLst/>
            <a:ahLst/>
            <a:cxnLst/>
            <a:rect l="l" t="t" r="r" b="b"/>
            <a:pathLst>
              <a:path w="1598930" h="2312034">
                <a:moveTo>
                  <a:pt x="0" y="0"/>
                </a:moveTo>
                <a:lnTo>
                  <a:pt x="0" y="54990"/>
                </a:lnTo>
                <a:lnTo>
                  <a:pt x="1115377" y="2311907"/>
                </a:lnTo>
                <a:lnTo>
                  <a:pt x="1598676" y="2311907"/>
                </a:lnTo>
                <a:lnTo>
                  <a:pt x="149987" y="48132"/>
                </a:lnTo>
                <a:lnTo>
                  <a:pt x="0" y="0"/>
                </a:lnTo>
                <a:close/>
              </a:path>
            </a:pathLst>
          </a:custGeom>
          <a:solidFill>
            <a:srgbClr val="C59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7738872"/>
            <a:ext cx="1033780" cy="2167255"/>
          </a:xfrm>
          <a:custGeom>
            <a:avLst/>
            <a:gdLst/>
            <a:ahLst/>
            <a:cxnLst/>
            <a:rect l="l" t="t" r="r" b="b"/>
            <a:pathLst>
              <a:path w="1033780" h="2167254">
                <a:moveTo>
                  <a:pt x="0" y="0"/>
                </a:moveTo>
                <a:lnTo>
                  <a:pt x="0" y="440308"/>
                </a:lnTo>
                <a:lnTo>
                  <a:pt x="679716" y="2167128"/>
                </a:lnTo>
                <a:lnTo>
                  <a:pt x="1033272" y="2167128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44467" y="3162775"/>
            <a:ext cx="1392681" cy="22732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0067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0067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0067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805180" cy="7642859"/>
          </a:xfrm>
          <a:custGeom>
            <a:avLst/>
            <a:gdLst/>
            <a:ahLst/>
            <a:cxnLst/>
            <a:rect l="l" t="t" r="r" b="b"/>
            <a:pathLst>
              <a:path w="805180" h="7642859">
                <a:moveTo>
                  <a:pt x="804672" y="0"/>
                </a:moveTo>
                <a:lnTo>
                  <a:pt x="611835" y="0"/>
                </a:lnTo>
                <a:lnTo>
                  <a:pt x="0" y="7181977"/>
                </a:lnTo>
                <a:lnTo>
                  <a:pt x="0" y="7594727"/>
                </a:lnTo>
                <a:lnTo>
                  <a:pt x="149987" y="7642859"/>
                </a:lnTo>
                <a:lnTo>
                  <a:pt x="804672" y="0"/>
                </a:lnTo>
                <a:close/>
              </a:path>
            </a:pathLst>
          </a:custGeom>
          <a:solidFill>
            <a:srgbClr val="FFC90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568960" cy="6680200"/>
          </a:xfrm>
          <a:custGeom>
            <a:avLst/>
            <a:gdLst/>
            <a:ahLst/>
            <a:cxnLst/>
            <a:rect l="l" t="t" r="r" b="b"/>
            <a:pathLst>
              <a:path w="568960" h="6680200">
                <a:moveTo>
                  <a:pt x="568452" y="0"/>
                </a:moveTo>
                <a:lnTo>
                  <a:pt x="378180" y="0"/>
                </a:lnTo>
                <a:lnTo>
                  <a:pt x="0" y="4443984"/>
                </a:lnTo>
                <a:lnTo>
                  <a:pt x="0" y="6679692"/>
                </a:lnTo>
                <a:lnTo>
                  <a:pt x="568452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8179308"/>
            <a:ext cx="680085" cy="1727200"/>
          </a:xfrm>
          <a:custGeom>
            <a:avLst/>
            <a:gdLst/>
            <a:ahLst/>
            <a:cxnLst/>
            <a:rect l="l" t="t" r="r" b="b"/>
            <a:pathLst>
              <a:path w="680085" h="1727200">
                <a:moveTo>
                  <a:pt x="0" y="0"/>
                </a:moveTo>
                <a:lnTo>
                  <a:pt x="0" y="27559"/>
                </a:lnTo>
                <a:lnTo>
                  <a:pt x="640422" y="1726691"/>
                </a:lnTo>
                <a:lnTo>
                  <a:pt x="679704" y="1726691"/>
                </a:lnTo>
                <a:lnTo>
                  <a:pt x="0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648956"/>
            <a:ext cx="1115695" cy="2257425"/>
          </a:xfrm>
          <a:custGeom>
            <a:avLst/>
            <a:gdLst/>
            <a:ahLst/>
            <a:cxnLst/>
            <a:rect l="l" t="t" r="r" b="b"/>
            <a:pathLst>
              <a:path w="1115695" h="2257425">
                <a:moveTo>
                  <a:pt x="0" y="0"/>
                </a:moveTo>
                <a:lnTo>
                  <a:pt x="0" y="6858"/>
                </a:lnTo>
                <a:lnTo>
                  <a:pt x="1072705" y="2257043"/>
                </a:lnTo>
                <a:lnTo>
                  <a:pt x="1115568" y="2257043"/>
                </a:lnTo>
                <a:lnTo>
                  <a:pt x="0" y="0"/>
                </a:lnTo>
                <a:close/>
              </a:path>
            </a:pathLst>
          </a:custGeom>
          <a:solidFill>
            <a:srgbClr val="8467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7594092"/>
            <a:ext cx="1598930" cy="2312035"/>
          </a:xfrm>
          <a:custGeom>
            <a:avLst/>
            <a:gdLst/>
            <a:ahLst/>
            <a:cxnLst/>
            <a:rect l="l" t="t" r="r" b="b"/>
            <a:pathLst>
              <a:path w="1598930" h="2312034">
                <a:moveTo>
                  <a:pt x="0" y="0"/>
                </a:moveTo>
                <a:lnTo>
                  <a:pt x="0" y="54990"/>
                </a:lnTo>
                <a:lnTo>
                  <a:pt x="1115377" y="2311907"/>
                </a:lnTo>
                <a:lnTo>
                  <a:pt x="1598676" y="2311907"/>
                </a:lnTo>
                <a:lnTo>
                  <a:pt x="149987" y="48132"/>
                </a:lnTo>
                <a:lnTo>
                  <a:pt x="0" y="0"/>
                </a:lnTo>
                <a:close/>
              </a:path>
            </a:pathLst>
          </a:custGeom>
          <a:solidFill>
            <a:srgbClr val="C59B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7738872"/>
            <a:ext cx="1033780" cy="2167255"/>
          </a:xfrm>
          <a:custGeom>
            <a:avLst/>
            <a:gdLst/>
            <a:ahLst/>
            <a:cxnLst/>
            <a:rect l="l" t="t" r="r" b="b"/>
            <a:pathLst>
              <a:path w="1033780" h="2167254">
                <a:moveTo>
                  <a:pt x="0" y="0"/>
                </a:moveTo>
                <a:lnTo>
                  <a:pt x="0" y="440308"/>
                </a:lnTo>
                <a:lnTo>
                  <a:pt x="679716" y="2167128"/>
                </a:lnTo>
                <a:lnTo>
                  <a:pt x="1033272" y="2167128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22626" y="3043173"/>
            <a:ext cx="1412747" cy="39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00067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80338" y="3716782"/>
            <a:ext cx="4897323" cy="27698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mailto:rjimenez@delfin.unacar.mx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InternacionalUTP" TargetMode="External"/><Relationship Id="rId2" Type="http://schemas.openxmlformats.org/officeDocument/2006/relationships/hyperlink" Target="http://www.utp.edu.co/internacional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outgoing@utp.edu.co" TargetMode="External"/><Relationship Id="rId4" Type="http://schemas.openxmlformats.org/officeDocument/2006/relationships/hyperlink" Target="https://www.instagram.com/oriut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0183" y="5850635"/>
            <a:ext cx="5435346" cy="181584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19124" y="3375405"/>
            <a:ext cx="5416550" cy="42303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252525"/>
                </a:solidFill>
                <a:latin typeface="Candara"/>
                <a:cs typeface="Candara"/>
              </a:rPr>
              <a:t>CONVOCATORIA</a:t>
            </a:r>
            <a:r>
              <a:rPr sz="2800" b="1" spc="10" dirty="0">
                <a:solidFill>
                  <a:srgbClr val="252525"/>
                </a:solidFill>
                <a:latin typeface="Candara"/>
                <a:cs typeface="Candara"/>
              </a:rPr>
              <a:t> </a:t>
            </a:r>
            <a:r>
              <a:rPr sz="2800" b="1" spc="-5" dirty="0">
                <a:solidFill>
                  <a:srgbClr val="252525"/>
                </a:solidFill>
                <a:latin typeface="Candara"/>
                <a:cs typeface="Candara"/>
              </a:rPr>
              <a:t>DOBLE</a:t>
            </a:r>
            <a:r>
              <a:rPr sz="2800" b="1" spc="5" dirty="0">
                <a:solidFill>
                  <a:srgbClr val="252525"/>
                </a:solidFill>
                <a:latin typeface="Candara"/>
                <a:cs typeface="Candara"/>
              </a:rPr>
              <a:t> </a:t>
            </a:r>
            <a:r>
              <a:rPr sz="2800" b="1" spc="-10" dirty="0">
                <a:solidFill>
                  <a:srgbClr val="252525"/>
                </a:solidFill>
                <a:latin typeface="Candara"/>
                <a:cs typeface="Candara"/>
              </a:rPr>
              <a:t>DIPLOMA</a:t>
            </a:r>
            <a:endParaRPr sz="2800" dirty="0">
              <a:latin typeface="Candara"/>
              <a:cs typeface="Candara"/>
            </a:endParaRPr>
          </a:p>
          <a:p>
            <a:pPr marL="12065" marR="5080" algn="ctr">
              <a:lnSpc>
                <a:spcPct val="100000"/>
              </a:lnSpc>
            </a:pPr>
            <a:r>
              <a:rPr sz="2800" b="1" spc="-5" dirty="0">
                <a:solidFill>
                  <a:srgbClr val="000067"/>
                </a:solidFill>
                <a:latin typeface="Candara"/>
                <a:cs typeface="Candara"/>
              </a:rPr>
              <a:t>Universidad</a:t>
            </a:r>
            <a:r>
              <a:rPr sz="2800" b="1" spc="20" dirty="0">
                <a:solidFill>
                  <a:srgbClr val="000067"/>
                </a:solidFill>
                <a:latin typeface="Candara"/>
                <a:cs typeface="Candara"/>
              </a:rPr>
              <a:t> </a:t>
            </a:r>
            <a:r>
              <a:rPr sz="2800" b="1" spc="-5" dirty="0">
                <a:solidFill>
                  <a:srgbClr val="000067"/>
                </a:solidFill>
                <a:latin typeface="Candara"/>
                <a:cs typeface="Candara"/>
              </a:rPr>
              <a:t>Autónoma</a:t>
            </a:r>
            <a:r>
              <a:rPr sz="2800" b="1" spc="-15" dirty="0">
                <a:solidFill>
                  <a:srgbClr val="000067"/>
                </a:solidFill>
                <a:latin typeface="Candara"/>
                <a:cs typeface="Candara"/>
              </a:rPr>
              <a:t> </a:t>
            </a:r>
            <a:r>
              <a:rPr sz="2800" b="1" spc="-10" dirty="0">
                <a:solidFill>
                  <a:srgbClr val="000067"/>
                </a:solidFill>
                <a:latin typeface="Candara"/>
                <a:cs typeface="Candara"/>
              </a:rPr>
              <a:t>del Carmen, </a:t>
            </a:r>
            <a:r>
              <a:rPr sz="2800" b="1" spc="-590" dirty="0">
                <a:solidFill>
                  <a:srgbClr val="000067"/>
                </a:solidFill>
                <a:latin typeface="Candara"/>
                <a:cs typeface="Candara"/>
              </a:rPr>
              <a:t> </a:t>
            </a:r>
            <a:r>
              <a:rPr sz="2800" b="1" spc="-10" dirty="0">
                <a:solidFill>
                  <a:srgbClr val="000067"/>
                </a:solidFill>
                <a:latin typeface="Candara"/>
                <a:cs typeface="Candara"/>
              </a:rPr>
              <a:t>México</a:t>
            </a:r>
            <a:endParaRPr sz="2800" dirty="0">
              <a:latin typeface="Candara"/>
              <a:cs typeface="Candara"/>
            </a:endParaRPr>
          </a:p>
          <a:p>
            <a:pPr marL="341630" algn="ctr">
              <a:lnSpc>
                <a:spcPct val="100000"/>
              </a:lnSpc>
              <a:spcBef>
                <a:spcPts val="10"/>
              </a:spcBef>
            </a:pPr>
            <a:r>
              <a:rPr sz="3200" b="1" spc="-10" dirty="0">
                <a:solidFill>
                  <a:srgbClr val="000067"/>
                </a:solidFill>
                <a:latin typeface="Arial"/>
                <a:cs typeface="Arial"/>
              </a:rPr>
              <a:t>202</a:t>
            </a:r>
            <a:r>
              <a:rPr lang="es-ES" sz="3200" b="1" spc="-10" dirty="0">
                <a:solidFill>
                  <a:srgbClr val="000067"/>
                </a:solidFill>
                <a:latin typeface="Arial"/>
                <a:cs typeface="Arial"/>
              </a:rPr>
              <a:t>3</a:t>
            </a:r>
            <a:r>
              <a:rPr sz="3200" b="1" spc="-45" dirty="0">
                <a:solidFill>
                  <a:srgbClr val="000067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0067"/>
                </a:solidFill>
                <a:latin typeface="Candara"/>
                <a:cs typeface="Candara"/>
              </a:rPr>
              <a:t>–</a:t>
            </a:r>
            <a:r>
              <a:rPr sz="3200" b="1" spc="-15" dirty="0">
                <a:solidFill>
                  <a:srgbClr val="000067"/>
                </a:solidFill>
                <a:latin typeface="Candara"/>
                <a:cs typeface="Candara"/>
              </a:rPr>
              <a:t> </a:t>
            </a:r>
            <a:r>
              <a:rPr sz="3200" b="1" spc="-10" dirty="0">
                <a:solidFill>
                  <a:srgbClr val="000067"/>
                </a:solidFill>
                <a:latin typeface="Arial"/>
                <a:cs typeface="Arial"/>
              </a:rPr>
              <a:t>202</a:t>
            </a:r>
            <a:r>
              <a:rPr lang="es-ES" sz="3200" b="1" spc="-10" dirty="0">
                <a:solidFill>
                  <a:srgbClr val="000067"/>
                </a:solidFill>
                <a:latin typeface="Arial"/>
                <a:cs typeface="Arial"/>
              </a:rPr>
              <a:t>4</a:t>
            </a:r>
            <a:endParaRPr sz="3200" dirty="0">
              <a:latin typeface="Arial"/>
              <a:cs typeface="Arial"/>
            </a:endParaRPr>
          </a:p>
          <a:p>
            <a:pPr marL="1687830" marR="997585" indent="-692150">
              <a:lnSpc>
                <a:spcPct val="100000"/>
              </a:lnSpc>
              <a:spcBef>
                <a:spcPts val="185"/>
              </a:spcBef>
            </a:pPr>
            <a:r>
              <a:rPr sz="1800" b="1" spc="-5" dirty="0">
                <a:solidFill>
                  <a:srgbClr val="DEB400"/>
                </a:solidFill>
                <a:latin typeface="Arial"/>
                <a:cs typeface="Arial"/>
              </a:rPr>
              <a:t>Fecha máxima para postularse: </a:t>
            </a:r>
            <a:r>
              <a:rPr sz="1800" b="1" spc="-490" dirty="0">
                <a:solidFill>
                  <a:srgbClr val="DEB400"/>
                </a:solidFill>
                <a:latin typeface="Arial"/>
                <a:cs typeface="Arial"/>
              </a:rPr>
              <a:t> </a:t>
            </a:r>
            <a:r>
              <a:rPr lang="es-ES" b="1" spc="-5" dirty="0">
                <a:solidFill>
                  <a:srgbClr val="DEB400"/>
                </a:solidFill>
                <a:latin typeface="Arial"/>
                <a:cs typeface="Arial"/>
              </a:rPr>
              <a:t>30</a:t>
            </a:r>
            <a:r>
              <a:rPr sz="1800" b="1" spc="-15" dirty="0">
                <a:solidFill>
                  <a:srgbClr val="DEB4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DEB400"/>
                </a:solidFill>
                <a:latin typeface="Arial"/>
                <a:cs typeface="Arial"/>
              </a:rPr>
              <a:t>de</a:t>
            </a:r>
            <a:r>
              <a:rPr sz="1800" b="1" spc="-5" dirty="0">
                <a:solidFill>
                  <a:srgbClr val="DEB400"/>
                </a:solidFill>
                <a:latin typeface="Arial"/>
                <a:cs typeface="Arial"/>
              </a:rPr>
              <a:t> abril</a:t>
            </a:r>
            <a:r>
              <a:rPr sz="1800" b="1" spc="-10" dirty="0">
                <a:solidFill>
                  <a:srgbClr val="DEB4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DEB400"/>
                </a:solidFill>
                <a:latin typeface="Arial"/>
                <a:cs typeface="Arial"/>
              </a:rPr>
              <a:t>de</a:t>
            </a:r>
            <a:r>
              <a:rPr sz="1800" b="1" spc="5" dirty="0">
                <a:solidFill>
                  <a:srgbClr val="DEB4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DEB400"/>
                </a:solidFill>
                <a:latin typeface="Arial"/>
                <a:cs typeface="Arial"/>
              </a:rPr>
              <a:t>202</a:t>
            </a:r>
            <a:r>
              <a:rPr lang="es-ES" sz="1800" b="1" spc="-10" dirty="0">
                <a:solidFill>
                  <a:srgbClr val="DEB400"/>
                </a:solidFill>
                <a:latin typeface="Arial"/>
                <a:cs typeface="Arial"/>
              </a:rPr>
              <a:t>3</a:t>
            </a:r>
            <a:endParaRPr sz="1800" dirty="0">
              <a:latin typeface="Arial"/>
              <a:cs typeface="Arial"/>
            </a:endParaRPr>
          </a:p>
          <a:p>
            <a:pPr marL="83820" marR="71120" algn="just">
              <a:lnSpc>
                <a:spcPct val="100000"/>
              </a:lnSpc>
              <a:spcBef>
                <a:spcPts val="1235"/>
              </a:spcBef>
            </a:pPr>
            <a:r>
              <a:rPr sz="1600" spc="-5" dirty="0">
                <a:latin typeface="Corbel"/>
                <a:cs typeface="Corbel"/>
              </a:rPr>
              <a:t>La</a:t>
            </a:r>
            <a:r>
              <a:rPr sz="1600" dirty="0">
                <a:latin typeface="Corbel"/>
                <a:cs typeface="Corbel"/>
              </a:rPr>
              <a:t> Oficina</a:t>
            </a:r>
            <a:r>
              <a:rPr sz="1600" spc="5" dirty="0">
                <a:latin typeface="Corbel"/>
                <a:cs typeface="Corbel"/>
              </a:rPr>
              <a:t> </a:t>
            </a:r>
            <a:r>
              <a:rPr sz="1600" dirty="0">
                <a:latin typeface="Corbel"/>
                <a:cs typeface="Corbel"/>
              </a:rPr>
              <a:t>de</a:t>
            </a:r>
            <a:r>
              <a:rPr sz="1600" spc="5" dirty="0">
                <a:latin typeface="Corbel"/>
                <a:cs typeface="Corbel"/>
              </a:rPr>
              <a:t> </a:t>
            </a:r>
            <a:r>
              <a:rPr sz="1600" spc="-5" dirty="0">
                <a:latin typeface="Corbel"/>
                <a:cs typeface="Corbel"/>
              </a:rPr>
              <a:t>Relaciones</a:t>
            </a:r>
            <a:r>
              <a:rPr sz="1600" dirty="0">
                <a:latin typeface="Corbel"/>
                <a:cs typeface="Corbel"/>
              </a:rPr>
              <a:t> </a:t>
            </a:r>
            <a:r>
              <a:rPr sz="1600" spc="-5" dirty="0">
                <a:latin typeface="Corbel"/>
                <a:cs typeface="Corbel"/>
              </a:rPr>
              <a:t>Internacionales</a:t>
            </a:r>
            <a:r>
              <a:rPr sz="1600" dirty="0">
                <a:latin typeface="Corbel"/>
                <a:cs typeface="Corbel"/>
              </a:rPr>
              <a:t> de</a:t>
            </a:r>
            <a:r>
              <a:rPr sz="1600" spc="5" dirty="0">
                <a:latin typeface="Corbel"/>
                <a:cs typeface="Corbel"/>
              </a:rPr>
              <a:t> </a:t>
            </a:r>
            <a:r>
              <a:rPr sz="1600" dirty="0">
                <a:latin typeface="Corbel"/>
                <a:cs typeface="Corbel"/>
              </a:rPr>
              <a:t>la</a:t>
            </a:r>
            <a:r>
              <a:rPr sz="1600" spc="5" dirty="0">
                <a:latin typeface="Corbel"/>
                <a:cs typeface="Corbel"/>
              </a:rPr>
              <a:t> </a:t>
            </a:r>
            <a:r>
              <a:rPr sz="1600" dirty="0">
                <a:latin typeface="Corbel"/>
                <a:cs typeface="Corbel"/>
              </a:rPr>
              <a:t>Universidad </a:t>
            </a:r>
            <a:r>
              <a:rPr sz="1600" spc="5" dirty="0">
                <a:latin typeface="Corbel"/>
                <a:cs typeface="Corbel"/>
              </a:rPr>
              <a:t> </a:t>
            </a:r>
            <a:r>
              <a:rPr sz="1600" spc="-15" dirty="0">
                <a:latin typeface="Corbel"/>
                <a:cs typeface="Corbel"/>
              </a:rPr>
              <a:t>Tecnológica </a:t>
            </a:r>
            <a:r>
              <a:rPr sz="1600" dirty="0">
                <a:latin typeface="Corbel"/>
                <a:cs typeface="Corbel"/>
              </a:rPr>
              <a:t>de </a:t>
            </a:r>
            <a:r>
              <a:rPr sz="1600" spc="-10" dirty="0">
                <a:latin typeface="Corbel"/>
                <a:cs typeface="Corbel"/>
              </a:rPr>
              <a:t>Pereira (ORI-UTP), </a:t>
            </a:r>
            <a:r>
              <a:rPr sz="1600" dirty="0">
                <a:latin typeface="Corbel"/>
                <a:cs typeface="Corbel"/>
              </a:rPr>
              <a:t>invita </a:t>
            </a:r>
            <a:r>
              <a:rPr sz="1600" spc="-5" dirty="0">
                <a:latin typeface="Corbel"/>
                <a:cs typeface="Corbel"/>
              </a:rPr>
              <a:t>a los </a:t>
            </a:r>
            <a:r>
              <a:rPr sz="1600" dirty="0">
                <a:latin typeface="Corbel"/>
                <a:cs typeface="Corbel"/>
              </a:rPr>
              <a:t>estudiantes de </a:t>
            </a:r>
            <a:r>
              <a:rPr sz="1600" spc="5" dirty="0">
                <a:latin typeface="Corbel"/>
                <a:cs typeface="Corbel"/>
              </a:rPr>
              <a:t> </a:t>
            </a:r>
            <a:r>
              <a:rPr sz="1600" b="1" spc="-5" dirty="0">
                <a:solidFill>
                  <a:srgbClr val="846700"/>
                </a:solidFill>
                <a:latin typeface="Corbel"/>
                <a:cs typeface="Corbel"/>
              </a:rPr>
              <a:t>Ingeniería</a:t>
            </a:r>
            <a:r>
              <a:rPr sz="1600" b="1" dirty="0">
                <a:solidFill>
                  <a:srgbClr val="846700"/>
                </a:solidFill>
                <a:latin typeface="Corbel"/>
                <a:cs typeface="Corbel"/>
              </a:rPr>
              <a:t> </a:t>
            </a:r>
            <a:r>
              <a:rPr sz="1600" b="1" spc="-5" dirty="0">
                <a:solidFill>
                  <a:srgbClr val="846700"/>
                </a:solidFill>
                <a:latin typeface="Corbel"/>
                <a:cs typeface="Corbel"/>
              </a:rPr>
              <a:t>mecánica</a:t>
            </a:r>
            <a:r>
              <a:rPr sz="1600" b="1" dirty="0">
                <a:solidFill>
                  <a:srgbClr val="846700"/>
                </a:solidFill>
                <a:latin typeface="Corbel"/>
                <a:cs typeface="Corbel"/>
              </a:rPr>
              <a:t> </a:t>
            </a:r>
            <a:r>
              <a:rPr sz="1600" spc="-5" dirty="0">
                <a:latin typeface="Corbel"/>
                <a:cs typeface="Corbel"/>
              </a:rPr>
              <a:t>que</a:t>
            </a:r>
            <a:r>
              <a:rPr sz="1600" dirty="0">
                <a:latin typeface="Corbel"/>
                <a:cs typeface="Corbel"/>
              </a:rPr>
              <a:t> hayan</a:t>
            </a:r>
            <a:r>
              <a:rPr sz="1600" spc="5" dirty="0">
                <a:latin typeface="Corbel"/>
                <a:cs typeface="Corbel"/>
              </a:rPr>
              <a:t> </a:t>
            </a:r>
            <a:r>
              <a:rPr sz="1600" spc="-5" dirty="0">
                <a:latin typeface="Corbel"/>
                <a:cs typeface="Corbel"/>
              </a:rPr>
              <a:t>cursado</a:t>
            </a:r>
            <a:r>
              <a:rPr sz="1600" dirty="0">
                <a:latin typeface="Corbel"/>
                <a:cs typeface="Corbel"/>
              </a:rPr>
              <a:t> </a:t>
            </a:r>
            <a:r>
              <a:rPr sz="1600" spc="-5" dirty="0">
                <a:latin typeface="Corbel"/>
                <a:cs typeface="Corbel"/>
              </a:rPr>
              <a:t>hasta</a:t>
            </a:r>
            <a:r>
              <a:rPr sz="1600" dirty="0">
                <a:latin typeface="Corbel"/>
                <a:cs typeface="Corbel"/>
              </a:rPr>
              <a:t> </a:t>
            </a:r>
            <a:r>
              <a:rPr sz="1600" spc="-10" dirty="0">
                <a:latin typeface="Corbel"/>
                <a:cs typeface="Corbel"/>
              </a:rPr>
              <a:t>séptimo </a:t>
            </a:r>
            <a:r>
              <a:rPr sz="1600" spc="-5" dirty="0">
                <a:latin typeface="Corbel"/>
                <a:cs typeface="Corbel"/>
              </a:rPr>
              <a:t> semestre</a:t>
            </a:r>
            <a:r>
              <a:rPr sz="1600" dirty="0">
                <a:latin typeface="Corbel"/>
                <a:cs typeface="Corbel"/>
              </a:rPr>
              <a:t> </a:t>
            </a:r>
            <a:r>
              <a:rPr sz="1600" spc="-5" dirty="0">
                <a:latin typeface="Corbel"/>
                <a:cs typeface="Corbel"/>
              </a:rPr>
              <a:t>de</a:t>
            </a:r>
            <a:r>
              <a:rPr sz="1600" dirty="0">
                <a:latin typeface="Corbel"/>
                <a:cs typeface="Corbel"/>
              </a:rPr>
              <a:t> </a:t>
            </a:r>
            <a:r>
              <a:rPr sz="1600" spc="-5" dirty="0">
                <a:latin typeface="Corbel"/>
                <a:cs typeface="Corbel"/>
              </a:rPr>
              <a:t>su</a:t>
            </a:r>
            <a:r>
              <a:rPr sz="1600" dirty="0">
                <a:latin typeface="Corbel"/>
                <a:cs typeface="Corbel"/>
              </a:rPr>
              <a:t> carrera</a:t>
            </a:r>
            <a:r>
              <a:rPr sz="1600" spc="5" dirty="0">
                <a:latin typeface="Corbel"/>
                <a:cs typeface="Corbel"/>
              </a:rPr>
              <a:t> </a:t>
            </a:r>
            <a:r>
              <a:rPr sz="1600" dirty="0">
                <a:latin typeface="Corbel"/>
                <a:cs typeface="Corbel"/>
              </a:rPr>
              <a:t>en</a:t>
            </a:r>
            <a:r>
              <a:rPr sz="1600" spc="5" dirty="0">
                <a:latin typeface="Corbel"/>
                <a:cs typeface="Corbel"/>
              </a:rPr>
              <a:t> </a:t>
            </a:r>
            <a:r>
              <a:rPr sz="1600" spc="-5" dirty="0">
                <a:latin typeface="Corbel"/>
                <a:cs typeface="Corbel"/>
              </a:rPr>
              <a:t>el</a:t>
            </a:r>
            <a:r>
              <a:rPr sz="1600" dirty="0">
                <a:latin typeface="Corbel"/>
                <a:cs typeface="Corbel"/>
              </a:rPr>
              <a:t> </a:t>
            </a:r>
            <a:r>
              <a:rPr sz="1600" spc="-5" dirty="0">
                <a:latin typeface="Corbel"/>
                <a:cs typeface="Corbel"/>
              </a:rPr>
              <a:t>momento</a:t>
            </a:r>
            <a:r>
              <a:rPr sz="1600" dirty="0">
                <a:latin typeface="Corbel"/>
                <a:cs typeface="Corbel"/>
              </a:rPr>
              <a:t> de</a:t>
            </a:r>
            <a:r>
              <a:rPr sz="1600" spc="5" dirty="0">
                <a:latin typeface="Corbel"/>
                <a:cs typeface="Corbel"/>
              </a:rPr>
              <a:t> </a:t>
            </a:r>
            <a:r>
              <a:rPr sz="1600" spc="-5" dirty="0">
                <a:latin typeface="Corbel"/>
                <a:cs typeface="Corbel"/>
              </a:rPr>
              <a:t>su</a:t>
            </a:r>
            <a:r>
              <a:rPr sz="1600" dirty="0">
                <a:latin typeface="Corbel"/>
                <a:cs typeface="Corbel"/>
              </a:rPr>
              <a:t> aplicación,</a:t>
            </a:r>
            <a:r>
              <a:rPr sz="1600" spc="5" dirty="0">
                <a:latin typeface="Corbel"/>
                <a:cs typeface="Corbel"/>
              </a:rPr>
              <a:t> </a:t>
            </a:r>
            <a:r>
              <a:rPr sz="1600" spc="-5" dirty="0">
                <a:latin typeface="Corbel"/>
                <a:cs typeface="Corbel"/>
              </a:rPr>
              <a:t>a </a:t>
            </a:r>
            <a:r>
              <a:rPr sz="1600" dirty="0">
                <a:latin typeface="Corbel"/>
                <a:cs typeface="Corbel"/>
              </a:rPr>
              <a:t> </a:t>
            </a:r>
            <a:r>
              <a:rPr sz="1600" spc="-5" dirty="0">
                <a:latin typeface="Corbel"/>
                <a:cs typeface="Corbel"/>
              </a:rPr>
              <a:t>participar en la convocatoria </a:t>
            </a:r>
            <a:r>
              <a:rPr sz="1600" dirty="0">
                <a:latin typeface="Corbel"/>
                <a:cs typeface="Corbel"/>
              </a:rPr>
              <a:t>para </a:t>
            </a:r>
            <a:r>
              <a:rPr sz="1600" spc="-5" dirty="0">
                <a:latin typeface="Corbel"/>
                <a:cs typeface="Corbel"/>
              </a:rPr>
              <a:t>la </a:t>
            </a:r>
            <a:r>
              <a:rPr sz="1600" dirty="0">
                <a:latin typeface="Corbel"/>
                <a:cs typeface="Corbel"/>
              </a:rPr>
              <a:t>Doble </a:t>
            </a:r>
            <a:r>
              <a:rPr sz="1600" spc="-5" dirty="0">
                <a:latin typeface="Corbel"/>
                <a:cs typeface="Corbel"/>
              </a:rPr>
              <a:t>Titulación UTP – </a:t>
            </a:r>
            <a:r>
              <a:rPr sz="1600" dirty="0">
                <a:latin typeface="Corbel"/>
                <a:cs typeface="Corbel"/>
              </a:rPr>
              <a:t> Universidad </a:t>
            </a:r>
            <a:r>
              <a:rPr sz="1600" spc="-5" dirty="0">
                <a:latin typeface="Corbel"/>
                <a:cs typeface="Corbel"/>
              </a:rPr>
              <a:t>Autónoma </a:t>
            </a:r>
            <a:r>
              <a:rPr sz="1600" dirty="0">
                <a:latin typeface="Corbel"/>
                <a:cs typeface="Corbel"/>
              </a:rPr>
              <a:t>del </a:t>
            </a:r>
            <a:r>
              <a:rPr sz="1600" spc="-5" dirty="0">
                <a:latin typeface="Corbel"/>
                <a:cs typeface="Corbel"/>
              </a:rPr>
              <a:t>Carmen </a:t>
            </a:r>
            <a:r>
              <a:rPr sz="1600" spc="-10" dirty="0">
                <a:latin typeface="Corbel"/>
                <a:cs typeface="Corbel"/>
              </a:rPr>
              <a:t>(UNACAR), </a:t>
            </a:r>
            <a:r>
              <a:rPr sz="1600" dirty="0">
                <a:latin typeface="Corbel"/>
                <a:cs typeface="Corbel"/>
              </a:rPr>
              <a:t>para el </a:t>
            </a:r>
            <a:r>
              <a:rPr sz="1600" spc="-5" dirty="0">
                <a:latin typeface="Corbel"/>
                <a:cs typeface="Corbel"/>
              </a:rPr>
              <a:t>per</a:t>
            </a:r>
            <a:r>
              <a:rPr lang="es-ES" sz="1600" spc="-5" dirty="0">
                <a:latin typeface="Corbel"/>
                <a:cs typeface="Corbel"/>
              </a:rPr>
              <a:t>í</a:t>
            </a:r>
            <a:r>
              <a:rPr sz="1600" spc="-5" dirty="0" err="1">
                <a:latin typeface="Corbel"/>
                <a:cs typeface="Corbel"/>
              </a:rPr>
              <a:t>odo</a:t>
            </a:r>
            <a:r>
              <a:rPr sz="1600" spc="-5" dirty="0">
                <a:latin typeface="Corbel"/>
                <a:cs typeface="Corbel"/>
              </a:rPr>
              <a:t> </a:t>
            </a:r>
            <a:r>
              <a:rPr sz="1600" dirty="0">
                <a:latin typeface="Corbel"/>
                <a:cs typeface="Corbel"/>
              </a:rPr>
              <a:t> </a:t>
            </a:r>
            <a:r>
              <a:rPr sz="1600" spc="-35" dirty="0">
                <a:latin typeface="Corbel"/>
                <a:cs typeface="Corbel"/>
              </a:rPr>
              <a:t>202</a:t>
            </a:r>
            <a:r>
              <a:rPr lang="es-ES" sz="1600" spc="-35" dirty="0">
                <a:latin typeface="Corbel"/>
                <a:cs typeface="Corbel"/>
              </a:rPr>
              <a:t>3</a:t>
            </a:r>
            <a:r>
              <a:rPr sz="1600" spc="-35" dirty="0">
                <a:latin typeface="Corbel"/>
                <a:cs typeface="Corbel"/>
              </a:rPr>
              <a:t>-202</a:t>
            </a:r>
            <a:r>
              <a:rPr lang="es-ES" sz="1600" spc="-35" dirty="0">
                <a:latin typeface="Corbel"/>
                <a:cs typeface="Corbel"/>
              </a:rPr>
              <a:t>4</a:t>
            </a:r>
            <a:r>
              <a:rPr sz="1600" spc="-35" dirty="0">
                <a:latin typeface="Corbel"/>
                <a:cs typeface="Corbel"/>
              </a:rPr>
              <a:t>.</a:t>
            </a:r>
            <a:endParaRPr sz="1600" dirty="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2263" y="17780"/>
            <a:ext cx="3341370" cy="546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41743"/>
                </a:solidFill>
                <a:latin typeface="Candara"/>
                <a:cs typeface="Candara"/>
              </a:rPr>
              <a:t>CONVOCATORIA</a:t>
            </a:r>
            <a:r>
              <a:rPr sz="1800" b="1" spc="-15" dirty="0">
                <a:solidFill>
                  <a:srgbClr val="041743"/>
                </a:solidFill>
                <a:latin typeface="Candara"/>
                <a:cs typeface="Candara"/>
              </a:rPr>
              <a:t> </a:t>
            </a:r>
            <a:r>
              <a:rPr sz="1800" b="1" spc="-5" dirty="0">
                <a:solidFill>
                  <a:srgbClr val="041743"/>
                </a:solidFill>
                <a:latin typeface="Candara"/>
                <a:cs typeface="Candara"/>
              </a:rPr>
              <a:t>INTERNACIONAL</a:t>
            </a:r>
            <a:endParaRPr sz="1800">
              <a:latin typeface="Candara"/>
              <a:cs typeface="Candara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600" b="1" spc="-15" dirty="0">
                <a:solidFill>
                  <a:srgbClr val="041743"/>
                </a:solidFill>
                <a:latin typeface="Candara"/>
                <a:cs typeface="Candara"/>
              </a:rPr>
              <a:t>PARA</a:t>
            </a:r>
            <a:r>
              <a:rPr sz="1600" b="1" dirty="0">
                <a:solidFill>
                  <a:srgbClr val="041743"/>
                </a:solidFill>
                <a:latin typeface="Candara"/>
                <a:cs typeface="Candara"/>
              </a:rPr>
              <a:t> </a:t>
            </a:r>
            <a:r>
              <a:rPr sz="1600" b="1" spc="-10" dirty="0">
                <a:solidFill>
                  <a:srgbClr val="041743"/>
                </a:solidFill>
                <a:latin typeface="Candara"/>
                <a:cs typeface="Candara"/>
              </a:rPr>
              <a:t>ESTUDIANTES</a:t>
            </a:r>
            <a:r>
              <a:rPr sz="1600" b="1" spc="40" dirty="0">
                <a:solidFill>
                  <a:srgbClr val="041743"/>
                </a:solidFill>
                <a:latin typeface="Candara"/>
                <a:cs typeface="Candara"/>
              </a:rPr>
              <a:t> </a:t>
            </a:r>
            <a:r>
              <a:rPr sz="1600" b="1" spc="-5" dirty="0">
                <a:solidFill>
                  <a:srgbClr val="041743"/>
                </a:solidFill>
                <a:latin typeface="Candara"/>
                <a:cs typeface="Candara"/>
              </a:rPr>
              <a:t>DE</a:t>
            </a:r>
            <a:r>
              <a:rPr sz="1600" b="1" spc="5" dirty="0">
                <a:solidFill>
                  <a:srgbClr val="041743"/>
                </a:solidFill>
                <a:latin typeface="Candara"/>
                <a:cs typeface="Candara"/>
              </a:rPr>
              <a:t> </a:t>
            </a:r>
            <a:r>
              <a:rPr sz="1600" b="1" spc="-5" dirty="0">
                <a:solidFill>
                  <a:srgbClr val="041743"/>
                </a:solidFill>
                <a:latin typeface="Candara"/>
                <a:cs typeface="Candara"/>
              </a:rPr>
              <a:t>LA</a:t>
            </a:r>
            <a:r>
              <a:rPr sz="1600" b="1" spc="-15" dirty="0">
                <a:solidFill>
                  <a:srgbClr val="041743"/>
                </a:solidFill>
                <a:latin typeface="Candara"/>
                <a:cs typeface="Candara"/>
              </a:rPr>
              <a:t> </a:t>
            </a:r>
            <a:r>
              <a:rPr sz="1600" b="1" spc="-5" dirty="0">
                <a:solidFill>
                  <a:srgbClr val="041743"/>
                </a:solidFill>
                <a:latin typeface="Candara"/>
                <a:cs typeface="Candara"/>
              </a:rPr>
              <a:t>UTP</a:t>
            </a:r>
            <a:endParaRPr sz="1600">
              <a:latin typeface="Candara"/>
              <a:cs typeface="Candara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1604" y="615695"/>
            <a:ext cx="2833116" cy="893063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9AE1020B-3349-4FE9-A2A2-F7B0788EA63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3633" y="722057"/>
            <a:ext cx="2230720" cy="68033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0117" y="477011"/>
            <a:ext cx="4330065" cy="78867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42240">
              <a:lnSpc>
                <a:spcPct val="100000"/>
              </a:lnSpc>
              <a:spcBef>
                <a:spcPts val="940"/>
              </a:spcBef>
            </a:pPr>
            <a:r>
              <a:rPr sz="1800" b="1" spc="-5" dirty="0">
                <a:solidFill>
                  <a:srgbClr val="252525"/>
                </a:solidFill>
                <a:latin typeface="Corbel"/>
                <a:cs typeface="Corbel"/>
              </a:rPr>
              <a:t>PROCESO</a:t>
            </a:r>
            <a:r>
              <a:rPr sz="1800" b="1" spc="-10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800" b="1" dirty="0">
                <a:solidFill>
                  <a:srgbClr val="252525"/>
                </a:solidFill>
                <a:latin typeface="Corbel"/>
                <a:cs typeface="Corbel"/>
              </a:rPr>
              <a:t>DE</a:t>
            </a:r>
            <a:r>
              <a:rPr sz="1800" b="1" spc="-80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800" b="1" spc="10" dirty="0">
                <a:solidFill>
                  <a:srgbClr val="252525"/>
                </a:solidFill>
                <a:latin typeface="Corbel"/>
                <a:cs typeface="Corbel"/>
              </a:rPr>
              <a:t>APLICACIÓNY</a:t>
            </a:r>
            <a:r>
              <a:rPr sz="1800" b="1" spc="-5" dirty="0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sz="1800" b="1" spc="-10" dirty="0">
                <a:solidFill>
                  <a:srgbClr val="252525"/>
                </a:solidFill>
                <a:latin typeface="Corbel"/>
                <a:cs typeface="Corbel"/>
              </a:rPr>
              <a:t>REQUISITOS</a:t>
            </a:r>
            <a:endParaRPr sz="18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sz="1800" i="1" spc="-5" dirty="0">
                <a:solidFill>
                  <a:srgbClr val="000067"/>
                </a:solidFill>
                <a:latin typeface="Arial"/>
                <a:cs typeface="Arial"/>
              </a:rPr>
              <a:t>Requisitos:</a:t>
            </a:r>
            <a:r>
              <a:rPr sz="1800" i="1" spc="10" dirty="0">
                <a:solidFill>
                  <a:srgbClr val="000067"/>
                </a:solidFill>
                <a:latin typeface="Arial"/>
                <a:cs typeface="Arial"/>
              </a:rPr>
              <a:t> </a:t>
            </a:r>
            <a:r>
              <a:rPr sz="1800" i="1" dirty="0">
                <a:solidFill>
                  <a:srgbClr val="000067"/>
                </a:solidFill>
                <a:latin typeface="Arial"/>
                <a:cs typeface="Arial"/>
              </a:rPr>
              <a:t>¿Qué</a:t>
            </a:r>
            <a:r>
              <a:rPr sz="1800" i="1" spc="-15" dirty="0">
                <a:solidFill>
                  <a:srgbClr val="000067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000067"/>
                </a:solidFill>
                <a:latin typeface="Arial"/>
                <a:cs typeface="Arial"/>
              </a:rPr>
              <a:t>debo</a:t>
            </a:r>
            <a:r>
              <a:rPr sz="1800" i="1" dirty="0">
                <a:solidFill>
                  <a:srgbClr val="000067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000067"/>
                </a:solidFill>
                <a:latin typeface="Arial"/>
                <a:cs typeface="Arial"/>
              </a:rPr>
              <a:t>tener </a:t>
            </a:r>
            <a:r>
              <a:rPr sz="1800" i="1" spc="-10" dirty="0">
                <a:solidFill>
                  <a:srgbClr val="000067"/>
                </a:solidFill>
                <a:latin typeface="Arial"/>
                <a:cs typeface="Arial"/>
              </a:rPr>
              <a:t>en</a:t>
            </a:r>
            <a:r>
              <a:rPr sz="1800" i="1" spc="5" dirty="0">
                <a:solidFill>
                  <a:srgbClr val="000067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000067"/>
                </a:solidFill>
                <a:latin typeface="Arial"/>
                <a:cs typeface="Arial"/>
              </a:rPr>
              <a:t>cuenta?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876108" y="1383601"/>
            <a:ext cx="5712651" cy="883285"/>
            <a:chOff x="876109" y="1383601"/>
            <a:chExt cx="4514850" cy="883285"/>
          </a:xfrm>
        </p:grpSpPr>
        <p:sp>
          <p:nvSpPr>
            <p:cNvPr id="4" name="object 4"/>
            <p:cNvSpPr/>
            <p:nvPr/>
          </p:nvSpPr>
          <p:spPr>
            <a:xfrm>
              <a:off x="880872" y="1388363"/>
              <a:ext cx="4505325" cy="873760"/>
            </a:xfrm>
            <a:custGeom>
              <a:avLst/>
              <a:gdLst/>
              <a:ahLst/>
              <a:cxnLst/>
              <a:rect l="l" t="t" r="r" b="b"/>
              <a:pathLst>
                <a:path w="4505325" h="873760">
                  <a:moveTo>
                    <a:pt x="4504944" y="0"/>
                  </a:moveTo>
                  <a:lnTo>
                    <a:pt x="0" y="0"/>
                  </a:lnTo>
                  <a:lnTo>
                    <a:pt x="0" y="873251"/>
                  </a:lnTo>
                  <a:lnTo>
                    <a:pt x="4504944" y="873251"/>
                  </a:lnTo>
                  <a:lnTo>
                    <a:pt x="4504944" y="0"/>
                  </a:lnTo>
                  <a:close/>
                </a:path>
              </a:pathLst>
            </a:custGeom>
            <a:solidFill>
              <a:srgbClr val="CACACA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80872" y="1388363"/>
              <a:ext cx="4505325" cy="873760"/>
            </a:xfrm>
            <a:custGeom>
              <a:avLst/>
              <a:gdLst/>
              <a:ahLst/>
              <a:cxnLst/>
              <a:rect l="l" t="t" r="r" b="b"/>
              <a:pathLst>
                <a:path w="4505325" h="873760">
                  <a:moveTo>
                    <a:pt x="0" y="873251"/>
                  </a:moveTo>
                  <a:lnTo>
                    <a:pt x="4504944" y="873251"/>
                  </a:lnTo>
                  <a:lnTo>
                    <a:pt x="4504944" y="0"/>
                  </a:lnTo>
                  <a:lnTo>
                    <a:pt x="0" y="0"/>
                  </a:lnTo>
                  <a:lnTo>
                    <a:pt x="0" y="873251"/>
                  </a:lnTo>
                  <a:close/>
                </a:path>
              </a:pathLst>
            </a:custGeom>
            <a:ln w="9144">
              <a:solidFill>
                <a:srgbClr val="AAAAA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435665" y="1393190"/>
            <a:ext cx="5147069" cy="626454"/>
          </a:xfrm>
          <a:prstGeom prst="rect">
            <a:avLst/>
          </a:prstGeom>
          <a:solidFill>
            <a:srgbClr val="CACACA">
              <a:alpha val="39999"/>
            </a:srgbClr>
          </a:solidFill>
        </p:spPr>
        <p:txBody>
          <a:bodyPr vert="horz" wrap="square" lIns="0" tIns="43815" rIns="0" bIns="0" rtlCol="0">
            <a:spAutoFit/>
          </a:bodyPr>
          <a:lstStyle/>
          <a:p>
            <a:pPr marL="313690" indent="-229235" algn="just">
              <a:lnSpc>
                <a:spcPts val="1370"/>
              </a:lnSpc>
              <a:spcBef>
                <a:spcPts val="345"/>
              </a:spcBef>
              <a:buAutoNum type="arabicPeriod"/>
              <a:tabLst>
                <a:tab pos="314325" algn="l"/>
              </a:tabLst>
            </a:pPr>
            <a:r>
              <a:rPr sz="1200" dirty="0">
                <a:latin typeface="Corbel"/>
                <a:cs typeface="Corbel"/>
              </a:rPr>
              <a:t>Haber</a:t>
            </a:r>
            <a:r>
              <a:rPr sz="1200" spc="-20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cursado</a:t>
            </a:r>
            <a:r>
              <a:rPr sz="1200" spc="-15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las</a:t>
            </a:r>
            <a:r>
              <a:rPr sz="1200" spc="-5" dirty="0">
                <a:latin typeface="Corbel"/>
                <a:cs typeface="Corbel"/>
              </a:rPr>
              <a:t> asignaturas correspondientes</a:t>
            </a:r>
            <a:r>
              <a:rPr sz="1200" spc="-25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a</a:t>
            </a:r>
            <a:r>
              <a:rPr sz="1200" spc="5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los</a:t>
            </a:r>
            <a:r>
              <a:rPr sz="1200" spc="5" dirty="0">
                <a:latin typeface="Corbel"/>
                <a:cs typeface="Corbel"/>
              </a:rPr>
              <a:t> </a:t>
            </a:r>
            <a:r>
              <a:rPr sz="1200" spc="-5" dirty="0" err="1">
                <a:latin typeface="Corbel"/>
                <a:cs typeface="Corbel"/>
              </a:rPr>
              <a:t>siete</a:t>
            </a:r>
            <a:r>
              <a:rPr lang="es-ES" sz="1200" spc="-5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(7) </a:t>
            </a:r>
            <a:r>
              <a:rPr sz="1200" spc="-5" dirty="0">
                <a:latin typeface="Corbel"/>
                <a:cs typeface="Corbel"/>
              </a:rPr>
              <a:t>semestres, </a:t>
            </a:r>
            <a:r>
              <a:rPr sz="1200" dirty="0">
                <a:latin typeface="Corbel"/>
                <a:cs typeface="Corbel"/>
              </a:rPr>
              <a:t>de acuerdo </a:t>
            </a:r>
            <a:r>
              <a:rPr sz="1200" spc="-5" dirty="0">
                <a:latin typeface="Corbel"/>
                <a:cs typeface="Corbel"/>
              </a:rPr>
              <a:t>con </a:t>
            </a:r>
            <a:r>
              <a:rPr sz="1200" dirty="0">
                <a:latin typeface="Corbel"/>
                <a:cs typeface="Corbel"/>
              </a:rPr>
              <a:t>el </a:t>
            </a:r>
            <a:r>
              <a:rPr sz="1200" spc="-5" dirty="0">
                <a:latin typeface="Corbel"/>
                <a:cs typeface="Corbel"/>
              </a:rPr>
              <a:t>plan </a:t>
            </a:r>
            <a:r>
              <a:rPr sz="1200" dirty="0">
                <a:latin typeface="Corbel"/>
                <a:cs typeface="Corbel"/>
              </a:rPr>
              <a:t>de </a:t>
            </a:r>
            <a:r>
              <a:rPr sz="1200" spc="-5" dirty="0">
                <a:latin typeface="Corbel"/>
                <a:cs typeface="Corbel"/>
              </a:rPr>
              <a:t>estudios </a:t>
            </a:r>
            <a:r>
              <a:rPr sz="1200" dirty="0">
                <a:latin typeface="Corbel"/>
                <a:cs typeface="Corbel"/>
              </a:rPr>
              <a:t>al </a:t>
            </a:r>
            <a:r>
              <a:rPr sz="1200" spc="-5" dirty="0" err="1">
                <a:latin typeface="Corbel"/>
                <a:cs typeface="Corbel"/>
              </a:rPr>
              <a:t>momento</a:t>
            </a:r>
            <a:r>
              <a:rPr sz="1200" spc="-10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de</a:t>
            </a:r>
            <a:r>
              <a:rPr sz="1200" spc="-10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la</a:t>
            </a:r>
            <a:r>
              <a:rPr sz="1200" spc="-5" dirty="0">
                <a:latin typeface="Corbel"/>
                <a:cs typeface="Corbel"/>
              </a:rPr>
              <a:t> aplicación.</a:t>
            </a:r>
            <a:endParaRPr sz="1200" dirty="0">
              <a:latin typeface="Corbel"/>
              <a:cs typeface="Corbel"/>
            </a:endParaRPr>
          </a:p>
          <a:p>
            <a:pPr marL="313690" indent="-229235" algn="just">
              <a:lnSpc>
                <a:spcPct val="100000"/>
              </a:lnSpc>
              <a:spcBef>
                <a:spcPts val="340"/>
              </a:spcBef>
              <a:buAutoNum type="arabicPeriod" startAt="2"/>
              <a:tabLst>
                <a:tab pos="314325" algn="l"/>
              </a:tabLst>
            </a:pPr>
            <a:r>
              <a:rPr sz="1200" dirty="0">
                <a:latin typeface="Corbel"/>
                <a:cs typeface="Corbel"/>
              </a:rPr>
              <a:t>No</a:t>
            </a:r>
            <a:r>
              <a:rPr sz="1200" spc="-20" dirty="0">
                <a:latin typeface="Corbel"/>
                <a:cs typeface="Corbel"/>
              </a:rPr>
              <a:t> </a:t>
            </a:r>
            <a:r>
              <a:rPr lang="es-ES" sz="1200" spc="-5" dirty="0">
                <a:latin typeface="Corbel"/>
                <a:cs typeface="Corbel"/>
              </a:rPr>
              <a:t>tener asignaturas reprobadas al momento de la postulación. </a:t>
            </a:r>
            <a:endParaRPr sz="1200" dirty="0">
              <a:latin typeface="Corbel"/>
              <a:cs typeface="Corbe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60476" y="1295400"/>
            <a:ext cx="601980" cy="894715"/>
            <a:chOff x="760476" y="1295400"/>
            <a:chExt cx="601980" cy="894715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8096" y="1303020"/>
              <a:ext cx="586740" cy="879348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768096" y="1303020"/>
              <a:ext cx="586740" cy="879475"/>
            </a:xfrm>
            <a:custGeom>
              <a:avLst/>
              <a:gdLst/>
              <a:ahLst/>
              <a:cxnLst/>
              <a:rect l="l" t="t" r="r" b="b"/>
              <a:pathLst>
                <a:path w="586740" h="879475">
                  <a:moveTo>
                    <a:pt x="0" y="879348"/>
                  </a:moveTo>
                  <a:lnTo>
                    <a:pt x="586740" y="879348"/>
                  </a:lnTo>
                  <a:lnTo>
                    <a:pt x="586740" y="0"/>
                  </a:lnTo>
                  <a:lnTo>
                    <a:pt x="0" y="0"/>
                  </a:lnTo>
                  <a:lnTo>
                    <a:pt x="0" y="879348"/>
                  </a:lnTo>
                  <a:close/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876109" y="2473261"/>
            <a:ext cx="2690495" cy="847725"/>
            <a:chOff x="876109" y="2473261"/>
            <a:chExt cx="2690495" cy="847725"/>
          </a:xfrm>
        </p:grpSpPr>
        <p:sp>
          <p:nvSpPr>
            <p:cNvPr id="11" name="object 11"/>
            <p:cNvSpPr/>
            <p:nvPr/>
          </p:nvSpPr>
          <p:spPr>
            <a:xfrm>
              <a:off x="880872" y="2478023"/>
              <a:ext cx="2680970" cy="838200"/>
            </a:xfrm>
            <a:custGeom>
              <a:avLst/>
              <a:gdLst/>
              <a:ahLst/>
              <a:cxnLst/>
              <a:rect l="l" t="t" r="r" b="b"/>
              <a:pathLst>
                <a:path w="2680970" h="838200">
                  <a:moveTo>
                    <a:pt x="2680716" y="0"/>
                  </a:moveTo>
                  <a:lnTo>
                    <a:pt x="0" y="0"/>
                  </a:lnTo>
                  <a:lnTo>
                    <a:pt x="0" y="838200"/>
                  </a:lnTo>
                  <a:lnTo>
                    <a:pt x="2680716" y="838200"/>
                  </a:lnTo>
                  <a:lnTo>
                    <a:pt x="2680716" y="0"/>
                  </a:lnTo>
                  <a:close/>
                </a:path>
              </a:pathLst>
            </a:custGeom>
            <a:solidFill>
              <a:srgbClr val="CACACA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80872" y="2478023"/>
              <a:ext cx="2680970" cy="838200"/>
            </a:xfrm>
            <a:custGeom>
              <a:avLst/>
              <a:gdLst/>
              <a:ahLst/>
              <a:cxnLst/>
              <a:rect l="l" t="t" r="r" b="b"/>
              <a:pathLst>
                <a:path w="2680970" h="838200">
                  <a:moveTo>
                    <a:pt x="0" y="838200"/>
                  </a:moveTo>
                  <a:lnTo>
                    <a:pt x="2680716" y="838200"/>
                  </a:lnTo>
                  <a:lnTo>
                    <a:pt x="2680716" y="0"/>
                  </a:lnTo>
                  <a:lnTo>
                    <a:pt x="0" y="0"/>
                  </a:lnTo>
                  <a:lnTo>
                    <a:pt x="0" y="838200"/>
                  </a:lnTo>
                  <a:close/>
                </a:path>
              </a:pathLst>
            </a:custGeom>
            <a:ln w="9144">
              <a:solidFill>
                <a:srgbClr val="AAAAA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1362455" y="2482595"/>
            <a:ext cx="2194560" cy="829310"/>
          </a:xfrm>
          <a:prstGeom prst="rect">
            <a:avLst/>
          </a:prstGeom>
          <a:solidFill>
            <a:srgbClr val="CACACA">
              <a:alpha val="39999"/>
            </a:srgbClr>
          </a:solidFill>
        </p:spPr>
        <p:txBody>
          <a:bodyPr vert="horz" wrap="square" lIns="0" tIns="25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85090" marR="49530">
              <a:lnSpc>
                <a:spcPts val="1300"/>
              </a:lnSpc>
            </a:pPr>
            <a:r>
              <a:rPr sz="1200" spc="-5" dirty="0">
                <a:latin typeface="Corbel"/>
                <a:cs typeface="Corbel"/>
              </a:rPr>
              <a:t>3</a:t>
            </a:r>
            <a:r>
              <a:rPr sz="1200" dirty="0">
                <a:latin typeface="Corbel"/>
                <a:cs typeface="Corbel"/>
              </a:rPr>
              <a:t>.</a:t>
            </a:r>
            <a:r>
              <a:rPr sz="1200" spc="-85" dirty="0">
                <a:latin typeface="Corbel"/>
                <a:cs typeface="Corbel"/>
              </a:rPr>
              <a:t> </a:t>
            </a:r>
            <a:r>
              <a:rPr sz="1200" spc="-70" dirty="0">
                <a:latin typeface="Corbel"/>
                <a:cs typeface="Corbel"/>
              </a:rPr>
              <a:t>T</a:t>
            </a:r>
            <a:r>
              <a:rPr sz="1200" dirty="0">
                <a:latin typeface="Corbel"/>
                <a:cs typeface="Corbel"/>
              </a:rPr>
              <a:t>e</a:t>
            </a:r>
            <a:r>
              <a:rPr sz="1200" spc="5" dirty="0">
                <a:latin typeface="Corbel"/>
                <a:cs typeface="Corbel"/>
              </a:rPr>
              <a:t>n</a:t>
            </a:r>
            <a:r>
              <a:rPr sz="1200" dirty="0">
                <a:latin typeface="Corbel"/>
                <a:cs typeface="Corbel"/>
              </a:rPr>
              <a:t>er</a:t>
            </a:r>
            <a:r>
              <a:rPr sz="1200" spc="-20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un</a:t>
            </a:r>
            <a:r>
              <a:rPr sz="1200" spc="5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pr</a:t>
            </a:r>
            <a:r>
              <a:rPr sz="1200" spc="-5" dirty="0">
                <a:latin typeface="Corbel"/>
                <a:cs typeface="Corbel"/>
              </a:rPr>
              <a:t>o</a:t>
            </a:r>
            <a:r>
              <a:rPr sz="1200" dirty="0">
                <a:latin typeface="Corbel"/>
                <a:cs typeface="Corbel"/>
              </a:rPr>
              <a:t>me</a:t>
            </a:r>
            <a:r>
              <a:rPr sz="1200" spc="5" dirty="0">
                <a:latin typeface="Corbel"/>
                <a:cs typeface="Corbel"/>
              </a:rPr>
              <a:t>d</a:t>
            </a:r>
            <a:r>
              <a:rPr sz="1200" dirty="0">
                <a:latin typeface="Corbel"/>
                <a:cs typeface="Corbel"/>
              </a:rPr>
              <a:t>io</a:t>
            </a:r>
            <a:r>
              <a:rPr sz="1200" spc="-20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acumula</a:t>
            </a:r>
            <a:r>
              <a:rPr sz="1200" spc="5" dirty="0">
                <a:latin typeface="Corbel"/>
                <a:cs typeface="Corbel"/>
              </a:rPr>
              <a:t>d</a:t>
            </a:r>
            <a:r>
              <a:rPr sz="1200" dirty="0">
                <a:latin typeface="Corbel"/>
                <a:cs typeface="Corbel"/>
              </a:rPr>
              <a:t>o  de</a:t>
            </a:r>
            <a:r>
              <a:rPr sz="1200" spc="-15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3,8</a:t>
            </a:r>
            <a:r>
              <a:rPr sz="1200" spc="5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o</a:t>
            </a:r>
            <a:r>
              <a:rPr sz="1200" spc="-10" dirty="0">
                <a:latin typeface="Corbel"/>
                <a:cs typeface="Corbel"/>
              </a:rPr>
              <a:t> superior.</a:t>
            </a:r>
            <a:endParaRPr sz="1200" dirty="0">
              <a:latin typeface="Corbel"/>
              <a:cs typeface="Corbe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760476" y="2350007"/>
            <a:ext cx="601980" cy="894715"/>
            <a:chOff x="760476" y="2350007"/>
            <a:chExt cx="601980" cy="894715"/>
          </a:xfrm>
        </p:grpSpPr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8096" y="2357627"/>
              <a:ext cx="586740" cy="879348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768096" y="2357627"/>
              <a:ext cx="586740" cy="879475"/>
            </a:xfrm>
            <a:custGeom>
              <a:avLst/>
              <a:gdLst/>
              <a:ahLst/>
              <a:cxnLst/>
              <a:rect l="l" t="t" r="r" b="b"/>
              <a:pathLst>
                <a:path w="586740" h="879475">
                  <a:moveTo>
                    <a:pt x="0" y="879348"/>
                  </a:moveTo>
                  <a:lnTo>
                    <a:pt x="586740" y="879348"/>
                  </a:lnTo>
                  <a:lnTo>
                    <a:pt x="586740" y="0"/>
                  </a:lnTo>
                  <a:lnTo>
                    <a:pt x="0" y="0"/>
                  </a:lnTo>
                  <a:lnTo>
                    <a:pt x="0" y="879348"/>
                  </a:lnTo>
                  <a:close/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3788473" y="2384869"/>
            <a:ext cx="2809240" cy="936625"/>
            <a:chOff x="3788473" y="2384869"/>
            <a:chExt cx="2809240" cy="936625"/>
          </a:xfrm>
        </p:grpSpPr>
        <p:sp>
          <p:nvSpPr>
            <p:cNvPr id="18" name="object 18"/>
            <p:cNvSpPr/>
            <p:nvPr/>
          </p:nvSpPr>
          <p:spPr>
            <a:xfrm>
              <a:off x="3793235" y="2389632"/>
              <a:ext cx="2799715" cy="927100"/>
            </a:xfrm>
            <a:custGeom>
              <a:avLst/>
              <a:gdLst/>
              <a:ahLst/>
              <a:cxnLst/>
              <a:rect l="l" t="t" r="r" b="b"/>
              <a:pathLst>
                <a:path w="2799715" h="927100">
                  <a:moveTo>
                    <a:pt x="2799588" y="0"/>
                  </a:moveTo>
                  <a:lnTo>
                    <a:pt x="0" y="0"/>
                  </a:lnTo>
                  <a:lnTo>
                    <a:pt x="0" y="926592"/>
                  </a:lnTo>
                  <a:lnTo>
                    <a:pt x="2799588" y="926592"/>
                  </a:lnTo>
                  <a:lnTo>
                    <a:pt x="2799588" y="0"/>
                  </a:lnTo>
                  <a:close/>
                </a:path>
              </a:pathLst>
            </a:custGeom>
            <a:solidFill>
              <a:srgbClr val="CACACA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793235" y="2389632"/>
              <a:ext cx="2799715" cy="927100"/>
            </a:xfrm>
            <a:custGeom>
              <a:avLst/>
              <a:gdLst/>
              <a:ahLst/>
              <a:cxnLst/>
              <a:rect l="l" t="t" r="r" b="b"/>
              <a:pathLst>
                <a:path w="2799715" h="927100">
                  <a:moveTo>
                    <a:pt x="0" y="926592"/>
                  </a:moveTo>
                  <a:lnTo>
                    <a:pt x="2799588" y="926592"/>
                  </a:lnTo>
                  <a:lnTo>
                    <a:pt x="2799588" y="0"/>
                  </a:lnTo>
                  <a:lnTo>
                    <a:pt x="0" y="0"/>
                  </a:lnTo>
                  <a:lnTo>
                    <a:pt x="0" y="926592"/>
                  </a:lnTo>
                  <a:close/>
                </a:path>
              </a:pathLst>
            </a:custGeom>
            <a:ln w="9144">
              <a:solidFill>
                <a:srgbClr val="AAAAA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4274820" y="2394204"/>
            <a:ext cx="2313940" cy="917575"/>
          </a:xfrm>
          <a:prstGeom prst="rect">
            <a:avLst/>
          </a:prstGeom>
          <a:solidFill>
            <a:srgbClr val="CACACA">
              <a:alpha val="39999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marL="86360">
              <a:lnSpc>
                <a:spcPts val="1385"/>
              </a:lnSpc>
            </a:pPr>
            <a:r>
              <a:rPr sz="1200" dirty="0">
                <a:latin typeface="Corbel"/>
                <a:cs typeface="Corbel"/>
              </a:rPr>
              <a:t>4.</a:t>
            </a:r>
            <a:r>
              <a:rPr sz="1200" spc="-10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Nivel</a:t>
            </a:r>
            <a:r>
              <a:rPr sz="1200" spc="-25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de</a:t>
            </a:r>
            <a:r>
              <a:rPr sz="1200" spc="-15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inglés: se</a:t>
            </a:r>
            <a:r>
              <a:rPr sz="1200" spc="-10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requiere</a:t>
            </a:r>
          </a:p>
          <a:p>
            <a:pPr marL="86360" marR="309245">
              <a:lnSpc>
                <a:spcPct val="100000"/>
              </a:lnSpc>
            </a:pPr>
            <a:r>
              <a:rPr sz="1200" spc="-5" dirty="0">
                <a:latin typeface="Corbel"/>
                <a:cs typeface="Corbel"/>
              </a:rPr>
              <a:t>haber cumplido con </a:t>
            </a:r>
            <a:r>
              <a:rPr sz="1200" dirty="0">
                <a:latin typeface="Corbel"/>
                <a:cs typeface="Corbel"/>
              </a:rPr>
              <a:t>los </a:t>
            </a:r>
            <a:r>
              <a:rPr sz="1200" spc="-5" dirty="0">
                <a:latin typeface="Corbel"/>
                <a:cs typeface="Corbel"/>
              </a:rPr>
              <a:t>niveles </a:t>
            </a:r>
            <a:r>
              <a:rPr sz="1200" spc="-235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exigidos </a:t>
            </a:r>
            <a:r>
              <a:rPr sz="1200" spc="-5" dirty="0">
                <a:latin typeface="Corbel"/>
                <a:cs typeface="Corbel"/>
              </a:rPr>
              <a:t>por </a:t>
            </a:r>
            <a:r>
              <a:rPr sz="1200" dirty="0">
                <a:latin typeface="Corbel"/>
                <a:cs typeface="Corbel"/>
              </a:rPr>
              <a:t>el ILEX o tener la </a:t>
            </a:r>
            <a:r>
              <a:rPr sz="1200" spc="5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prueba de </a:t>
            </a:r>
            <a:r>
              <a:rPr sz="1200" spc="-5" dirty="0">
                <a:latin typeface="Corbel"/>
                <a:cs typeface="Corbel"/>
              </a:rPr>
              <a:t>suficiencia que </a:t>
            </a:r>
            <a:r>
              <a:rPr sz="1200" dirty="0">
                <a:latin typeface="Corbel"/>
                <a:cs typeface="Corbel"/>
              </a:rPr>
              <a:t>lo </a:t>
            </a:r>
            <a:r>
              <a:rPr sz="1200" spc="5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reemplace.</a:t>
            </a:r>
          </a:p>
        </p:txBody>
      </p:sp>
      <p:grpSp>
        <p:nvGrpSpPr>
          <p:cNvPr id="21" name="object 21"/>
          <p:cNvGrpSpPr/>
          <p:nvPr/>
        </p:nvGrpSpPr>
        <p:grpSpPr>
          <a:xfrm>
            <a:off x="3672840" y="2350007"/>
            <a:ext cx="601980" cy="894715"/>
            <a:chOff x="3672840" y="2350007"/>
            <a:chExt cx="601980" cy="894715"/>
          </a:xfrm>
        </p:grpSpPr>
        <p:pic>
          <p:nvPicPr>
            <p:cNvPr id="22" name="object 2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680460" y="2357627"/>
              <a:ext cx="586739" cy="879348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3680460" y="2357627"/>
              <a:ext cx="586740" cy="879475"/>
            </a:xfrm>
            <a:custGeom>
              <a:avLst/>
              <a:gdLst/>
              <a:ahLst/>
              <a:cxnLst/>
              <a:rect l="l" t="t" r="r" b="b"/>
              <a:pathLst>
                <a:path w="586739" h="879475">
                  <a:moveTo>
                    <a:pt x="0" y="879348"/>
                  </a:moveTo>
                  <a:lnTo>
                    <a:pt x="586739" y="879348"/>
                  </a:lnTo>
                  <a:lnTo>
                    <a:pt x="586739" y="0"/>
                  </a:lnTo>
                  <a:lnTo>
                    <a:pt x="0" y="0"/>
                  </a:lnTo>
                  <a:lnTo>
                    <a:pt x="0" y="879348"/>
                  </a:lnTo>
                  <a:close/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" name="object 24"/>
          <p:cNvGrpSpPr/>
          <p:nvPr/>
        </p:nvGrpSpPr>
        <p:grpSpPr>
          <a:xfrm>
            <a:off x="876109" y="3529393"/>
            <a:ext cx="2690495" cy="846455"/>
            <a:chOff x="876109" y="3529393"/>
            <a:chExt cx="2690495" cy="846455"/>
          </a:xfrm>
        </p:grpSpPr>
        <p:sp>
          <p:nvSpPr>
            <p:cNvPr id="25" name="object 25"/>
            <p:cNvSpPr/>
            <p:nvPr/>
          </p:nvSpPr>
          <p:spPr>
            <a:xfrm>
              <a:off x="880872" y="3534155"/>
              <a:ext cx="2680970" cy="836930"/>
            </a:xfrm>
            <a:custGeom>
              <a:avLst/>
              <a:gdLst/>
              <a:ahLst/>
              <a:cxnLst/>
              <a:rect l="l" t="t" r="r" b="b"/>
              <a:pathLst>
                <a:path w="2680970" h="836929">
                  <a:moveTo>
                    <a:pt x="2680716" y="0"/>
                  </a:moveTo>
                  <a:lnTo>
                    <a:pt x="0" y="0"/>
                  </a:lnTo>
                  <a:lnTo>
                    <a:pt x="0" y="836676"/>
                  </a:lnTo>
                  <a:lnTo>
                    <a:pt x="2680716" y="836676"/>
                  </a:lnTo>
                  <a:lnTo>
                    <a:pt x="2680716" y="0"/>
                  </a:lnTo>
                  <a:close/>
                </a:path>
              </a:pathLst>
            </a:custGeom>
            <a:solidFill>
              <a:srgbClr val="CACACA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880872" y="3534155"/>
              <a:ext cx="2680970" cy="836930"/>
            </a:xfrm>
            <a:custGeom>
              <a:avLst/>
              <a:gdLst/>
              <a:ahLst/>
              <a:cxnLst/>
              <a:rect l="l" t="t" r="r" b="b"/>
              <a:pathLst>
                <a:path w="2680970" h="836929">
                  <a:moveTo>
                    <a:pt x="0" y="836676"/>
                  </a:moveTo>
                  <a:lnTo>
                    <a:pt x="2680716" y="836676"/>
                  </a:lnTo>
                  <a:lnTo>
                    <a:pt x="2680716" y="0"/>
                  </a:lnTo>
                  <a:lnTo>
                    <a:pt x="0" y="0"/>
                  </a:lnTo>
                  <a:lnTo>
                    <a:pt x="0" y="836676"/>
                  </a:lnTo>
                  <a:close/>
                </a:path>
              </a:pathLst>
            </a:custGeom>
            <a:ln w="9144">
              <a:solidFill>
                <a:srgbClr val="AAAAA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1362455" y="3538728"/>
            <a:ext cx="2194560" cy="828040"/>
          </a:xfrm>
          <a:prstGeom prst="rect">
            <a:avLst/>
          </a:prstGeom>
          <a:solidFill>
            <a:srgbClr val="CACACA">
              <a:alpha val="39999"/>
            </a:srgbClr>
          </a:solidFill>
        </p:spPr>
        <p:txBody>
          <a:bodyPr vert="horz" wrap="square" lIns="0" tIns="75565" rIns="0" bIns="0" rtlCol="0">
            <a:spAutoFit/>
          </a:bodyPr>
          <a:lstStyle/>
          <a:p>
            <a:pPr marL="85090" marR="49530">
              <a:lnSpc>
                <a:spcPct val="90000"/>
              </a:lnSpc>
              <a:spcBef>
                <a:spcPts val="595"/>
              </a:spcBef>
            </a:pPr>
            <a:r>
              <a:rPr sz="1200" dirty="0">
                <a:latin typeface="Corbel"/>
                <a:cs typeface="Corbel"/>
              </a:rPr>
              <a:t>5. </a:t>
            </a:r>
            <a:r>
              <a:rPr sz="1200" spc="-5" dirty="0">
                <a:latin typeface="Corbel"/>
                <a:cs typeface="Corbel"/>
              </a:rPr>
              <a:t>Estar avalado por </a:t>
            </a:r>
            <a:r>
              <a:rPr sz="1200" dirty="0">
                <a:latin typeface="Corbel"/>
                <a:cs typeface="Corbel"/>
              </a:rPr>
              <a:t>el </a:t>
            </a:r>
            <a:r>
              <a:rPr sz="1200" spc="-5" dirty="0">
                <a:latin typeface="Corbel"/>
                <a:cs typeface="Corbel"/>
              </a:rPr>
              <a:t>Consejo </a:t>
            </a:r>
            <a:r>
              <a:rPr sz="1200" dirty="0">
                <a:latin typeface="Corbel"/>
                <a:cs typeface="Corbel"/>
              </a:rPr>
              <a:t> de </a:t>
            </a:r>
            <a:r>
              <a:rPr sz="1200" spc="-5" dirty="0">
                <a:latin typeface="Corbel"/>
                <a:cs typeface="Corbel"/>
              </a:rPr>
              <a:t>Facultad </a:t>
            </a:r>
            <a:r>
              <a:rPr sz="1200" dirty="0">
                <a:latin typeface="Corbel"/>
                <a:cs typeface="Corbel"/>
              </a:rPr>
              <a:t>en el </a:t>
            </a:r>
            <a:r>
              <a:rPr sz="1200" spc="-5" dirty="0">
                <a:latin typeface="Corbel"/>
                <a:cs typeface="Corbel"/>
              </a:rPr>
              <a:t>momento </a:t>
            </a:r>
            <a:r>
              <a:rPr sz="1200" dirty="0">
                <a:latin typeface="Corbel"/>
                <a:cs typeface="Corbel"/>
              </a:rPr>
              <a:t>de </a:t>
            </a:r>
            <a:r>
              <a:rPr sz="1200" spc="5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ser postulado</a:t>
            </a:r>
            <a:r>
              <a:rPr sz="1200" spc="-15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a</a:t>
            </a:r>
            <a:r>
              <a:rPr sz="1200" spc="-10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la</a:t>
            </a:r>
            <a:r>
              <a:rPr sz="1200" spc="-55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Universidad</a:t>
            </a:r>
            <a:r>
              <a:rPr sz="1200" spc="-25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de </a:t>
            </a:r>
            <a:r>
              <a:rPr sz="1200" spc="-225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Destino.</a:t>
            </a:r>
            <a:r>
              <a:rPr sz="1200" spc="-15" dirty="0">
                <a:latin typeface="Corbel"/>
                <a:cs typeface="Corbel"/>
              </a:rPr>
              <a:t> </a:t>
            </a:r>
            <a:r>
              <a:rPr sz="1200" spc="-10" dirty="0">
                <a:solidFill>
                  <a:srgbClr val="CE8D3D"/>
                </a:solidFill>
                <a:latin typeface="Corbel"/>
                <a:cs typeface="Corbel"/>
              </a:rPr>
              <a:t>**Ver</a:t>
            </a:r>
            <a:r>
              <a:rPr sz="1200" spc="-15" dirty="0">
                <a:solidFill>
                  <a:srgbClr val="CE8D3D"/>
                </a:solidFill>
                <a:latin typeface="Corbel"/>
                <a:cs typeface="Corbel"/>
              </a:rPr>
              <a:t> </a:t>
            </a:r>
            <a:r>
              <a:rPr sz="1200" spc="-5" dirty="0">
                <a:solidFill>
                  <a:srgbClr val="CE8D3D"/>
                </a:solidFill>
                <a:latin typeface="Corbel"/>
                <a:cs typeface="Corbel"/>
              </a:rPr>
              <a:t>nota</a:t>
            </a:r>
            <a:r>
              <a:rPr sz="1200" spc="-25" dirty="0">
                <a:solidFill>
                  <a:srgbClr val="CE8D3D"/>
                </a:solidFill>
                <a:latin typeface="Corbel"/>
                <a:cs typeface="Corbel"/>
              </a:rPr>
              <a:t> </a:t>
            </a:r>
            <a:r>
              <a:rPr sz="1200" dirty="0">
                <a:solidFill>
                  <a:srgbClr val="CE8D3D"/>
                </a:solidFill>
                <a:latin typeface="Corbel"/>
                <a:cs typeface="Corbel"/>
              </a:rPr>
              <a:t>aclaratoria</a:t>
            </a:r>
            <a:endParaRPr sz="1200">
              <a:latin typeface="Corbel"/>
              <a:cs typeface="Corbe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760476" y="3404615"/>
            <a:ext cx="601980" cy="896619"/>
            <a:chOff x="760476" y="3404615"/>
            <a:chExt cx="601980" cy="896619"/>
          </a:xfrm>
        </p:grpSpPr>
        <p:pic>
          <p:nvPicPr>
            <p:cNvPr id="29" name="object 2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8096" y="3412235"/>
              <a:ext cx="586740" cy="880872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768096" y="3412235"/>
              <a:ext cx="586740" cy="881380"/>
            </a:xfrm>
            <a:custGeom>
              <a:avLst/>
              <a:gdLst/>
              <a:ahLst/>
              <a:cxnLst/>
              <a:rect l="l" t="t" r="r" b="b"/>
              <a:pathLst>
                <a:path w="586740" h="881379">
                  <a:moveTo>
                    <a:pt x="0" y="880872"/>
                  </a:moveTo>
                  <a:lnTo>
                    <a:pt x="586740" y="880872"/>
                  </a:lnTo>
                  <a:lnTo>
                    <a:pt x="586740" y="0"/>
                  </a:lnTo>
                  <a:lnTo>
                    <a:pt x="0" y="0"/>
                  </a:lnTo>
                  <a:lnTo>
                    <a:pt x="0" y="880872"/>
                  </a:lnTo>
                  <a:close/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object 31"/>
          <p:cNvGrpSpPr/>
          <p:nvPr/>
        </p:nvGrpSpPr>
        <p:grpSpPr>
          <a:xfrm>
            <a:off x="3788473" y="3529393"/>
            <a:ext cx="2809240" cy="846455"/>
            <a:chOff x="3788473" y="3529393"/>
            <a:chExt cx="2809240" cy="846455"/>
          </a:xfrm>
        </p:grpSpPr>
        <p:sp>
          <p:nvSpPr>
            <p:cNvPr id="32" name="object 32"/>
            <p:cNvSpPr/>
            <p:nvPr/>
          </p:nvSpPr>
          <p:spPr>
            <a:xfrm>
              <a:off x="3793235" y="3534155"/>
              <a:ext cx="2799715" cy="836930"/>
            </a:xfrm>
            <a:custGeom>
              <a:avLst/>
              <a:gdLst/>
              <a:ahLst/>
              <a:cxnLst/>
              <a:rect l="l" t="t" r="r" b="b"/>
              <a:pathLst>
                <a:path w="2799715" h="836929">
                  <a:moveTo>
                    <a:pt x="2799588" y="0"/>
                  </a:moveTo>
                  <a:lnTo>
                    <a:pt x="0" y="0"/>
                  </a:lnTo>
                  <a:lnTo>
                    <a:pt x="0" y="836676"/>
                  </a:lnTo>
                  <a:lnTo>
                    <a:pt x="2799588" y="836676"/>
                  </a:lnTo>
                  <a:lnTo>
                    <a:pt x="2799588" y="0"/>
                  </a:lnTo>
                  <a:close/>
                </a:path>
              </a:pathLst>
            </a:custGeom>
            <a:solidFill>
              <a:srgbClr val="CACACA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793235" y="3534155"/>
              <a:ext cx="2799715" cy="836930"/>
            </a:xfrm>
            <a:custGeom>
              <a:avLst/>
              <a:gdLst/>
              <a:ahLst/>
              <a:cxnLst/>
              <a:rect l="l" t="t" r="r" b="b"/>
              <a:pathLst>
                <a:path w="2799715" h="836929">
                  <a:moveTo>
                    <a:pt x="0" y="836676"/>
                  </a:moveTo>
                  <a:lnTo>
                    <a:pt x="2799588" y="836676"/>
                  </a:lnTo>
                  <a:lnTo>
                    <a:pt x="2799588" y="0"/>
                  </a:lnTo>
                  <a:lnTo>
                    <a:pt x="0" y="0"/>
                  </a:lnTo>
                  <a:lnTo>
                    <a:pt x="0" y="836676"/>
                  </a:lnTo>
                  <a:close/>
                </a:path>
              </a:pathLst>
            </a:custGeom>
            <a:ln w="9144">
              <a:solidFill>
                <a:srgbClr val="AAAAA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4274820" y="3538728"/>
            <a:ext cx="2313940" cy="828040"/>
          </a:xfrm>
          <a:prstGeom prst="rect">
            <a:avLst/>
          </a:prstGeom>
          <a:solidFill>
            <a:srgbClr val="CACACA">
              <a:alpha val="39999"/>
            </a:srgbClr>
          </a:solidFill>
        </p:spPr>
        <p:txBody>
          <a:bodyPr vert="horz" wrap="square" lIns="0" tIns="75565" rIns="0" bIns="0" rtlCol="0">
            <a:spAutoFit/>
          </a:bodyPr>
          <a:lstStyle/>
          <a:p>
            <a:pPr marL="86360" marR="262255">
              <a:lnSpc>
                <a:spcPct val="90000"/>
              </a:lnSpc>
              <a:spcBef>
                <a:spcPts val="595"/>
              </a:spcBef>
            </a:pPr>
            <a:r>
              <a:rPr sz="1200" spc="-10" dirty="0">
                <a:latin typeface="Corbel"/>
                <a:cs typeface="Corbel"/>
              </a:rPr>
              <a:t>6</a:t>
            </a:r>
            <a:r>
              <a:rPr sz="1200" dirty="0">
                <a:latin typeface="Corbel"/>
                <a:cs typeface="Corbel"/>
              </a:rPr>
              <a:t>.</a:t>
            </a:r>
            <a:r>
              <a:rPr sz="1200" spc="-55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Cu</a:t>
            </a:r>
            <a:r>
              <a:rPr sz="1200" dirty="0">
                <a:latin typeface="Corbel"/>
                <a:cs typeface="Corbel"/>
              </a:rPr>
              <a:t>brir</a:t>
            </a:r>
            <a:r>
              <a:rPr sz="1200" spc="-25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el </a:t>
            </a:r>
            <a:r>
              <a:rPr sz="1200" spc="-5" dirty="0">
                <a:latin typeface="Corbel"/>
                <a:cs typeface="Corbel"/>
              </a:rPr>
              <a:t>c</a:t>
            </a:r>
            <a:r>
              <a:rPr sz="1200" spc="-10" dirty="0">
                <a:latin typeface="Corbel"/>
                <a:cs typeface="Corbel"/>
              </a:rPr>
              <a:t>os</a:t>
            </a:r>
            <a:r>
              <a:rPr sz="1200" spc="-5" dirty="0">
                <a:latin typeface="Corbel"/>
                <a:cs typeface="Corbel"/>
              </a:rPr>
              <a:t>t</a:t>
            </a:r>
            <a:r>
              <a:rPr sz="1200" dirty="0">
                <a:latin typeface="Corbel"/>
                <a:cs typeface="Corbel"/>
              </a:rPr>
              <a:t>o</a:t>
            </a:r>
            <a:r>
              <a:rPr sz="1200" spc="-15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de</a:t>
            </a:r>
            <a:r>
              <a:rPr sz="1200" spc="-10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la</a:t>
            </a:r>
            <a:r>
              <a:rPr sz="1200" spc="-5" dirty="0">
                <a:latin typeface="Corbel"/>
                <a:cs typeface="Corbel"/>
              </a:rPr>
              <a:t> v</a:t>
            </a:r>
            <a:r>
              <a:rPr sz="1200" dirty="0">
                <a:latin typeface="Corbel"/>
                <a:cs typeface="Corbel"/>
              </a:rPr>
              <a:t>i</a:t>
            </a:r>
            <a:r>
              <a:rPr sz="1200" spc="-10" dirty="0">
                <a:latin typeface="Corbel"/>
                <a:cs typeface="Corbel"/>
              </a:rPr>
              <a:t>s</a:t>
            </a:r>
            <a:r>
              <a:rPr sz="1200" dirty="0">
                <a:latin typeface="Corbel"/>
                <a:cs typeface="Corbel"/>
              </a:rPr>
              <a:t>a de  estudiante,</a:t>
            </a:r>
            <a:r>
              <a:rPr sz="1200" spc="-50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pasaporte,</a:t>
            </a:r>
            <a:r>
              <a:rPr sz="1200" spc="-20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tiquetes </a:t>
            </a:r>
            <a:r>
              <a:rPr sz="1200" spc="-225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aéreos, seguro internacional </a:t>
            </a:r>
            <a:r>
              <a:rPr sz="1200" dirty="0">
                <a:latin typeface="Corbel"/>
                <a:cs typeface="Corbel"/>
              </a:rPr>
              <a:t>y </a:t>
            </a:r>
            <a:r>
              <a:rPr sz="1200" spc="5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costos</a:t>
            </a:r>
            <a:r>
              <a:rPr sz="1200" spc="-15" dirty="0">
                <a:latin typeface="Corbel"/>
                <a:cs typeface="Corbel"/>
              </a:rPr>
              <a:t> </a:t>
            </a:r>
            <a:r>
              <a:rPr sz="1200" dirty="0">
                <a:latin typeface="Corbel"/>
                <a:cs typeface="Corbel"/>
              </a:rPr>
              <a:t>de</a:t>
            </a:r>
            <a:r>
              <a:rPr sz="1200" spc="-15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manutención.</a:t>
            </a:r>
            <a:endParaRPr sz="1200">
              <a:latin typeface="Corbel"/>
              <a:cs typeface="Corbel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3672840" y="3404615"/>
            <a:ext cx="601980" cy="896619"/>
            <a:chOff x="3672840" y="3404615"/>
            <a:chExt cx="601980" cy="896619"/>
          </a:xfrm>
        </p:grpSpPr>
        <p:pic>
          <p:nvPicPr>
            <p:cNvPr id="36" name="object 3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680460" y="3412235"/>
              <a:ext cx="586739" cy="880872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3680460" y="3412235"/>
              <a:ext cx="586740" cy="881380"/>
            </a:xfrm>
            <a:custGeom>
              <a:avLst/>
              <a:gdLst/>
              <a:ahLst/>
              <a:cxnLst/>
              <a:rect l="l" t="t" r="r" b="b"/>
              <a:pathLst>
                <a:path w="586739" h="881379">
                  <a:moveTo>
                    <a:pt x="0" y="880872"/>
                  </a:moveTo>
                  <a:lnTo>
                    <a:pt x="586739" y="880872"/>
                  </a:lnTo>
                  <a:lnTo>
                    <a:pt x="586739" y="0"/>
                  </a:lnTo>
                  <a:lnTo>
                    <a:pt x="0" y="0"/>
                  </a:lnTo>
                  <a:lnTo>
                    <a:pt x="0" y="880872"/>
                  </a:lnTo>
                  <a:close/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9" name="object 3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8472" y="4559808"/>
            <a:ext cx="5901689" cy="677418"/>
          </a:xfrm>
          <a:prstGeom prst="rect">
            <a:avLst/>
          </a:prstGeom>
        </p:spPr>
      </p:pic>
      <p:sp>
        <p:nvSpPr>
          <p:cNvPr id="40" name="object 40"/>
          <p:cNvSpPr txBox="1"/>
          <p:nvPr/>
        </p:nvSpPr>
        <p:spPr>
          <a:xfrm>
            <a:off x="456387" y="4623091"/>
            <a:ext cx="6207760" cy="487997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03225">
              <a:lnSpc>
                <a:spcPts val="1350"/>
              </a:lnSpc>
              <a:spcBef>
                <a:spcPts val="110"/>
              </a:spcBef>
            </a:pPr>
            <a:r>
              <a:rPr sz="1150" b="1" u="sng" spc="-35" dirty="0">
                <a:solidFill>
                  <a:srgbClr val="000067"/>
                </a:solidFill>
                <a:uFill>
                  <a:solidFill>
                    <a:srgbClr val="000067"/>
                  </a:solidFill>
                </a:uFill>
                <a:latin typeface="Malgun Gothic"/>
                <a:cs typeface="Malgun Gothic"/>
              </a:rPr>
              <a:t>NOTAS ACLARATORIAS</a:t>
            </a:r>
            <a:r>
              <a:rPr sz="1150" b="1" u="sng" spc="-45" dirty="0">
                <a:solidFill>
                  <a:srgbClr val="000067"/>
                </a:solidFill>
                <a:uFill>
                  <a:solidFill>
                    <a:srgbClr val="000067"/>
                  </a:solidFill>
                </a:uFill>
                <a:latin typeface="Malgun Gothic"/>
                <a:cs typeface="Malgun Gothic"/>
              </a:rPr>
              <a:t> </a:t>
            </a:r>
            <a:r>
              <a:rPr sz="1150" b="1" u="sng" spc="-35" dirty="0">
                <a:solidFill>
                  <a:srgbClr val="000067"/>
                </a:solidFill>
                <a:uFill>
                  <a:solidFill>
                    <a:srgbClr val="000067"/>
                  </a:solidFill>
                </a:uFill>
                <a:latin typeface="Malgun Gothic"/>
                <a:cs typeface="Malgun Gothic"/>
              </a:rPr>
              <a:t>A</a:t>
            </a:r>
            <a:r>
              <a:rPr sz="1150" b="1" u="sng" spc="-25" dirty="0">
                <a:solidFill>
                  <a:srgbClr val="000067"/>
                </a:solidFill>
                <a:uFill>
                  <a:solidFill>
                    <a:srgbClr val="000067"/>
                  </a:solidFill>
                </a:uFill>
                <a:latin typeface="Malgun Gothic"/>
                <a:cs typeface="Malgun Gothic"/>
              </a:rPr>
              <a:t> </a:t>
            </a:r>
            <a:r>
              <a:rPr sz="1150" b="1" u="sng" spc="-30" dirty="0">
                <a:solidFill>
                  <a:srgbClr val="000067"/>
                </a:solidFill>
                <a:uFill>
                  <a:solidFill>
                    <a:srgbClr val="000067"/>
                  </a:solidFill>
                </a:uFill>
                <a:latin typeface="Malgun Gothic"/>
                <a:cs typeface="Malgun Gothic"/>
              </a:rPr>
              <a:t>REQUISITOS:</a:t>
            </a:r>
            <a:endParaRPr sz="1150" dirty="0">
              <a:latin typeface="Malgun Gothic"/>
              <a:cs typeface="Malgun Gothic"/>
            </a:endParaRPr>
          </a:p>
          <a:p>
            <a:pPr marL="403225" marR="154305">
              <a:lnSpc>
                <a:spcPts val="1320"/>
              </a:lnSpc>
              <a:spcBef>
                <a:spcPts val="65"/>
              </a:spcBef>
            </a:pPr>
            <a:r>
              <a:rPr sz="1150" b="1" u="sng" spc="-30" dirty="0">
                <a:solidFill>
                  <a:srgbClr val="DEB400"/>
                </a:solidFill>
                <a:uFill>
                  <a:solidFill>
                    <a:srgbClr val="DEB400"/>
                  </a:solidFill>
                </a:uFill>
                <a:latin typeface="Malgun Gothic"/>
                <a:cs typeface="Malgun Gothic"/>
              </a:rPr>
              <a:t>**</a:t>
            </a:r>
            <a:r>
              <a:rPr sz="1150" b="1" u="sng" spc="-30" dirty="0">
                <a:solidFill>
                  <a:srgbClr val="C59B00"/>
                </a:solidFill>
                <a:uFill>
                  <a:solidFill>
                    <a:srgbClr val="DEB400"/>
                  </a:solidFill>
                </a:uFill>
                <a:latin typeface="Malgun Gothic"/>
                <a:cs typeface="Malgun Gothic"/>
              </a:rPr>
              <a:t>Requisito</a:t>
            </a:r>
            <a:r>
              <a:rPr sz="1150" b="1" u="sng" spc="10" dirty="0">
                <a:solidFill>
                  <a:srgbClr val="C59B00"/>
                </a:solidFill>
                <a:uFill>
                  <a:solidFill>
                    <a:srgbClr val="DEB400"/>
                  </a:solidFill>
                </a:uFill>
                <a:latin typeface="Malgun Gothic"/>
                <a:cs typeface="Malgun Gothic"/>
              </a:rPr>
              <a:t> </a:t>
            </a:r>
            <a:r>
              <a:rPr sz="1150" b="1" u="sng" spc="-25" dirty="0">
                <a:solidFill>
                  <a:srgbClr val="C59B00"/>
                </a:solidFill>
                <a:uFill>
                  <a:solidFill>
                    <a:srgbClr val="DEB400"/>
                  </a:solidFill>
                </a:uFill>
                <a:latin typeface="Malgun Gothic"/>
                <a:cs typeface="Malgun Gothic"/>
              </a:rPr>
              <a:t>5.</a:t>
            </a:r>
            <a:r>
              <a:rPr sz="1150" b="1" u="sng" spc="-10" dirty="0">
                <a:solidFill>
                  <a:srgbClr val="C59B00"/>
                </a:solidFill>
                <a:uFill>
                  <a:solidFill>
                    <a:srgbClr val="DEB400"/>
                  </a:solidFill>
                </a:uFill>
                <a:latin typeface="Malgun Gothic"/>
                <a:cs typeface="Malgun Gothic"/>
              </a:rPr>
              <a:t> </a:t>
            </a:r>
            <a:r>
              <a:rPr sz="1100" dirty="0">
                <a:latin typeface="Malgun Gothic"/>
                <a:cs typeface="Malgun Gothic"/>
              </a:rPr>
              <a:t>Este</a:t>
            </a:r>
            <a:r>
              <a:rPr sz="1100" spc="20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requisito</a:t>
            </a:r>
            <a:r>
              <a:rPr sz="1100" spc="15" dirty="0">
                <a:latin typeface="Malgun Gothic"/>
                <a:cs typeface="Malgun Gothic"/>
              </a:rPr>
              <a:t> </a:t>
            </a:r>
            <a:r>
              <a:rPr sz="1100" dirty="0">
                <a:latin typeface="Malgun Gothic"/>
                <a:cs typeface="Malgun Gothic"/>
              </a:rPr>
              <a:t>se</a:t>
            </a:r>
            <a:r>
              <a:rPr sz="1100" spc="10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cumple</a:t>
            </a:r>
            <a:r>
              <a:rPr sz="1100" spc="20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después</a:t>
            </a:r>
            <a:r>
              <a:rPr sz="1100" spc="15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de</a:t>
            </a:r>
            <a:r>
              <a:rPr sz="1100" spc="10" dirty="0">
                <a:latin typeface="Malgun Gothic"/>
                <a:cs typeface="Malgun Gothic"/>
              </a:rPr>
              <a:t> </a:t>
            </a:r>
            <a:r>
              <a:rPr sz="1100" dirty="0">
                <a:latin typeface="Malgun Gothic"/>
                <a:cs typeface="Malgun Gothic"/>
              </a:rPr>
              <a:t>la</a:t>
            </a:r>
            <a:r>
              <a:rPr sz="1100" spc="30" dirty="0">
                <a:latin typeface="Malgun Gothic"/>
                <a:cs typeface="Malgun Gothic"/>
              </a:rPr>
              <a:t> </a:t>
            </a:r>
            <a:r>
              <a:rPr sz="1100" dirty="0">
                <a:latin typeface="Malgun Gothic"/>
                <a:cs typeface="Malgun Gothic"/>
              </a:rPr>
              <a:t>aplicación</a:t>
            </a:r>
            <a:r>
              <a:rPr sz="1100" spc="25" dirty="0">
                <a:latin typeface="Malgun Gothic"/>
                <a:cs typeface="Malgun Gothic"/>
              </a:rPr>
              <a:t> </a:t>
            </a:r>
            <a:r>
              <a:rPr sz="1100" dirty="0">
                <a:latin typeface="Malgun Gothic"/>
                <a:cs typeface="Malgun Gothic"/>
              </a:rPr>
              <a:t>a</a:t>
            </a:r>
            <a:r>
              <a:rPr sz="1100" spc="30" dirty="0">
                <a:latin typeface="Malgun Gothic"/>
                <a:cs typeface="Malgun Gothic"/>
              </a:rPr>
              <a:t> </a:t>
            </a:r>
            <a:r>
              <a:rPr sz="1100" dirty="0">
                <a:latin typeface="Malgun Gothic"/>
                <a:cs typeface="Malgun Gothic"/>
              </a:rPr>
              <a:t>movilidad.</a:t>
            </a:r>
            <a:r>
              <a:rPr sz="1100" spc="10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(Ver</a:t>
            </a:r>
            <a:r>
              <a:rPr sz="1100" spc="15" dirty="0">
                <a:latin typeface="Malgun Gothic"/>
                <a:cs typeface="Malgun Gothic"/>
              </a:rPr>
              <a:t> </a:t>
            </a:r>
            <a:r>
              <a:rPr sz="1100" dirty="0">
                <a:latin typeface="Malgun Gothic"/>
                <a:cs typeface="Malgun Gothic"/>
              </a:rPr>
              <a:t>paso </a:t>
            </a:r>
            <a:r>
              <a:rPr sz="1100" spc="-370" dirty="0">
                <a:latin typeface="Malgun Gothic"/>
                <a:cs typeface="Malgun Gothic"/>
              </a:rPr>
              <a:t> </a:t>
            </a:r>
            <a:r>
              <a:rPr sz="1100" dirty="0">
                <a:latin typeface="Malgun Gothic"/>
                <a:cs typeface="Malgun Gothic"/>
              </a:rPr>
              <a:t>1</a:t>
            </a:r>
            <a:r>
              <a:rPr sz="1100" spc="-20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de</a:t>
            </a:r>
            <a:r>
              <a:rPr sz="1100" spc="5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Aplicación)</a:t>
            </a:r>
            <a:endParaRPr sz="1100" dirty="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00" dirty="0">
              <a:latin typeface="Malgun Gothic"/>
              <a:cs typeface="Malgun Gothic"/>
            </a:endParaRPr>
          </a:p>
          <a:p>
            <a:pPr marL="242570">
              <a:lnSpc>
                <a:spcPct val="100000"/>
              </a:lnSpc>
            </a:pPr>
            <a:r>
              <a:rPr sz="1800" spc="-5" dirty="0">
                <a:solidFill>
                  <a:srgbClr val="000067"/>
                </a:solidFill>
                <a:latin typeface="Arial MT"/>
                <a:cs typeface="Arial MT"/>
              </a:rPr>
              <a:t>Aplicación</a:t>
            </a:r>
            <a:r>
              <a:rPr sz="1800" spc="10" dirty="0">
                <a:solidFill>
                  <a:srgbClr val="000067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000067"/>
                </a:solidFill>
                <a:latin typeface="Arial MT"/>
                <a:cs typeface="Arial MT"/>
              </a:rPr>
              <a:t>desde</a:t>
            </a:r>
            <a:r>
              <a:rPr sz="1800" spc="5" dirty="0">
                <a:solidFill>
                  <a:srgbClr val="000067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000067"/>
                </a:solidFill>
                <a:latin typeface="Arial MT"/>
                <a:cs typeface="Arial MT"/>
              </a:rPr>
              <a:t>el</a:t>
            </a:r>
            <a:r>
              <a:rPr sz="1800" spc="-15" dirty="0">
                <a:solidFill>
                  <a:srgbClr val="000067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000067"/>
                </a:solidFill>
                <a:latin typeface="Arial MT"/>
                <a:cs typeface="Arial MT"/>
              </a:rPr>
              <a:t>portal</a:t>
            </a:r>
            <a:r>
              <a:rPr sz="1800" spc="5" dirty="0">
                <a:solidFill>
                  <a:srgbClr val="000067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000067"/>
                </a:solidFill>
                <a:latin typeface="Arial MT"/>
                <a:cs typeface="Arial MT"/>
              </a:rPr>
              <a:t>por “SOLICITUDES”</a:t>
            </a:r>
            <a:endParaRPr sz="1800" dirty="0">
              <a:latin typeface="Arial MT"/>
              <a:cs typeface="Arial MT"/>
            </a:endParaRPr>
          </a:p>
          <a:p>
            <a:pPr marL="241300" marR="5080" indent="-228600" algn="just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241300" algn="l"/>
              </a:tabLst>
            </a:pPr>
            <a:r>
              <a:rPr sz="1300" spc="-5" dirty="0">
                <a:latin typeface="Malgun Gothic"/>
                <a:cs typeface="Malgun Gothic"/>
              </a:rPr>
              <a:t>En el </a:t>
            </a:r>
            <a:r>
              <a:rPr sz="1300" dirty="0">
                <a:latin typeface="Malgun Gothic"/>
                <a:cs typeface="Malgun Gothic"/>
              </a:rPr>
              <a:t>portal </a:t>
            </a:r>
            <a:r>
              <a:rPr sz="1300" spc="-5" dirty="0">
                <a:latin typeface="Malgun Gothic"/>
                <a:cs typeface="Malgun Gothic"/>
              </a:rPr>
              <a:t>estudiantil, realizar Solicitud </a:t>
            </a:r>
            <a:r>
              <a:rPr sz="1300" dirty="0">
                <a:latin typeface="Malgun Gothic"/>
                <a:cs typeface="Malgun Gothic"/>
              </a:rPr>
              <a:t>de </a:t>
            </a:r>
            <a:r>
              <a:rPr sz="1300" spc="-5" dirty="0">
                <a:latin typeface="Malgun Gothic"/>
                <a:cs typeface="Malgun Gothic"/>
              </a:rPr>
              <a:t>Movilidad </a:t>
            </a:r>
            <a:r>
              <a:rPr sz="1300" dirty="0">
                <a:latin typeface="Malgun Gothic"/>
                <a:cs typeface="Malgun Gothic"/>
              </a:rPr>
              <a:t>en </a:t>
            </a:r>
            <a:r>
              <a:rPr sz="1300" spc="5" dirty="0">
                <a:latin typeface="Malgun Gothic"/>
                <a:cs typeface="Malgun Gothic"/>
              </a:rPr>
              <a:t>la </a:t>
            </a:r>
            <a:r>
              <a:rPr sz="1300" dirty="0">
                <a:latin typeface="Malgun Gothic"/>
                <a:cs typeface="Malgun Gothic"/>
              </a:rPr>
              <a:t>opción </a:t>
            </a:r>
            <a:r>
              <a:rPr sz="1300" spc="-5" dirty="0">
                <a:latin typeface="Malgun Gothic"/>
                <a:cs typeface="Malgun Gothic"/>
              </a:rPr>
              <a:t>“Movilidad </a:t>
            </a:r>
            <a:r>
              <a:rPr sz="1300" dirty="0">
                <a:latin typeface="Malgun Gothic"/>
                <a:cs typeface="Malgun Gothic"/>
              </a:rPr>
              <a:t> </a:t>
            </a:r>
            <a:r>
              <a:rPr sz="1300" spc="-10" dirty="0">
                <a:latin typeface="Malgun Gothic"/>
                <a:cs typeface="Malgun Gothic"/>
              </a:rPr>
              <a:t>Saliente” </a:t>
            </a:r>
            <a:r>
              <a:rPr sz="1300" spc="-5" dirty="0">
                <a:latin typeface="Malgun Gothic"/>
                <a:cs typeface="Malgun Gothic"/>
              </a:rPr>
              <a:t>/ </a:t>
            </a:r>
            <a:r>
              <a:rPr sz="1300" spc="-15" dirty="0">
                <a:latin typeface="Malgun Gothic"/>
                <a:cs typeface="Malgun Gothic"/>
              </a:rPr>
              <a:t>“Postulación”. </a:t>
            </a:r>
            <a:r>
              <a:rPr sz="1300" spc="-5" dirty="0">
                <a:latin typeface="Malgun Gothic"/>
                <a:cs typeface="Malgun Gothic"/>
              </a:rPr>
              <a:t>Con esta solicitud está realizando </a:t>
            </a:r>
            <a:r>
              <a:rPr sz="1300" dirty="0">
                <a:latin typeface="Malgun Gothic"/>
                <a:cs typeface="Malgun Gothic"/>
              </a:rPr>
              <a:t>la </a:t>
            </a:r>
            <a:r>
              <a:rPr sz="1300" spc="-5" dirty="0">
                <a:latin typeface="Malgun Gothic"/>
                <a:cs typeface="Malgun Gothic"/>
              </a:rPr>
              <a:t>solicitud </a:t>
            </a:r>
            <a:r>
              <a:rPr sz="1300" spc="-10" dirty="0">
                <a:latin typeface="Malgun Gothic"/>
                <a:cs typeface="Malgun Gothic"/>
              </a:rPr>
              <a:t>al </a:t>
            </a:r>
            <a:r>
              <a:rPr sz="1300" spc="-5" dirty="0">
                <a:latin typeface="Malgun Gothic"/>
                <a:cs typeface="Malgun Gothic"/>
              </a:rPr>
              <a:t> Consejo </a:t>
            </a:r>
            <a:r>
              <a:rPr sz="1300" dirty="0">
                <a:latin typeface="Malgun Gothic"/>
                <a:cs typeface="Malgun Gothic"/>
              </a:rPr>
              <a:t>de </a:t>
            </a:r>
            <a:r>
              <a:rPr sz="1300" spc="-10" dirty="0">
                <a:latin typeface="Malgun Gothic"/>
                <a:cs typeface="Malgun Gothic"/>
              </a:rPr>
              <a:t>Facultad</a:t>
            </a:r>
            <a:r>
              <a:rPr sz="1300" spc="-5" dirty="0">
                <a:latin typeface="Malgun Gothic"/>
                <a:cs typeface="Malgun Gothic"/>
              </a:rPr>
              <a:t> </a:t>
            </a:r>
            <a:r>
              <a:rPr sz="1300" spc="-10" dirty="0">
                <a:latin typeface="Malgun Gothic"/>
                <a:cs typeface="Malgun Gothic"/>
              </a:rPr>
              <a:t>(para</a:t>
            </a:r>
            <a:r>
              <a:rPr sz="1300" spc="-5" dirty="0">
                <a:latin typeface="Malgun Gothic"/>
                <a:cs typeface="Malgun Gothic"/>
              </a:rPr>
              <a:t> cumplir</a:t>
            </a:r>
            <a:r>
              <a:rPr sz="1300" dirty="0">
                <a:latin typeface="Malgun Gothic"/>
                <a:cs typeface="Malgun Gothic"/>
              </a:rPr>
              <a:t> </a:t>
            </a:r>
            <a:r>
              <a:rPr sz="1300" spc="-5" dirty="0">
                <a:latin typeface="Malgun Gothic"/>
                <a:cs typeface="Malgun Gothic"/>
              </a:rPr>
              <a:t>el</a:t>
            </a:r>
            <a:r>
              <a:rPr sz="1300" dirty="0">
                <a:latin typeface="Malgun Gothic"/>
                <a:cs typeface="Malgun Gothic"/>
              </a:rPr>
              <a:t> </a:t>
            </a:r>
            <a:r>
              <a:rPr sz="1300" spc="-10" dirty="0">
                <a:latin typeface="Malgun Gothic"/>
                <a:cs typeface="Malgun Gothic"/>
              </a:rPr>
              <a:t>requisito</a:t>
            </a:r>
            <a:r>
              <a:rPr sz="1300" spc="-5" dirty="0">
                <a:latin typeface="Malgun Gothic"/>
                <a:cs typeface="Malgun Gothic"/>
              </a:rPr>
              <a:t> No. </a:t>
            </a:r>
            <a:r>
              <a:rPr sz="1300" spc="-10" dirty="0">
                <a:latin typeface="Malgun Gothic"/>
                <a:cs typeface="Malgun Gothic"/>
              </a:rPr>
              <a:t>5)</a:t>
            </a:r>
            <a:r>
              <a:rPr sz="1300" spc="-5" dirty="0">
                <a:latin typeface="Malgun Gothic"/>
                <a:cs typeface="Malgun Gothic"/>
              </a:rPr>
              <a:t> y a </a:t>
            </a:r>
            <a:r>
              <a:rPr sz="1300" dirty="0">
                <a:latin typeface="Malgun Gothic"/>
                <a:cs typeface="Malgun Gothic"/>
              </a:rPr>
              <a:t>la </a:t>
            </a:r>
            <a:r>
              <a:rPr sz="1300" spc="-5" dirty="0">
                <a:latin typeface="Malgun Gothic"/>
                <a:cs typeface="Malgun Gothic"/>
              </a:rPr>
              <a:t>Oficina </a:t>
            </a:r>
            <a:r>
              <a:rPr sz="1300" spc="5" dirty="0">
                <a:latin typeface="Malgun Gothic"/>
                <a:cs typeface="Malgun Gothic"/>
              </a:rPr>
              <a:t>de </a:t>
            </a:r>
            <a:r>
              <a:rPr sz="1300" spc="10" dirty="0">
                <a:latin typeface="Malgun Gothic"/>
                <a:cs typeface="Malgun Gothic"/>
              </a:rPr>
              <a:t> </a:t>
            </a:r>
            <a:r>
              <a:rPr sz="1300" spc="-10" dirty="0">
                <a:latin typeface="Malgun Gothic"/>
                <a:cs typeface="Malgun Gothic"/>
              </a:rPr>
              <a:t>Relaciones</a:t>
            </a:r>
            <a:r>
              <a:rPr sz="1300" spc="15" dirty="0">
                <a:latin typeface="Malgun Gothic"/>
                <a:cs typeface="Malgun Gothic"/>
              </a:rPr>
              <a:t> </a:t>
            </a:r>
            <a:r>
              <a:rPr sz="1300" spc="-5" dirty="0">
                <a:latin typeface="Malgun Gothic"/>
                <a:cs typeface="Malgun Gothic"/>
              </a:rPr>
              <a:t>Internacionales.</a:t>
            </a:r>
            <a:endParaRPr sz="1300" dirty="0">
              <a:latin typeface="Malgun Gothic"/>
              <a:cs typeface="Malgun Gothic"/>
            </a:endParaRPr>
          </a:p>
          <a:p>
            <a:pPr marL="241300" marR="7620" indent="-228600" algn="just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sz="1300" spc="-10" dirty="0">
                <a:latin typeface="Malgun Gothic"/>
                <a:cs typeface="Malgun Gothic"/>
              </a:rPr>
              <a:t>Cargar </a:t>
            </a:r>
            <a:r>
              <a:rPr sz="1300" spc="-5" dirty="0">
                <a:latin typeface="Malgun Gothic"/>
                <a:cs typeface="Malgun Gothic"/>
              </a:rPr>
              <a:t>en el </a:t>
            </a:r>
            <a:r>
              <a:rPr sz="1300" dirty="0">
                <a:latin typeface="Malgun Gothic"/>
                <a:cs typeface="Malgun Gothic"/>
              </a:rPr>
              <a:t>portal </a:t>
            </a:r>
            <a:r>
              <a:rPr sz="1300" spc="-5" dirty="0">
                <a:latin typeface="Malgun Gothic"/>
                <a:cs typeface="Malgun Gothic"/>
              </a:rPr>
              <a:t>estudiantil </a:t>
            </a:r>
            <a:r>
              <a:rPr sz="1300" spc="-10" dirty="0">
                <a:latin typeface="Malgun Gothic"/>
                <a:cs typeface="Malgun Gothic"/>
              </a:rPr>
              <a:t>“solicitudes” </a:t>
            </a:r>
            <a:r>
              <a:rPr sz="1300" spc="-5" dirty="0">
                <a:latin typeface="Malgun Gothic"/>
                <a:cs typeface="Malgun Gothic"/>
              </a:rPr>
              <a:t>los </a:t>
            </a:r>
            <a:r>
              <a:rPr sz="1300" spc="-10" dirty="0">
                <a:latin typeface="Malgun Gothic"/>
                <a:cs typeface="Malgun Gothic"/>
              </a:rPr>
              <a:t>documentos </a:t>
            </a:r>
            <a:r>
              <a:rPr sz="1300" spc="-5" dirty="0">
                <a:latin typeface="Malgun Gothic"/>
                <a:cs typeface="Malgun Gothic"/>
              </a:rPr>
              <a:t>requeridos por </a:t>
            </a:r>
            <a:r>
              <a:rPr sz="1300" dirty="0">
                <a:latin typeface="Malgun Gothic"/>
                <a:cs typeface="Malgun Gothic"/>
              </a:rPr>
              <a:t>la </a:t>
            </a:r>
            <a:r>
              <a:rPr sz="1300" spc="5" dirty="0">
                <a:latin typeface="Malgun Gothic"/>
                <a:cs typeface="Malgun Gothic"/>
              </a:rPr>
              <a:t> </a:t>
            </a:r>
            <a:r>
              <a:rPr sz="1300" spc="-5" dirty="0">
                <a:latin typeface="Malgun Gothic"/>
                <a:cs typeface="Malgun Gothic"/>
              </a:rPr>
              <a:t>ORI. </a:t>
            </a:r>
            <a:r>
              <a:rPr sz="1300" spc="-10" dirty="0">
                <a:latin typeface="Malgun Gothic"/>
                <a:cs typeface="Malgun Gothic"/>
              </a:rPr>
              <a:t>Debe </a:t>
            </a:r>
            <a:r>
              <a:rPr sz="1300" spc="-5" dirty="0">
                <a:latin typeface="Malgun Gothic"/>
                <a:cs typeface="Malgun Gothic"/>
              </a:rPr>
              <a:t>subir </a:t>
            </a:r>
            <a:r>
              <a:rPr sz="1300" b="1" spc="-10" dirty="0">
                <a:latin typeface="Malgun Gothic"/>
                <a:cs typeface="Malgun Gothic"/>
              </a:rPr>
              <a:t>TODOS </a:t>
            </a:r>
            <a:r>
              <a:rPr sz="1300" dirty="0">
                <a:latin typeface="Malgun Gothic"/>
                <a:cs typeface="Malgun Gothic"/>
              </a:rPr>
              <a:t>los </a:t>
            </a:r>
            <a:r>
              <a:rPr sz="1300" spc="-5" dirty="0">
                <a:latin typeface="Malgun Gothic"/>
                <a:cs typeface="Malgun Gothic"/>
              </a:rPr>
              <a:t>documentos requeridos para </a:t>
            </a:r>
            <a:r>
              <a:rPr sz="1300" spc="-10" dirty="0">
                <a:latin typeface="Malgun Gothic"/>
                <a:cs typeface="Malgun Gothic"/>
              </a:rPr>
              <a:t>que </a:t>
            </a:r>
            <a:r>
              <a:rPr sz="1300" dirty="0">
                <a:latin typeface="Malgun Gothic"/>
                <a:cs typeface="Malgun Gothic"/>
              </a:rPr>
              <a:t>su </a:t>
            </a:r>
            <a:r>
              <a:rPr sz="1300" spc="-5" dirty="0">
                <a:latin typeface="Malgun Gothic"/>
                <a:cs typeface="Malgun Gothic"/>
              </a:rPr>
              <a:t>postulación </a:t>
            </a:r>
            <a:r>
              <a:rPr sz="1300" dirty="0">
                <a:latin typeface="Malgun Gothic"/>
                <a:cs typeface="Malgun Gothic"/>
              </a:rPr>
              <a:t> </a:t>
            </a:r>
            <a:r>
              <a:rPr sz="1300" spc="-5" dirty="0">
                <a:latin typeface="Malgun Gothic"/>
                <a:cs typeface="Malgun Gothic"/>
              </a:rPr>
              <a:t>sea</a:t>
            </a:r>
            <a:r>
              <a:rPr sz="1300" dirty="0">
                <a:latin typeface="Malgun Gothic"/>
                <a:cs typeface="Malgun Gothic"/>
              </a:rPr>
              <a:t> </a:t>
            </a:r>
            <a:r>
              <a:rPr sz="1300" spc="-5" dirty="0">
                <a:latin typeface="Malgun Gothic"/>
                <a:cs typeface="Malgun Gothic"/>
              </a:rPr>
              <a:t>válida:</a:t>
            </a:r>
            <a:endParaRPr sz="1300" dirty="0">
              <a:latin typeface="Malgun Gothic"/>
              <a:cs typeface="Malgun Gothic"/>
            </a:endParaRPr>
          </a:p>
          <a:p>
            <a:pPr marL="654050" marR="6350" lvl="1" indent="-287020" algn="just">
              <a:lnSpc>
                <a:spcPct val="100000"/>
              </a:lnSpc>
              <a:spcBef>
                <a:spcPts val="335"/>
              </a:spcBef>
              <a:buFont typeface="Wingdings"/>
              <a:buChar char=""/>
              <a:tabLst>
                <a:tab pos="654685" algn="l"/>
              </a:tabLst>
            </a:pPr>
            <a:r>
              <a:rPr sz="1300" dirty="0">
                <a:latin typeface="Malgun Gothic"/>
                <a:cs typeface="Malgun Gothic"/>
              </a:rPr>
              <a:t>Carta de </a:t>
            </a:r>
            <a:r>
              <a:rPr sz="1300" spc="-5" dirty="0">
                <a:latin typeface="Malgun Gothic"/>
                <a:cs typeface="Malgun Gothic"/>
              </a:rPr>
              <a:t>motivación dirigida a </a:t>
            </a:r>
            <a:r>
              <a:rPr sz="1300" spc="5" dirty="0">
                <a:latin typeface="Malgun Gothic"/>
                <a:cs typeface="Malgun Gothic"/>
              </a:rPr>
              <a:t>la </a:t>
            </a:r>
            <a:r>
              <a:rPr sz="1300" spc="-5" dirty="0">
                <a:latin typeface="Malgun Gothic"/>
                <a:cs typeface="Malgun Gothic"/>
              </a:rPr>
              <a:t>ORI ¿Qué </a:t>
            </a:r>
            <a:r>
              <a:rPr sz="1300" dirty="0">
                <a:latin typeface="Malgun Gothic"/>
                <a:cs typeface="Malgun Gothic"/>
              </a:rPr>
              <a:t>lo </a:t>
            </a:r>
            <a:r>
              <a:rPr sz="1300" spc="-10" dirty="0">
                <a:latin typeface="Malgun Gothic"/>
                <a:cs typeface="Malgun Gothic"/>
              </a:rPr>
              <a:t>motiva </a:t>
            </a:r>
            <a:r>
              <a:rPr sz="1300" spc="-5" dirty="0">
                <a:latin typeface="Malgun Gothic"/>
                <a:cs typeface="Malgun Gothic"/>
              </a:rPr>
              <a:t>a realizar </a:t>
            </a:r>
            <a:r>
              <a:rPr sz="1300" dirty="0">
                <a:latin typeface="Malgun Gothic"/>
                <a:cs typeface="Malgun Gothic"/>
              </a:rPr>
              <a:t>la </a:t>
            </a:r>
            <a:r>
              <a:rPr sz="1300" spc="-5" dirty="0">
                <a:latin typeface="Malgun Gothic"/>
                <a:cs typeface="Malgun Gothic"/>
              </a:rPr>
              <a:t>doble </a:t>
            </a:r>
            <a:r>
              <a:rPr sz="1300" dirty="0">
                <a:latin typeface="Malgun Gothic"/>
                <a:cs typeface="Malgun Gothic"/>
              </a:rPr>
              <a:t> </a:t>
            </a:r>
            <a:r>
              <a:rPr sz="1300" spc="-5" dirty="0">
                <a:latin typeface="Malgun Gothic"/>
                <a:cs typeface="Malgun Gothic"/>
              </a:rPr>
              <a:t>titulación? </a:t>
            </a:r>
            <a:r>
              <a:rPr sz="1300" spc="-15" dirty="0">
                <a:latin typeface="Malgun Gothic"/>
                <a:cs typeface="Malgun Gothic"/>
              </a:rPr>
              <a:t>¿Por </a:t>
            </a:r>
            <a:r>
              <a:rPr sz="1300" spc="-5" dirty="0">
                <a:latin typeface="Malgun Gothic"/>
                <a:cs typeface="Malgun Gothic"/>
              </a:rPr>
              <a:t>qué escogió el </a:t>
            </a:r>
            <a:r>
              <a:rPr sz="1300" spc="-10" dirty="0">
                <a:latin typeface="Malgun Gothic"/>
                <a:cs typeface="Malgun Gothic"/>
              </a:rPr>
              <a:t>país </a:t>
            </a:r>
            <a:r>
              <a:rPr sz="1300" spc="-5" dirty="0">
                <a:latin typeface="Malgun Gothic"/>
                <a:cs typeface="Malgun Gothic"/>
              </a:rPr>
              <a:t>y </a:t>
            </a:r>
            <a:r>
              <a:rPr sz="1300" spc="5" dirty="0">
                <a:latin typeface="Malgun Gothic"/>
                <a:cs typeface="Malgun Gothic"/>
              </a:rPr>
              <a:t>la </a:t>
            </a:r>
            <a:r>
              <a:rPr sz="1300" spc="-5" dirty="0">
                <a:latin typeface="Malgun Gothic"/>
                <a:cs typeface="Malgun Gothic"/>
              </a:rPr>
              <a:t>Universidad destino? Formato: </a:t>
            </a:r>
            <a:r>
              <a:rPr sz="1300" dirty="0">
                <a:latin typeface="Malgun Gothic"/>
                <a:cs typeface="Malgun Gothic"/>
              </a:rPr>
              <a:t> </a:t>
            </a:r>
            <a:r>
              <a:rPr sz="1300" spc="-5" dirty="0">
                <a:latin typeface="Malgun Gothic"/>
                <a:cs typeface="Malgun Gothic"/>
              </a:rPr>
              <a:t>máximo</a:t>
            </a:r>
            <a:r>
              <a:rPr sz="1300" spc="25" dirty="0">
                <a:latin typeface="Malgun Gothic"/>
                <a:cs typeface="Malgun Gothic"/>
              </a:rPr>
              <a:t> </a:t>
            </a:r>
            <a:r>
              <a:rPr sz="1300" spc="-10" dirty="0">
                <a:latin typeface="Malgun Gothic"/>
                <a:cs typeface="Malgun Gothic"/>
              </a:rPr>
              <a:t>una</a:t>
            </a:r>
            <a:r>
              <a:rPr sz="1300" spc="20" dirty="0">
                <a:latin typeface="Malgun Gothic"/>
                <a:cs typeface="Malgun Gothic"/>
              </a:rPr>
              <a:t> </a:t>
            </a:r>
            <a:r>
              <a:rPr sz="1300" spc="-10" dirty="0">
                <a:latin typeface="Malgun Gothic"/>
                <a:cs typeface="Malgun Gothic"/>
              </a:rPr>
              <a:t>página,</a:t>
            </a:r>
            <a:r>
              <a:rPr sz="1300" spc="25" dirty="0">
                <a:latin typeface="Malgun Gothic"/>
                <a:cs typeface="Malgun Gothic"/>
              </a:rPr>
              <a:t> </a:t>
            </a:r>
            <a:r>
              <a:rPr sz="1300" spc="-5" dirty="0">
                <a:latin typeface="Malgun Gothic"/>
                <a:cs typeface="Malgun Gothic"/>
              </a:rPr>
              <a:t>letra</a:t>
            </a:r>
            <a:r>
              <a:rPr sz="1300" spc="20" dirty="0">
                <a:latin typeface="Malgun Gothic"/>
                <a:cs typeface="Malgun Gothic"/>
              </a:rPr>
              <a:t> </a:t>
            </a:r>
            <a:r>
              <a:rPr sz="1300" spc="-10" dirty="0">
                <a:latin typeface="Malgun Gothic"/>
                <a:cs typeface="Malgun Gothic"/>
              </a:rPr>
              <a:t>Arial</a:t>
            </a:r>
            <a:r>
              <a:rPr sz="1300" spc="25" dirty="0">
                <a:latin typeface="Malgun Gothic"/>
                <a:cs typeface="Malgun Gothic"/>
              </a:rPr>
              <a:t> </a:t>
            </a:r>
            <a:r>
              <a:rPr sz="1300" spc="-10" dirty="0">
                <a:latin typeface="Malgun Gothic"/>
                <a:cs typeface="Malgun Gothic"/>
              </a:rPr>
              <a:t>12,</a:t>
            </a:r>
            <a:r>
              <a:rPr sz="1300" spc="15" dirty="0">
                <a:latin typeface="Malgun Gothic"/>
                <a:cs typeface="Malgun Gothic"/>
              </a:rPr>
              <a:t> </a:t>
            </a:r>
            <a:r>
              <a:rPr sz="1300" spc="-10" dirty="0">
                <a:latin typeface="Malgun Gothic"/>
                <a:cs typeface="Malgun Gothic"/>
              </a:rPr>
              <a:t>espacio</a:t>
            </a:r>
            <a:r>
              <a:rPr sz="1300" spc="10" dirty="0">
                <a:latin typeface="Malgun Gothic"/>
                <a:cs typeface="Malgun Gothic"/>
              </a:rPr>
              <a:t> </a:t>
            </a:r>
            <a:r>
              <a:rPr sz="1300" spc="-5" dirty="0">
                <a:latin typeface="Malgun Gothic"/>
                <a:cs typeface="Malgun Gothic"/>
              </a:rPr>
              <a:t>sencillo.</a:t>
            </a:r>
            <a:endParaRPr sz="1300" dirty="0">
              <a:latin typeface="Malgun Gothic"/>
              <a:cs typeface="Malgun Gothic"/>
            </a:endParaRPr>
          </a:p>
          <a:p>
            <a:pPr marL="654050" marR="5715" lvl="1" indent="-287020" algn="just">
              <a:lnSpc>
                <a:spcPct val="100000"/>
              </a:lnSpc>
              <a:buFont typeface="Wingdings"/>
              <a:buChar char=""/>
              <a:tabLst>
                <a:tab pos="654685" algn="l"/>
              </a:tabLst>
            </a:pPr>
            <a:r>
              <a:rPr sz="1300" dirty="0">
                <a:latin typeface="Malgun Gothic"/>
                <a:cs typeface="Malgun Gothic"/>
              </a:rPr>
              <a:t>Carta </a:t>
            </a:r>
            <a:r>
              <a:rPr sz="1300" spc="-5" dirty="0">
                <a:latin typeface="Malgun Gothic"/>
                <a:cs typeface="Malgun Gothic"/>
              </a:rPr>
              <a:t>con el </a:t>
            </a:r>
            <a:r>
              <a:rPr sz="1300" spc="-10" dirty="0">
                <a:latin typeface="Malgun Gothic"/>
                <a:cs typeface="Malgun Gothic"/>
              </a:rPr>
              <a:t>aval </a:t>
            </a:r>
            <a:r>
              <a:rPr sz="1300" dirty="0">
                <a:latin typeface="Malgun Gothic"/>
                <a:cs typeface="Malgun Gothic"/>
              </a:rPr>
              <a:t>de </a:t>
            </a:r>
            <a:r>
              <a:rPr sz="1300" spc="-5" dirty="0">
                <a:latin typeface="Malgun Gothic"/>
                <a:cs typeface="Malgun Gothic"/>
              </a:rPr>
              <a:t>los </a:t>
            </a:r>
            <a:r>
              <a:rPr sz="1300" spc="-10" dirty="0">
                <a:latin typeface="Malgun Gothic"/>
                <a:cs typeface="Malgun Gothic"/>
              </a:rPr>
              <a:t>padres </a:t>
            </a:r>
            <a:r>
              <a:rPr sz="1300" spc="-5" dirty="0">
                <a:latin typeface="Malgun Gothic"/>
                <a:cs typeface="Malgun Gothic"/>
              </a:rPr>
              <a:t>o de </a:t>
            </a:r>
            <a:r>
              <a:rPr sz="1300" dirty="0">
                <a:latin typeface="Malgun Gothic"/>
                <a:cs typeface="Malgun Gothic"/>
              </a:rPr>
              <a:t>los </a:t>
            </a:r>
            <a:r>
              <a:rPr sz="1300" spc="-5" dirty="0">
                <a:latin typeface="Malgun Gothic"/>
                <a:cs typeface="Malgun Gothic"/>
              </a:rPr>
              <a:t>acudientes donde manifiestan </a:t>
            </a:r>
            <a:r>
              <a:rPr sz="1300" dirty="0">
                <a:latin typeface="Malgun Gothic"/>
                <a:cs typeface="Malgun Gothic"/>
              </a:rPr>
              <a:t> </a:t>
            </a:r>
            <a:r>
              <a:rPr sz="1300" spc="-10" dirty="0">
                <a:latin typeface="Malgun Gothic"/>
                <a:cs typeface="Malgun Gothic"/>
              </a:rPr>
              <a:t>que </a:t>
            </a:r>
            <a:r>
              <a:rPr sz="1300" spc="-5" dirty="0">
                <a:latin typeface="Malgun Gothic"/>
                <a:cs typeface="Malgun Gothic"/>
              </a:rPr>
              <a:t>conocen y </a:t>
            </a:r>
            <a:r>
              <a:rPr sz="1300" dirty="0">
                <a:latin typeface="Malgun Gothic"/>
                <a:cs typeface="Malgun Gothic"/>
              </a:rPr>
              <a:t>están </a:t>
            </a:r>
            <a:r>
              <a:rPr sz="1300" spc="-5" dirty="0">
                <a:latin typeface="Malgun Gothic"/>
                <a:cs typeface="Malgun Gothic"/>
              </a:rPr>
              <a:t>de </a:t>
            </a:r>
            <a:r>
              <a:rPr sz="1300" spc="-10" dirty="0">
                <a:latin typeface="Malgun Gothic"/>
                <a:cs typeface="Malgun Gothic"/>
              </a:rPr>
              <a:t>acuerdo </a:t>
            </a:r>
            <a:r>
              <a:rPr sz="1300" spc="-5" dirty="0">
                <a:latin typeface="Malgun Gothic"/>
                <a:cs typeface="Malgun Gothic"/>
              </a:rPr>
              <a:t>con la postulación a </a:t>
            </a:r>
            <a:r>
              <a:rPr sz="1300" spc="5" dirty="0">
                <a:latin typeface="Malgun Gothic"/>
                <a:cs typeface="Malgun Gothic"/>
              </a:rPr>
              <a:t>la </a:t>
            </a:r>
            <a:r>
              <a:rPr sz="1300" dirty="0">
                <a:latin typeface="Malgun Gothic"/>
                <a:cs typeface="Malgun Gothic"/>
              </a:rPr>
              <a:t>movilidad </a:t>
            </a:r>
            <a:r>
              <a:rPr sz="1300" spc="5" dirty="0">
                <a:latin typeface="Malgun Gothic"/>
                <a:cs typeface="Malgun Gothic"/>
              </a:rPr>
              <a:t> </a:t>
            </a:r>
            <a:r>
              <a:rPr sz="1300" spc="-5" dirty="0">
                <a:latin typeface="Malgun Gothic"/>
                <a:cs typeface="Malgun Gothic"/>
              </a:rPr>
              <a:t>internacional y que asumen</a:t>
            </a:r>
            <a:r>
              <a:rPr sz="1300" spc="894" dirty="0">
                <a:latin typeface="Malgun Gothic"/>
                <a:cs typeface="Malgun Gothic"/>
              </a:rPr>
              <a:t> </a:t>
            </a:r>
            <a:r>
              <a:rPr sz="1300" spc="-5" dirty="0">
                <a:latin typeface="Malgun Gothic"/>
                <a:cs typeface="Malgun Gothic"/>
              </a:rPr>
              <a:t>los </a:t>
            </a:r>
            <a:r>
              <a:rPr sz="1300" spc="-10" dirty="0">
                <a:latin typeface="Malgun Gothic"/>
                <a:cs typeface="Malgun Gothic"/>
              </a:rPr>
              <a:t>costos </a:t>
            </a:r>
            <a:r>
              <a:rPr sz="1300" spc="-5" dirty="0">
                <a:latin typeface="Malgun Gothic"/>
                <a:cs typeface="Malgun Gothic"/>
              </a:rPr>
              <a:t>que esta </a:t>
            </a:r>
            <a:r>
              <a:rPr sz="1300" dirty="0">
                <a:latin typeface="Malgun Gothic"/>
                <a:cs typeface="Malgun Gothic"/>
              </a:rPr>
              <a:t>implica. La </a:t>
            </a:r>
            <a:r>
              <a:rPr sz="1300" spc="5" dirty="0">
                <a:latin typeface="Malgun Gothic"/>
                <a:cs typeface="Malgun Gothic"/>
              </a:rPr>
              <a:t>carta </a:t>
            </a:r>
            <a:r>
              <a:rPr sz="1300" spc="-10" dirty="0">
                <a:latin typeface="Malgun Gothic"/>
                <a:cs typeface="Malgun Gothic"/>
              </a:rPr>
              <a:t>debe </a:t>
            </a:r>
            <a:r>
              <a:rPr sz="1300" spc="-5" dirty="0">
                <a:latin typeface="Malgun Gothic"/>
                <a:cs typeface="Malgun Gothic"/>
              </a:rPr>
              <a:t> ser firmada, </a:t>
            </a:r>
            <a:r>
              <a:rPr sz="1300" dirty="0">
                <a:latin typeface="Malgun Gothic"/>
                <a:cs typeface="Malgun Gothic"/>
              </a:rPr>
              <a:t>con </a:t>
            </a:r>
            <a:r>
              <a:rPr sz="1300" spc="-5" dirty="0">
                <a:latin typeface="Malgun Gothic"/>
                <a:cs typeface="Malgun Gothic"/>
              </a:rPr>
              <a:t>cédula y </a:t>
            </a:r>
            <a:r>
              <a:rPr sz="1300" spc="-10" dirty="0">
                <a:latin typeface="Malgun Gothic"/>
                <a:cs typeface="Malgun Gothic"/>
              </a:rPr>
              <a:t>teléfono del </a:t>
            </a:r>
            <a:r>
              <a:rPr sz="1300" spc="-5" dirty="0">
                <a:latin typeface="Malgun Gothic"/>
                <a:cs typeface="Malgun Gothic"/>
              </a:rPr>
              <a:t>acudiente. </a:t>
            </a:r>
            <a:r>
              <a:rPr sz="1300" dirty="0">
                <a:latin typeface="Malgun Gothic"/>
                <a:cs typeface="Malgun Gothic"/>
              </a:rPr>
              <a:t>En </a:t>
            </a:r>
            <a:r>
              <a:rPr sz="1300" spc="-5" dirty="0">
                <a:latin typeface="Malgun Gothic"/>
                <a:cs typeface="Malgun Gothic"/>
              </a:rPr>
              <a:t>caso de </a:t>
            </a:r>
            <a:r>
              <a:rPr sz="1300" dirty="0">
                <a:latin typeface="Malgun Gothic"/>
                <a:cs typeface="Malgun Gothic"/>
              </a:rPr>
              <a:t>ser </a:t>
            </a:r>
            <a:r>
              <a:rPr sz="1300" spc="-10" dirty="0">
                <a:latin typeface="Malgun Gothic"/>
                <a:cs typeface="Malgun Gothic"/>
              </a:rPr>
              <a:t>usted </a:t>
            </a:r>
            <a:r>
              <a:rPr sz="1300" spc="-5" dirty="0">
                <a:latin typeface="Malgun Gothic"/>
                <a:cs typeface="Malgun Gothic"/>
              </a:rPr>
              <a:t> mismo debe firmar </a:t>
            </a:r>
            <a:r>
              <a:rPr sz="1300" spc="5" dirty="0">
                <a:latin typeface="Malgun Gothic"/>
                <a:cs typeface="Malgun Gothic"/>
              </a:rPr>
              <a:t>la carta </a:t>
            </a:r>
            <a:r>
              <a:rPr sz="1300" spc="-5" dirty="0">
                <a:latin typeface="Malgun Gothic"/>
                <a:cs typeface="Malgun Gothic"/>
              </a:rPr>
              <a:t>con </a:t>
            </a:r>
            <a:r>
              <a:rPr sz="1300" spc="-10" dirty="0">
                <a:latin typeface="Malgun Gothic"/>
                <a:cs typeface="Malgun Gothic"/>
              </a:rPr>
              <a:t>sus datos </a:t>
            </a:r>
            <a:r>
              <a:rPr sz="1300" spc="-5" dirty="0">
                <a:latin typeface="Malgun Gothic"/>
                <a:cs typeface="Malgun Gothic"/>
              </a:rPr>
              <a:t>haciéndose </a:t>
            </a:r>
            <a:r>
              <a:rPr sz="1300" spc="-10" dirty="0">
                <a:latin typeface="Malgun Gothic"/>
                <a:cs typeface="Malgun Gothic"/>
              </a:rPr>
              <a:t>responsable </a:t>
            </a:r>
            <a:r>
              <a:rPr sz="1300" dirty="0">
                <a:latin typeface="Malgun Gothic"/>
                <a:cs typeface="Malgun Gothic"/>
              </a:rPr>
              <a:t>de los </a:t>
            </a:r>
            <a:r>
              <a:rPr sz="1300" spc="5" dirty="0">
                <a:latin typeface="Malgun Gothic"/>
                <a:cs typeface="Malgun Gothic"/>
              </a:rPr>
              <a:t> </a:t>
            </a:r>
            <a:r>
              <a:rPr sz="1300" spc="-10" dirty="0">
                <a:latin typeface="Malgun Gothic"/>
                <a:cs typeface="Malgun Gothic"/>
              </a:rPr>
              <a:t>gastos</a:t>
            </a:r>
            <a:r>
              <a:rPr sz="1300" spc="10" dirty="0">
                <a:latin typeface="Malgun Gothic"/>
                <a:cs typeface="Malgun Gothic"/>
              </a:rPr>
              <a:t> </a:t>
            </a:r>
            <a:r>
              <a:rPr sz="1300" spc="-5" dirty="0">
                <a:latin typeface="Malgun Gothic"/>
                <a:cs typeface="Malgun Gothic"/>
              </a:rPr>
              <a:t>de</a:t>
            </a:r>
            <a:r>
              <a:rPr sz="1300" spc="25" dirty="0">
                <a:latin typeface="Malgun Gothic"/>
                <a:cs typeface="Malgun Gothic"/>
              </a:rPr>
              <a:t> </a:t>
            </a:r>
            <a:r>
              <a:rPr sz="1300" dirty="0">
                <a:latin typeface="Malgun Gothic"/>
                <a:cs typeface="Malgun Gothic"/>
              </a:rPr>
              <a:t>la</a:t>
            </a:r>
            <a:r>
              <a:rPr sz="1300" spc="5" dirty="0">
                <a:latin typeface="Malgun Gothic"/>
                <a:cs typeface="Malgun Gothic"/>
              </a:rPr>
              <a:t> </a:t>
            </a:r>
            <a:r>
              <a:rPr sz="1300" spc="-5" dirty="0">
                <a:latin typeface="Malgun Gothic"/>
                <a:cs typeface="Malgun Gothic"/>
              </a:rPr>
              <a:t>movilidad.</a:t>
            </a:r>
            <a:endParaRPr sz="1300" dirty="0">
              <a:latin typeface="Malgun Gothic"/>
              <a:cs typeface="Malgun Gothic"/>
            </a:endParaRPr>
          </a:p>
          <a:p>
            <a:pPr marL="2136775" marR="1592580" indent="-415290">
              <a:lnSpc>
                <a:spcPts val="2400"/>
              </a:lnSpc>
              <a:spcBef>
                <a:spcPts val="25"/>
              </a:spcBef>
            </a:pPr>
            <a:r>
              <a:rPr sz="2000" b="1" u="heavy" dirty="0">
                <a:solidFill>
                  <a:srgbClr val="000067"/>
                </a:solidFill>
                <a:uFill>
                  <a:solidFill>
                    <a:srgbClr val="000067"/>
                  </a:solidFill>
                </a:uFill>
                <a:latin typeface="Corbel"/>
                <a:cs typeface="Corbel"/>
              </a:rPr>
              <a:t>Fecha</a:t>
            </a:r>
            <a:r>
              <a:rPr sz="2000" b="1" u="heavy" spc="-35" dirty="0">
                <a:solidFill>
                  <a:srgbClr val="000067"/>
                </a:solidFill>
                <a:uFill>
                  <a:solidFill>
                    <a:srgbClr val="000067"/>
                  </a:solidFill>
                </a:uFill>
                <a:latin typeface="Corbel"/>
                <a:cs typeface="Corbel"/>
              </a:rPr>
              <a:t> </a:t>
            </a:r>
            <a:r>
              <a:rPr sz="2000" b="1" u="heavy" spc="-5" dirty="0">
                <a:solidFill>
                  <a:srgbClr val="000067"/>
                </a:solidFill>
                <a:uFill>
                  <a:solidFill>
                    <a:srgbClr val="000067"/>
                  </a:solidFill>
                </a:uFill>
                <a:latin typeface="Corbel"/>
                <a:cs typeface="Corbel"/>
              </a:rPr>
              <a:t>límite</a:t>
            </a:r>
            <a:r>
              <a:rPr sz="2000" b="1" u="heavy" spc="-35" dirty="0">
                <a:solidFill>
                  <a:srgbClr val="000067"/>
                </a:solidFill>
                <a:uFill>
                  <a:solidFill>
                    <a:srgbClr val="000067"/>
                  </a:solidFill>
                </a:uFill>
                <a:latin typeface="Corbel"/>
                <a:cs typeface="Corbel"/>
              </a:rPr>
              <a:t> </a:t>
            </a:r>
            <a:r>
              <a:rPr sz="2000" b="1" u="heavy" dirty="0">
                <a:solidFill>
                  <a:srgbClr val="000067"/>
                </a:solidFill>
                <a:uFill>
                  <a:solidFill>
                    <a:srgbClr val="000067"/>
                  </a:solidFill>
                </a:uFill>
                <a:latin typeface="Corbel"/>
                <a:cs typeface="Corbel"/>
              </a:rPr>
              <a:t>de</a:t>
            </a:r>
            <a:r>
              <a:rPr sz="2000" b="1" u="heavy" spc="-20" dirty="0">
                <a:solidFill>
                  <a:srgbClr val="000067"/>
                </a:solidFill>
                <a:uFill>
                  <a:solidFill>
                    <a:srgbClr val="000067"/>
                  </a:solidFill>
                </a:uFill>
                <a:latin typeface="Corbel"/>
                <a:cs typeface="Corbel"/>
              </a:rPr>
              <a:t> </a:t>
            </a:r>
            <a:r>
              <a:rPr sz="2000" b="1" u="heavy" dirty="0">
                <a:solidFill>
                  <a:srgbClr val="000067"/>
                </a:solidFill>
                <a:uFill>
                  <a:solidFill>
                    <a:srgbClr val="000067"/>
                  </a:solidFill>
                </a:uFill>
                <a:latin typeface="Corbel"/>
                <a:cs typeface="Corbel"/>
              </a:rPr>
              <a:t>aplicación: </a:t>
            </a:r>
            <a:r>
              <a:rPr sz="2000" b="1" spc="-400" dirty="0">
                <a:solidFill>
                  <a:srgbClr val="000067"/>
                </a:solidFill>
                <a:latin typeface="Corbel"/>
                <a:cs typeface="Corbel"/>
              </a:rPr>
              <a:t> </a:t>
            </a:r>
            <a:r>
              <a:rPr lang="es-ES" sz="2000" b="1" u="heavy" spc="-20" dirty="0">
                <a:solidFill>
                  <a:srgbClr val="CE8D3D"/>
                </a:solidFill>
                <a:uFill>
                  <a:solidFill>
                    <a:srgbClr val="CE8D3D"/>
                  </a:solidFill>
                </a:uFill>
                <a:latin typeface="Corbel"/>
                <a:cs typeface="Corbel"/>
              </a:rPr>
              <a:t>30 </a:t>
            </a:r>
            <a:r>
              <a:rPr sz="2000" b="1" u="heavy" dirty="0">
                <a:solidFill>
                  <a:srgbClr val="CE8D3D"/>
                </a:solidFill>
                <a:uFill>
                  <a:solidFill>
                    <a:srgbClr val="CE8D3D"/>
                  </a:solidFill>
                </a:uFill>
                <a:latin typeface="Corbel"/>
                <a:cs typeface="Corbel"/>
              </a:rPr>
              <a:t>de</a:t>
            </a:r>
            <a:r>
              <a:rPr sz="2000" b="1" u="heavy" spc="-20" dirty="0">
                <a:solidFill>
                  <a:srgbClr val="CE8D3D"/>
                </a:solidFill>
                <a:uFill>
                  <a:solidFill>
                    <a:srgbClr val="CE8D3D"/>
                  </a:solidFill>
                </a:uFill>
                <a:latin typeface="Corbel"/>
                <a:cs typeface="Corbel"/>
              </a:rPr>
              <a:t> </a:t>
            </a:r>
            <a:r>
              <a:rPr sz="2000" b="1" u="heavy" dirty="0">
                <a:solidFill>
                  <a:srgbClr val="CE8D3D"/>
                </a:solidFill>
                <a:uFill>
                  <a:solidFill>
                    <a:srgbClr val="CE8D3D"/>
                  </a:solidFill>
                </a:uFill>
                <a:latin typeface="Corbel"/>
                <a:cs typeface="Corbel"/>
              </a:rPr>
              <a:t>abril</a:t>
            </a:r>
            <a:r>
              <a:rPr sz="2000" b="1" u="heavy" spc="-25" dirty="0">
                <a:solidFill>
                  <a:srgbClr val="CE8D3D"/>
                </a:solidFill>
                <a:uFill>
                  <a:solidFill>
                    <a:srgbClr val="CE8D3D"/>
                  </a:solidFill>
                </a:uFill>
                <a:latin typeface="Corbel"/>
                <a:cs typeface="Corbel"/>
              </a:rPr>
              <a:t> </a:t>
            </a:r>
            <a:r>
              <a:rPr sz="2000" b="1" u="heavy" dirty="0">
                <a:solidFill>
                  <a:srgbClr val="CE8D3D"/>
                </a:solidFill>
                <a:uFill>
                  <a:solidFill>
                    <a:srgbClr val="CE8D3D"/>
                  </a:solidFill>
                </a:uFill>
                <a:latin typeface="Corbel"/>
                <a:cs typeface="Corbel"/>
              </a:rPr>
              <a:t>de</a:t>
            </a:r>
            <a:r>
              <a:rPr sz="2000" b="1" u="heavy" spc="-15" dirty="0">
                <a:solidFill>
                  <a:srgbClr val="CE8D3D"/>
                </a:solidFill>
                <a:uFill>
                  <a:solidFill>
                    <a:srgbClr val="CE8D3D"/>
                  </a:solidFill>
                </a:uFill>
                <a:latin typeface="Corbel"/>
                <a:cs typeface="Corbel"/>
              </a:rPr>
              <a:t> </a:t>
            </a:r>
            <a:r>
              <a:rPr sz="2000" b="1" u="heavy" spc="-25" dirty="0">
                <a:solidFill>
                  <a:srgbClr val="CE8D3D"/>
                </a:solidFill>
                <a:uFill>
                  <a:solidFill>
                    <a:srgbClr val="CE8D3D"/>
                  </a:solidFill>
                </a:uFill>
                <a:latin typeface="Corbel"/>
                <a:cs typeface="Corbel"/>
              </a:rPr>
              <a:t>202</a:t>
            </a:r>
            <a:r>
              <a:rPr lang="es-ES" sz="2000" b="1" u="heavy" spc="-25" dirty="0">
                <a:solidFill>
                  <a:srgbClr val="CE8D3D"/>
                </a:solidFill>
                <a:uFill>
                  <a:solidFill>
                    <a:srgbClr val="CE8D3D"/>
                  </a:solidFill>
                </a:uFill>
                <a:latin typeface="Corbel"/>
                <a:cs typeface="Corbel"/>
              </a:rPr>
              <a:t>3</a:t>
            </a:r>
            <a:r>
              <a:rPr sz="2000" b="1" u="heavy" spc="-25" dirty="0">
                <a:solidFill>
                  <a:srgbClr val="CE8D3D"/>
                </a:solidFill>
                <a:uFill>
                  <a:solidFill>
                    <a:srgbClr val="CE8D3D"/>
                  </a:solidFill>
                </a:uFill>
                <a:latin typeface="Corbel"/>
                <a:cs typeface="Corbel"/>
              </a:rPr>
              <a:t>.</a:t>
            </a:r>
            <a:endParaRPr sz="2000" dirty="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44424" y="8679180"/>
            <a:ext cx="6170930" cy="908685"/>
            <a:chOff x="344424" y="8679180"/>
            <a:chExt cx="6170930" cy="908685"/>
          </a:xfrm>
        </p:grpSpPr>
        <p:sp>
          <p:nvSpPr>
            <p:cNvPr id="3" name="object 3"/>
            <p:cNvSpPr/>
            <p:nvPr/>
          </p:nvSpPr>
          <p:spPr>
            <a:xfrm>
              <a:off x="352044" y="8686800"/>
              <a:ext cx="6155690" cy="893444"/>
            </a:xfrm>
            <a:custGeom>
              <a:avLst/>
              <a:gdLst/>
              <a:ahLst/>
              <a:cxnLst/>
              <a:rect l="l" t="t" r="r" b="b"/>
              <a:pathLst>
                <a:path w="6155690" h="893445">
                  <a:moveTo>
                    <a:pt x="6006592" y="0"/>
                  </a:moveTo>
                  <a:lnTo>
                    <a:pt x="0" y="0"/>
                  </a:lnTo>
                  <a:lnTo>
                    <a:pt x="0" y="744220"/>
                  </a:lnTo>
                  <a:lnTo>
                    <a:pt x="148844" y="893063"/>
                  </a:lnTo>
                  <a:lnTo>
                    <a:pt x="6155435" y="893063"/>
                  </a:lnTo>
                  <a:lnTo>
                    <a:pt x="6155435" y="148844"/>
                  </a:lnTo>
                  <a:lnTo>
                    <a:pt x="6006592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52044" y="8686800"/>
              <a:ext cx="6155690" cy="893444"/>
            </a:xfrm>
            <a:custGeom>
              <a:avLst/>
              <a:gdLst/>
              <a:ahLst/>
              <a:cxnLst/>
              <a:rect l="l" t="t" r="r" b="b"/>
              <a:pathLst>
                <a:path w="6155690" h="893445">
                  <a:moveTo>
                    <a:pt x="0" y="0"/>
                  </a:moveTo>
                  <a:lnTo>
                    <a:pt x="6006592" y="0"/>
                  </a:lnTo>
                  <a:lnTo>
                    <a:pt x="6155435" y="148844"/>
                  </a:lnTo>
                  <a:lnTo>
                    <a:pt x="6155435" y="893063"/>
                  </a:lnTo>
                  <a:lnTo>
                    <a:pt x="148844" y="893063"/>
                  </a:lnTo>
                  <a:lnTo>
                    <a:pt x="0" y="744220"/>
                  </a:lnTo>
                  <a:lnTo>
                    <a:pt x="0" y="0"/>
                  </a:lnTo>
                  <a:close/>
                </a:path>
              </a:pathLst>
            </a:custGeom>
            <a:ln w="15240">
              <a:solidFill>
                <a:srgbClr val="DEB4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520700" y="8208644"/>
            <a:ext cx="5906135" cy="127150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7810" marR="5080">
              <a:lnSpc>
                <a:spcPct val="100000"/>
              </a:lnSpc>
              <a:spcBef>
                <a:spcPts val="95"/>
              </a:spcBef>
              <a:buSzPct val="90000"/>
              <a:buChar char="•"/>
              <a:tabLst>
                <a:tab pos="312420" algn="l"/>
              </a:tabLst>
            </a:pPr>
            <a:r>
              <a:rPr sz="1000" spc="-5" dirty="0">
                <a:latin typeface="Malgun Gothic"/>
                <a:cs typeface="Malgun Gothic"/>
              </a:rPr>
              <a:t>En</a:t>
            </a:r>
            <a:r>
              <a:rPr sz="1000" spc="215" dirty="0">
                <a:latin typeface="Malgun Gothic"/>
                <a:cs typeface="Malgun Gothic"/>
              </a:rPr>
              <a:t> </a:t>
            </a:r>
            <a:r>
              <a:rPr sz="1000" spc="-5" dirty="0">
                <a:latin typeface="Malgun Gothic"/>
                <a:cs typeface="Malgun Gothic"/>
              </a:rPr>
              <a:t>caso</a:t>
            </a:r>
            <a:r>
              <a:rPr sz="1000" spc="220" dirty="0">
                <a:latin typeface="Malgun Gothic"/>
                <a:cs typeface="Malgun Gothic"/>
              </a:rPr>
              <a:t> </a:t>
            </a:r>
            <a:r>
              <a:rPr sz="1000" dirty="0">
                <a:latin typeface="Malgun Gothic"/>
                <a:cs typeface="Malgun Gothic"/>
              </a:rPr>
              <a:t>de</a:t>
            </a:r>
            <a:r>
              <a:rPr sz="1000" spc="210" dirty="0">
                <a:latin typeface="Malgun Gothic"/>
                <a:cs typeface="Malgun Gothic"/>
              </a:rPr>
              <a:t> </a:t>
            </a:r>
            <a:r>
              <a:rPr sz="1000" spc="-5" dirty="0">
                <a:latin typeface="Malgun Gothic"/>
                <a:cs typeface="Malgun Gothic"/>
              </a:rPr>
              <a:t>tener</a:t>
            </a:r>
            <a:r>
              <a:rPr sz="1000" spc="229" dirty="0">
                <a:latin typeface="Malgun Gothic"/>
                <a:cs typeface="Malgun Gothic"/>
              </a:rPr>
              <a:t> </a:t>
            </a:r>
            <a:r>
              <a:rPr sz="1000" spc="-5" dirty="0">
                <a:latin typeface="Malgun Gothic"/>
                <a:cs typeface="Malgun Gothic"/>
              </a:rPr>
              <a:t>alguna</a:t>
            </a:r>
            <a:r>
              <a:rPr sz="1000" spc="225" dirty="0">
                <a:latin typeface="Malgun Gothic"/>
                <a:cs typeface="Malgun Gothic"/>
              </a:rPr>
              <a:t> </a:t>
            </a:r>
            <a:r>
              <a:rPr sz="1000" spc="-5" dirty="0">
                <a:latin typeface="Malgun Gothic"/>
                <a:cs typeface="Malgun Gothic"/>
              </a:rPr>
              <a:t>duda</a:t>
            </a:r>
            <a:r>
              <a:rPr sz="1000" spc="215" dirty="0">
                <a:latin typeface="Malgun Gothic"/>
                <a:cs typeface="Malgun Gothic"/>
              </a:rPr>
              <a:t> </a:t>
            </a:r>
            <a:r>
              <a:rPr sz="1000" spc="-5" dirty="0">
                <a:latin typeface="Malgun Gothic"/>
                <a:cs typeface="Malgun Gothic"/>
              </a:rPr>
              <a:t>sobre</a:t>
            </a:r>
            <a:r>
              <a:rPr sz="1000" spc="220" dirty="0">
                <a:latin typeface="Malgun Gothic"/>
                <a:cs typeface="Malgun Gothic"/>
              </a:rPr>
              <a:t> </a:t>
            </a:r>
            <a:r>
              <a:rPr sz="1000" dirty="0">
                <a:latin typeface="Malgun Gothic"/>
                <a:cs typeface="Malgun Gothic"/>
              </a:rPr>
              <a:t>el</a:t>
            </a:r>
            <a:r>
              <a:rPr sz="1000" spc="215" dirty="0">
                <a:latin typeface="Malgun Gothic"/>
                <a:cs typeface="Malgun Gothic"/>
              </a:rPr>
              <a:t> </a:t>
            </a:r>
            <a:r>
              <a:rPr sz="1000" spc="-5" dirty="0">
                <a:latin typeface="Malgun Gothic"/>
                <a:cs typeface="Malgun Gothic"/>
              </a:rPr>
              <a:t>llenado</a:t>
            </a:r>
            <a:r>
              <a:rPr sz="1000" spc="235" dirty="0">
                <a:latin typeface="Malgun Gothic"/>
                <a:cs typeface="Malgun Gothic"/>
              </a:rPr>
              <a:t> </a:t>
            </a:r>
            <a:r>
              <a:rPr sz="1000" spc="-5" dirty="0">
                <a:latin typeface="Malgun Gothic"/>
                <a:cs typeface="Malgun Gothic"/>
              </a:rPr>
              <a:t>de</a:t>
            </a:r>
            <a:r>
              <a:rPr sz="1000" spc="225" dirty="0">
                <a:latin typeface="Malgun Gothic"/>
                <a:cs typeface="Malgun Gothic"/>
              </a:rPr>
              <a:t> </a:t>
            </a:r>
            <a:r>
              <a:rPr sz="1000" spc="-5" dirty="0">
                <a:latin typeface="Malgun Gothic"/>
                <a:cs typeface="Malgun Gothic"/>
              </a:rPr>
              <a:t>los</a:t>
            </a:r>
            <a:r>
              <a:rPr sz="1000" spc="215" dirty="0">
                <a:latin typeface="Malgun Gothic"/>
                <a:cs typeface="Malgun Gothic"/>
              </a:rPr>
              <a:t> </a:t>
            </a:r>
            <a:r>
              <a:rPr sz="1000" spc="-5" dirty="0">
                <a:latin typeface="Malgun Gothic"/>
                <a:cs typeface="Malgun Gothic"/>
              </a:rPr>
              <a:t>formatos,</a:t>
            </a:r>
            <a:r>
              <a:rPr sz="1000" spc="235" dirty="0">
                <a:latin typeface="Malgun Gothic"/>
                <a:cs typeface="Malgun Gothic"/>
              </a:rPr>
              <a:t> </a:t>
            </a:r>
            <a:r>
              <a:rPr sz="1000" dirty="0">
                <a:latin typeface="Malgun Gothic"/>
                <a:cs typeface="Malgun Gothic"/>
              </a:rPr>
              <a:t>le</a:t>
            </a:r>
            <a:r>
              <a:rPr sz="1000" spc="210" dirty="0">
                <a:latin typeface="Malgun Gothic"/>
                <a:cs typeface="Malgun Gothic"/>
              </a:rPr>
              <a:t> </a:t>
            </a:r>
            <a:r>
              <a:rPr sz="1000" spc="-5" dirty="0">
                <a:latin typeface="Malgun Gothic"/>
                <a:cs typeface="Malgun Gothic"/>
              </a:rPr>
              <a:t>sugerimos</a:t>
            </a:r>
            <a:r>
              <a:rPr sz="1000" spc="225" dirty="0">
                <a:latin typeface="Malgun Gothic"/>
                <a:cs typeface="Malgun Gothic"/>
              </a:rPr>
              <a:t> </a:t>
            </a:r>
            <a:r>
              <a:rPr sz="1000" spc="-5" dirty="0">
                <a:latin typeface="Malgun Gothic"/>
                <a:cs typeface="Malgun Gothic"/>
              </a:rPr>
              <a:t>ponerse</a:t>
            </a:r>
            <a:r>
              <a:rPr sz="1000" spc="229" dirty="0">
                <a:latin typeface="Malgun Gothic"/>
                <a:cs typeface="Malgun Gothic"/>
              </a:rPr>
              <a:t> </a:t>
            </a:r>
            <a:r>
              <a:rPr sz="1000" spc="-10" dirty="0">
                <a:latin typeface="Malgun Gothic"/>
                <a:cs typeface="Malgun Gothic"/>
              </a:rPr>
              <a:t>en </a:t>
            </a:r>
            <a:r>
              <a:rPr sz="1000" spc="-340" dirty="0">
                <a:latin typeface="Malgun Gothic"/>
                <a:cs typeface="Malgun Gothic"/>
              </a:rPr>
              <a:t> </a:t>
            </a:r>
            <a:r>
              <a:rPr sz="1000" spc="-5" dirty="0">
                <a:latin typeface="Malgun Gothic"/>
                <a:cs typeface="Malgun Gothic"/>
              </a:rPr>
              <a:t>contacto</a:t>
            </a:r>
            <a:r>
              <a:rPr sz="1000" spc="30" dirty="0">
                <a:latin typeface="Malgun Gothic"/>
                <a:cs typeface="Malgun Gothic"/>
              </a:rPr>
              <a:t> </a:t>
            </a:r>
            <a:r>
              <a:rPr sz="1000" spc="-5" dirty="0">
                <a:latin typeface="Malgun Gothic"/>
                <a:cs typeface="Malgun Gothic"/>
              </a:rPr>
              <a:t>el</a:t>
            </a:r>
            <a:r>
              <a:rPr sz="1000" spc="20" dirty="0">
                <a:latin typeface="Malgun Gothic"/>
                <a:cs typeface="Malgun Gothic"/>
              </a:rPr>
              <a:t> </a:t>
            </a:r>
            <a:r>
              <a:rPr sz="1000" spc="-10" dirty="0">
                <a:latin typeface="Malgun Gothic"/>
                <a:cs typeface="Malgun Gothic"/>
              </a:rPr>
              <a:t>personal</a:t>
            </a:r>
            <a:r>
              <a:rPr sz="1000" spc="30" dirty="0">
                <a:latin typeface="Malgun Gothic"/>
                <a:cs typeface="Malgun Gothic"/>
              </a:rPr>
              <a:t> </a:t>
            </a:r>
            <a:r>
              <a:rPr sz="1000" spc="-5" dirty="0">
                <a:latin typeface="Malgun Gothic"/>
                <a:cs typeface="Malgun Gothic"/>
              </a:rPr>
              <a:t>de</a:t>
            </a:r>
            <a:r>
              <a:rPr sz="1000" spc="10" dirty="0">
                <a:latin typeface="Malgun Gothic"/>
                <a:cs typeface="Malgun Gothic"/>
              </a:rPr>
              <a:t> </a:t>
            </a:r>
            <a:r>
              <a:rPr sz="1000" spc="-5" dirty="0">
                <a:latin typeface="Malgun Gothic"/>
                <a:cs typeface="Malgun Gothic"/>
              </a:rPr>
              <a:t>apoyo</a:t>
            </a:r>
            <a:r>
              <a:rPr sz="1000" spc="10" dirty="0">
                <a:latin typeface="Malgun Gothic"/>
                <a:cs typeface="Malgun Gothic"/>
              </a:rPr>
              <a:t> </a:t>
            </a:r>
            <a:r>
              <a:rPr sz="1000" spc="-5" dirty="0">
                <a:latin typeface="Malgun Gothic"/>
                <a:cs typeface="Malgun Gothic"/>
              </a:rPr>
              <a:t>Sra.</a:t>
            </a:r>
            <a:r>
              <a:rPr sz="1000" spc="10" dirty="0">
                <a:latin typeface="Malgun Gothic"/>
                <a:cs typeface="Malgun Gothic"/>
              </a:rPr>
              <a:t> </a:t>
            </a:r>
            <a:r>
              <a:rPr sz="1000" spc="-5" dirty="0">
                <a:latin typeface="Malgun Gothic"/>
                <a:cs typeface="Malgun Gothic"/>
              </a:rPr>
              <a:t>Rosa</a:t>
            </a:r>
            <a:r>
              <a:rPr sz="1000" spc="25" dirty="0">
                <a:latin typeface="Malgun Gothic"/>
                <a:cs typeface="Malgun Gothic"/>
              </a:rPr>
              <a:t> </a:t>
            </a:r>
            <a:r>
              <a:rPr sz="1000" spc="-10" dirty="0">
                <a:latin typeface="Malgun Gothic"/>
                <a:cs typeface="Malgun Gothic"/>
              </a:rPr>
              <a:t>Beatriz</a:t>
            </a:r>
            <a:r>
              <a:rPr sz="1000" spc="50" dirty="0">
                <a:latin typeface="Malgun Gothic"/>
                <a:cs typeface="Malgun Gothic"/>
              </a:rPr>
              <a:t> </a:t>
            </a:r>
            <a:r>
              <a:rPr sz="1000" spc="-10" dirty="0">
                <a:latin typeface="Malgun Gothic"/>
                <a:cs typeface="Malgun Gothic"/>
              </a:rPr>
              <a:t>Jiménez</a:t>
            </a:r>
            <a:r>
              <a:rPr sz="1000" spc="30" dirty="0">
                <a:latin typeface="Malgun Gothic"/>
                <a:cs typeface="Malgun Gothic"/>
              </a:rPr>
              <a:t> </a:t>
            </a:r>
            <a:r>
              <a:rPr sz="1000" spc="-10" dirty="0">
                <a:latin typeface="Malgun Gothic"/>
                <a:cs typeface="Malgun Gothic"/>
              </a:rPr>
              <a:t>Gutiérrez,</a:t>
            </a:r>
            <a:r>
              <a:rPr sz="1000" spc="60" dirty="0">
                <a:latin typeface="Malgun Gothic"/>
                <a:cs typeface="Malgun Gothic"/>
              </a:rPr>
              <a:t> </a:t>
            </a:r>
            <a:r>
              <a:rPr sz="1000" spc="-5" dirty="0">
                <a:latin typeface="Malgun Gothic"/>
                <a:cs typeface="Malgun Gothic"/>
                <a:hlinkClick r:id="rId2"/>
              </a:rPr>
              <a:t>rjimenez@delfin.unacar.mx</a:t>
            </a:r>
            <a:endParaRPr sz="1000" dirty="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400" dirty="0">
              <a:latin typeface="Malgun Gothic"/>
              <a:cs typeface="Malgun Gothic"/>
            </a:endParaRPr>
          </a:p>
          <a:p>
            <a:pPr marL="12700" marR="95250" algn="ctr">
              <a:lnSpc>
                <a:spcPct val="100000"/>
              </a:lnSpc>
              <a:spcBef>
                <a:spcPts val="5"/>
              </a:spcBef>
            </a:pPr>
            <a:r>
              <a:rPr sz="1100" spc="-5" dirty="0">
                <a:solidFill>
                  <a:srgbClr val="000067"/>
                </a:solidFill>
                <a:latin typeface="Malgun Gothic"/>
                <a:cs typeface="Malgun Gothic"/>
              </a:rPr>
              <a:t>Después de que </a:t>
            </a:r>
            <a:r>
              <a:rPr lang="es-ES" sz="1100" dirty="0">
                <a:solidFill>
                  <a:srgbClr val="000067"/>
                </a:solidFill>
                <a:latin typeface="Malgun Gothic"/>
                <a:cs typeface="Malgun Gothic"/>
              </a:rPr>
              <a:t>sea seleccionado por el comité</a:t>
            </a:r>
            <a:r>
              <a:rPr sz="1100" dirty="0">
                <a:solidFill>
                  <a:srgbClr val="000067"/>
                </a:solidFill>
                <a:latin typeface="Malgun Gothic"/>
                <a:cs typeface="Malgun Gothic"/>
              </a:rPr>
              <a:t>, </a:t>
            </a:r>
            <a:r>
              <a:rPr sz="1100" spc="-5" dirty="0">
                <a:solidFill>
                  <a:srgbClr val="000067"/>
                </a:solidFill>
                <a:latin typeface="Malgun Gothic"/>
                <a:cs typeface="Malgun Gothic"/>
              </a:rPr>
              <a:t>debe subir </a:t>
            </a:r>
            <a:r>
              <a:rPr sz="1100" dirty="0">
                <a:solidFill>
                  <a:srgbClr val="000067"/>
                </a:solidFill>
                <a:latin typeface="Malgun Gothic"/>
                <a:cs typeface="Malgun Gothic"/>
              </a:rPr>
              <a:t>al portal </a:t>
            </a:r>
            <a:r>
              <a:rPr sz="1100" spc="-5" dirty="0">
                <a:solidFill>
                  <a:srgbClr val="000067"/>
                </a:solidFill>
                <a:latin typeface="Malgun Gothic"/>
                <a:cs typeface="Malgun Gothic"/>
              </a:rPr>
              <a:t>estudiantil </a:t>
            </a:r>
            <a:r>
              <a:rPr sz="1100" dirty="0">
                <a:solidFill>
                  <a:srgbClr val="000067"/>
                </a:solidFill>
                <a:latin typeface="Malgun Gothic"/>
                <a:cs typeface="Malgun Gothic"/>
              </a:rPr>
              <a:t>UTP toda la </a:t>
            </a:r>
            <a:r>
              <a:rPr sz="1100" spc="-5" dirty="0">
                <a:solidFill>
                  <a:srgbClr val="000067"/>
                </a:solidFill>
                <a:latin typeface="Malgun Gothic"/>
                <a:cs typeface="Malgun Gothic"/>
              </a:rPr>
              <a:t>documentación </a:t>
            </a:r>
            <a:r>
              <a:rPr sz="1100" spc="-375" dirty="0">
                <a:solidFill>
                  <a:srgbClr val="000067"/>
                </a:solidFill>
                <a:latin typeface="Malgun Gothic"/>
                <a:cs typeface="Malgun Gothic"/>
              </a:rPr>
              <a:t> </a:t>
            </a:r>
            <a:r>
              <a:rPr sz="1100" dirty="0">
                <a:solidFill>
                  <a:srgbClr val="000067"/>
                </a:solidFill>
                <a:latin typeface="Malgun Gothic"/>
                <a:cs typeface="Malgun Gothic"/>
              </a:rPr>
              <a:t>adicional</a:t>
            </a:r>
            <a:r>
              <a:rPr sz="1100" spc="10" dirty="0">
                <a:solidFill>
                  <a:srgbClr val="000067"/>
                </a:solidFill>
                <a:latin typeface="Malgun Gothic"/>
                <a:cs typeface="Malgun Gothic"/>
              </a:rPr>
              <a:t> </a:t>
            </a:r>
            <a:r>
              <a:rPr sz="1100" spc="-5" dirty="0">
                <a:solidFill>
                  <a:srgbClr val="000067"/>
                </a:solidFill>
                <a:latin typeface="Malgun Gothic"/>
                <a:cs typeface="Malgun Gothic"/>
              </a:rPr>
              <a:t>solicitada</a:t>
            </a:r>
            <a:r>
              <a:rPr sz="1100" spc="5" dirty="0">
                <a:solidFill>
                  <a:srgbClr val="000067"/>
                </a:solidFill>
                <a:latin typeface="Malgun Gothic"/>
                <a:cs typeface="Malgun Gothic"/>
              </a:rPr>
              <a:t> </a:t>
            </a:r>
            <a:r>
              <a:rPr sz="1100" dirty="0">
                <a:solidFill>
                  <a:srgbClr val="000067"/>
                </a:solidFill>
                <a:latin typeface="Malgun Gothic"/>
                <a:cs typeface="Malgun Gothic"/>
              </a:rPr>
              <a:t>para </a:t>
            </a:r>
            <a:r>
              <a:rPr sz="1100" spc="-5" dirty="0">
                <a:solidFill>
                  <a:srgbClr val="000067"/>
                </a:solidFill>
                <a:latin typeface="Malgun Gothic"/>
                <a:cs typeface="Malgun Gothic"/>
              </a:rPr>
              <a:t>la</a:t>
            </a:r>
            <a:r>
              <a:rPr sz="1100" dirty="0">
                <a:solidFill>
                  <a:srgbClr val="000067"/>
                </a:solidFill>
                <a:latin typeface="Malgun Gothic"/>
                <a:cs typeface="Malgun Gothic"/>
              </a:rPr>
              <a:t> </a:t>
            </a:r>
            <a:r>
              <a:rPr sz="1100" spc="-5" dirty="0">
                <a:solidFill>
                  <a:srgbClr val="000067"/>
                </a:solidFill>
                <a:latin typeface="Malgun Gothic"/>
                <a:cs typeface="Malgun Gothic"/>
              </a:rPr>
              <a:t>postulación, por</a:t>
            </a:r>
            <a:r>
              <a:rPr sz="1100" spc="5" dirty="0">
                <a:solidFill>
                  <a:srgbClr val="000067"/>
                </a:solidFill>
                <a:latin typeface="Malgun Gothic"/>
                <a:cs typeface="Malgun Gothic"/>
              </a:rPr>
              <a:t> </a:t>
            </a:r>
            <a:r>
              <a:rPr sz="1100" dirty="0">
                <a:solidFill>
                  <a:srgbClr val="000067"/>
                </a:solidFill>
                <a:latin typeface="Malgun Gothic"/>
                <a:cs typeface="Malgun Gothic"/>
              </a:rPr>
              <a:t>medio</a:t>
            </a:r>
            <a:r>
              <a:rPr sz="1100" spc="-5" dirty="0">
                <a:solidFill>
                  <a:srgbClr val="000067"/>
                </a:solidFill>
                <a:latin typeface="Malgun Gothic"/>
                <a:cs typeface="Malgun Gothic"/>
              </a:rPr>
              <a:t> de Solicitudes</a:t>
            </a:r>
            <a:r>
              <a:rPr sz="1100" spc="25" dirty="0">
                <a:solidFill>
                  <a:srgbClr val="000067"/>
                </a:solidFill>
                <a:latin typeface="Malgun Gothic"/>
                <a:cs typeface="Malgun Gothic"/>
              </a:rPr>
              <a:t> </a:t>
            </a:r>
            <a:r>
              <a:rPr sz="1100" dirty="0">
                <a:solidFill>
                  <a:srgbClr val="000067"/>
                </a:solidFill>
                <a:latin typeface="Malgun Gothic"/>
                <a:cs typeface="Malgun Gothic"/>
              </a:rPr>
              <a:t>-&gt; Enviadas</a:t>
            </a:r>
            <a:endParaRPr sz="1100" dirty="0">
              <a:latin typeface="Malgun Gothic"/>
              <a:cs typeface="Malgun Gothic"/>
            </a:endParaRPr>
          </a:p>
          <a:p>
            <a:pPr marR="78740" algn="ctr">
              <a:lnSpc>
                <a:spcPct val="100000"/>
              </a:lnSpc>
            </a:pPr>
            <a:r>
              <a:rPr sz="1400" b="1" dirty="0">
                <a:solidFill>
                  <a:srgbClr val="000067"/>
                </a:solidFill>
                <a:latin typeface="Malgun Gothic"/>
                <a:cs typeface="Malgun Gothic"/>
              </a:rPr>
              <a:t>hasta</a:t>
            </a:r>
            <a:r>
              <a:rPr sz="1400" b="1" spc="-25" dirty="0">
                <a:solidFill>
                  <a:srgbClr val="000067"/>
                </a:solidFill>
                <a:latin typeface="Malgun Gothic"/>
                <a:cs typeface="Malgun Gothic"/>
              </a:rPr>
              <a:t> </a:t>
            </a:r>
            <a:r>
              <a:rPr sz="1400" b="1" dirty="0">
                <a:solidFill>
                  <a:srgbClr val="000067"/>
                </a:solidFill>
                <a:latin typeface="Malgun Gothic"/>
                <a:cs typeface="Malgun Gothic"/>
              </a:rPr>
              <a:t>máximo</a:t>
            </a:r>
            <a:r>
              <a:rPr sz="1400" b="1" spc="-40" dirty="0">
                <a:solidFill>
                  <a:srgbClr val="000067"/>
                </a:solidFill>
                <a:latin typeface="Malgun Gothic"/>
                <a:cs typeface="Malgun Gothic"/>
              </a:rPr>
              <a:t> </a:t>
            </a:r>
            <a:r>
              <a:rPr sz="1400" b="1" dirty="0">
                <a:solidFill>
                  <a:srgbClr val="000067"/>
                </a:solidFill>
                <a:latin typeface="Malgun Gothic"/>
                <a:cs typeface="Malgun Gothic"/>
              </a:rPr>
              <a:t>el</a:t>
            </a:r>
            <a:r>
              <a:rPr sz="1400" b="1" spc="-10" dirty="0">
                <a:solidFill>
                  <a:srgbClr val="000067"/>
                </a:solidFill>
                <a:latin typeface="Malgun Gothic"/>
                <a:cs typeface="Malgun Gothic"/>
              </a:rPr>
              <a:t> </a:t>
            </a:r>
            <a:r>
              <a:rPr lang="es-ES" sz="1400" b="1" spc="-10" dirty="0">
                <a:solidFill>
                  <a:srgbClr val="000067"/>
                </a:solidFill>
                <a:latin typeface="Malgun Gothic"/>
                <a:cs typeface="Malgun Gothic"/>
              </a:rPr>
              <a:t>25</a:t>
            </a:r>
            <a:r>
              <a:rPr sz="1400" b="1" spc="-15" dirty="0">
                <a:solidFill>
                  <a:srgbClr val="000067"/>
                </a:solidFill>
                <a:latin typeface="Malgun Gothic"/>
                <a:cs typeface="Malgun Gothic"/>
              </a:rPr>
              <a:t> </a:t>
            </a:r>
            <a:r>
              <a:rPr sz="1400" b="1" dirty="0">
                <a:solidFill>
                  <a:srgbClr val="000067"/>
                </a:solidFill>
                <a:latin typeface="Malgun Gothic"/>
                <a:cs typeface="Malgun Gothic"/>
              </a:rPr>
              <a:t>de </a:t>
            </a:r>
            <a:r>
              <a:rPr sz="1400" b="1" spc="-5" dirty="0">
                <a:solidFill>
                  <a:srgbClr val="000067"/>
                </a:solidFill>
                <a:latin typeface="Malgun Gothic"/>
                <a:cs typeface="Malgun Gothic"/>
              </a:rPr>
              <a:t>mayo</a:t>
            </a:r>
            <a:r>
              <a:rPr sz="1400" b="1" spc="-45" dirty="0">
                <a:solidFill>
                  <a:srgbClr val="000067"/>
                </a:solidFill>
                <a:latin typeface="Malgun Gothic"/>
                <a:cs typeface="Malgun Gothic"/>
              </a:rPr>
              <a:t> </a:t>
            </a:r>
            <a:r>
              <a:rPr sz="1400" b="1" dirty="0">
                <a:solidFill>
                  <a:srgbClr val="000067"/>
                </a:solidFill>
                <a:latin typeface="Malgun Gothic"/>
                <a:cs typeface="Malgun Gothic"/>
              </a:rPr>
              <a:t>de</a:t>
            </a:r>
            <a:r>
              <a:rPr sz="1400" b="1" spc="-15" dirty="0">
                <a:solidFill>
                  <a:srgbClr val="000067"/>
                </a:solidFill>
                <a:latin typeface="Malgun Gothic"/>
                <a:cs typeface="Malgun Gothic"/>
              </a:rPr>
              <a:t> </a:t>
            </a:r>
            <a:r>
              <a:rPr sz="1400" b="1" dirty="0">
                <a:solidFill>
                  <a:srgbClr val="000067"/>
                </a:solidFill>
                <a:latin typeface="Malgun Gothic"/>
                <a:cs typeface="Malgun Gothic"/>
              </a:rPr>
              <a:t>202</a:t>
            </a:r>
            <a:r>
              <a:rPr lang="es-ES" sz="1400" b="1" dirty="0">
                <a:solidFill>
                  <a:srgbClr val="000067"/>
                </a:solidFill>
                <a:latin typeface="Malgun Gothic"/>
                <a:cs typeface="Malgun Gothic"/>
              </a:rPr>
              <a:t>3</a:t>
            </a:r>
            <a:endParaRPr sz="1400" dirty="0">
              <a:latin typeface="Malgun Gothic"/>
              <a:cs typeface="Malgun Gothic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4800" y="3284220"/>
            <a:ext cx="6354317" cy="1015745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685779"/>
              </p:ext>
            </p:extLst>
          </p:nvPr>
        </p:nvGraphicFramePr>
        <p:xfrm>
          <a:off x="341947" y="4360925"/>
          <a:ext cx="6263640" cy="37600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7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89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10" dirty="0">
                          <a:solidFill>
                            <a:srgbClr val="000067"/>
                          </a:solidFill>
                          <a:latin typeface="Malgun Gothic"/>
                          <a:cs typeface="Malgun Gothic"/>
                        </a:rPr>
                        <a:t>DOCUMENTACIÓN</a:t>
                      </a:r>
                      <a:r>
                        <a:rPr sz="1400" b="1" spc="-45" dirty="0">
                          <a:solidFill>
                            <a:srgbClr val="000067"/>
                          </a:solidFill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000067"/>
                          </a:solidFill>
                          <a:latin typeface="Malgun Gothic"/>
                          <a:cs typeface="Malgun Gothic"/>
                        </a:rPr>
                        <a:t>REQUERIDA</a:t>
                      </a:r>
                      <a:r>
                        <a:rPr sz="1400" b="1" spc="-35" dirty="0">
                          <a:solidFill>
                            <a:srgbClr val="000067"/>
                          </a:solidFill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400" b="1" dirty="0">
                          <a:solidFill>
                            <a:srgbClr val="000067"/>
                          </a:solidFill>
                          <a:latin typeface="Malgun Gothic"/>
                          <a:cs typeface="Malgun Gothic"/>
                        </a:rPr>
                        <a:t>POR</a:t>
                      </a:r>
                      <a:r>
                        <a:rPr sz="1400" b="1" spc="-30" dirty="0">
                          <a:solidFill>
                            <a:srgbClr val="000067"/>
                          </a:solidFill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000067"/>
                          </a:solidFill>
                          <a:latin typeface="Malgun Gothic"/>
                          <a:cs typeface="Malgun Gothic"/>
                        </a:rPr>
                        <a:t>UNACAR</a:t>
                      </a:r>
                      <a:endParaRPr sz="1400" dirty="0">
                        <a:latin typeface="Malgun Gothic"/>
                        <a:cs typeface="Malgun Gothic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79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Malgun Gothic"/>
                          <a:cs typeface="Malgun Gothic"/>
                        </a:rPr>
                        <a:t>1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1085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1730375">
                        <a:lnSpc>
                          <a:spcPct val="1108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Malgun Gothic"/>
                          <a:cs typeface="Malgun Gothic"/>
                        </a:rPr>
                        <a:t>Oficio</a:t>
                      </a:r>
                      <a:r>
                        <a:rPr sz="1100" spc="2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de</a:t>
                      </a:r>
                      <a:r>
                        <a:rPr sz="1100" spc="1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Postulación</a:t>
                      </a:r>
                      <a:r>
                        <a:rPr sz="1100" spc="-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de</a:t>
                      </a:r>
                      <a:r>
                        <a:rPr sz="11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dirty="0">
                          <a:latin typeface="Malgun Gothic"/>
                          <a:cs typeface="Malgun Gothic"/>
                        </a:rPr>
                        <a:t>la</a:t>
                      </a:r>
                      <a:r>
                        <a:rPr sz="1100" spc="2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Oficina</a:t>
                      </a:r>
                      <a:r>
                        <a:rPr sz="1100" spc="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de</a:t>
                      </a:r>
                      <a:r>
                        <a:rPr sz="1100" spc="1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Relaciones</a:t>
                      </a:r>
                      <a:r>
                        <a:rPr sz="1100" spc="2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Internacionales </a:t>
                      </a:r>
                      <a:r>
                        <a:rPr sz="1100" spc="-37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dirty="0">
                          <a:latin typeface="Malgun Gothic"/>
                          <a:cs typeface="Malgun Gothic"/>
                        </a:rPr>
                        <a:t>UTP</a:t>
                      </a:r>
                      <a:r>
                        <a:rPr sz="1100" spc="-1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20" dirty="0">
                          <a:latin typeface="Malgun Gothic"/>
                          <a:cs typeface="Malgun Gothic"/>
                        </a:rPr>
                        <a:t>(</a:t>
                      </a:r>
                      <a:r>
                        <a:rPr sz="1150" spc="-20" dirty="0">
                          <a:latin typeface="Malgun Gothic"/>
                          <a:cs typeface="Malgun Gothic"/>
                        </a:rPr>
                        <a:t>La</a:t>
                      </a:r>
                      <a:r>
                        <a:rPr sz="1150" spc="-2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50" spc="-30" dirty="0">
                          <a:latin typeface="Malgun Gothic"/>
                          <a:cs typeface="Malgun Gothic"/>
                        </a:rPr>
                        <a:t>ORI</a:t>
                      </a:r>
                      <a:r>
                        <a:rPr sz="1150" spc="-2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50" spc="-20" dirty="0">
                          <a:latin typeface="Malgun Gothic"/>
                          <a:cs typeface="Malgun Gothic"/>
                        </a:rPr>
                        <a:t>lo</a:t>
                      </a:r>
                      <a:r>
                        <a:rPr sz="1150" spc="-1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50" spc="-20" dirty="0">
                          <a:latin typeface="Malgun Gothic"/>
                          <a:cs typeface="Malgun Gothic"/>
                        </a:rPr>
                        <a:t>realiza</a:t>
                      </a:r>
                      <a:r>
                        <a:rPr sz="1100" spc="-20" dirty="0">
                          <a:latin typeface="Malgun Gothic"/>
                          <a:cs typeface="Malgun Gothic"/>
                        </a:rPr>
                        <a:t>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B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Malgun Gothic"/>
                          <a:cs typeface="Malgun Gothic"/>
                        </a:rPr>
                        <a:t>2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100" spc="-5" dirty="0">
                          <a:latin typeface="Malgun Gothic"/>
                          <a:cs typeface="Malgun Gothic"/>
                        </a:rPr>
                        <a:t>Dos</a:t>
                      </a:r>
                      <a:r>
                        <a:rPr sz="1100" dirty="0">
                          <a:latin typeface="Malgun Gothic"/>
                          <a:cs typeface="Malgun Gothic"/>
                        </a:rPr>
                        <a:t> cartas</a:t>
                      </a:r>
                      <a:r>
                        <a:rPr sz="1100" spc="-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de Recomendación</a:t>
                      </a:r>
                      <a:r>
                        <a:rPr sz="1100" spc="2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de</a:t>
                      </a:r>
                      <a:r>
                        <a:rPr sz="11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profesores</a:t>
                      </a:r>
                      <a:r>
                        <a:rPr sz="1100" spc="-2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del</a:t>
                      </a:r>
                      <a:r>
                        <a:rPr sz="1100" spc="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dirty="0">
                          <a:latin typeface="Malgun Gothic"/>
                          <a:cs typeface="Malgun Gothic"/>
                        </a:rPr>
                        <a:t>programa</a:t>
                      </a:r>
                      <a:r>
                        <a:rPr sz="1100" spc="-2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educativo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000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Malgun Gothic"/>
                          <a:cs typeface="Malgun Gothic"/>
                        </a:rPr>
                        <a:t>3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100" dirty="0">
                          <a:latin typeface="Malgun Gothic"/>
                          <a:cs typeface="Malgun Gothic"/>
                        </a:rPr>
                        <a:t>Carta</a:t>
                      </a:r>
                      <a:r>
                        <a:rPr sz="1100" spc="-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de</a:t>
                      </a:r>
                      <a:r>
                        <a:rPr sz="1100" spc="-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exposición</a:t>
                      </a:r>
                      <a:r>
                        <a:rPr sz="1100" spc="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de</a:t>
                      </a:r>
                      <a:r>
                        <a:rPr sz="1100" dirty="0">
                          <a:latin typeface="Malgun Gothic"/>
                          <a:cs typeface="Malgun Gothic"/>
                        </a:rPr>
                        <a:t> motivos</a:t>
                      </a:r>
                      <a:r>
                        <a:rPr sz="1100" spc="-2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del</a:t>
                      </a:r>
                      <a:r>
                        <a:rPr sz="11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estudiante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B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573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Malgun Gothic"/>
                          <a:cs typeface="Malgun Gothic"/>
                        </a:rPr>
                        <a:t>4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100" dirty="0">
                          <a:latin typeface="Malgun Gothic"/>
                          <a:cs typeface="Malgun Gothic"/>
                        </a:rPr>
                        <a:t>Carta</a:t>
                      </a:r>
                      <a:r>
                        <a:rPr sz="1100" spc="-1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compromiso</a:t>
                      </a:r>
                      <a:r>
                        <a:rPr sz="1100" spc="-1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del estudiante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226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Malgun Gothic"/>
                          <a:cs typeface="Malgun Gothic"/>
                        </a:rPr>
                        <a:t>5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100" dirty="0">
                          <a:latin typeface="Malgun Gothic"/>
                          <a:cs typeface="Malgun Gothic"/>
                        </a:rPr>
                        <a:t>Historial</a:t>
                      </a:r>
                      <a:r>
                        <a:rPr sz="1100" spc="-2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académico</a:t>
                      </a:r>
                      <a:r>
                        <a:rPr sz="1100" spc="2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de</a:t>
                      </a:r>
                      <a:r>
                        <a:rPr sz="1100" spc="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calificaciones</a:t>
                      </a:r>
                      <a:r>
                        <a:rPr sz="1100" spc="2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15" dirty="0">
                          <a:latin typeface="Malgun Gothic"/>
                          <a:cs typeface="Malgun Gothic"/>
                        </a:rPr>
                        <a:t>(</a:t>
                      </a:r>
                      <a:r>
                        <a:rPr sz="1150" spc="-15" dirty="0">
                          <a:latin typeface="Malgun Gothic"/>
                          <a:cs typeface="Malgun Gothic"/>
                        </a:rPr>
                        <a:t>La </a:t>
                      </a:r>
                      <a:r>
                        <a:rPr sz="1150" spc="-30" dirty="0">
                          <a:latin typeface="Malgun Gothic"/>
                          <a:cs typeface="Malgun Gothic"/>
                        </a:rPr>
                        <a:t>ORI</a:t>
                      </a:r>
                      <a:r>
                        <a:rPr sz="1150" spc="-20" dirty="0">
                          <a:latin typeface="Malgun Gothic"/>
                          <a:cs typeface="Malgun Gothic"/>
                        </a:rPr>
                        <a:t> lo</a:t>
                      </a:r>
                      <a:r>
                        <a:rPr sz="1150" spc="-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50" spc="-25" dirty="0">
                          <a:latin typeface="Malgun Gothic"/>
                          <a:cs typeface="Malgun Gothic"/>
                        </a:rPr>
                        <a:t>proporciona</a:t>
                      </a:r>
                      <a:r>
                        <a:rPr sz="1100" spc="-25" dirty="0">
                          <a:latin typeface="Malgun Gothic"/>
                          <a:cs typeface="Malgun Gothic"/>
                        </a:rPr>
                        <a:t>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B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Malgun Gothic"/>
                          <a:cs typeface="Malgun Gothic"/>
                        </a:rPr>
                        <a:t>6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100" dirty="0">
                          <a:latin typeface="Malgun Gothic"/>
                          <a:cs typeface="Malgun Gothic"/>
                        </a:rPr>
                        <a:t>Formato</a:t>
                      </a:r>
                      <a:r>
                        <a:rPr sz="1100" spc="-3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de</a:t>
                      </a:r>
                      <a:r>
                        <a:rPr sz="11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homologación</a:t>
                      </a:r>
                      <a:r>
                        <a:rPr sz="1100" spc="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del</a:t>
                      </a:r>
                      <a:r>
                        <a:rPr sz="11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dirty="0">
                          <a:latin typeface="Malgun Gothic"/>
                          <a:cs typeface="Malgun Gothic"/>
                        </a:rPr>
                        <a:t>programa</a:t>
                      </a:r>
                      <a:r>
                        <a:rPr sz="1100" spc="-1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de doble</a:t>
                      </a:r>
                      <a:r>
                        <a:rPr sz="11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dirty="0">
                          <a:latin typeface="Malgun Gothic"/>
                          <a:cs typeface="Malgun Gothic"/>
                        </a:rPr>
                        <a:t>titulación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9390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Malgun Gothic"/>
                          <a:cs typeface="Malgun Gothic"/>
                        </a:rPr>
                        <a:t>7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100" spc="-5" dirty="0">
                          <a:latin typeface="Malgun Gothic"/>
                          <a:cs typeface="Malgun Gothic"/>
                        </a:rPr>
                        <a:t>Comprobante</a:t>
                      </a:r>
                      <a:r>
                        <a:rPr sz="1100" spc="-1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de</a:t>
                      </a:r>
                      <a:r>
                        <a:rPr sz="1100" dirty="0">
                          <a:latin typeface="Malgun Gothic"/>
                          <a:cs typeface="Malgun Gothic"/>
                        </a:rPr>
                        <a:t> pago</a:t>
                      </a:r>
                      <a:r>
                        <a:rPr sz="1100" spc="-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de</a:t>
                      </a:r>
                      <a:r>
                        <a:rPr sz="110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colegiatura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B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9389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Malgun Gothic"/>
                          <a:cs typeface="Malgun Gothic"/>
                        </a:rPr>
                        <a:t>8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100" spc="-5" dirty="0">
                          <a:latin typeface="Malgun Gothic"/>
                          <a:cs typeface="Malgun Gothic"/>
                        </a:rPr>
                        <a:t>Copia</a:t>
                      </a:r>
                      <a:r>
                        <a:rPr sz="1100" spc="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legible del</a:t>
                      </a:r>
                      <a:r>
                        <a:rPr sz="1100" spc="1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dirty="0">
                          <a:latin typeface="Malgun Gothic"/>
                          <a:cs typeface="Malgun Gothic"/>
                        </a:rPr>
                        <a:t>pasaporte</a:t>
                      </a:r>
                      <a:r>
                        <a:rPr sz="1100" spc="-2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vigente</a:t>
                      </a:r>
                      <a:r>
                        <a:rPr sz="11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durante</a:t>
                      </a:r>
                      <a:r>
                        <a:rPr sz="1100" spc="-1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dirty="0">
                          <a:latin typeface="Malgun Gothic"/>
                          <a:cs typeface="Malgun Gothic"/>
                        </a:rPr>
                        <a:t>la</a:t>
                      </a:r>
                      <a:r>
                        <a:rPr sz="11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estancia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9517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Malgun Gothic"/>
                          <a:cs typeface="Malgun Gothic"/>
                        </a:rPr>
                        <a:t>9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100" spc="-5" dirty="0">
                          <a:latin typeface="Malgun Gothic"/>
                          <a:cs typeface="Malgun Gothic"/>
                        </a:rPr>
                        <a:t>Documento Nacional</a:t>
                      </a:r>
                      <a:r>
                        <a:rPr sz="1100" spc="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de Identidad</a:t>
                      </a:r>
                      <a:r>
                        <a:rPr sz="1100" spc="-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dirty="0">
                          <a:latin typeface="Malgun Gothic"/>
                          <a:cs typeface="Malgun Gothic"/>
                        </a:rPr>
                        <a:t>(DNI)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B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5951">
                <a:tc rowSpan="2"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1100" b="1" spc="-5" dirty="0">
                          <a:solidFill>
                            <a:srgbClr val="FFFFFF"/>
                          </a:solidFill>
                          <a:latin typeface="Malgun Gothic"/>
                          <a:cs typeface="Malgun Gothic"/>
                        </a:rPr>
                        <a:t>10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1092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290"/>
                        </a:lnSpc>
                        <a:spcBef>
                          <a:spcPts val="150"/>
                        </a:spcBef>
                      </a:pPr>
                      <a:r>
                        <a:rPr sz="1100" spc="-5" dirty="0">
                          <a:latin typeface="Malgun Gothic"/>
                          <a:cs typeface="Malgun Gothic"/>
                        </a:rPr>
                        <a:t>Copia</a:t>
                      </a:r>
                      <a:r>
                        <a:rPr sz="1100" spc="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de</a:t>
                      </a:r>
                      <a:r>
                        <a:rPr sz="1100" dirty="0">
                          <a:latin typeface="Malgun Gothic"/>
                          <a:cs typeface="Malgun Gothic"/>
                        </a:rPr>
                        <a:t> la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póliza</a:t>
                      </a:r>
                      <a:r>
                        <a:rPr sz="1100" spc="3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de</a:t>
                      </a:r>
                      <a:r>
                        <a:rPr sz="1100" dirty="0">
                          <a:latin typeface="Malgun Gothic"/>
                          <a:cs typeface="Malgun Gothic"/>
                        </a:rPr>
                        <a:t> un</a:t>
                      </a:r>
                      <a:r>
                        <a:rPr sz="11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seguro</a:t>
                      </a:r>
                      <a:r>
                        <a:rPr sz="1100" spc="-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de</a:t>
                      </a:r>
                      <a:r>
                        <a:rPr sz="11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dirty="0">
                          <a:latin typeface="Malgun Gothic"/>
                          <a:cs typeface="Malgun Gothic"/>
                        </a:rPr>
                        <a:t>gastos</a:t>
                      </a:r>
                      <a:r>
                        <a:rPr sz="1100" spc="-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médicos mayores</a:t>
                      </a:r>
                      <a:r>
                        <a:rPr sz="1100" spc="-2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con</a:t>
                      </a:r>
                      <a:r>
                        <a:rPr sz="1100" spc="2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cobertura</a:t>
                      </a:r>
                      <a:r>
                        <a:rPr sz="1100" spc="-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dirty="0">
                          <a:latin typeface="Malgun Gothic"/>
                          <a:cs typeface="Malgun Gothic"/>
                        </a:rPr>
                        <a:t>internacional</a:t>
                      </a:r>
                      <a:r>
                        <a:rPr sz="1100" spc="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dirty="0">
                          <a:latin typeface="Malgun Gothic"/>
                          <a:cs typeface="Malgun Gothic"/>
                        </a:rPr>
                        <a:t>y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FF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282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92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100" dirty="0">
                          <a:latin typeface="Malgun Gothic"/>
                          <a:cs typeface="Malgun Gothic"/>
                        </a:rPr>
                        <a:t>repatriación</a:t>
                      </a:r>
                      <a:r>
                        <a:rPr sz="1100" spc="-1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dirty="0">
                          <a:latin typeface="Malgun Gothic"/>
                          <a:cs typeface="Malgun Gothic"/>
                        </a:rPr>
                        <a:t>sanitaria</a:t>
                      </a:r>
                      <a:r>
                        <a:rPr sz="1100" spc="-2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dirty="0">
                          <a:latin typeface="Malgun Gothic"/>
                          <a:cs typeface="Malgun Gothic"/>
                        </a:rPr>
                        <a:t>y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 fúnebre. </a:t>
                      </a:r>
                      <a:r>
                        <a:rPr sz="1100" dirty="0">
                          <a:latin typeface="Malgun Gothic"/>
                          <a:cs typeface="Malgun Gothic"/>
                        </a:rPr>
                        <a:t>Este</a:t>
                      </a:r>
                      <a:r>
                        <a:rPr sz="1100" spc="-1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seguro</a:t>
                      </a:r>
                      <a:r>
                        <a:rPr sz="1100" spc="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deberá</a:t>
                      </a:r>
                      <a:r>
                        <a:rPr sz="11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estar</a:t>
                      </a:r>
                      <a:r>
                        <a:rPr sz="1100" spc="-2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vigente</a:t>
                      </a:r>
                      <a:r>
                        <a:rPr sz="1100" spc="-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durante</a:t>
                      </a:r>
                      <a:r>
                        <a:rPr sz="11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dirty="0">
                          <a:latin typeface="Malgun Gothic"/>
                          <a:cs typeface="Malgun Gothic"/>
                        </a:rPr>
                        <a:t>toda la</a:t>
                      </a:r>
                      <a:r>
                        <a:rPr sz="11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estancia.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9517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100" b="1" spc="-5" dirty="0">
                          <a:solidFill>
                            <a:srgbClr val="FFFFFF"/>
                          </a:solidFill>
                          <a:latin typeface="Malgun Gothic"/>
                          <a:cs typeface="Malgun Gothic"/>
                        </a:rPr>
                        <a:t>11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100" dirty="0">
                          <a:latin typeface="Malgun Gothic"/>
                          <a:cs typeface="Malgun Gothic"/>
                        </a:rPr>
                        <a:t>Acta</a:t>
                      </a:r>
                      <a:r>
                        <a:rPr sz="1100" spc="-3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de</a:t>
                      </a:r>
                      <a:r>
                        <a:rPr sz="1100" spc="-4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dirty="0">
                          <a:latin typeface="Malgun Gothic"/>
                          <a:cs typeface="Malgun Gothic"/>
                        </a:rPr>
                        <a:t>nacimiento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B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9389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100" b="1" spc="-5" dirty="0">
                          <a:solidFill>
                            <a:srgbClr val="FFFFFF"/>
                          </a:solidFill>
                          <a:latin typeface="Malgun Gothic"/>
                          <a:cs typeface="Malgun Gothic"/>
                        </a:rPr>
                        <a:t>12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100" spc="-5" dirty="0">
                          <a:latin typeface="Malgun Gothic"/>
                          <a:cs typeface="Malgun Gothic"/>
                        </a:rPr>
                        <a:t>Certificado</a:t>
                      </a:r>
                      <a:r>
                        <a:rPr sz="1100" spc="-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de</a:t>
                      </a:r>
                      <a:r>
                        <a:rPr sz="11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estudios</a:t>
                      </a:r>
                      <a:r>
                        <a:rPr sz="1100" spc="-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de educación</a:t>
                      </a:r>
                      <a:r>
                        <a:rPr sz="1100" spc="3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dirty="0">
                          <a:latin typeface="Malgun Gothic"/>
                          <a:cs typeface="Malgun Gothic"/>
                        </a:rPr>
                        <a:t>media</a:t>
                      </a:r>
                      <a:r>
                        <a:rPr sz="1100" spc="-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dirty="0">
                          <a:latin typeface="Malgun Gothic"/>
                          <a:cs typeface="Malgun Gothic"/>
                        </a:rPr>
                        <a:t>apostillado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9517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100" b="1" spc="-5" dirty="0">
                          <a:solidFill>
                            <a:srgbClr val="FFFFFF"/>
                          </a:solidFill>
                          <a:latin typeface="Malgun Gothic"/>
                          <a:cs typeface="Malgun Gothic"/>
                        </a:rPr>
                        <a:t>13</a:t>
                      </a:r>
                      <a:endParaRPr sz="1100">
                        <a:latin typeface="Malgun Gothic"/>
                        <a:cs typeface="Malgun Gothic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100" dirty="0">
                          <a:latin typeface="Malgun Gothic"/>
                          <a:cs typeface="Malgun Gothic"/>
                        </a:rPr>
                        <a:t>Formato</a:t>
                      </a:r>
                      <a:r>
                        <a:rPr sz="1100" spc="-2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dirty="0">
                          <a:latin typeface="Malgun Gothic"/>
                          <a:cs typeface="Malgun Gothic"/>
                        </a:rPr>
                        <a:t>Migratorio</a:t>
                      </a:r>
                      <a:r>
                        <a:rPr sz="1100" spc="-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vigente</a:t>
                      </a:r>
                      <a:r>
                        <a:rPr sz="11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que</a:t>
                      </a:r>
                      <a:r>
                        <a:rPr sz="1100" dirty="0">
                          <a:latin typeface="Malgun Gothic"/>
                          <a:cs typeface="Malgun Gothic"/>
                        </a:rPr>
                        <a:t> autorice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su</a:t>
                      </a:r>
                      <a:r>
                        <a:rPr sz="110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estadía como</a:t>
                      </a:r>
                      <a:r>
                        <a:rPr sz="1100" spc="1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de</a:t>
                      </a:r>
                      <a:r>
                        <a:rPr sz="110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estudiante en</a:t>
                      </a:r>
                      <a:r>
                        <a:rPr sz="110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el</a:t>
                      </a:r>
                      <a:r>
                        <a:rPr sz="1100" spc="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dirty="0">
                          <a:latin typeface="Malgun Gothic"/>
                          <a:cs typeface="Malgun Gothic"/>
                        </a:rPr>
                        <a:t>país</a:t>
                      </a:r>
                      <a:r>
                        <a:rPr sz="11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100" spc="-5" dirty="0">
                          <a:latin typeface="Malgun Gothic"/>
                          <a:cs typeface="Malgun Gothic"/>
                        </a:rPr>
                        <a:t>(visa)</a:t>
                      </a:r>
                      <a:endParaRPr sz="1100" dirty="0">
                        <a:latin typeface="Malgun Gothic"/>
                        <a:cs typeface="Malgun Gothic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B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pSp>
        <p:nvGrpSpPr>
          <p:cNvPr id="8" name="object 8"/>
          <p:cNvGrpSpPr/>
          <p:nvPr/>
        </p:nvGrpSpPr>
        <p:grpSpPr>
          <a:xfrm>
            <a:off x="137159" y="768095"/>
            <a:ext cx="6079618" cy="2066799"/>
            <a:chOff x="137159" y="768095"/>
            <a:chExt cx="6079618" cy="2066799"/>
          </a:xfrm>
        </p:grpSpPr>
        <p:sp>
          <p:nvSpPr>
            <p:cNvPr id="10" name="object 10"/>
            <p:cNvSpPr/>
            <p:nvPr/>
          </p:nvSpPr>
          <p:spPr>
            <a:xfrm>
              <a:off x="944879" y="1842516"/>
              <a:ext cx="4864735" cy="454659"/>
            </a:xfrm>
            <a:custGeom>
              <a:avLst/>
              <a:gdLst/>
              <a:ahLst/>
              <a:cxnLst/>
              <a:rect l="l" t="t" r="r" b="b"/>
              <a:pathLst>
                <a:path w="4864735" h="454660">
                  <a:moveTo>
                    <a:pt x="4806569" y="0"/>
                  </a:moveTo>
                  <a:lnTo>
                    <a:pt x="58064" y="0"/>
                  </a:lnTo>
                  <a:lnTo>
                    <a:pt x="35463" y="3567"/>
                  </a:lnTo>
                  <a:lnTo>
                    <a:pt x="17006" y="13303"/>
                  </a:lnTo>
                  <a:lnTo>
                    <a:pt x="4563" y="27753"/>
                  </a:lnTo>
                  <a:lnTo>
                    <a:pt x="0" y="45465"/>
                  </a:lnTo>
                  <a:lnTo>
                    <a:pt x="0" y="408685"/>
                  </a:lnTo>
                  <a:lnTo>
                    <a:pt x="4563" y="426398"/>
                  </a:lnTo>
                  <a:lnTo>
                    <a:pt x="17006" y="440848"/>
                  </a:lnTo>
                  <a:lnTo>
                    <a:pt x="35463" y="450584"/>
                  </a:lnTo>
                  <a:lnTo>
                    <a:pt x="58064" y="454151"/>
                  </a:lnTo>
                  <a:lnTo>
                    <a:pt x="4806569" y="454151"/>
                  </a:lnTo>
                  <a:lnTo>
                    <a:pt x="4829139" y="450584"/>
                  </a:lnTo>
                  <a:lnTo>
                    <a:pt x="4847589" y="440848"/>
                  </a:lnTo>
                  <a:lnTo>
                    <a:pt x="4860039" y="426398"/>
                  </a:lnTo>
                  <a:lnTo>
                    <a:pt x="4864608" y="408685"/>
                  </a:lnTo>
                  <a:lnTo>
                    <a:pt x="4864608" y="45465"/>
                  </a:lnTo>
                  <a:lnTo>
                    <a:pt x="4860039" y="27753"/>
                  </a:lnTo>
                  <a:lnTo>
                    <a:pt x="4847589" y="13303"/>
                  </a:lnTo>
                  <a:lnTo>
                    <a:pt x="4829139" y="3567"/>
                  </a:lnTo>
                  <a:lnTo>
                    <a:pt x="4806569" y="0"/>
                  </a:lnTo>
                  <a:close/>
                </a:path>
              </a:pathLst>
            </a:custGeom>
            <a:solidFill>
              <a:srgbClr val="FFC908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44879" y="1842516"/>
              <a:ext cx="4864735" cy="454659"/>
            </a:xfrm>
            <a:custGeom>
              <a:avLst/>
              <a:gdLst/>
              <a:ahLst/>
              <a:cxnLst/>
              <a:rect l="l" t="t" r="r" b="b"/>
              <a:pathLst>
                <a:path w="4864735" h="454660">
                  <a:moveTo>
                    <a:pt x="0" y="45465"/>
                  </a:moveTo>
                  <a:lnTo>
                    <a:pt x="4563" y="27753"/>
                  </a:lnTo>
                  <a:lnTo>
                    <a:pt x="17006" y="13303"/>
                  </a:lnTo>
                  <a:lnTo>
                    <a:pt x="35463" y="3567"/>
                  </a:lnTo>
                  <a:lnTo>
                    <a:pt x="58064" y="0"/>
                  </a:lnTo>
                  <a:lnTo>
                    <a:pt x="4806569" y="0"/>
                  </a:lnTo>
                  <a:lnTo>
                    <a:pt x="4829139" y="3567"/>
                  </a:lnTo>
                  <a:lnTo>
                    <a:pt x="4847589" y="13303"/>
                  </a:lnTo>
                  <a:lnTo>
                    <a:pt x="4860039" y="27753"/>
                  </a:lnTo>
                  <a:lnTo>
                    <a:pt x="4864608" y="45465"/>
                  </a:lnTo>
                  <a:lnTo>
                    <a:pt x="4864608" y="408685"/>
                  </a:lnTo>
                  <a:lnTo>
                    <a:pt x="4860039" y="426398"/>
                  </a:lnTo>
                  <a:lnTo>
                    <a:pt x="4847589" y="440848"/>
                  </a:lnTo>
                  <a:lnTo>
                    <a:pt x="4829139" y="450584"/>
                  </a:lnTo>
                  <a:lnTo>
                    <a:pt x="4806569" y="454151"/>
                  </a:lnTo>
                  <a:lnTo>
                    <a:pt x="58064" y="454151"/>
                  </a:lnTo>
                  <a:lnTo>
                    <a:pt x="35463" y="450584"/>
                  </a:lnTo>
                  <a:lnTo>
                    <a:pt x="17006" y="440848"/>
                  </a:lnTo>
                  <a:lnTo>
                    <a:pt x="4563" y="426398"/>
                  </a:lnTo>
                  <a:lnTo>
                    <a:pt x="0" y="408685"/>
                  </a:lnTo>
                  <a:lnTo>
                    <a:pt x="0" y="45465"/>
                  </a:lnTo>
                  <a:close/>
                </a:path>
              </a:pathLst>
            </a:custGeom>
            <a:ln w="15240">
              <a:solidFill>
                <a:srgbClr val="FFC90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37159" y="768095"/>
              <a:ext cx="4863465" cy="454659"/>
            </a:xfrm>
            <a:custGeom>
              <a:avLst/>
              <a:gdLst/>
              <a:ahLst/>
              <a:cxnLst/>
              <a:rect l="l" t="t" r="r" b="b"/>
              <a:pathLst>
                <a:path w="4863465" h="454659">
                  <a:moveTo>
                    <a:pt x="4805045" y="0"/>
                  </a:moveTo>
                  <a:lnTo>
                    <a:pt x="58038" y="0"/>
                  </a:lnTo>
                  <a:lnTo>
                    <a:pt x="35447" y="3567"/>
                  </a:lnTo>
                  <a:lnTo>
                    <a:pt x="16998" y="13303"/>
                  </a:lnTo>
                  <a:lnTo>
                    <a:pt x="4560" y="27753"/>
                  </a:lnTo>
                  <a:lnTo>
                    <a:pt x="0" y="45465"/>
                  </a:lnTo>
                  <a:lnTo>
                    <a:pt x="0" y="408685"/>
                  </a:lnTo>
                  <a:lnTo>
                    <a:pt x="4560" y="426398"/>
                  </a:lnTo>
                  <a:lnTo>
                    <a:pt x="16998" y="440848"/>
                  </a:lnTo>
                  <a:lnTo>
                    <a:pt x="35447" y="450584"/>
                  </a:lnTo>
                  <a:lnTo>
                    <a:pt x="58038" y="454151"/>
                  </a:lnTo>
                  <a:lnTo>
                    <a:pt x="4805045" y="454151"/>
                  </a:lnTo>
                  <a:lnTo>
                    <a:pt x="4827615" y="450584"/>
                  </a:lnTo>
                  <a:lnTo>
                    <a:pt x="4846066" y="440848"/>
                  </a:lnTo>
                  <a:lnTo>
                    <a:pt x="4858515" y="426398"/>
                  </a:lnTo>
                  <a:lnTo>
                    <a:pt x="4863084" y="408685"/>
                  </a:lnTo>
                  <a:lnTo>
                    <a:pt x="4863084" y="45465"/>
                  </a:lnTo>
                  <a:lnTo>
                    <a:pt x="4858515" y="27753"/>
                  </a:lnTo>
                  <a:lnTo>
                    <a:pt x="4846066" y="13303"/>
                  </a:lnTo>
                  <a:lnTo>
                    <a:pt x="4827615" y="3567"/>
                  </a:lnTo>
                  <a:lnTo>
                    <a:pt x="480504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37159" y="768095"/>
              <a:ext cx="4863465" cy="454659"/>
            </a:xfrm>
            <a:custGeom>
              <a:avLst/>
              <a:gdLst/>
              <a:ahLst/>
              <a:cxnLst/>
              <a:rect l="l" t="t" r="r" b="b"/>
              <a:pathLst>
                <a:path w="4863465" h="454659">
                  <a:moveTo>
                    <a:pt x="0" y="45465"/>
                  </a:moveTo>
                  <a:lnTo>
                    <a:pt x="4560" y="27753"/>
                  </a:lnTo>
                  <a:lnTo>
                    <a:pt x="16998" y="13303"/>
                  </a:lnTo>
                  <a:lnTo>
                    <a:pt x="35447" y="3567"/>
                  </a:lnTo>
                  <a:lnTo>
                    <a:pt x="58038" y="0"/>
                  </a:lnTo>
                  <a:lnTo>
                    <a:pt x="4805045" y="0"/>
                  </a:lnTo>
                  <a:lnTo>
                    <a:pt x="4827615" y="3567"/>
                  </a:lnTo>
                  <a:lnTo>
                    <a:pt x="4846066" y="13303"/>
                  </a:lnTo>
                  <a:lnTo>
                    <a:pt x="4858515" y="27753"/>
                  </a:lnTo>
                  <a:lnTo>
                    <a:pt x="4863084" y="45465"/>
                  </a:lnTo>
                  <a:lnTo>
                    <a:pt x="4863084" y="408685"/>
                  </a:lnTo>
                  <a:lnTo>
                    <a:pt x="4858515" y="426398"/>
                  </a:lnTo>
                  <a:lnTo>
                    <a:pt x="4846066" y="440848"/>
                  </a:lnTo>
                  <a:lnTo>
                    <a:pt x="4827615" y="450584"/>
                  </a:lnTo>
                  <a:lnTo>
                    <a:pt x="4805045" y="454151"/>
                  </a:lnTo>
                  <a:lnTo>
                    <a:pt x="58038" y="454151"/>
                  </a:lnTo>
                  <a:lnTo>
                    <a:pt x="35447" y="450584"/>
                  </a:lnTo>
                  <a:lnTo>
                    <a:pt x="16998" y="440848"/>
                  </a:lnTo>
                  <a:lnTo>
                    <a:pt x="4560" y="426398"/>
                  </a:lnTo>
                  <a:lnTo>
                    <a:pt x="0" y="408685"/>
                  </a:lnTo>
                  <a:lnTo>
                    <a:pt x="0" y="45465"/>
                  </a:lnTo>
                  <a:close/>
                </a:path>
              </a:pathLst>
            </a:custGeom>
            <a:ln w="15240">
              <a:solidFill>
                <a:srgbClr val="FFC90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44067" y="1304544"/>
              <a:ext cx="4864735" cy="455930"/>
            </a:xfrm>
            <a:custGeom>
              <a:avLst/>
              <a:gdLst/>
              <a:ahLst/>
              <a:cxnLst/>
              <a:rect l="l" t="t" r="r" b="b"/>
              <a:pathLst>
                <a:path w="4864735" h="455930">
                  <a:moveTo>
                    <a:pt x="4806569" y="0"/>
                  </a:moveTo>
                  <a:lnTo>
                    <a:pt x="58064" y="0"/>
                  </a:lnTo>
                  <a:lnTo>
                    <a:pt x="35463" y="3587"/>
                  </a:lnTo>
                  <a:lnTo>
                    <a:pt x="17006" y="13366"/>
                  </a:lnTo>
                  <a:lnTo>
                    <a:pt x="4563" y="27860"/>
                  </a:lnTo>
                  <a:lnTo>
                    <a:pt x="0" y="45592"/>
                  </a:lnTo>
                  <a:lnTo>
                    <a:pt x="0" y="410082"/>
                  </a:lnTo>
                  <a:lnTo>
                    <a:pt x="4563" y="427815"/>
                  </a:lnTo>
                  <a:lnTo>
                    <a:pt x="17006" y="442309"/>
                  </a:lnTo>
                  <a:lnTo>
                    <a:pt x="35463" y="452088"/>
                  </a:lnTo>
                  <a:lnTo>
                    <a:pt x="58064" y="455675"/>
                  </a:lnTo>
                  <a:lnTo>
                    <a:pt x="4806569" y="455675"/>
                  </a:lnTo>
                  <a:lnTo>
                    <a:pt x="4829139" y="452088"/>
                  </a:lnTo>
                  <a:lnTo>
                    <a:pt x="4847589" y="442309"/>
                  </a:lnTo>
                  <a:lnTo>
                    <a:pt x="4860039" y="427815"/>
                  </a:lnTo>
                  <a:lnTo>
                    <a:pt x="4864608" y="410082"/>
                  </a:lnTo>
                  <a:lnTo>
                    <a:pt x="4864608" y="45592"/>
                  </a:lnTo>
                  <a:lnTo>
                    <a:pt x="4860039" y="27860"/>
                  </a:lnTo>
                  <a:lnTo>
                    <a:pt x="4847589" y="13366"/>
                  </a:lnTo>
                  <a:lnTo>
                    <a:pt x="4829139" y="3587"/>
                  </a:lnTo>
                  <a:lnTo>
                    <a:pt x="4806569" y="0"/>
                  </a:lnTo>
                  <a:close/>
                </a:path>
              </a:pathLst>
            </a:custGeom>
            <a:solidFill>
              <a:srgbClr val="2080C3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44067" y="1304544"/>
              <a:ext cx="4864735" cy="455930"/>
            </a:xfrm>
            <a:custGeom>
              <a:avLst/>
              <a:gdLst/>
              <a:ahLst/>
              <a:cxnLst/>
              <a:rect l="l" t="t" r="r" b="b"/>
              <a:pathLst>
                <a:path w="4864735" h="455930">
                  <a:moveTo>
                    <a:pt x="0" y="45592"/>
                  </a:moveTo>
                  <a:lnTo>
                    <a:pt x="4563" y="27860"/>
                  </a:lnTo>
                  <a:lnTo>
                    <a:pt x="17006" y="13366"/>
                  </a:lnTo>
                  <a:lnTo>
                    <a:pt x="35463" y="3587"/>
                  </a:lnTo>
                  <a:lnTo>
                    <a:pt x="58064" y="0"/>
                  </a:lnTo>
                  <a:lnTo>
                    <a:pt x="4806569" y="0"/>
                  </a:lnTo>
                  <a:lnTo>
                    <a:pt x="4829139" y="3587"/>
                  </a:lnTo>
                  <a:lnTo>
                    <a:pt x="4847589" y="13366"/>
                  </a:lnTo>
                  <a:lnTo>
                    <a:pt x="4860039" y="27860"/>
                  </a:lnTo>
                  <a:lnTo>
                    <a:pt x="4864608" y="45592"/>
                  </a:lnTo>
                  <a:lnTo>
                    <a:pt x="4864608" y="410082"/>
                  </a:lnTo>
                  <a:lnTo>
                    <a:pt x="4860039" y="427815"/>
                  </a:lnTo>
                  <a:lnTo>
                    <a:pt x="4847589" y="442309"/>
                  </a:lnTo>
                  <a:lnTo>
                    <a:pt x="4829139" y="452088"/>
                  </a:lnTo>
                  <a:lnTo>
                    <a:pt x="4806569" y="455675"/>
                  </a:lnTo>
                  <a:lnTo>
                    <a:pt x="58064" y="455675"/>
                  </a:lnTo>
                  <a:lnTo>
                    <a:pt x="35463" y="452088"/>
                  </a:lnTo>
                  <a:lnTo>
                    <a:pt x="17006" y="442309"/>
                  </a:lnTo>
                  <a:lnTo>
                    <a:pt x="4563" y="427815"/>
                  </a:lnTo>
                  <a:lnTo>
                    <a:pt x="0" y="410082"/>
                  </a:lnTo>
                  <a:lnTo>
                    <a:pt x="0" y="45592"/>
                  </a:lnTo>
                  <a:close/>
                </a:path>
              </a:pathLst>
            </a:custGeom>
            <a:ln w="15240">
              <a:solidFill>
                <a:srgbClr val="2080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353312" y="2378964"/>
              <a:ext cx="4863465" cy="455930"/>
            </a:xfrm>
            <a:custGeom>
              <a:avLst/>
              <a:gdLst/>
              <a:ahLst/>
              <a:cxnLst/>
              <a:rect l="l" t="t" r="r" b="b"/>
              <a:pathLst>
                <a:path w="4863465" h="455930">
                  <a:moveTo>
                    <a:pt x="4805045" y="0"/>
                  </a:moveTo>
                  <a:lnTo>
                    <a:pt x="58038" y="0"/>
                  </a:lnTo>
                  <a:lnTo>
                    <a:pt x="35468" y="3587"/>
                  </a:lnTo>
                  <a:lnTo>
                    <a:pt x="17017" y="13366"/>
                  </a:lnTo>
                  <a:lnTo>
                    <a:pt x="4568" y="27860"/>
                  </a:lnTo>
                  <a:lnTo>
                    <a:pt x="0" y="45592"/>
                  </a:lnTo>
                  <a:lnTo>
                    <a:pt x="0" y="410082"/>
                  </a:lnTo>
                  <a:lnTo>
                    <a:pt x="4568" y="427815"/>
                  </a:lnTo>
                  <a:lnTo>
                    <a:pt x="17018" y="442309"/>
                  </a:lnTo>
                  <a:lnTo>
                    <a:pt x="35468" y="452088"/>
                  </a:lnTo>
                  <a:lnTo>
                    <a:pt x="58038" y="455675"/>
                  </a:lnTo>
                  <a:lnTo>
                    <a:pt x="4805045" y="455675"/>
                  </a:lnTo>
                  <a:lnTo>
                    <a:pt x="4827615" y="452088"/>
                  </a:lnTo>
                  <a:lnTo>
                    <a:pt x="4846066" y="442309"/>
                  </a:lnTo>
                  <a:lnTo>
                    <a:pt x="4858515" y="427815"/>
                  </a:lnTo>
                  <a:lnTo>
                    <a:pt x="4863084" y="410082"/>
                  </a:lnTo>
                  <a:lnTo>
                    <a:pt x="4863084" y="45592"/>
                  </a:lnTo>
                  <a:lnTo>
                    <a:pt x="4858515" y="27860"/>
                  </a:lnTo>
                  <a:lnTo>
                    <a:pt x="4846066" y="13366"/>
                  </a:lnTo>
                  <a:lnTo>
                    <a:pt x="4827615" y="3587"/>
                  </a:lnTo>
                  <a:lnTo>
                    <a:pt x="480504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353312" y="2378964"/>
              <a:ext cx="4863465" cy="455930"/>
            </a:xfrm>
            <a:custGeom>
              <a:avLst/>
              <a:gdLst/>
              <a:ahLst/>
              <a:cxnLst/>
              <a:rect l="l" t="t" r="r" b="b"/>
              <a:pathLst>
                <a:path w="4863465" h="455930">
                  <a:moveTo>
                    <a:pt x="0" y="45592"/>
                  </a:moveTo>
                  <a:lnTo>
                    <a:pt x="4568" y="27860"/>
                  </a:lnTo>
                  <a:lnTo>
                    <a:pt x="17017" y="13366"/>
                  </a:lnTo>
                  <a:lnTo>
                    <a:pt x="35468" y="3587"/>
                  </a:lnTo>
                  <a:lnTo>
                    <a:pt x="58038" y="0"/>
                  </a:lnTo>
                  <a:lnTo>
                    <a:pt x="4805045" y="0"/>
                  </a:lnTo>
                  <a:lnTo>
                    <a:pt x="4827615" y="3587"/>
                  </a:lnTo>
                  <a:lnTo>
                    <a:pt x="4846066" y="13366"/>
                  </a:lnTo>
                  <a:lnTo>
                    <a:pt x="4858515" y="27860"/>
                  </a:lnTo>
                  <a:lnTo>
                    <a:pt x="4863084" y="45592"/>
                  </a:lnTo>
                  <a:lnTo>
                    <a:pt x="4863084" y="410082"/>
                  </a:lnTo>
                  <a:lnTo>
                    <a:pt x="4858515" y="427815"/>
                  </a:lnTo>
                  <a:lnTo>
                    <a:pt x="4846066" y="442309"/>
                  </a:lnTo>
                  <a:lnTo>
                    <a:pt x="4827615" y="452088"/>
                  </a:lnTo>
                  <a:lnTo>
                    <a:pt x="4805045" y="455675"/>
                  </a:lnTo>
                  <a:lnTo>
                    <a:pt x="58038" y="455675"/>
                  </a:lnTo>
                  <a:lnTo>
                    <a:pt x="35468" y="452088"/>
                  </a:lnTo>
                  <a:lnTo>
                    <a:pt x="17018" y="442309"/>
                  </a:lnTo>
                  <a:lnTo>
                    <a:pt x="4568" y="427815"/>
                  </a:lnTo>
                  <a:lnTo>
                    <a:pt x="0" y="410082"/>
                  </a:lnTo>
                  <a:lnTo>
                    <a:pt x="0" y="45592"/>
                  </a:lnTo>
                  <a:close/>
                </a:path>
              </a:pathLst>
            </a:custGeom>
            <a:ln w="15240">
              <a:solidFill>
                <a:srgbClr val="2080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82676" y="218441"/>
            <a:ext cx="6400800" cy="4159472"/>
          </a:xfrm>
          <a:prstGeom prst="rect">
            <a:avLst/>
          </a:prstGeom>
        </p:spPr>
        <p:txBody>
          <a:bodyPr vert="horz" wrap="square" lIns="0" tIns="163195" rIns="0" bIns="0" rtlCol="0">
            <a:spAutoFit/>
          </a:bodyPr>
          <a:lstStyle/>
          <a:p>
            <a:pPr marL="45085">
              <a:lnSpc>
                <a:spcPct val="100000"/>
              </a:lnSpc>
              <a:spcBef>
                <a:spcPts val="1285"/>
              </a:spcBef>
            </a:pPr>
            <a:r>
              <a:rPr sz="1800" spc="-5" dirty="0">
                <a:solidFill>
                  <a:srgbClr val="000067"/>
                </a:solidFill>
                <a:latin typeface="Arial MT"/>
                <a:cs typeface="Arial MT"/>
              </a:rPr>
              <a:t>Proceso de</a:t>
            </a:r>
            <a:r>
              <a:rPr sz="1800" spc="-10" dirty="0">
                <a:solidFill>
                  <a:srgbClr val="000067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000067"/>
                </a:solidFill>
                <a:latin typeface="Arial MT"/>
                <a:cs typeface="Arial MT"/>
              </a:rPr>
              <a:t>Selección</a:t>
            </a:r>
            <a:r>
              <a:rPr sz="1800" spc="15" dirty="0">
                <a:solidFill>
                  <a:srgbClr val="000067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000067"/>
                </a:solidFill>
                <a:latin typeface="Arial MT"/>
                <a:cs typeface="Arial MT"/>
              </a:rPr>
              <a:t>interna</a:t>
            </a:r>
            <a:r>
              <a:rPr sz="1800" dirty="0">
                <a:solidFill>
                  <a:srgbClr val="000067"/>
                </a:solidFill>
                <a:latin typeface="Arial MT"/>
                <a:cs typeface="Arial MT"/>
              </a:rPr>
              <a:t> UTP:</a:t>
            </a:r>
            <a:endParaRPr sz="1800" dirty="0">
              <a:latin typeface="Arial MT"/>
              <a:cs typeface="Arial MT"/>
            </a:endParaRPr>
          </a:p>
          <a:p>
            <a:pPr marL="12700" marR="2291080">
              <a:lnSpc>
                <a:spcPct val="90100"/>
              </a:lnSpc>
              <a:spcBef>
                <a:spcPts val="865"/>
              </a:spcBef>
            </a:pPr>
            <a:r>
              <a:rPr sz="1100" dirty="0">
                <a:latin typeface="Malgun Gothic"/>
                <a:cs typeface="Malgun Gothic"/>
              </a:rPr>
              <a:t>La </a:t>
            </a:r>
            <a:r>
              <a:rPr sz="1100" spc="-5" dirty="0">
                <a:latin typeface="Malgun Gothic"/>
                <a:cs typeface="Malgun Gothic"/>
              </a:rPr>
              <a:t>ORI </a:t>
            </a:r>
            <a:r>
              <a:rPr sz="1100" dirty="0">
                <a:latin typeface="Malgun Gothic"/>
                <a:cs typeface="Malgun Gothic"/>
              </a:rPr>
              <a:t>revisa el cumplimiento </a:t>
            </a:r>
            <a:r>
              <a:rPr sz="1100" spc="-5" dirty="0">
                <a:latin typeface="Malgun Gothic"/>
                <a:cs typeface="Malgun Gothic"/>
              </a:rPr>
              <a:t>de </a:t>
            </a:r>
            <a:r>
              <a:rPr sz="1100" dirty="0">
                <a:latin typeface="Malgun Gothic"/>
                <a:cs typeface="Malgun Gothic"/>
              </a:rPr>
              <a:t>los requisitos </a:t>
            </a:r>
            <a:r>
              <a:rPr sz="1100" spc="-5" dirty="0">
                <a:latin typeface="Malgun Gothic"/>
                <a:cs typeface="Malgun Gothic"/>
              </a:rPr>
              <a:t>luego de </a:t>
            </a:r>
            <a:r>
              <a:rPr sz="1100" dirty="0">
                <a:latin typeface="Malgun Gothic"/>
                <a:cs typeface="Malgun Gothic"/>
              </a:rPr>
              <a:t>lo </a:t>
            </a:r>
            <a:r>
              <a:rPr sz="1100" spc="-5" dirty="0">
                <a:latin typeface="Malgun Gothic"/>
                <a:cs typeface="Malgun Gothic"/>
              </a:rPr>
              <a:t>cual </a:t>
            </a:r>
            <a:r>
              <a:rPr sz="1100" spc="-375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usted</a:t>
            </a:r>
            <a:r>
              <a:rPr sz="1100" spc="-20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recibe</a:t>
            </a:r>
            <a:r>
              <a:rPr sz="1100" spc="5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un correo confirmando</a:t>
            </a:r>
            <a:r>
              <a:rPr sz="1100" spc="10" dirty="0">
                <a:latin typeface="Malgun Gothic"/>
                <a:cs typeface="Malgun Gothic"/>
              </a:rPr>
              <a:t> </a:t>
            </a:r>
            <a:r>
              <a:rPr sz="1100" dirty="0">
                <a:latin typeface="Malgun Gothic"/>
                <a:cs typeface="Malgun Gothic"/>
              </a:rPr>
              <a:t>o </a:t>
            </a:r>
            <a:r>
              <a:rPr sz="1100" spc="-5" dirty="0">
                <a:latin typeface="Malgun Gothic"/>
                <a:cs typeface="Malgun Gothic"/>
              </a:rPr>
              <a:t>no</a:t>
            </a:r>
            <a:r>
              <a:rPr sz="1100" spc="10" dirty="0">
                <a:latin typeface="Malgun Gothic"/>
                <a:cs typeface="Malgun Gothic"/>
              </a:rPr>
              <a:t> </a:t>
            </a:r>
            <a:r>
              <a:rPr sz="1100" dirty="0">
                <a:latin typeface="Malgun Gothic"/>
                <a:cs typeface="Malgun Gothic"/>
              </a:rPr>
              <a:t>la aprobación</a:t>
            </a:r>
            <a:r>
              <a:rPr sz="1100" spc="10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de</a:t>
            </a:r>
            <a:r>
              <a:rPr sz="1100" spc="5" dirty="0">
                <a:latin typeface="Malgun Gothic"/>
                <a:cs typeface="Malgun Gothic"/>
              </a:rPr>
              <a:t> </a:t>
            </a:r>
            <a:r>
              <a:rPr sz="1100" dirty="0">
                <a:latin typeface="Malgun Gothic"/>
                <a:cs typeface="Malgun Gothic"/>
              </a:rPr>
              <a:t>la </a:t>
            </a:r>
            <a:r>
              <a:rPr lang="es-ES" sz="1100" dirty="0">
                <a:latin typeface="Malgun Gothic"/>
                <a:cs typeface="Malgun Gothic"/>
              </a:rPr>
              <a:t>aplicación a la doble titulación</a:t>
            </a:r>
          </a:p>
          <a:p>
            <a:pPr marL="12700" marR="2291080">
              <a:lnSpc>
                <a:spcPct val="90100"/>
              </a:lnSpc>
              <a:spcBef>
                <a:spcPts val="865"/>
              </a:spcBef>
            </a:pPr>
            <a:endParaRPr sz="950" dirty="0">
              <a:latin typeface="Malgun Gothic"/>
              <a:cs typeface="Malgun Gothic"/>
            </a:endParaRPr>
          </a:p>
          <a:p>
            <a:pPr marL="419734">
              <a:lnSpc>
                <a:spcPct val="100000"/>
              </a:lnSpc>
            </a:pPr>
            <a:r>
              <a:rPr sz="1100" spc="-5" dirty="0">
                <a:latin typeface="Malgun Gothic"/>
                <a:cs typeface="Malgun Gothic"/>
              </a:rPr>
              <a:t>Citación</a:t>
            </a:r>
            <a:r>
              <a:rPr sz="1100" spc="5" dirty="0">
                <a:latin typeface="Malgun Gothic"/>
                <a:cs typeface="Malgun Gothic"/>
              </a:rPr>
              <a:t> </a:t>
            </a:r>
            <a:r>
              <a:rPr sz="1100" dirty="0">
                <a:latin typeface="Malgun Gothic"/>
                <a:cs typeface="Malgun Gothic"/>
              </a:rPr>
              <a:t>a</a:t>
            </a:r>
            <a:r>
              <a:rPr sz="1100" spc="5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una entrevista</a:t>
            </a:r>
            <a:r>
              <a:rPr sz="1100" spc="-20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por</a:t>
            </a:r>
            <a:r>
              <a:rPr sz="1100" dirty="0">
                <a:latin typeface="Malgun Gothic"/>
                <a:cs typeface="Malgun Gothic"/>
              </a:rPr>
              <a:t> parte</a:t>
            </a:r>
            <a:r>
              <a:rPr sz="1100" spc="-10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de</a:t>
            </a:r>
            <a:r>
              <a:rPr sz="1100" spc="-10" dirty="0">
                <a:latin typeface="Malgun Gothic"/>
                <a:cs typeface="Malgun Gothic"/>
              </a:rPr>
              <a:t> </a:t>
            </a:r>
            <a:r>
              <a:rPr sz="1100" dirty="0">
                <a:latin typeface="Malgun Gothic"/>
                <a:cs typeface="Malgun Gothic"/>
              </a:rPr>
              <a:t>la</a:t>
            </a:r>
            <a:r>
              <a:rPr sz="1100" spc="5" dirty="0">
                <a:latin typeface="Malgun Gothic"/>
                <a:cs typeface="Malgun Gothic"/>
              </a:rPr>
              <a:t> </a:t>
            </a:r>
            <a:r>
              <a:rPr sz="1100" dirty="0">
                <a:latin typeface="Malgun Gothic"/>
                <a:cs typeface="Malgun Gothic"/>
              </a:rPr>
              <a:t>ORI</a:t>
            </a:r>
            <a:r>
              <a:rPr sz="1100" spc="10" dirty="0">
                <a:latin typeface="Malgun Gothic"/>
                <a:cs typeface="Malgun Gothic"/>
              </a:rPr>
              <a:t> </a:t>
            </a:r>
            <a:r>
              <a:rPr sz="1100" dirty="0">
                <a:latin typeface="Malgun Gothic"/>
                <a:cs typeface="Malgun Gothic"/>
              </a:rPr>
              <a:t>y</a:t>
            </a:r>
            <a:r>
              <a:rPr sz="1100" spc="-10" dirty="0">
                <a:latin typeface="Malgun Gothic"/>
                <a:cs typeface="Malgun Gothic"/>
              </a:rPr>
              <a:t> </a:t>
            </a:r>
            <a:r>
              <a:rPr sz="1100" dirty="0">
                <a:latin typeface="Malgun Gothic"/>
                <a:cs typeface="Malgun Gothic"/>
              </a:rPr>
              <a:t>la</a:t>
            </a:r>
            <a:r>
              <a:rPr sz="1100" spc="5" dirty="0">
                <a:latin typeface="Malgun Gothic"/>
                <a:cs typeface="Malgun Gothic"/>
              </a:rPr>
              <a:t> </a:t>
            </a:r>
            <a:r>
              <a:rPr sz="1100" dirty="0">
                <a:latin typeface="Malgun Gothic"/>
                <a:cs typeface="Malgun Gothic"/>
              </a:rPr>
              <a:t>VRSBU.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 dirty="0">
              <a:latin typeface="Malgun Gothic"/>
              <a:cs typeface="Malgun Gothic"/>
            </a:endParaRPr>
          </a:p>
          <a:p>
            <a:pPr marL="821055" marR="1729739">
              <a:lnSpc>
                <a:spcPts val="1190"/>
              </a:lnSpc>
              <a:spcBef>
                <a:spcPts val="5"/>
              </a:spcBef>
            </a:pPr>
            <a:r>
              <a:rPr sz="1100" dirty="0">
                <a:latin typeface="Malgun Gothic"/>
                <a:cs typeface="Malgun Gothic"/>
              </a:rPr>
              <a:t>El</a:t>
            </a:r>
            <a:r>
              <a:rPr sz="1100" spc="5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Comité de</a:t>
            </a:r>
            <a:r>
              <a:rPr sz="1100" spc="10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selección</a:t>
            </a:r>
            <a:r>
              <a:rPr sz="1100" spc="15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elige</a:t>
            </a:r>
            <a:r>
              <a:rPr sz="1100" dirty="0">
                <a:latin typeface="Malgun Gothic"/>
                <a:cs typeface="Malgun Gothic"/>
              </a:rPr>
              <a:t> a</a:t>
            </a:r>
            <a:r>
              <a:rPr sz="1100" spc="15" dirty="0">
                <a:latin typeface="Malgun Gothic"/>
                <a:cs typeface="Malgun Gothic"/>
              </a:rPr>
              <a:t> </a:t>
            </a:r>
            <a:r>
              <a:rPr sz="1100" dirty="0">
                <a:latin typeface="Malgun Gothic"/>
                <a:cs typeface="Malgun Gothic"/>
              </a:rPr>
              <a:t>los</a:t>
            </a:r>
            <a:r>
              <a:rPr sz="1100" spc="5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estudiantes</a:t>
            </a:r>
            <a:r>
              <a:rPr sz="1100" spc="-20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que</a:t>
            </a:r>
            <a:r>
              <a:rPr sz="1100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postulará </a:t>
            </a:r>
            <a:r>
              <a:rPr sz="1100" spc="-370" dirty="0">
                <a:latin typeface="Malgun Gothic"/>
                <a:cs typeface="Malgun Gothic"/>
              </a:rPr>
              <a:t> </a:t>
            </a:r>
            <a:r>
              <a:rPr sz="1100" dirty="0">
                <a:latin typeface="Malgun Gothic"/>
                <a:cs typeface="Malgun Gothic"/>
              </a:rPr>
              <a:t>la UTP, teniendo </a:t>
            </a:r>
            <a:r>
              <a:rPr sz="1100" spc="-5" dirty="0">
                <a:latin typeface="Malgun Gothic"/>
                <a:cs typeface="Malgun Gothic"/>
              </a:rPr>
              <a:t>en cuenta documentación, entrevistas </a:t>
            </a:r>
            <a:r>
              <a:rPr sz="1100" dirty="0">
                <a:latin typeface="Malgun Gothic"/>
                <a:cs typeface="Malgun Gothic"/>
              </a:rPr>
              <a:t>y </a:t>
            </a:r>
            <a:r>
              <a:rPr sz="1100" spc="5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promedio</a:t>
            </a:r>
            <a:r>
              <a:rPr sz="1100" spc="-25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académico.</a:t>
            </a:r>
            <a:endParaRPr sz="1100" dirty="0">
              <a:latin typeface="Malgun Gothic"/>
              <a:cs typeface="Malgun Gothic"/>
            </a:endParaRPr>
          </a:p>
          <a:p>
            <a:pPr marL="1228725" marR="1441450">
              <a:lnSpc>
                <a:spcPts val="1190"/>
              </a:lnSpc>
              <a:spcBef>
                <a:spcPts val="1250"/>
              </a:spcBef>
            </a:pPr>
            <a:r>
              <a:rPr sz="1100" dirty="0">
                <a:latin typeface="Malgun Gothic"/>
                <a:cs typeface="Malgun Gothic"/>
              </a:rPr>
              <a:t>La</a:t>
            </a:r>
            <a:r>
              <a:rPr sz="1100" spc="-5" dirty="0">
                <a:latin typeface="Malgun Gothic"/>
                <a:cs typeface="Malgun Gothic"/>
              </a:rPr>
              <a:t> decisión</a:t>
            </a:r>
            <a:r>
              <a:rPr sz="1100" spc="5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del</a:t>
            </a:r>
            <a:r>
              <a:rPr sz="1100" spc="5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Comité</a:t>
            </a:r>
            <a:r>
              <a:rPr sz="1100" spc="-15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de</a:t>
            </a:r>
            <a:r>
              <a:rPr sz="1100" spc="5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selección,</a:t>
            </a:r>
            <a:r>
              <a:rPr sz="1100" spc="5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será</a:t>
            </a:r>
            <a:r>
              <a:rPr sz="1100" spc="-15" dirty="0">
                <a:latin typeface="Malgun Gothic"/>
                <a:cs typeface="Malgun Gothic"/>
              </a:rPr>
              <a:t> </a:t>
            </a:r>
            <a:r>
              <a:rPr sz="1100" dirty="0">
                <a:latin typeface="Malgun Gothic"/>
                <a:cs typeface="Malgun Gothic"/>
              </a:rPr>
              <a:t>informada</a:t>
            </a:r>
            <a:r>
              <a:rPr sz="1100" spc="-10" dirty="0">
                <a:latin typeface="Malgun Gothic"/>
                <a:cs typeface="Malgun Gothic"/>
              </a:rPr>
              <a:t> </a:t>
            </a:r>
            <a:r>
              <a:rPr sz="1100" dirty="0">
                <a:latin typeface="Malgun Gothic"/>
                <a:cs typeface="Malgun Gothic"/>
              </a:rPr>
              <a:t>al </a:t>
            </a:r>
            <a:r>
              <a:rPr sz="1100" spc="5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estudiante por</a:t>
            </a:r>
            <a:r>
              <a:rPr sz="1100" spc="15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el</a:t>
            </a:r>
            <a:r>
              <a:rPr sz="1100" spc="10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portal</a:t>
            </a:r>
            <a:r>
              <a:rPr sz="1100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estudiantil</a:t>
            </a:r>
            <a:r>
              <a:rPr sz="1100" spc="-15" dirty="0">
                <a:latin typeface="Malgun Gothic"/>
                <a:cs typeface="Malgun Gothic"/>
              </a:rPr>
              <a:t> </a:t>
            </a:r>
            <a:r>
              <a:rPr sz="1100" dirty="0">
                <a:latin typeface="Malgun Gothic"/>
                <a:cs typeface="Malgun Gothic"/>
              </a:rPr>
              <a:t>y</a:t>
            </a:r>
            <a:r>
              <a:rPr sz="1100" spc="5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el</a:t>
            </a:r>
            <a:r>
              <a:rPr sz="1100" spc="40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correo</a:t>
            </a:r>
            <a:r>
              <a:rPr sz="1100" dirty="0">
                <a:latin typeface="Malgun Gothic"/>
                <a:cs typeface="Malgun Gothic"/>
              </a:rPr>
              <a:t> </a:t>
            </a:r>
            <a:r>
              <a:rPr sz="1100" spc="-5" dirty="0">
                <a:latin typeface="Malgun Gothic"/>
                <a:cs typeface="Malgun Gothic"/>
              </a:rPr>
              <a:t>electrónico.</a:t>
            </a:r>
            <a:endParaRPr sz="1100" dirty="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</a:pPr>
            <a:endParaRPr sz="1000" dirty="0">
              <a:latin typeface="Malgun Gothic"/>
              <a:cs typeface="Malgun Gothic"/>
            </a:endParaRPr>
          </a:p>
          <a:p>
            <a:pPr marL="215265" algn="just">
              <a:lnSpc>
                <a:spcPct val="100000"/>
              </a:lnSpc>
            </a:pPr>
            <a:r>
              <a:rPr sz="1600" spc="-5" dirty="0">
                <a:solidFill>
                  <a:srgbClr val="000067"/>
                </a:solidFill>
                <a:latin typeface="Arial MT"/>
                <a:cs typeface="Arial MT"/>
              </a:rPr>
              <a:t>Postulación</a:t>
            </a:r>
            <a:r>
              <a:rPr sz="1600" spc="-20" dirty="0">
                <a:solidFill>
                  <a:srgbClr val="000067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0067"/>
                </a:solidFill>
                <a:latin typeface="Arial MT"/>
                <a:cs typeface="Arial MT"/>
              </a:rPr>
              <a:t>de</a:t>
            </a:r>
            <a:r>
              <a:rPr sz="1600" dirty="0">
                <a:solidFill>
                  <a:srgbClr val="000067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0067"/>
                </a:solidFill>
                <a:latin typeface="Arial MT"/>
                <a:cs typeface="Arial MT"/>
              </a:rPr>
              <a:t>Estudiantes</a:t>
            </a:r>
            <a:r>
              <a:rPr sz="1600" spc="10" dirty="0">
                <a:solidFill>
                  <a:srgbClr val="000067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0067"/>
                </a:solidFill>
                <a:latin typeface="Arial MT"/>
                <a:cs typeface="Arial MT"/>
              </a:rPr>
              <a:t>Seleccionados</a:t>
            </a:r>
            <a:r>
              <a:rPr sz="1600" spc="5" dirty="0">
                <a:solidFill>
                  <a:srgbClr val="000067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0067"/>
                </a:solidFill>
                <a:latin typeface="Arial MT"/>
                <a:cs typeface="Arial MT"/>
              </a:rPr>
              <a:t>a</a:t>
            </a:r>
            <a:r>
              <a:rPr sz="1600" spc="-25" dirty="0">
                <a:solidFill>
                  <a:srgbClr val="000067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0067"/>
                </a:solidFill>
                <a:latin typeface="Arial MT"/>
                <a:cs typeface="Arial MT"/>
              </a:rPr>
              <a:t>la</a:t>
            </a:r>
            <a:r>
              <a:rPr sz="1600" dirty="0">
                <a:solidFill>
                  <a:srgbClr val="000067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0067"/>
                </a:solidFill>
                <a:latin typeface="Arial MT"/>
                <a:cs typeface="Arial MT"/>
              </a:rPr>
              <a:t>UNACAR:</a:t>
            </a:r>
            <a:endParaRPr sz="1600" dirty="0">
              <a:latin typeface="Arial MT"/>
              <a:cs typeface="Arial MT"/>
            </a:endParaRPr>
          </a:p>
          <a:p>
            <a:pPr marL="215265" marR="5080" algn="just">
              <a:lnSpc>
                <a:spcPct val="100000"/>
              </a:lnSpc>
              <a:spcBef>
                <a:spcPts val="765"/>
              </a:spcBef>
            </a:pPr>
            <a:r>
              <a:rPr sz="1200" dirty="0">
                <a:latin typeface="Malgun Gothic"/>
                <a:cs typeface="Malgun Gothic"/>
              </a:rPr>
              <a:t>La </a:t>
            </a:r>
            <a:r>
              <a:rPr sz="1200" spc="-5" dirty="0">
                <a:latin typeface="Malgun Gothic"/>
                <a:cs typeface="Malgun Gothic"/>
              </a:rPr>
              <a:t>Oficina de Relaciones Internacionales </a:t>
            </a:r>
            <a:r>
              <a:rPr sz="1200" dirty="0">
                <a:latin typeface="Malgun Gothic"/>
                <a:cs typeface="Malgun Gothic"/>
              </a:rPr>
              <a:t>de la </a:t>
            </a:r>
            <a:r>
              <a:rPr sz="1200" spc="-5" dirty="0">
                <a:latin typeface="Malgun Gothic"/>
                <a:cs typeface="Malgun Gothic"/>
              </a:rPr>
              <a:t>UTP realiza </a:t>
            </a:r>
            <a:r>
              <a:rPr sz="1200" dirty="0">
                <a:latin typeface="Malgun Gothic"/>
                <a:cs typeface="Malgun Gothic"/>
              </a:rPr>
              <a:t>la postulación </a:t>
            </a:r>
            <a:r>
              <a:rPr sz="1200" spc="-5" dirty="0">
                <a:latin typeface="Malgun Gothic"/>
                <a:cs typeface="Malgun Gothic"/>
              </a:rPr>
              <a:t>del estudiante </a:t>
            </a:r>
            <a:r>
              <a:rPr sz="1200" dirty="0">
                <a:latin typeface="Malgun Gothic"/>
                <a:cs typeface="Malgun Gothic"/>
              </a:rPr>
              <a:t> </a:t>
            </a:r>
            <a:r>
              <a:rPr sz="1200" spc="-10" dirty="0">
                <a:latin typeface="Malgun Gothic"/>
                <a:cs typeface="Malgun Gothic"/>
              </a:rPr>
              <a:t>directamente</a:t>
            </a:r>
            <a:r>
              <a:rPr sz="1200" spc="-5" dirty="0">
                <a:latin typeface="Malgun Gothic"/>
                <a:cs typeface="Malgun Gothic"/>
              </a:rPr>
              <a:t> ante</a:t>
            </a:r>
            <a:r>
              <a:rPr sz="1200" dirty="0">
                <a:latin typeface="Malgun Gothic"/>
                <a:cs typeface="Malgun Gothic"/>
              </a:rPr>
              <a:t> la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spc="-10" dirty="0">
                <a:latin typeface="Malgun Gothic"/>
                <a:cs typeface="Malgun Gothic"/>
              </a:rPr>
              <a:t>UNACAR</a:t>
            </a:r>
            <a:r>
              <a:rPr sz="1200" spc="-5" dirty="0">
                <a:latin typeface="Malgun Gothic"/>
                <a:cs typeface="Malgun Gothic"/>
              </a:rPr>
              <a:t> incluyendo</a:t>
            </a:r>
            <a:r>
              <a:rPr sz="1200" dirty="0">
                <a:latin typeface="Malgun Gothic"/>
                <a:cs typeface="Malgun Gothic"/>
              </a:rPr>
              <a:t> la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documentación</a:t>
            </a:r>
            <a:r>
              <a:rPr sz="1200" dirty="0">
                <a:latin typeface="Malgun Gothic"/>
                <a:cs typeface="Malgun Gothic"/>
              </a:rPr>
              <a:t> adicional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listada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a 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continuación. Cada estudiante debe </a:t>
            </a:r>
            <a:r>
              <a:rPr sz="1200" spc="-10" dirty="0">
                <a:latin typeface="Malgun Gothic"/>
                <a:cs typeface="Malgun Gothic"/>
              </a:rPr>
              <a:t>proveer </a:t>
            </a:r>
            <a:r>
              <a:rPr sz="1200" spc="-5" dirty="0">
                <a:latin typeface="Malgun Gothic"/>
                <a:cs typeface="Malgun Gothic"/>
              </a:rPr>
              <a:t>esta documentación </a:t>
            </a:r>
            <a:r>
              <a:rPr sz="1200" dirty="0">
                <a:latin typeface="Malgun Gothic"/>
                <a:cs typeface="Malgun Gothic"/>
              </a:rPr>
              <a:t>a la </a:t>
            </a:r>
            <a:r>
              <a:rPr sz="1200" spc="-5" dirty="0">
                <a:latin typeface="Malgun Gothic"/>
                <a:cs typeface="Malgun Gothic"/>
              </a:rPr>
              <a:t>ORI-UTP </a:t>
            </a:r>
            <a:r>
              <a:rPr sz="1200" dirty="0">
                <a:latin typeface="Malgun Gothic"/>
                <a:cs typeface="Malgun Gothic"/>
              </a:rPr>
              <a:t>una </a:t>
            </a:r>
            <a:r>
              <a:rPr sz="1200" spc="-5" dirty="0">
                <a:latin typeface="Malgun Gothic"/>
                <a:cs typeface="Malgun Gothic"/>
              </a:rPr>
              <a:t>vez </a:t>
            </a:r>
            <a:r>
              <a:rPr sz="120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aceptado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b="1" spc="-5" dirty="0">
                <a:latin typeface="Malgun Gothic"/>
                <a:cs typeface="Malgun Gothic"/>
              </a:rPr>
              <a:t>hasta</a:t>
            </a:r>
            <a:r>
              <a:rPr sz="1200" b="1" spc="5" dirty="0">
                <a:latin typeface="Malgun Gothic"/>
                <a:cs typeface="Malgun Gothic"/>
              </a:rPr>
              <a:t> </a:t>
            </a:r>
            <a:r>
              <a:rPr sz="1200" b="1" spc="-5" dirty="0">
                <a:latin typeface="Malgun Gothic"/>
                <a:cs typeface="Malgun Gothic"/>
              </a:rPr>
              <a:t>máximo</a:t>
            </a:r>
            <a:r>
              <a:rPr sz="1200" b="1" spc="10" dirty="0">
                <a:latin typeface="Malgun Gothic"/>
                <a:cs typeface="Malgun Gothic"/>
              </a:rPr>
              <a:t> </a:t>
            </a:r>
            <a:r>
              <a:rPr sz="1200" b="1" dirty="0">
                <a:latin typeface="Malgun Gothic"/>
                <a:cs typeface="Malgun Gothic"/>
              </a:rPr>
              <a:t>el </a:t>
            </a:r>
            <a:r>
              <a:rPr lang="es-ES" sz="1200" b="1" dirty="0">
                <a:latin typeface="Malgun Gothic"/>
                <a:cs typeface="Malgun Gothic"/>
              </a:rPr>
              <a:t>25</a:t>
            </a:r>
            <a:r>
              <a:rPr sz="1200" b="1" spc="10" dirty="0">
                <a:latin typeface="Malgun Gothic"/>
                <a:cs typeface="Malgun Gothic"/>
              </a:rPr>
              <a:t> </a:t>
            </a:r>
            <a:r>
              <a:rPr sz="1200" b="1" dirty="0">
                <a:latin typeface="Malgun Gothic"/>
                <a:cs typeface="Malgun Gothic"/>
              </a:rPr>
              <a:t>de</a:t>
            </a:r>
            <a:r>
              <a:rPr sz="1200" b="1" spc="-5" dirty="0">
                <a:latin typeface="Malgun Gothic"/>
                <a:cs typeface="Malgun Gothic"/>
              </a:rPr>
              <a:t> mayo</a:t>
            </a:r>
            <a:r>
              <a:rPr sz="1200" spc="-5" dirty="0">
                <a:latin typeface="Malgun Gothic"/>
                <a:cs typeface="Malgun Gothic"/>
              </a:rPr>
              <a:t>.</a:t>
            </a:r>
            <a:endParaRPr sz="1200" dirty="0">
              <a:latin typeface="Malgun Gothic"/>
              <a:cs typeface="Malgun Gothic"/>
            </a:endParaRPr>
          </a:p>
          <a:p>
            <a:pPr marL="215265" algn="just">
              <a:lnSpc>
                <a:spcPts val="1450"/>
              </a:lnSpc>
            </a:pPr>
            <a:r>
              <a:rPr sz="1250" spc="-25" dirty="0">
                <a:latin typeface="Malgun Gothic"/>
                <a:cs typeface="Malgun Gothic"/>
              </a:rPr>
              <a:t>La</a:t>
            </a:r>
            <a:r>
              <a:rPr sz="1250" spc="-20" dirty="0">
                <a:latin typeface="Malgun Gothic"/>
                <a:cs typeface="Malgun Gothic"/>
              </a:rPr>
              <a:t> </a:t>
            </a:r>
            <a:r>
              <a:rPr sz="1250" spc="-30" dirty="0">
                <a:latin typeface="Malgun Gothic"/>
                <a:cs typeface="Malgun Gothic"/>
              </a:rPr>
              <a:t>recepción</a:t>
            </a:r>
            <a:r>
              <a:rPr sz="1250" spc="-15" dirty="0">
                <a:latin typeface="Malgun Gothic"/>
                <a:cs typeface="Malgun Gothic"/>
              </a:rPr>
              <a:t> </a:t>
            </a:r>
            <a:r>
              <a:rPr sz="1250" spc="-35" dirty="0">
                <a:latin typeface="Malgun Gothic"/>
                <a:cs typeface="Malgun Gothic"/>
              </a:rPr>
              <a:t>de</a:t>
            </a:r>
            <a:r>
              <a:rPr sz="1250" spc="-15" dirty="0">
                <a:latin typeface="Malgun Gothic"/>
                <a:cs typeface="Malgun Gothic"/>
              </a:rPr>
              <a:t> </a:t>
            </a:r>
            <a:r>
              <a:rPr sz="1250" spc="-20" dirty="0">
                <a:latin typeface="Malgun Gothic"/>
                <a:cs typeface="Malgun Gothic"/>
              </a:rPr>
              <a:t>la carta</a:t>
            </a:r>
            <a:r>
              <a:rPr sz="1250" spc="5" dirty="0">
                <a:latin typeface="Malgun Gothic"/>
                <a:cs typeface="Malgun Gothic"/>
              </a:rPr>
              <a:t> </a:t>
            </a:r>
            <a:r>
              <a:rPr sz="1250" spc="-35" dirty="0">
                <a:latin typeface="Malgun Gothic"/>
                <a:cs typeface="Malgun Gothic"/>
              </a:rPr>
              <a:t>de</a:t>
            </a:r>
            <a:r>
              <a:rPr sz="1250" spc="-15" dirty="0">
                <a:latin typeface="Malgun Gothic"/>
                <a:cs typeface="Malgun Gothic"/>
              </a:rPr>
              <a:t> </a:t>
            </a:r>
            <a:r>
              <a:rPr sz="1250" spc="-25" dirty="0">
                <a:latin typeface="Malgun Gothic"/>
                <a:cs typeface="Malgun Gothic"/>
              </a:rPr>
              <a:t>aceptación</a:t>
            </a:r>
            <a:r>
              <a:rPr sz="1250" spc="-5" dirty="0">
                <a:latin typeface="Malgun Gothic"/>
                <a:cs typeface="Malgun Gothic"/>
              </a:rPr>
              <a:t> </a:t>
            </a:r>
            <a:r>
              <a:rPr sz="1250" spc="-30" dirty="0">
                <a:latin typeface="Malgun Gothic"/>
                <a:cs typeface="Malgun Gothic"/>
              </a:rPr>
              <a:t>por</a:t>
            </a:r>
            <a:r>
              <a:rPr sz="1250" spc="-10" dirty="0">
                <a:latin typeface="Malgun Gothic"/>
                <a:cs typeface="Malgun Gothic"/>
              </a:rPr>
              <a:t> </a:t>
            </a:r>
            <a:r>
              <a:rPr sz="1250" spc="-25" dirty="0">
                <a:latin typeface="Malgun Gothic"/>
                <a:cs typeface="Malgun Gothic"/>
              </a:rPr>
              <a:t>parte</a:t>
            </a:r>
            <a:r>
              <a:rPr sz="1250" spc="5" dirty="0">
                <a:latin typeface="Malgun Gothic"/>
                <a:cs typeface="Malgun Gothic"/>
              </a:rPr>
              <a:t> </a:t>
            </a:r>
            <a:r>
              <a:rPr sz="1250" spc="-35" dirty="0">
                <a:latin typeface="Malgun Gothic"/>
                <a:cs typeface="Malgun Gothic"/>
              </a:rPr>
              <a:t>de</a:t>
            </a:r>
            <a:r>
              <a:rPr sz="1250" spc="-15" dirty="0">
                <a:latin typeface="Malgun Gothic"/>
                <a:cs typeface="Malgun Gothic"/>
              </a:rPr>
              <a:t> </a:t>
            </a:r>
            <a:r>
              <a:rPr sz="1250" spc="-20" dirty="0">
                <a:latin typeface="Malgun Gothic"/>
                <a:cs typeface="Malgun Gothic"/>
              </a:rPr>
              <a:t>la</a:t>
            </a:r>
            <a:r>
              <a:rPr sz="1250" spc="-10" dirty="0">
                <a:latin typeface="Malgun Gothic"/>
                <a:cs typeface="Malgun Gothic"/>
              </a:rPr>
              <a:t> </a:t>
            </a:r>
            <a:r>
              <a:rPr sz="1250" spc="-40" dirty="0">
                <a:latin typeface="Malgun Gothic"/>
                <a:cs typeface="Malgun Gothic"/>
              </a:rPr>
              <a:t>UNACAR</a:t>
            </a:r>
            <a:r>
              <a:rPr sz="1250" spc="-30" dirty="0">
                <a:latin typeface="Malgun Gothic"/>
                <a:cs typeface="Malgun Gothic"/>
              </a:rPr>
              <a:t> </a:t>
            </a:r>
            <a:r>
              <a:rPr sz="1250" spc="-30" dirty="0" err="1">
                <a:latin typeface="Malgun Gothic"/>
                <a:cs typeface="Malgun Gothic"/>
              </a:rPr>
              <a:t>puede</a:t>
            </a:r>
            <a:r>
              <a:rPr sz="1250" spc="-20" dirty="0">
                <a:latin typeface="Malgun Gothic"/>
                <a:cs typeface="Malgun Gothic"/>
              </a:rPr>
              <a:t> </a:t>
            </a:r>
            <a:r>
              <a:rPr sz="1250" spc="-45" dirty="0" err="1">
                <a:latin typeface="Malgun Gothic"/>
                <a:cs typeface="Malgun Gothic"/>
              </a:rPr>
              <a:t>tardar</a:t>
            </a:r>
            <a:r>
              <a:rPr lang="es-ES" sz="1250" spc="-45" dirty="0">
                <a:latin typeface="Malgun Gothic"/>
                <a:cs typeface="Malgun Gothic"/>
              </a:rPr>
              <a:t> aproximadamente un mes </a:t>
            </a:r>
            <a:r>
              <a:rPr sz="1250" spc="-45" dirty="0">
                <a:latin typeface="Malgun Gothic"/>
                <a:cs typeface="Malgun Gothic"/>
              </a:rPr>
              <a:t>.</a:t>
            </a:r>
            <a:endParaRPr sz="1250" dirty="0">
              <a:latin typeface="Malgun Gothic"/>
              <a:cs typeface="Malgun Gothic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4616196" y="1107947"/>
            <a:ext cx="1201420" cy="1385570"/>
            <a:chOff x="4616196" y="1107947"/>
            <a:chExt cx="1201420" cy="1385570"/>
          </a:xfrm>
        </p:grpSpPr>
        <p:sp>
          <p:nvSpPr>
            <p:cNvPr id="20" name="object 20"/>
            <p:cNvSpPr/>
            <p:nvPr/>
          </p:nvSpPr>
          <p:spPr>
            <a:xfrm>
              <a:off x="4623816" y="1115567"/>
              <a:ext cx="376555" cy="295910"/>
            </a:xfrm>
            <a:custGeom>
              <a:avLst/>
              <a:gdLst/>
              <a:ahLst/>
              <a:cxnLst/>
              <a:rect l="l" t="t" r="r" b="b"/>
              <a:pathLst>
                <a:path w="376554" h="295909">
                  <a:moveTo>
                    <a:pt x="291719" y="0"/>
                  </a:moveTo>
                  <a:lnTo>
                    <a:pt x="84709" y="0"/>
                  </a:lnTo>
                  <a:lnTo>
                    <a:pt x="84709" y="162559"/>
                  </a:lnTo>
                  <a:lnTo>
                    <a:pt x="0" y="162559"/>
                  </a:lnTo>
                  <a:lnTo>
                    <a:pt x="188213" y="295655"/>
                  </a:lnTo>
                  <a:lnTo>
                    <a:pt x="376428" y="162559"/>
                  </a:lnTo>
                  <a:lnTo>
                    <a:pt x="291719" y="162559"/>
                  </a:lnTo>
                  <a:lnTo>
                    <a:pt x="291719" y="0"/>
                  </a:lnTo>
                  <a:close/>
                </a:path>
              </a:pathLst>
            </a:custGeom>
            <a:solidFill>
              <a:srgbClr val="FFF4CE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623816" y="1115567"/>
              <a:ext cx="376555" cy="295910"/>
            </a:xfrm>
            <a:custGeom>
              <a:avLst/>
              <a:gdLst/>
              <a:ahLst/>
              <a:cxnLst/>
              <a:rect l="l" t="t" r="r" b="b"/>
              <a:pathLst>
                <a:path w="376554" h="295909">
                  <a:moveTo>
                    <a:pt x="0" y="162559"/>
                  </a:moveTo>
                  <a:lnTo>
                    <a:pt x="84709" y="162559"/>
                  </a:lnTo>
                  <a:lnTo>
                    <a:pt x="84709" y="0"/>
                  </a:lnTo>
                  <a:lnTo>
                    <a:pt x="291719" y="0"/>
                  </a:lnTo>
                  <a:lnTo>
                    <a:pt x="291719" y="162559"/>
                  </a:lnTo>
                  <a:lnTo>
                    <a:pt x="376428" y="162559"/>
                  </a:lnTo>
                  <a:lnTo>
                    <a:pt x="188213" y="295655"/>
                  </a:lnTo>
                  <a:lnTo>
                    <a:pt x="0" y="162559"/>
                  </a:lnTo>
                  <a:close/>
                </a:path>
              </a:pathLst>
            </a:custGeom>
            <a:ln w="15240">
              <a:solidFill>
                <a:srgbClr val="FFC90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030724" y="1653539"/>
              <a:ext cx="378460" cy="295910"/>
            </a:xfrm>
            <a:custGeom>
              <a:avLst/>
              <a:gdLst/>
              <a:ahLst/>
              <a:cxnLst/>
              <a:rect l="l" t="t" r="r" b="b"/>
              <a:pathLst>
                <a:path w="378460" h="295910">
                  <a:moveTo>
                    <a:pt x="292862" y="0"/>
                  </a:moveTo>
                  <a:lnTo>
                    <a:pt x="85089" y="0"/>
                  </a:lnTo>
                  <a:lnTo>
                    <a:pt x="85089" y="162559"/>
                  </a:lnTo>
                  <a:lnTo>
                    <a:pt x="0" y="162559"/>
                  </a:lnTo>
                  <a:lnTo>
                    <a:pt x="188975" y="295655"/>
                  </a:lnTo>
                  <a:lnTo>
                    <a:pt x="377951" y="162559"/>
                  </a:lnTo>
                  <a:lnTo>
                    <a:pt x="292862" y="162559"/>
                  </a:lnTo>
                  <a:lnTo>
                    <a:pt x="292862" y="0"/>
                  </a:lnTo>
                  <a:close/>
                </a:path>
              </a:pathLst>
            </a:custGeom>
            <a:solidFill>
              <a:srgbClr val="F5E8D7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030724" y="1653539"/>
              <a:ext cx="378460" cy="295910"/>
            </a:xfrm>
            <a:custGeom>
              <a:avLst/>
              <a:gdLst/>
              <a:ahLst/>
              <a:cxnLst/>
              <a:rect l="l" t="t" r="r" b="b"/>
              <a:pathLst>
                <a:path w="378460" h="295910">
                  <a:moveTo>
                    <a:pt x="0" y="162559"/>
                  </a:moveTo>
                  <a:lnTo>
                    <a:pt x="85089" y="162559"/>
                  </a:lnTo>
                  <a:lnTo>
                    <a:pt x="85089" y="0"/>
                  </a:lnTo>
                  <a:lnTo>
                    <a:pt x="292862" y="0"/>
                  </a:lnTo>
                  <a:lnTo>
                    <a:pt x="292862" y="162559"/>
                  </a:lnTo>
                  <a:lnTo>
                    <a:pt x="377951" y="162559"/>
                  </a:lnTo>
                  <a:lnTo>
                    <a:pt x="188975" y="295655"/>
                  </a:lnTo>
                  <a:lnTo>
                    <a:pt x="0" y="162559"/>
                  </a:lnTo>
                  <a:close/>
                </a:path>
              </a:pathLst>
            </a:custGeom>
            <a:ln w="15240">
              <a:solidFill>
                <a:srgbClr val="2080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431536" y="2189987"/>
              <a:ext cx="378460" cy="295910"/>
            </a:xfrm>
            <a:custGeom>
              <a:avLst/>
              <a:gdLst/>
              <a:ahLst/>
              <a:cxnLst/>
              <a:rect l="l" t="t" r="r" b="b"/>
              <a:pathLst>
                <a:path w="378460" h="295910">
                  <a:moveTo>
                    <a:pt x="292862" y="0"/>
                  </a:moveTo>
                  <a:lnTo>
                    <a:pt x="85089" y="0"/>
                  </a:lnTo>
                  <a:lnTo>
                    <a:pt x="85089" y="162559"/>
                  </a:lnTo>
                  <a:lnTo>
                    <a:pt x="0" y="162559"/>
                  </a:lnTo>
                  <a:lnTo>
                    <a:pt x="188975" y="295655"/>
                  </a:lnTo>
                  <a:lnTo>
                    <a:pt x="377951" y="162559"/>
                  </a:lnTo>
                  <a:lnTo>
                    <a:pt x="292862" y="162559"/>
                  </a:lnTo>
                  <a:lnTo>
                    <a:pt x="292862" y="0"/>
                  </a:lnTo>
                  <a:close/>
                </a:path>
              </a:pathLst>
            </a:custGeom>
            <a:solidFill>
              <a:srgbClr val="F5E8D7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431536" y="2189987"/>
              <a:ext cx="378460" cy="295910"/>
            </a:xfrm>
            <a:custGeom>
              <a:avLst/>
              <a:gdLst/>
              <a:ahLst/>
              <a:cxnLst/>
              <a:rect l="l" t="t" r="r" b="b"/>
              <a:pathLst>
                <a:path w="378460" h="295910">
                  <a:moveTo>
                    <a:pt x="0" y="162559"/>
                  </a:moveTo>
                  <a:lnTo>
                    <a:pt x="85089" y="162559"/>
                  </a:lnTo>
                  <a:lnTo>
                    <a:pt x="85089" y="0"/>
                  </a:lnTo>
                  <a:lnTo>
                    <a:pt x="292862" y="0"/>
                  </a:lnTo>
                  <a:lnTo>
                    <a:pt x="292862" y="162559"/>
                  </a:lnTo>
                  <a:lnTo>
                    <a:pt x="377951" y="162559"/>
                  </a:lnTo>
                  <a:lnTo>
                    <a:pt x="188975" y="295655"/>
                  </a:lnTo>
                  <a:lnTo>
                    <a:pt x="0" y="162559"/>
                  </a:lnTo>
                  <a:close/>
                </a:path>
              </a:pathLst>
            </a:custGeom>
            <a:ln w="15240">
              <a:solidFill>
                <a:srgbClr val="FFC90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3085" y="3586795"/>
            <a:ext cx="64090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000067"/>
                </a:solidFill>
                <a:latin typeface="Arial"/>
                <a:cs typeface="Arial"/>
              </a:rPr>
              <a:t>ACLARACIONES</a:t>
            </a:r>
            <a:r>
              <a:rPr sz="1800" b="1" spc="15" dirty="0">
                <a:solidFill>
                  <a:srgbClr val="000067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67"/>
                </a:solidFill>
                <a:latin typeface="Arial"/>
                <a:cs typeface="Arial"/>
              </a:rPr>
              <a:t>Y</a:t>
            </a:r>
            <a:r>
              <a:rPr sz="1800" b="1" spc="-30" dirty="0">
                <a:solidFill>
                  <a:srgbClr val="000067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67"/>
                </a:solidFill>
                <a:latin typeface="Arial"/>
                <a:cs typeface="Arial"/>
              </a:rPr>
              <a:t>CONDICIONES</a:t>
            </a:r>
            <a:r>
              <a:rPr sz="1800" b="1" spc="25" dirty="0">
                <a:solidFill>
                  <a:srgbClr val="000067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67"/>
                </a:solidFill>
                <a:latin typeface="Arial"/>
                <a:cs typeface="Arial"/>
              </a:rPr>
              <a:t>DE</a:t>
            </a:r>
            <a:r>
              <a:rPr sz="1800" b="1" spc="10" dirty="0">
                <a:solidFill>
                  <a:srgbClr val="000067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67"/>
                </a:solidFill>
                <a:latin typeface="Arial"/>
                <a:cs typeface="Arial"/>
              </a:rPr>
              <a:t>LA</a:t>
            </a:r>
            <a:r>
              <a:rPr sz="1800" b="1" spc="-60" dirty="0">
                <a:solidFill>
                  <a:srgbClr val="000067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000067"/>
                </a:solidFill>
                <a:latin typeface="Arial"/>
                <a:cs typeface="Arial"/>
              </a:rPr>
              <a:t>CONVOCATORIA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8447" y="3956166"/>
            <a:ext cx="6301105" cy="59498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 algn="just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299720" algn="l"/>
              </a:tabLst>
            </a:pPr>
            <a:r>
              <a:rPr sz="1200" spc="-5" dirty="0">
                <a:latin typeface="Malgun Gothic"/>
                <a:cs typeface="Malgun Gothic"/>
              </a:rPr>
              <a:t>Aplicar</a:t>
            </a:r>
            <a:r>
              <a:rPr sz="1200" dirty="0">
                <a:latin typeface="Malgun Gothic"/>
                <a:cs typeface="Malgun Gothic"/>
              </a:rPr>
              <a:t> a</a:t>
            </a:r>
            <a:r>
              <a:rPr sz="1200" spc="-5" dirty="0">
                <a:latin typeface="Malgun Gothic"/>
                <a:cs typeface="Malgun Gothic"/>
              </a:rPr>
              <a:t> cada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proceso</a:t>
            </a:r>
            <a:r>
              <a:rPr sz="1200" spc="2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de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acuerdo </a:t>
            </a:r>
            <a:r>
              <a:rPr sz="1200" dirty="0">
                <a:latin typeface="Malgun Gothic"/>
                <a:cs typeface="Malgun Gothic"/>
              </a:rPr>
              <a:t>con las</a:t>
            </a:r>
            <a:r>
              <a:rPr sz="1200" spc="15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fechas</a:t>
            </a:r>
            <a:r>
              <a:rPr sz="1200" spc="-2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límite</a:t>
            </a:r>
            <a:r>
              <a:rPr sz="120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de</a:t>
            </a:r>
            <a:r>
              <a:rPr sz="120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cada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paso.</a:t>
            </a:r>
            <a:endParaRPr sz="1200" dirty="0">
              <a:latin typeface="Malgun Gothic"/>
              <a:cs typeface="Malgun Gothic"/>
            </a:endParaRPr>
          </a:p>
          <a:p>
            <a:pPr marL="299085" marR="6985" indent="-287020" algn="just">
              <a:lnSpc>
                <a:spcPct val="100000"/>
              </a:lnSpc>
              <a:buFont typeface="Wingdings"/>
              <a:buChar char=""/>
              <a:tabLst>
                <a:tab pos="299720" algn="l"/>
              </a:tabLst>
            </a:pPr>
            <a:r>
              <a:rPr sz="1200" spc="-5" dirty="0">
                <a:latin typeface="Malgun Gothic"/>
                <a:cs typeface="Malgun Gothic"/>
              </a:rPr>
              <a:t>Haber</a:t>
            </a:r>
            <a:r>
              <a:rPr sz="1200" dirty="0">
                <a:latin typeface="Malgun Gothic"/>
                <a:cs typeface="Malgun Gothic"/>
              </a:rPr>
              <a:t> cursado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las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asignaturas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de</a:t>
            </a:r>
            <a:r>
              <a:rPr sz="1200" dirty="0">
                <a:latin typeface="Malgun Gothic"/>
                <a:cs typeface="Malgun Gothic"/>
              </a:rPr>
              <a:t> los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siete</a:t>
            </a:r>
            <a:r>
              <a:rPr sz="120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(7)</a:t>
            </a:r>
            <a:r>
              <a:rPr sz="120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semestres</a:t>
            </a:r>
            <a:r>
              <a:rPr sz="120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de</a:t>
            </a:r>
            <a:r>
              <a:rPr sz="120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su</a:t>
            </a:r>
            <a:r>
              <a:rPr sz="120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carrera</a:t>
            </a:r>
            <a:r>
              <a:rPr sz="1200" spc="409" dirty="0">
                <a:latin typeface="Malgun Gothic"/>
                <a:cs typeface="Malgun Gothic"/>
              </a:rPr>
              <a:t> </a:t>
            </a:r>
            <a:r>
              <a:rPr sz="1200" spc="5" dirty="0">
                <a:latin typeface="Malgun Gothic"/>
                <a:cs typeface="Malgun Gothic"/>
              </a:rPr>
              <a:t>en </a:t>
            </a:r>
            <a:r>
              <a:rPr sz="1200" spc="1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concordancia con </a:t>
            </a:r>
            <a:r>
              <a:rPr sz="1200" dirty="0">
                <a:latin typeface="Malgun Gothic"/>
                <a:cs typeface="Malgun Gothic"/>
              </a:rPr>
              <a:t>el plan </a:t>
            </a:r>
            <a:r>
              <a:rPr sz="1200" spc="-5" dirty="0">
                <a:latin typeface="Malgun Gothic"/>
                <a:cs typeface="Malgun Gothic"/>
              </a:rPr>
              <a:t>de </a:t>
            </a:r>
            <a:r>
              <a:rPr sz="1200" dirty="0">
                <a:latin typeface="Malgun Gothic"/>
                <a:cs typeface="Malgun Gothic"/>
              </a:rPr>
              <a:t>estudios y no </a:t>
            </a:r>
            <a:r>
              <a:rPr lang="es-ES" sz="1200" dirty="0">
                <a:latin typeface="Malgun Gothic"/>
                <a:cs typeface="Malgun Gothic"/>
              </a:rPr>
              <a:t>tener asignaturas reprobadas al</a:t>
            </a:r>
            <a:r>
              <a:rPr sz="1200" spc="-5" dirty="0">
                <a:latin typeface="Malgun Gothic"/>
                <a:cs typeface="Malgun Gothic"/>
              </a:rPr>
              <a:t> momento de </a:t>
            </a:r>
            <a:r>
              <a:rPr sz="1200" spc="-409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la</a:t>
            </a:r>
            <a:r>
              <a:rPr sz="1200" spc="-1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aplicación</a:t>
            </a:r>
            <a:r>
              <a:rPr sz="1200" spc="-5" dirty="0">
                <a:solidFill>
                  <a:srgbClr val="FF0000"/>
                </a:solidFill>
                <a:latin typeface="Malgun Gothic"/>
                <a:cs typeface="Malgun Gothic"/>
              </a:rPr>
              <a:t>.</a:t>
            </a:r>
            <a:endParaRPr sz="1200" dirty="0">
              <a:latin typeface="Malgun Gothic"/>
              <a:cs typeface="Malgun Gothic"/>
            </a:endParaRPr>
          </a:p>
          <a:p>
            <a:pPr marL="299085" marR="8890" indent="-287020" algn="just">
              <a:lnSpc>
                <a:spcPct val="100000"/>
              </a:lnSpc>
              <a:buFont typeface="Wingdings"/>
              <a:buChar char=""/>
              <a:tabLst>
                <a:tab pos="299720" algn="l"/>
              </a:tabLst>
            </a:pPr>
            <a:r>
              <a:rPr sz="1200" spc="-5" dirty="0">
                <a:latin typeface="Malgun Gothic"/>
                <a:cs typeface="Malgun Gothic"/>
              </a:rPr>
              <a:t>Aplicaciones</a:t>
            </a:r>
            <a:r>
              <a:rPr sz="1200" spc="160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con</a:t>
            </a:r>
            <a:r>
              <a:rPr sz="1200" spc="17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documentación</a:t>
            </a:r>
            <a:r>
              <a:rPr sz="1200" spc="17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incompleta</a:t>
            </a:r>
            <a:r>
              <a:rPr sz="1200" spc="165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NO</a:t>
            </a:r>
            <a:r>
              <a:rPr sz="1200" spc="17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serán</a:t>
            </a:r>
            <a:r>
              <a:rPr sz="1200" spc="17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tenidas</a:t>
            </a:r>
            <a:r>
              <a:rPr sz="1200" spc="190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en</a:t>
            </a:r>
            <a:r>
              <a:rPr sz="1200" spc="16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cuenta.</a:t>
            </a:r>
            <a:r>
              <a:rPr sz="1200" spc="165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El</a:t>
            </a:r>
            <a:r>
              <a:rPr sz="1200" spc="175" dirty="0">
                <a:latin typeface="Malgun Gothic"/>
                <a:cs typeface="Malgun Gothic"/>
              </a:rPr>
              <a:t> </a:t>
            </a:r>
            <a:r>
              <a:rPr sz="1200" spc="5" dirty="0">
                <a:latin typeface="Malgun Gothic"/>
                <a:cs typeface="Malgun Gothic"/>
              </a:rPr>
              <a:t>portal </a:t>
            </a:r>
            <a:r>
              <a:rPr sz="1200" spc="-409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no</a:t>
            </a:r>
            <a:r>
              <a:rPr sz="1200" spc="10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lo</a:t>
            </a:r>
            <a:r>
              <a:rPr sz="1200" spc="1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dejará</a:t>
            </a:r>
            <a:r>
              <a:rPr sz="1200" spc="1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completar</a:t>
            </a:r>
            <a:r>
              <a:rPr sz="1200" spc="-1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su</a:t>
            </a:r>
            <a:r>
              <a:rPr sz="1200" spc="2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aplicación.</a:t>
            </a:r>
            <a:endParaRPr sz="1200" dirty="0">
              <a:latin typeface="Malgun Gothic"/>
              <a:cs typeface="Malgun Gothic"/>
            </a:endParaRPr>
          </a:p>
          <a:p>
            <a:pPr marL="299085" indent="-287020" algn="just">
              <a:lnSpc>
                <a:spcPct val="100000"/>
              </a:lnSpc>
              <a:buFont typeface="Wingdings"/>
              <a:buChar char=""/>
              <a:tabLst>
                <a:tab pos="299720" algn="l"/>
              </a:tabLst>
            </a:pPr>
            <a:r>
              <a:rPr sz="1200" dirty="0">
                <a:latin typeface="Malgun Gothic"/>
                <a:cs typeface="Malgun Gothic"/>
              </a:rPr>
              <a:t>La</a:t>
            </a:r>
            <a:r>
              <a:rPr sz="1200" spc="-1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UTP</a:t>
            </a:r>
            <a:r>
              <a:rPr sz="1200" spc="1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cuenta</a:t>
            </a:r>
            <a:r>
              <a:rPr sz="1200" spc="10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con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b="1" dirty="0">
                <a:latin typeface="Malgun Gothic"/>
                <a:cs typeface="Malgun Gothic"/>
              </a:rPr>
              <a:t>5</a:t>
            </a:r>
            <a:r>
              <a:rPr sz="1200" b="1" spc="-5" dirty="0">
                <a:latin typeface="Malgun Gothic"/>
                <a:cs typeface="Malgun Gothic"/>
              </a:rPr>
              <a:t> cupos</a:t>
            </a:r>
            <a:r>
              <a:rPr sz="1200" b="1" spc="-1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para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postular</a:t>
            </a:r>
            <a:r>
              <a:rPr sz="1200" spc="2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estudiantes</a:t>
            </a:r>
            <a:r>
              <a:rPr sz="1200" spc="2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ante</a:t>
            </a:r>
            <a:r>
              <a:rPr sz="1200" spc="15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la</a:t>
            </a:r>
            <a:r>
              <a:rPr sz="1200" spc="-5" dirty="0">
                <a:latin typeface="Malgun Gothic"/>
                <a:cs typeface="Malgun Gothic"/>
              </a:rPr>
              <a:t> UNACAR.</a:t>
            </a:r>
            <a:endParaRPr sz="1200" dirty="0">
              <a:latin typeface="Malgun Gothic"/>
              <a:cs typeface="Malgun Gothic"/>
            </a:endParaRPr>
          </a:p>
          <a:p>
            <a:pPr marL="299085" marR="6985" indent="-287020" algn="just">
              <a:lnSpc>
                <a:spcPct val="100000"/>
              </a:lnSpc>
              <a:buFont typeface="Wingdings"/>
              <a:buChar char=""/>
              <a:tabLst>
                <a:tab pos="299720" algn="l"/>
              </a:tabLst>
            </a:pPr>
            <a:r>
              <a:rPr sz="1200" dirty="0">
                <a:latin typeface="Malgun Gothic"/>
                <a:cs typeface="Malgun Gothic"/>
              </a:rPr>
              <a:t>La </a:t>
            </a:r>
            <a:r>
              <a:rPr sz="1200" spc="-5" dirty="0">
                <a:latin typeface="Malgun Gothic"/>
                <a:cs typeface="Malgun Gothic"/>
              </a:rPr>
              <a:t>duración de </a:t>
            </a:r>
            <a:r>
              <a:rPr sz="1200" dirty="0">
                <a:latin typeface="Malgun Gothic"/>
                <a:cs typeface="Malgun Gothic"/>
              </a:rPr>
              <a:t>la </a:t>
            </a:r>
            <a:r>
              <a:rPr sz="1200" spc="-5" dirty="0">
                <a:latin typeface="Malgun Gothic"/>
                <a:cs typeface="Malgun Gothic"/>
              </a:rPr>
              <a:t>estancia </a:t>
            </a:r>
            <a:r>
              <a:rPr sz="1200" dirty="0">
                <a:latin typeface="Malgun Gothic"/>
                <a:cs typeface="Malgun Gothic"/>
              </a:rPr>
              <a:t>en el </a:t>
            </a:r>
            <a:r>
              <a:rPr sz="1200" spc="-5" dirty="0">
                <a:latin typeface="Malgun Gothic"/>
                <a:cs typeface="Malgun Gothic"/>
              </a:rPr>
              <a:t>marco del programa de </a:t>
            </a:r>
            <a:r>
              <a:rPr sz="1200" dirty="0">
                <a:latin typeface="Malgun Gothic"/>
                <a:cs typeface="Malgun Gothic"/>
              </a:rPr>
              <a:t>Doble </a:t>
            </a:r>
            <a:r>
              <a:rPr sz="1200" spc="-5" dirty="0">
                <a:latin typeface="Malgun Gothic"/>
                <a:cs typeface="Malgun Gothic"/>
              </a:rPr>
              <a:t>Titulación </a:t>
            </a:r>
            <a:r>
              <a:rPr sz="1200" dirty="0">
                <a:latin typeface="Malgun Gothic"/>
                <a:cs typeface="Malgun Gothic"/>
              </a:rPr>
              <a:t>con la 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UNACAR</a:t>
            </a:r>
            <a:r>
              <a:rPr sz="1200" spc="-15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es</a:t>
            </a:r>
            <a:r>
              <a:rPr sz="1200" spc="-1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de</a:t>
            </a:r>
            <a:r>
              <a:rPr sz="1200" dirty="0">
                <a:latin typeface="Malgun Gothic"/>
                <a:cs typeface="Malgun Gothic"/>
              </a:rPr>
              <a:t> mínimo</a:t>
            </a:r>
            <a:r>
              <a:rPr sz="1200" spc="1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dos</a:t>
            </a:r>
            <a:r>
              <a:rPr sz="1200" spc="2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semestres</a:t>
            </a:r>
            <a:r>
              <a:rPr sz="1200" spc="-1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académicos.</a:t>
            </a:r>
            <a:endParaRPr sz="1200" dirty="0">
              <a:latin typeface="Malgun Gothic"/>
              <a:cs typeface="Malgun Gothic"/>
            </a:endParaRPr>
          </a:p>
          <a:p>
            <a:pPr marL="299085" marR="7620" indent="-287020" algn="just">
              <a:lnSpc>
                <a:spcPct val="100000"/>
              </a:lnSpc>
              <a:buFont typeface="Wingdings"/>
              <a:buChar char=""/>
              <a:tabLst>
                <a:tab pos="299720" algn="l"/>
              </a:tabLst>
            </a:pPr>
            <a:r>
              <a:rPr sz="1200" dirty="0">
                <a:latin typeface="Malgun Gothic"/>
                <a:cs typeface="Malgun Gothic"/>
              </a:rPr>
              <a:t>En la </a:t>
            </a:r>
            <a:r>
              <a:rPr sz="1200" spc="5" dirty="0">
                <a:latin typeface="Malgun Gothic"/>
                <a:cs typeface="Malgun Gothic"/>
              </a:rPr>
              <a:t>carta </a:t>
            </a:r>
            <a:r>
              <a:rPr sz="1200" spc="-5" dirty="0">
                <a:latin typeface="Malgun Gothic"/>
                <a:cs typeface="Malgun Gothic"/>
              </a:rPr>
              <a:t>de </a:t>
            </a:r>
            <a:r>
              <a:rPr sz="1200" spc="-10" dirty="0">
                <a:latin typeface="Malgun Gothic"/>
                <a:cs typeface="Malgun Gothic"/>
              </a:rPr>
              <a:t>aval</a:t>
            </a:r>
            <a:r>
              <a:rPr sz="1200" spc="400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de </a:t>
            </a:r>
            <a:r>
              <a:rPr sz="1200" spc="-10" dirty="0">
                <a:latin typeface="Malgun Gothic"/>
                <a:cs typeface="Malgun Gothic"/>
              </a:rPr>
              <a:t>padres </a:t>
            </a:r>
            <a:r>
              <a:rPr sz="1200" dirty="0">
                <a:latin typeface="Malgun Gothic"/>
                <a:cs typeface="Malgun Gothic"/>
              </a:rPr>
              <a:t>o </a:t>
            </a:r>
            <a:r>
              <a:rPr sz="1200" spc="-5" dirty="0">
                <a:latin typeface="Malgun Gothic"/>
                <a:cs typeface="Malgun Gothic"/>
              </a:rPr>
              <a:t>acudientes, </a:t>
            </a:r>
            <a:r>
              <a:rPr sz="1200" dirty="0">
                <a:latin typeface="Malgun Gothic"/>
                <a:cs typeface="Malgun Gothic"/>
              </a:rPr>
              <a:t>además </a:t>
            </a:r>
            <a:r>
              <a:rPr sz="1200" spc="-5" dirty="0">
                <a:latin typeface="Malgun Gothic"/>
                <a:cs typeface="Malgun Gothic"/>
              </a:rPr>
              <a:t>de aprobar </a:t>
            </a:r>
            <a:r>
              <a:rPr sz="1200" dirty="0">
                <a:latin typeface="Malgun Gothic"/>
                <a:cs typeface="Malgun Gothic"/>
              </a:rPr>
              <a:t>el </a:t>
            </a:r>
            <a:r>
              <a:rPr sz="1200" spc="-5" dirty="0">
                <a:latin typeface="Malgun Gothic"/>
                <a:cs typeface="Malgun Gothic"/>
              </a:rPr>
              <a:t>intercambio, se </a:t>
            </a:r>
            <a:r>
              <a:rPr sz="120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debe</a:t>
            </a:r>
            <a:r>
              <a:rPr sz="1200" spc="-10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especificar</a:t>
            </a:r>
            <a:r>
              <a:rPr sz="1200" spc="-1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que</a:t>
            </a:r>
            <a:r>
              <a:rPr sz="120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asumen</a:t>
            </a:r>
            <a:r>
              <a:rPr sz="1200" spc="15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el</a:t>
            </a:r>
            <a:r>
              <a:rPr sz="1200" spc="-10" dirty="0">
                <a:latin typeface="Malgun Gothic"/>
                <a:cs typeface="Malgun Gothic"/>
              </a:rPr>
              <a:t> costo</a:t>
            </a:r>
            <a:r>
              <a:rPr sz="1200" spc="3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que</a:t>
            </a:r>
            <a:r>
              <a:rPr sz="1200" dirty="0">
                <a:latin typeface="Malgun Gothic"/>
                <a:cs typeface="Malgun Gothic"/>
              </a:rPr>
              <a:t> la </a:t>
            </a:r>
            <a:r>
              <a:rPr sz="1200" spc="-5" dirty="0">
                <a:latin typeface="Malgun Gothic"/>
                <a:cs typeface="Malgun Gothic"/>
              </a:rPr>
              <a:t>movilidad</a:t>
            </a:r>
            <a:r>
              <a:rPr sz="1200" spc="1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genere.</a:t>
            </a:r>
            <a:endParaRPr sz="1200" dirty="0">
              <a:latin typeface="Malgun Gothic"/>
              <a:cs typeface="Malgun Gothic"/>
            </a:endParaRPr>
          </a:p>
          <a:p>
            <a:pPr marL="299085" marR="5080" indent="-287020" algn="just">
              <a:lnSpc>
                <a:spcPct val="100000"/>
              </a:lnSpc>
              <a:buFont typeface="Wingdings"/>
              <a:buChar char=""/>
              <a:tabLst>
                <a:tab pos="299720" algn="l"/>
              </a:tabLst>
            </a:pPr>
            <a:r>
              <a:rPr sz="1200" dirty="0">
                <a:latin typeface="Malgun Gothic"/>
                <a:cs typeface="Malgun Gothic"/>
              </a:rPr>
              <a:t>El </a:t>
            </a:r>
            <a:r>
              <a:rPr sz="1200" spc="-5" dirty="0">
                <a:latin typeface="Malgun Gothic"/>
                <a:cs typeface="Malgun Gothic"/>
              </a:rPr>
              <a:t>estudiante debe asumir </a:t>
            </a:r>
            <a:r>
              <a:rPr sz="1200" dirty="0">
                <a:latin typeface="Malgun Gothic"/>
                <a:cs typeface="Malgun Gothic"/>
              </a:rPr>
              <a:t>el </a:t>
            </a:r>
            <a:r>
              <a:rPr sz="1200" spc="-5" dirty="0">
                <a:latin typeface="Malgun Gothic"/>
                <a:cs typeface="Malgun Gothic"/>
              </a:rPr>
              <a:t>costo total del intercambio. </a:t>
            </a:r>
            <a:r>
              <a:rPr sz="1200" dirty="0">
                <a:latin typeface="Malgun Gothic"/>
                <a:cs typeface="Malgun Gothic"/>
              </a:rPr>
              <a:t>La </a:t>
            </a:r>
            <a:r>
              <a:rPr sz="1200" spc="-5" dirty="0">
                <a:latin typeface="Malgun Gothic"/>
                <a:cs typeface="Malgun Gothic"/>
              </a:rPr>
              <a:t>oficina de Relaciones </a:t>
            </a:r>
            <a:r>
              <a:rPr sz="120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Internacionales</a:t>
            </a:r>
            <a:r>
              <a:rPr sz="1200" dirty="0">
                <a:latin typeface="Malgun Gothic"/>
                <a:cs typeface="Malgun Gothic"/>
              </a:rPr>
              <a:t> puede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brindar</a:t>
            </a:r>
            <a:r>
              <a:rPr sz="1200" dirty="0">
                <a:latin typeface="Malgun Gothic"/>
                <a:cs typeface="Malgun Gothic"/>
              </a:rPr>
              <a:t> </a:t>
            </a:r>
            <a:r>
              <a:rPr sz="1200" spc="5" dirty="0">
                <a:latin typeface="Malgun Gothic"/>
                <a:cs typeface="Malgun Gothic"/>
              </a:rPr>
              <a:t>un</a:t>
            </a:r>
            <a:r>
              <a:rPr sz="1200" spc="10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apoyo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que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depende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de</a:t>
            </a:r>
            <a:r>
              <a:rPr sz="1200" dirty="0">
                <a:latin typeface="Malgun Gothic"/>
                <a:cs typeface="Malgun Gothic"/>
              </a:rPr>
              <a:t> la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disponibilidad 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presupuestal,</a:t>
            </a:r>
            <a:r>
              <a:rPr sz="1200" spc="30" dirty="0">
                <a:latin typeface="Malgun Gothic"/>
                <a:cs typeface="Malgun Gothic"/>
              </a:rPr>
              <a:t> </a:t>
            </a:r>
            <a:r>
              <a:rPr sz="1200" spc="-10" dirty="0">
                <a:latin typeface="Malgun Gothic"/>
                <a:cs typeface="Malgun Gothic"/>
              </a:rPr>
              <a:t>esto</a:t>
            </a:r>
            <a:r>
              <a:rPr sz="1200" spc="1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se</a:t>
            </a:r>
            <a:r>
              <a:rPr sz="1200" spc="1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definirá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una</a:t>
            </a:r>
            <a:r>
              <a:rPr sz="1200" spc="1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vez</a:t>
            </a:r>
            <a:r>
              <a:rPr sz="1200" spc="-1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se</a:t>
            </a:r>
            <a:r>
              <a:rPr sz="1200" spc="1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termine </a:t>
            </a:r>
            <a:r>
              <a:rPr sz="1200" dirty="0">
                <a:latin typeface="Malgun Gothic"/>
                <a:cs typeface="Malgun Gothic"/>
              </a:rPr>
              <a:t>el </a:t>
            </a:r>
            <a:r>
              <a:rPr sz="1200" spc="-5" dirty="0">
                <a:latin typeface="Malgun Gothic"/>
                <a:cs typeface="Malgun Gothic"/>
              </a:rPr>
              <a:t>proceso</a:t>
            </a:r>
            <a:r>
              <a:rPr sz="1200" spc="1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de</a:t>
            </a:r>
            <a:r>
              <a:rPr sz="1200" dirty="0">
                <a:latin typeface="Malgun Gothic"/>
                <a:cs typeface="Malgun Gothic"/>
              </a:rPr>
              <a:t> </a:t>
            </a:r>
            <a:r>
              <a:rPr sz="1200" spc="-5" dirty="0" err="1">
                <a:latin typeface="Malgun Gothic"/>
                <a:cs typeface="Malgun Gothic"/>
              </a:rPr>
              <a:t>selección</a:t>
            </a:r>
            <a:r>
              <a:rPr sz="1200" spc="-5" dirty="0">
                <a:latin typeface="Malgun Gothic"/>
                <a:cs typeface="Malgun Gothic"/>
              </a:rPr>
              <a:t>.</a:t>
            </a:r>
            <a:endParaRPr lang="es-ES" sz="1200" spc="-5" dirty="0">
              <a:latin typeface="Malgun Gothic"/>
              <a:cs typeface="Malgun Gothic"/>
            </a:endParaRPr>
          </a:p>
          <a:p>
            <a:pPr marL="299085" marR="5080" indent="-287020" algn="just">
              <a:lnSpc>
                <a:spcPct val="100000"/>
              </a:lnSpc>
              <a:buFont typeface="Wingdings"/>
              <a:buChar char=""/>
              <a:tabLst>
                <a:tab pos="299720" algn="l"/>
              </a:tabLst>
            </a:pPr>
            <a:r>
              <a:rPr lang="es-MX" sz="1200" dirty="0">
                <a:solidFill>
                  <a:schemeClr val="tx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El estudiante deberá asistir obligatoriamente a la reunión de preparación para la movilidad y talleres PAI. </a:t>
            </a:r>
            <a:endParaRPr lang="es-ES" sz="1200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pPr marL="299085" marR="6985" indent="-287020" algn="just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299720" algn="l"/>
              </a:tabLst>
            </a:pPr>
            <a:r>
              <a:rPr sz="1200" dirty="0">
                <a:latin typeface="Malgun Gothic"/>
                <a:cs typeface="Malgun Gothic"/>
              </a:rPr>
              <a:t>El </a:t>
            </a:r>
            <a:r>
              <a:rPr sz="1200" spc="-5" dirty="0">
                <a:latin typeface="Malgun Gothic"/>
                <a:cs typeface="Malgun Gothic"/>
              </a:rPr>
              <a:t>estudiante debe realizar </a:t>
            </a:r>
            <a:r>
              <a:rPr sz="1200" dirty="0">
                <a:latin typeface="Malgun Gothic"/>
                <a:cs typeface="Malgun Gothic"/>
              </a:rPr>
              <a:t>el </a:t>
            </a:r>
            <a:r>
              <a:rPr sz="1200" spc="-5" dirty="0">
                <a:latin typeface="Malgun Gothic"/>
                <a:cs typeface="Malgun Gothic"/>
              </a:rPr>
              <a:t>trámite de </a:t>
            </a:r>
            <a:r>
              <a:rPr sz="1200" dirty="0">
                <a:latin typeface="Malgun Gothic"/>
                <a:cs typeface="Malgun Gothic"/>
              </a:rPr>
              <a:t>solicitud </a:t>
            </a:r>
            <a:r>
              <a:rPr sz="1200" spc="-5" dirty="0">
                <a:latin typeface="Malgun Gothic"/>
                <a:cs typeface="Malgun Gothic"/>
              </a:rPr>
              <a:t>de </a:t>
            </a:r>
            <a:r>
              <a:rPr sz="1200" dirty="0">
                <a:latin typeface="Malgun Gothic"/>
                <a:cs typeface="Malgun Gothic"/>
              </a:rPr>
              <a:t>visa </a:t>
            </a:r>
            <a:r>
              <a:rPr sz="1200" spc="-5" dirty="0">
                <a:latin typeface="Malgun Gothic"/>
                <a:cs typeface="Malgun Gothic"/>
              </a:rPr>
              <a:t>de estudiante </a:t>
            </a:r>
            <a:r>
              <a:rPr sz="1200" dirty="0">
                <a:latin typeface="Malgun Gothic"/>
                <a:cs typeface="Malgun Gothic"/>
              </a:rPr>
              <a:t>una </a:t>
            </a:r>
            <a:r>
              <a:rPr sz="1200" spc="-5" dirty="0">
                <a:latin typeface="Malgun Gothic"/>
                <a:cs typeface="Malgun Gothic"/>
              </a:rPr>
              <a:t>vez </a:t>
            </a:r>
            <a:r>
              <a:rPr sz="1200" dirty="0">
                <a:latin typeface="Malgun Gothic"/>
                <a:cs typeface="Malgun Gothic"/>
              </a:rPr>
              <a:t>haya 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recibido </a:t>
            </a:r>
            <a:r>
              <a:rPr sz="1200" dirty="0">
                <a:latin typeface="Malgun Gothic"/>
                <a:cs typeface="Malgun Gothic"/>
              </a:rPr>
              <a:t>la </a:t>
            </a:r>
            <a:r>
              <a:rPr sz="1200" spc="5" dirty="0">
                <a:latin typeface="Malgun Gothic"/>
                <a:cs typeface="Malgun Gothic"/>
              </a:rPr>
              <a:t>carta </a:t>
            </a:r>
            <a:r>
              <a:rPr sz="1200" spc="-5" dirty="0">
                <a:latin typeface="Malgun Gothic"/>
                <a:cs typeface="Malgun Gothic"/>
              </a:rPr>
              <a:t>de aceptación </a:t>
            </a:r>
            <a:r>
              <a:rPr sz="1200" dirty="0">
                <a:latin typeface="Malgun Gothic"/>
                <a:cs typeface="Malgun Gothic"/>
              </a:rPr>
              <a:t>y </a:t>
            </a:r>
            <a:r>
              <a:rPr sz="1200" spc="-5" dirty="0">
                <a:latin typeface="Malgun Gothic"/>
                <a:cs typeface="Malgun Gothic"/>
              </a:rPr>
              <a:t>debe cubrir </a:t>
            </a:r>
            <a:r>
              <a:rPr sz="1200" dirty="0">
                <a:latin typeface="Malgun Gothic"/>
                <a:cs typeface="Malgun Gothic"/>
              </a:rPr>
              <a:t>el </a:t>
            </a:r>
            <a:r>
              <a:rPr sz="1200" spc="-5" dirty="0">
                <a:latin typeface="Malgun Gothic"/>
                <a:cs typeface="Malgun Gothic"/>
              </a:rPr>
              <a:t>costo de </a:t>
            </a:r>
            <a:r>
              <a:rPr sz="1200" dirty="0">
                <a:latin typeface="Malgun Gothic"/>
                <a:cs typeface="Malgun Gothic"/>
              </a:rPr>
              <a:t>la misma. El </a:t>
            </a:r>
            <a:r>
              <a:rPr sz="1200" spc="-5" dirty="0">
                <a:latin typeface="Malgun Gothic"/>
                <a:cs typeface="Malgun Gothic"/>
              </a:rPr>
              <a:t>costo del </a:t>
            </a:r>
            <a:r>
              <a:rPr sz="1200" dirty="0">
                <a:latin typeface="Malgun Gothic"/>
                <a:cs typeface="Malgun Gothic"/>
              </a:rPr>
              <a:t> pasaporte, </a:t>
            </a:r>
            <a:r>
              <a:rPr sz="1200" spc="-5" dirty="0">
                <a:latin typeface="Malgun Gothic"/>
                <a:cs typeface="Malgun Gothic"/>
              </a:rPr>
              <a:t>tiquetes aéreos, </a:t>
            </a:r>
            <a:r>
              <a:rPr sz="1200" dirty="0">
                <a:latin typeface="Malgun Gothic"/>
                <a:cs typeface="Malgun Gothic"/>
              </a:rPr>
              <a:t>y el </a:t>
            </a:r>
            <a:r>
              <a:rPr sz="1200" spc="-5" dirty="0">
                <a:latin typeface="Malgun Gothic"/>
                <a:cs typeface="Malgun Gothic"/>
              </a:rPr>
              <a:t>sostenimiento mensual </a:t>
            </a:r>
            <a:r>
              <a:rPr sz="1200" dirty="0">
                <a:latin typeface="Malgun Gothic"/>
                <a:cs typeface="Malgun Gothic"/>
              </a:rPr>
              <a:t>en la ciudad </a:t>
            </a:r>
            <a:r>
              <a:rPr sz="1200" spc="-5" dirty="0">
                <a:latin typeface="Malgun Gothic"/>
                <a:cs typeface="Malgun Gothic"/>
              </a:rPr>
              <a:t>de destino </a:t>
            </a:r>
            <a:r>
              <a:rPr sz="120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también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son</a:t>
            </a:r>
            <a:r>
              <a:rPr sz="1200" spc="2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responsabilidad</a:t>
            </a:r>
            <a:r>
              <a:rPr sz="1200" spc="4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del</a:t>
            </a:r>
            <a:r>
              <a:rPr sz="120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estudiante.</a:t>
            </a:r>
            <a:endParaRPr sz="1200" dirty="0">
              <a:latin typeface="Malgun Gothic"/>
              <a:cs typeface="Malgun Gothic"/>
            </a:endParaRPr>
          </a:p>
          <a:p>
            <a:pPr marL="299085" marR="7620" indent="-287020" algn="just">
              <a:lnSpc>
                <a:spcPct val="100000"/>
              </a:lnSpc>
              <a:buFont typeface="Wingdings"/>
              <a:buChar char=""/>
              <a:tabLst>
                <a:tab pos="299720" algn="l"/>
              </a:tabLst>
            </a:pPr>
            <a:r>
              <a:rPr sz="1200" dirty="0">
                <a:latin typeface="Malgun Gothic"/>
                <a:cs typeface="Malgun Gothic"/>
              </a:rPr>
              <a:t>El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estudiante</a:t>
            </a:r>
            <a:r>
              <a:rPr sz="1200" dirty="0">
                <a:latin typeface="Malgun Gothic"/>
                <a:cs typeface="Malgun Gothic"/>
              </a:rPr>
              <a:t> es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responsable</a:t>
            </a:r>
            <a:r>
              <a:rPr sz="120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de</a:t>
            </a:r>
            <a:r>
              <a:rPr sz="1200" dirty="0">
                <a:latin typeface="Malgun Gothic"/>
                <a:cs typeface="Malgun Gothic"/>
              </a:rPr>
              <a:t> adquirir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el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spc="-10" dirty="0">
                <a:latin typeface="Malgun Gothic"/>
                <a:cs typeface="Malgun Gothic"/>
              </a:rPr>
              <a:t>seguro</a:t>
            </a:r>
            <a:r>
              <a:rPr sz="1200" spc="-5" dirty="0">
                <a:latin typeface="Malgun Gothic"/>
                <a:cs typeface="Malgun Gothic"/>
              </a:rPr>
              <a:t> internacional</a:t>
            </a:r>
            <a:r>
              <a:rPr sz="120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que</a:t>
            </a:r>
            <a:r>
              <a:rPr sz="1200" spc="409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cubra 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repatriación</a:t>
            </a:r>
            <a:r>
              <a:rPr sz="1200" spc="1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sanitaria</a:t>
            </a:r>
            <a:r>
              <a:rPr sz="1200" spc="35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y</a:t>
            </a:r>
            <a:r>
              <a:rPr sz="1200" spc="-1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fúnebre.</a:t>
            </a:r>
            <a:endParaRPr sz="1200" dirty="0">
              <a:latin typeface="Malgun Gothic"/>
              <a:cs typeface="Malgun Gothic"/>
            </a:endParaRPr>
          </a:p>
          <a:p>
            <a:pPr marL="299085" marR="5715" indent="-287020" algn="just">
              <a:lnSpc>
                <a:spcPct val="100000"/>
              </a:lnSpc>
              <a:buFont typeface="Wingdings"/>
              <a:buChar char=""/>
              <a:tabLst>
                <a:tab pos="299720" algn="l"/>
              </a:tabLst>
            </a:pPr>
            <a:r>
              <a:rPr sz="1200" dirty="0">
                <a:latin typeface="Malgun Gothic"/>
                <a:cs typeface="Malgun Gothic"/>
              </a:rPr>
              <a:t>El </a:t>
            </a:r>
            <a:r>
              <a:rPr sz="1200" spc="-5" dirty="0">
                <a:latin typeface="Malgun Gothic"/>
                <a:cs typeface="Malgun Gothic"/>
              </a:rPr>
              <a:t>estudiante deberá realizar su matrícula financiera </a:t>
            </a:r>
            <a:r>
              <a:rPr sz="1200" dirty="0">
                <a:latin typeface="Malgun Gothic"/>
                <a:cs typeface="Malgun Gothic"/>
              </a:rPr>
              <a:t>en la </a:t>
            </a:r>
            <a:r>
              <a:rPr sz="1200" spc="-55" dirty="0">
                <a:latin typeface="Malgun Gothic"/>
                <a:cs typeface="Malgun Gothic"/>
              </a:rPr>
              <a:t>UTP. </a:t>
            </a:r>
            <a:r>
              <a:rPr sz="1200" spc="-20" dirty="0">
                <a:latin typeface="Malgun Gothic"/>
                <a:cs typeface="Malgun Gothic"/>
              </a:rPr>
              <a:t>Teniendo </a:t>
            </a:r>
            <a:r>
              <a:rPr sz="1200" dirty="0">
                <a:latin typeface="Malgun Gothic"/>
                <a:cs typeface="Malgun Gothic"/>
              </a:rPr>
              <a:t>en </a:t>
            </a:r>
            <a:r>
              <a:rPr sz="1200" spc="-5" dirty="0">
                <a:latin typeface="Malgun Gothic"/>
                <a:cs typeface="Malgun Gothic"/>
              </a:rPr>
              <a:t>cuenta </a:t>
            </a:r>
            <a:r>
              <a:rPr sz="1200" spc="5" dirty="0">
                <a:latin typeface="Malgun Gothic"/>
                <a:cs typeface="Malgun Gothic"/>
              </a:rPr>
              <a:t>el </a:t>
            </a:r>
            <a:r>
              <a:rPr sz="1200" spc="1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convenio</a:t>
            </a:r>
            <a:r>
              <a:rPr sz="120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existente</a:t>
            </a:r>
            <a:r>
              <a:rPr sz="1200" dirty="0">
                <a:latin typeface="Malgun Gothic"/>
                <a:cs typeface="Malgun Gothic"/>
              </a:rPr>
              <a:t> no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pagará</a:t>
            </a:r>
            <a:r>
              <a:rPr sz="1200" dirty="0">
                <a:latin typeface="Malgun Gothic"/>
                <a:cs typeface="Malgun Gothic"/>
              </a:rPr>
              <a:t> ningún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spc="-10" dirty="0">
                <a:latin typeface="Malgun Gothic"/>
                <a:cs typeface="Malgun Gothic"/>
              </a:rPr>
              <a:t>valor</a:t>
            </a:r>
            <a:r>
              <a:rPr sz="1200" spc="-5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por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concepto</a:t>
            </a:r>
            <a:r>
              <a:rPr sz="120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de</a:t>
            </a:r>
            <a:r>
              <a:rPr sz="120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matrícula</a:t>
            </a:r>
            <a:r>
              <a:rPr sz="1200" dirty="0">
                <a:latin typeface="Malgun Gothic"/>
                <a:cs typeface="Malgun Gothic"/>
              </a:rPr>
              <a:t> en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spc="15" dirty="0">
                <a:latin typeface="Malgun Gothic"/>
                <a:cs typeface="Malgun Gothic"/>
              </a:rPr>
              <a:t>la </a:t>
            </a:r>
            <a:r>
              <a:rPr sz="1200" spc="2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Universidad</a:t>
            </a:r>
            <a:r>
              <a:rPr sz="1200" spc="1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de</a:t>
            </a:r>
            <a:r>
              <a:rPr sz="120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destino.</a:t>
            </a:r>
            <a:endParaRPr sz="1200" dirty="0">
              <a:latin typeface="Malgun Gothic"/>
              <a:cs typeface="Malgun Gothic"/>
            </a:endParaRPr>
          </a:p>
          <a:p>
            <a:pPr marL="299085" marR="5715" indent="-287020" algn="just">
              <a:lnSpc>
                <a:spcPct val="100000"/>
              </a:lnSpc>
              <a:buFont typeface="Wingdings"/>
              <a:buChar char=""/>
              <a:tabLst>
                <a:tab pos="299720" algn="l"/>
              </a:tabLst>
            </a:pPr>
            <a:r>
              <a:rPr sz="1200" dirty="0">
                <a:latin typeface="Malgun Gothic"/>
                <a:cs typeface="Malgun Gothic"/>
              </a:rPr>
              <a:t>Los </a:t>
            </a:r>
            <a:r>
              <a:rPr sz="1200" spc="-5" dirty="0">
                <a:latin typeface="Malgun Gothic"/>
                <a:cs typeface="Malgun Gothic"/>
              </a:rPr>
              <a:t>estudiantes </a:t>
            </a:r>
            <a:r>
              <a:rPr sz="1200" dirty="0">
                <a:latin typeface="Malgun Gothic"/>
                <a:cs typeface="Malgun Gothic"/>
              </a:rPr>
              <a:t>deben </a:t>
            </a:r>
            <a:r>
              <a:rPr sz="1200" spc="-5" dirty="0">
                <a:latin typeface="Malgun Gothic"/>
                <a:cs typeface="Malgun Gothic"/>
              </a:rPr>
              <a:t>desarrollar durante su estancia, </a:t>
            </a:r>
            <a:r>
              <a:rPr sz="1200" dirty="0">
                <a:latin typeface="Malgun Gothic"/>
                <a:cs typeface="Malgun Gothic"/>
              </a:rPr>
              <a:t>un </a:t>
            </a:r>
            <a:r>
              <a:rPr sz="1200" spc="-10" dirty="0">
                <a:latin typeface="Malgun Gothic"/>
                <a:cs typeface="Malgun Gothic"/>
              </a:rPr>
              <a:t>proyecto</a:t>
            </a:r>
            <a:r>
              <a:rPr sz="1200" spc="40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de tesis </a:t>
            </a:r>
            <a:r>
              <a:rPr sz="1200" spc="5" dirty="0">
                <a:latin typeface="Malgun Gothic"/>
                <a:cs typeface="Malgun Gothic"/>
              </a:rPr>
              <a:t>en </a:t>
            </a:r>
            <a:r>
              <a:rPr sz="1200" spc="1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cotutela dirigida </a:t>
            </a:r>
            <a:r>
              <a:rPr sz="1200" dirty="0">
                <a:latin typeface="Malgun Gothic"/>
                <a:cs typeface="Malgun Gothic"/>
              </a:rPr>
              <a:t>por </a:t>
            </a:r>
            <a:r>
              <a:rPr sz="1200" spc="-5" dirty="0">
                <a:latin typeface="Malgun Gothic"/>
                <a:cs typeface="Malgun Gothic"/>
              </a:rPr>
              <a:t>docentes de ambas </a:t>
            </a:r>
            <a:r>
              <a:rPr sz="1200" dirty="0">
                <a:latin typeface="Malgun Gothic"/>
                <a:cs typeface="Malgun Gothic"/>
              </a:rPr>
              <a:t>universidades. </a:t>
            </a:r>
            <a:r>
              <a:rPr sz="1200" spc="-5" dirty="0">
                <a:latin typeface="Malgun Gothic"/>
                <a:cs typeface="Malgun Gothic"/>
              </a:rPr>
              <a:t>Este trabajo será presentado </a:t>
            </a:r>
            <a:r>
              <a:rPr sz="1200" dirty="0">
                <a:latin typeface="Malgun Gothic"/>
                <a:cs typeface="Malgun Gothic"/>
              </a:rPr>
              <a:t> en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ambas</a:t>
            </a:r>
            <a:r>
              <a:rPr sz="120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instituciones</a:t>
            </a:r>
            <a:r>
              <a:rPr sz="1200" dirty="0">
                <a:latin typeface="Malgun Gothic"/>
                <a:cs typeface="Malgun Gothic"/>
              </a:rPr>
              <a:t> con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la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presencia</a:t>
            </a:r>
            <a:r>
              <a:rPr sz="1200" dirty="0">
                <a:latin typeface="Malgun Gothic"/>
                <a:cs typeface="Malgun Gothic"/>
              </a:rPr>
              <a:t> virtual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o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física</a:t>
            </a:r>
            <a:r>
              <a:rPr sz="120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del</a:t>
            </a:r>
            <a:r>
              <a:rPr sz="120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(los)</a:t>
            </a:r>
            <a:r>
              <a:rPr sz="120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asesor(es) </a:t>
            </a:r>
            <a:r>
              <a:rPr sz="120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académico(s).</a:t>
            </a:r>
            <a:endParaRPr sz="1200" dirty="0">
              <a:latin typeface="Malgun Gothic"/>
              <a:cs typeface="Malgun Gothic"/>
            </a:endParaRPr>
          </a:p>
          <a:p>
            <a:pPr marL="299085" marR="7620" indent="-287020" algn="just">
              <a:lnSpc>
                <a:spcPct val="100000"/>
              </a:lnSpc>
              <a:buFont typeface="Wingdings"/>
              <a:buChar char=""/>
              <a:tabLst>
                <a:tab pos="299720" algn="l"/>
              </a:tabLst>
            </a:pPr>
            <a:r>
              <a:rPr sz="1200" dirty="0">
                <a:latin typeface="Malgun Gothic"/>
                <a:cs typeface="Malgun Gothic"/>
              </a:rPr>
              <a:t>Al </a:t>
            </a:r>
            <a:r>
              <a:rPr sz="1200" spc="-5" dirty="0">
                <a:latin typeface="Malgun Gothic"/>
                <a:cs typeface="Malgun Gothic"/>
              </a:rPr>
              <a:t>final de</a:t>
            </a:r>
            <a:r>
              <a:rPr sz="120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su</a:t>
            </a:r>
            <a:r>
              <a:rPr sz="1200" spc="409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doble</a:t>
            </a:r>
            <a:r>
              <a:rPr sz="1200" spc="409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titulación, para </a:t>
            </a:r>
            <a:r>
              <a:rPr sz="1200" dirty="0">
                <a:latin typeface="Malgun Gothic"/>
                <a:cs typeface="Malgun Gothic"/>
              </a:rPr>
              <a:t>obtener el </a:t>
            </a:r>
            <a:r>
              <a:rPr sz="1200" spc="-5" dirty="0">
                <a:latin typeface="Malgun Gothic"/>
                <a:cs typeface="Malgun Gothic"/>
              </a:rPr>
              <a:t>título</a:t>
            </a:r>
            <a:r>
              <a:rPr sz="1200" spc="415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en la </a:t>
            </a:r>
            <a:r>
              <a:rPr sz="1200" spc="-5" dirty="0">
                <a:latin typeface="Malgun Gothic"/>
                <a:cs typeface="Malgun Gothic"/>
              </a:rPr>
              <a:t>Universidad </a:t>
            </a:r>
            <a:r>
              <a:rPr sz="1200" spc="-15" dirty="0">
                <a:latin typeface="Malgun Gothic"/>
                <a:cs typeface="Malgun Gothic"/>
              </a:rPr>
              <a:t>Tecnológica </a:t>
            </a:r>
            <a:r>
              <a:rPr sz="1200" spc="-1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de</a:t>
            </a:r>
            <a:r>
              <a:rPr sz="1200" dirty="0">
                <a:latin typeface="Malgun Gothic"/>
                <a:cs typeface="Malgun Gothic"/>
              </a:rPr>
              <a:t> </a:t>
            </a:r>
            <a:r>
              <a:rPr sz="1200" spc="-15" dirty="0">
                <a:latin typeface="Malgun Gothic"/>
                <a:cs typeface="Malgun Gothic"/>
              </a:rPr>
              <a:t>Pereira</a:t>
            </a:r>
            <a:r>
              <a:rPr sz="1200" spc="-10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y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en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la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Universidad</a:t>
            </a:r>
            <a:r>
              <a:rPr sz="1200" dirty="0">
                <a:latin typeface="Malgun Gothic"/>
                <a:cs typeface="Malgun Gothic"/>
              </a:rPr>
              <a:t> Autónoma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del</a:t>
            </a:r>
            <a:r>
              <a:rPr sz="120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Carmen,</a:t>
            </a:r>
            <a:r>
              <a:rPr sz="120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debe</a:t>
            </a:r>
            <a:r>
              <a:rPr sz="1200" dirty="0">
                <a:latin typeface="Malgun Gothic"/>
                <a:cs typeface="Malgun Gothic"/>
              </a:rPr>
              <a:t> cumplir</a:t>
            </a:r>
            <a:r>
              <a:rPr sz="1200" spc="420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con</a:t>
            </a:r>
            <a:r>
              <a:rPr sz="1200" spc="420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los 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spc="-10" dirty="0">
                <a:latin typeface="Malgun Gothic"/>
                <a:cs typeface="Malgun Gothic"/>
              </a:rPr>
              <a:t>requisitos</a:t>
            </a:r>
            <a:r>
              <a:rPr sz="1200" spc="3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de</a:t>
            </a:r>
            <a:r>
              <a:rPr sz="120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grado</a:t>
            </a:r>
            <a:r>
              <a:rPr sz="1200" spc="2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establecidos</a:t>
            </a:r>
            <a:r>
              <a:rPr sz="1200" spc="20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en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cada </a:t>
            </a:r>
            <a:r>
              <a:rPr sz="1200" dirty="0">
                <a:latin typeface="Malgun Gothic"/>
                <a:cs typeface="Malgun Gothic"/>
              </a:rPr>
              <a:t>una</a:t>
            </a:r>
            <a:r>
              <a:rPr sz="1200" spc="20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de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dirty="0">
                <a:latin typeface="Malgun Gothic"/>
                <a:cs typeface="Malgun Gothic"/>
              </a:rPr>
              <a:t>las</a:t>
            </a:r>
            <a:r>
              <a:rPr sz="1200" spc="5" dirty="0">
                <a:latin typeface="Malgun Gothic"/>
                <a:cs typeface="Malgun Gothic"/>
              </a:rPr>
              <a:t> </a:t>
            </a:r>
            <a:r>
              <a:rPr sz="1200" spc="-5" dirty="0">
                <a:latin typeface="Malgun Gothic"/>
                <a:cs typeface="Malgun Gothic"/>
              </a:rPr>
              <a:t>universidades.</a:t>
            </a:r>
            <a:endParaRPr sz="1200" dirty="0">
              <a:latin typeface="Malgun Gothic"/>
              <a:cs typeface="Malgun Gothic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293113" y="318515"/>
          <a:ext cx="5329555" cy="30801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6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3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33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sz="1200" b="1" spc="-10" dirty="0">
                          <a:latin typeface="Malgun Gothic"/>
                          <a:cs typeface="Malgun Gothic"/>
                        </a:rPr>
                        <a:t>DOCUMENTOS</a:t>
                      </a:r>
                      <a:r>
                        <a:rPr sz="1200" b="1" spc="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b="1" spc="-5" dirty="0">
                          <a:latin typeface="Malgun Gothic"/>
                          <a:cs typeface="Malgun Gothic"/>
                        </a:rPr>
                        <a:t>REQUERIDOS</a:t>
                      </a:r>
                      <a:r>
                        <a:rPr sz="1200" b="1" spc="2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b="1" dirty="0">
                          <a:latin typeface="Malgun Gothic"/>
                          <a:cs typeface="Malgun Gothic"/>
                        </a:rPr>
                        <a:t>UNA</a:t>
                      </a:r>
                      <a:r>
                        <a:rPr sz="1200" b="1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b="1" dirty="0">
                          <a:latin typeface="Malgun Gothic"/>
                          <a:cs typeface="Malgun Gothic"/>
                        </a:rPr>
                        <a:t>VEZ</a:t>
                      </a:r>
                      <a:r>
                        <a:rPr sz="1200" b="1" spc="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b="1" dirty="0">
                          <a:latin typeface="Malgun Gothic"/>
                          <a:cs typeface="Malgun Gothic"/>
                        </a:rPr>
                        <a:t>SE</a:t>
                      </a:r>
                      <a:r>
                        <a:rPr sz="1200" b="1" spc="-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b="1" spc="-5" dirty="0">
                          <a:latin typeface="Malgun Gothic"/>
                          <a:cs typeface="Malgun Gothic"/>
                        </a:rPr>
                        <a:t>ENCUENTRE</a:t>
                      </a:r>
                      <a:r>
                        <a:rPr sz="1200" b="1" spc="2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b="1" dirty="0">
                          <a:latin typeface="Malgun Gothic"/>
                          <a:cs typeface="Malgun Gothic"/>
                        </a:rPr>
                        <a:t>EN</a:t>
                      </a:r>
                      <a:r>
                        <a:rPr sz="1200" b="1" spc="1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b="1" spc="-5" dirty="0">
                          <a:latin typeface="Malgun Gothic"/>
                          <a:cs typeface="Malgun Gothic"/>
                        </a:rPr>
                        <a:t>MÉXICO:</a:t>
                      </a:r>
                      <a:endParaRPr sz="1200">
                        <a:latin typeface="Malgun Gothic"/>
                        <a:cs typeface="Malgun Gothic"/>
                      </a:endParaRPr>
                    </a:p>
                  </a:txBody>
                  <a:tcPr marL="0" marR="0" marT="157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66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25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Malgun Gothic"/>
                          <a:cs typeface="Malgun Gothic"/>
                        </a:rPr>
                        <a:t>14</a:t>
                      </a:r>
                      <a:endParaRPr sz="1200">
                        <a:latin typeface="Malgun Gothic"/>
                        <a:cs typeface="Malgun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256540">
                        <a:lnSpc>
                          <a:spcPct val="114999"/>
                        </a:lnSpc>
                        <a:spcBef>
                          <a:spcPts val="560"/>
                        </a:spcBef>
                      </a:pPr>
                      <a:r>
                        <a:rPr sz="1200" spc="-10" dirty="0">
                          <a:latin typeface="Malgun Gothic"/>
                          <a:cs typeface="Malgun Gothic"/>
                        </a:rPr>
                        <a:t>Resolución</a:t>
                      </a:r>
                      <a:r>
                        <a:rPr sz="1200" spc="2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de</a:t>
                      </a:r>
                      <a:r>
                        <a:rPr sz="12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10" dirty="0">
                          <a:latin typeface="Malgun Gothic"/>
                          <a:cs typeface="Malgun Gothic"/>
                        </a:rPr>
                        <a:t>revalidación</a:t>
                      </a:r>
                      <a:r>
                        <a:rPr sz="1200" spc="1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de</a:t>
                      </a:r>
                      <a:r>
                        <a:rPr sz="12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estudios,</a:t>
                      </a:r>
                      <a:r>
                        <a:rPr sz="1200" spc="2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emitido</a:t>
                      </a:r>
                      <a:r>
                        <a:rPr sz="12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por</a:t>
                      </a:r>
                      <a:r>
                        <a:rPr sz="1200" spc="1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dirty="0">
                          <a:latin typeface="Malgun Gothic"/>
                          <a:cs typeface="Malgun Gothic"/>
                        </a:rPr>
                        <a:t>la</a:t>
                      </a:r>
                      <a:r>
                        <a:rPr sz="1200" spc="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Secretaría</a:t>
                      </a:r>
                      <a:r>
                        <a:rPr sz="1200" spc="-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de </a:t>
                      </a:r>
                      <a:r>
                        <a:rPr sz="1200" spc="-40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Educación</a:t>
                      </a:r>
                      <a:r>
                        <a:rPr sz="1200" spc="2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dirty="0">
                          <a:latin typeface="Malgun Gothic"/>
                          <a:cs typeface="Malgun Gothic"/>
                        </a:rPr>
                        <a:t>Pública</a:t>
                      </a:r>
                      <a:r>
                        <a:rPr sz="1200" spc="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de</a:t>
                      </a:r>
                      <a:r>
                        <a:rPr sz="120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México,</a:t>
                      </a:r>
                      <a:r>
                        <a:rPr sz="12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del</a:t>
                      </a:r>
                      <a:r>
                        <a:rPr sz="120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10" dirty="0">
                          <a:latin typeface="Malgun Gothic"/>
                          <a:cs typeface="Malgun Gothic"/>
                        </a:rPr>
                        <a:t>equivalente</a:t>
                      </a:r>
                      <a:r>
                        <a:rPr sz="1200" spc="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dirty="0">
                          <a:latin typeface="Malgun Gothic"/>
                          <a:cs typeface="Malgun Gothic"/>
                        </a:rPr>
                        <a:t>al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bachillerato</a:t>
                      </a:r>
                      <a:r>
                        <a:rPr sz="1200" spc="2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dirty="0">
                          <a:latin typeface="Malgun Gothic"/>
                          <a:cs typeface="Malgun Gothic"/>
                        </a:rPr>
                        <a:t>o</a:t>
                      </a:r>
                      <a:r>
                        <a:rPr sz="12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dirty="0">
                          <a:latin typeface="Malgun Gothic"/>
                          <a:cs typeface="Malgun Gothic"/>
                        </a:rPr>
                        <a:t>el </a:t>
                      </a:r>
                      <a:r>
                        <a:rPr sz="12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estudio</a:t>
                      </a:r>
                      <a:r>
                        <a:rPr sz="1200" spc="1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inmediato</a:t>
                      </a:r>
                      <a:r>
                        <a:rPr sz="12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que</a:t>
                      </a:r>
                      <a:r>
                        <a:rPr sz="12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antecede</a:t>
                      </a:r>
                      <a:r>
                        <a:rPr sz="1200" spc="-1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dirty="0">
                          <a:latin typeface="Malgun Gothic"/>
                          <a:cs typeface="Malgun Gothic"/>
                        </a:rPr>
                        <a:t>a</a:t>
                      </a:r>
                      <a:r>
                        <a:rPr sz="12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dirty="0">
                          <a:latin typeface="Malgun Gothic"/>
                          <a:cs typeface="Malgun Gothic"/>
                        </a:rPr>
                        <a:t>la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licenciatura,</a:t>
                      </a:r>
                      <a:r>
                        <a:rPr sz="12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documento</a:t>
                      </a:r>
                      <a:r>
                        <a:rPr sz="120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que </a:t>
                      </a:r>
                      <a:r>
                        <a:rPr sz="120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tramitará</a:t>
                      </a:r>
                      <a:r>
                        <a:rPr sz="1200" spc="2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dirty="0">
                          <a:latin typeface="Malgun Gothic"/>
                          <a:cs typeface="Malgun Gothic"/>
                        </a:rPr>
                        <a:t>en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México.</a:t>
                      </a:r>
                      <a:r>
                        <a:rPr sz="120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Dicho</a:t>
                      </a:r>
                      <a:r>
                        <a:rPr sz="12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trámite</a:t>
                      </a:r>
                      <a:r>
                        <a:rPr sz="12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se</a:t>
                      </a:r>
                      <a:r>
                        <a:rPr sz="1200" spc="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realiza</a:t>
                      </a:r>
                      <a:r>
                        <a:rPr sz="1200" spc="-2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dirty="0">
                          <a:latin typeface="Malgun Gothic"/>
                          <a:cs typeface="Malgun Gothic"/>
                        </a:rPr>
                        <a:t>en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México</a:t>
                      </a:r>
                      <a:endParaRPr sz="1200">
                        <a:latin typeface="Malgun Gothic"/>
                        <a:cs typeface="Malgun Gothic"/>
                      </a:endParaRPr>
                    </a:p>
                  </a:txBody>
                  <a:tcPr marL="0" marR="0" marT="711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B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00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Malgun Gothic"/>
                          <a:cs typeface="Malgun Gothic"/>
                        </a:rPr>
                        <a:t>15</a:t>
                      </a:r>
                      <a:endParaRPr sz="1200">
                        <a:latin typeface="Malgun Gothic"/>
                        <a:cs typeface="Malgun Gothic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580390">
                        <a:lnSpc>
                          <a:spcPct val="114999"/>
                        </a:lnSpc>
                        <a:spcBef>
                          <a:spcPts val="380"/>
                        </a:spcBef>
                      </a:pPr>
                      <a:r>
                        <a:rPr sz="1200" spc="-5" dirty="0">
                          <a:latin typeface="Malgun Gothic"/>
                          <a:cs typeface="Malgun Gothic"/>
                        </a:rPr>
                        <a:t>Clave</a:t>
                      </a:r>
                      <a:r>
                        <a:rPr sz="120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Única</a:t>
                      </a:r>
                      <a:r>
                        <a:rPr sz="12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de</a:t>
                      </a:r>
                      <a:r>
                        <a:rPr sz="120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15" dirty="0">
                          <a:latin typeface="Malgun Gothic"/>
                          <a:cs typeface="Malgun Gothic"/>
                        </a:rPr>
                        <a:t>Registro</a:t>
                      </a:r>
                      <a:r>
                        <a:rPr sz="1200" spc="2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de</a:t>
                      </a:r>
                      <a:r>
                        <a:rPr sz="120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10" dirty="0">
                          <a:latin typeface="Malgun Gothic"/>
                          <a:cs typeface="Malgun Gothic"/>
                        </a:rPr>
                        <a:t>Población</a:t>
                      </a:r>
                      <a:r>
                        <a:rPr sz="1200" spc="1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(CURP),</a:t>
                      </a:r>
                      <a:r>
                        <a:rPr sz="1200" spc="2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documento</a:t>
                      </a:r>
                      <a:r>
                        <a:rPr sz="12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que </a:t>
                      </a:r>
                      <a:r>
                        <a:rPr sz="120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tramitará</a:t>
                      </a:r>
                      <a:r>
                        <a:rPr sz="1200" spc="1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dirty="0">
                          <a:latin typeface="Malgun Gothic"/>
                          <a:cs typeface="Malgun Gothic"/>
                        </a:rPr>
                        <a:t>en el</a:t>
                      </a:r>
                      <a:r>
                        <a:rPr sz="1200" spc="-1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Instituto</a:t>
                      </a:r>
                      <a:r>
                        <a:rPr sz="1200" spc="4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dirty="0">
                          <a:latin typeface="Malgun Gothic"/>
                          <a:cs typeface="Malgun Gothic"/>
                        </a:rPr>
                        <a:t>Nacional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 de</a:t>
                      </a:r>
                      <a:r>
                        <a:rPr sz="12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Migración</a:t>
                      </a:r>
                      <a:r>
                        <a:rPr sz="1200" spc="2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dirty="0">
                          <a:latin typeface="Malgun Gothic"/>
                          <a:cs typeface="Malgun Gothic"/>
                        </a:rPr>
                        <a:t>en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México.</a:t>
                      </a:r>
                      <a:r>
                        <a:rPr sz="120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10" dirty="0">
                          <a:latin typeface="Malgun Gothic"/>
                          <a:cs typeface="Malgun Gothic"/>
                        </a:rPr>
                        <a:t>Este </a:t>
                      </a:r>
                      <a:r>
                        <a:rPr sz="1200" spc="-409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documento</a:t>
                      </a:r>
                      <a:r>
                        <a:rPr sz="120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se</a:t>
                      </a:r>
                      <a:r>
                        <a:rPr sz="1200" spc="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tramita</a:t>
                      </a:r>
                      <a:r>
                        <a:rPr sz="12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dirty="0">
                          <a:latin typeface="Malgun Gothic"/>
                          <a:cs typeface="Malgun Gothic"/>
                        </a:rPr>
                        <a:t>a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 su</a:t>
                      </a:r>
                      <a:r>
                        <a:rPr sz="1200" spc="2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llegada</a:t>
                      </a:r>
                      <a:r>
                        <a:rPr sz="1200" dirty="0">
                          <a:latin typeface="Malgun Gothic"/>
                          <a:cs typeface="Malgun Gothic"/>
                        </a:rPr>
                        <a:t> a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México</a:t>
                      </a:r>
                      <a:endParaRPr sz="1200">
                        <a:latin typeface="Malgun Gothic"/>
                        <a:cs typeface="Malgun Gothic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33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Malgun Gothic"/>
                          <a:cs typeface="Malgun Gothic"/>
                        </a:rPr>
                        <a:t>16</a:t>
                      </a:r>
                      <a:endParaRPr sz="1200">
                        <a:latin typeface="Malgun Gothic"/>
                        <a:cs typeface="Malgun Gothic"/>
                      </a:endParaRPr>
                    </a:p>
                  </a:txBody>
                  <a:tcPr marL="0" marR="0" marT="157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1200" spc="-5" dirty="0">
                          <a:latin typeface="Malgun Gothic"/>
                          <a:cs typeface="Malgun Gothic"/>
                        </a:rPr>
                        <a:t>Al</a:t>
                      </a:r>
                      <a:r>
                        <a:rPr sz="1200" spc="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concluir</a:t>
                      </a:r>
                      <a:r>
                        <a:rPr sz="1200" spc="2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los</a:t>
                      </a:r>
                      <a:r>
                        <a:rPr sz="1200" spc="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cursos</a:t>
                      </a:r>
                      <a:r>
                        <a:rPr sz="1200" spc="3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deberán</a:t>
                      </a:r>
                      <a:r>
                        <a:rPr sz="12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dirty="0">
                          <a:latin typeface="Malgun Gothic"/>
                          <a:cs typeface="Malgun Gothic"/>
                        </a:rPr>
                        <a:t>aplicar</a:t>
                      </a:r>
                      <a:r>
                        <a:rPr sz="1200" spc="1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dirty="0">
                          <a:latin typeface="Malgun Gothic"/>
                          <a:cs typeface="Malgun Gothic"/>
                        </a:rPr>
                        <a:t>el</a:t>
                      </a:r>
                      <a:r>
                        <a:rPr sz="1200" spc="-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Examen</a:t>
                      </a:r>
                      <a:r>
                        <a:rPr sz="1200" spc="1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General</a:t>
                      </a:r>
                      <a:r>
                        <a:rPr sz="1200" spc="-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de</a:t>
                      </a:r>
                      <a:r>
                        <a:rPr sz="12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10" dirty="0">
                          <a:latin typeface="Malgun Gothic"/>
                          <a:cs typeface="Malgun Gothic"/>
                        </a:rPr>
                        <a:t>Egreso</a:t>
                      </a:r>
                      <a:endParaRPr sz="1200">
                        <a:latin typeface="Malgun Gothic"/>
                        <a:cs typeface="Malgun Gothic"/>
                      </a:endParaRPr>
                    </a:p>
                    <a:p>
                      <a:pPr marL="4445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Malgun Gothic"/>
                          <a:cs typeface="Malgun Gothic"/>
                        </a:rPr>
                        <a:t>(EGEL),</a:t>
                      </a:r>
                      <a:r>
                        <a:rPr sz="12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como</a:t>
                      </a:r>
                      <a:r>
                        <a:rPr sz="1200" spc="-10" dirty="0">
                          <a:latin typeface="Malgun Gothic"/>
                          <a:cs typeface="Malgun Gothic"/>
                        </a:rPr>
                        <a:t> requisito</a:t>
                      </a:r>
                      <a:r>
                        <a:rPr sz="1200" spc="1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de titulación</a:t>
                      </a:r>
                      <a:endParaRPr sz="1200">
                        <a:latin typeface="Malgun Gothic"/>
                        <a:cs typeface="Malgun Gothic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B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7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Malgun Gothic"/>
                          <a:cs typeface="Malgun Gothic"/>
                        </a:rPr>
                        <a:t>17</a:t>
                      </a:r>
                      <a:endParaRPr sz="1200">
                        <a:latin typeface="Malgun Gothic"/>
                        <a:cs typeface="Malgun Gothic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200" spc="-5" dirty="0">
                          <a:latin typeface="Malgun Gothic"/>
                          <a:cs typeface="Malgun Gothic"/>
                        </a:rPr>
                        <a:t>Realizar el</a:t>
                      </a:r>
                      <a:r>
                        <a:rPr sz="1200" spc="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dirty="0">
                          <a:latin typeface="Malgun Gothic"/>
                          <a:cs typeface="Malgun Gothic"/>
                        </a:rPr>
                        <a:t>Servicio</a:t>
                      </a:r>
                      <a:r>
                        <a:rPr sz="1200" spc="1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Social</a:t>
                      </a:r>
                      <a:r>
                        <a:rPr sz="1200" spc="1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dirty="0">
                          <a:latin typeface="Malgun Gothic"/>
                          <a:cs typeface="Malgun Gothic"/>
                        </a:rPr>
                        <a:t>en</a:t>
                      </a:r>
                      <a:r>
                        <a:rPr sz="1200" spc="-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México,</a:t>
                      </a:r>
                      <a:r>
                        <a:rPr sz="1200" spc="10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10" dirty="0">
                          <a:latin typeface="Malgun Gothic"/>
                          <a:cs typeface="Malgun Gothic"/>
                        </a:rPr>
                        <a:t>requisito</a:t>
                      </a:r>
                      <a:r>
                        <a:rPr sz="1200" spc="2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de</a:t>
                      </a:r>
                      <a:r>
                        <a:rPr sz="1200" spc="5" dirty="0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sz="1200" spc="-5" dirty="0">
                          <a:latin typeface="Malgun Gothic"/>
                          <a:cs typeface="Malgun Gothic"/>
                        </a:rPr>
                        <a:t>titulación</a:t>
                      </a:r>
                      <a:endParaRPr sz="1200">
                        <a:latin typeface="Malgun Gothic"/>
                        <a:cs typeface="Malgun Gothic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22626" y="3043173"/>
            <a:ext cx="14122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C</a:t>
            </a:r>
            <a:r>
              <a:rPr spc="-5" dirty="0"/>
              <a:t>ON</a:t>
            </a:r>
            <a:r>
              <a:rPr spc="-195" dirty="0"/>
              <a:t>T</a:t>
            </a:r>
            <a:r>
              <a:rPr spc="-30" dirty="0"/>
              <a:t>A</a:t>
            </a:r>
            <a:r>
              <a:rPr spc="10" dirty="0"/>
              <a:t>C</a:t>
            </a:r>
            <a:r>
              <a:rPr spc="-65" dirty="0"/>
              <a:t>T</a:t>
            </a:r>
            <a:r>
              <a:rPr dirty="0"/>
              <a:t>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80338" y="3716782"/>
            <a:ext cx="4896485" cy="2769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3065" marR="387350" indent="1905" algn="ctr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solidFill>
                  <a:srgbClr val="000067"/>
                </a:solidFill>
                <a:latin typeface="Calibri"/>
                <a:cs typeface="Calibri"/>
              </a:rPr>
              <a:t>Página </a:t>
            </a:r>
            <a:r>
              <a:rPr sz="2000" b="1" spc="-25" dirty="0">
                <a:solidFill>
                  <a:srgbClr val="000067"/>
                </a:solidFill>
                <a:latin typeface="Calibri"/>
                <a:cs typeface="Calibri"/>
              </a:rPr>
              <a:t>Web: </a:t>
            </a:r>
            <a:r>
              <a:rPr sz="2000" b="1" spc="-20" dirty="0">
                <a:solidFill>
                  <a:srgbClr val="000067"/>
                </a:solidFill>
                <a:latin typeface="Calibri"/>
                <a:cs typeface="Calibri"/>
              </a:rPr>
              <a:t> </a:t>
            </a:r>
            <a:r>
              <a:rPr sz="2000" b="1" u="heavy" spc="-10" dirty="0">
                <a:solidFill>
                  <a:srgbClr val="2997E2"/>
                </a:solidFill>
                <a:uFill>
                  <a:solidFill>
                    <a:srgbClr val="2997E2"/>
                  </a:solidFill>
                </a:uFill>
                <a:latin typeface="Calibri"/>
                <a:cs typeface="Calibri"/>
                <a:hlinkClick r:id="rId2"/>
              </a:rPr>
              <a:t>http://www.utp.edu.co/internacional/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>
              <a:latin typeface="Calibri"/>
              <a:cs typeface="Calibri"/>
            </a:endParaRPr>
          </a:p>
          <a:p>
            <a:pPr marL="12700" marR="5080" indent="-1270" algn="ctr">
              <a:lnSpc>
                <a:spcPct val="100000"/>
              </a:lnSpc>
            </a:pPr>
            <a:r>
              <a:rPr sz="2000" b="1" spc="-10" dirty="0">
                <a:solidFill>
                  <a:srgbClr val="000067"/>
                </a:solidFill>
                <a:latin typeface="Calibri"/>
                <a:cs typeface="Calibri"/>
              </a:rPr>
              <a:t>Redes </a:t>
            </a:r>
            <a:r>
              <a:rPr sz="2000" b="1" spc="-5" dirty="0">
                <a:solidFill>
                  <a:srgbClr val="000067"/>
                </a:solidFill>
                <a:latin typeface="Calibri"/>
                <a:cs typeface="Calibri"/>
              </a:rPr>
              <a:t>sociales: </a:t>
            </a:r>
            <a:r>
              <a:rPr sz="2000" b="1" dirty="0">
                <a:solidFill>
                  <a:srgbClr val="000067"/>
                </a:solidFill>
                <a:latin typeface="Calibri"/>
                <a:cs typeface="Calibri"/>
              </a:rPr>
              <a:t> </a:t>
            </a:r>
            <a:r>
              <a:rPr sz="2000" b="1" u="heavy" spc="-10" dirty="0">
                <a:solidFill>
                  <a:srgbClr val="2997E2"/>
                </a:solidFill>
                <a:uFill>
                  <a:solidFill>
                    <a:srgbClr val="2997E2"/>
                  </a:solidFill>
                </a:uFill>
                <a:latin typeface="Calibri"/>
                <a:cs typeface="Calibri"/>
                <a:hlinkClick r:id="rId3"/>
              </a:rPr>
              <a:t>https://www.facebook.com/InternacionalUTP </a:t>
            </a:r>
            <a:r>
              <a:rPr sz="2000" b="1" spc="-440" dirty="0">
                <a:solidFill>
                  <a:srgbClr val="2997E2"/>
                </a:solidFill>
                <a:latin typeface="Calibri"/>
                <a:cs typeface="Calibri"/>
              </a:rPr>
              <a:t> </a:t>
            </a:r>
            <a:r>
              <a:rPr sz="2000" b="1" u="heavy" spc="-10" dirty="0">
                <a:solidFill>
                  <a:srgbClr val="2997E2"/>
                </a:solidFill>
                <a:uFill>
                  <a:solidFill>
                    <a:srgbClr val="2997E2"/>
                  </a:solidFill>
                </a:uFill>
                <a:latin typeface="Calibri"/>
                <a:cs typeface="Calibri"/>
                <a:hlinkClick r:id="rId4"/>
              </a:rPr>
              <a:t>https://www.instagram.com/oriutp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>
              <a:latin typeface="Calibri"/>
              <a:cs typeface="Calibri"/>
            </a:endParaRPr>
          </a:p>
          <a:p>
            <a:pPr marL="2540" algn="ctr">
              <a:lnSpc>
                <a:spcPct val="100000"/>
              </a:lnSpc>
            </a:pPr>
            <a:r>
              <a:rPr sz="2000" b="1" spc="-10" dirty="0">
                <a:solidFill>
                  <a:srgbClr val="000067"/>
                </a:solidFill>
                <a:latin typeface="Calibri"/>
                <a:cs typeface="Calibri"/>
              </a:rPr>
              <a:t>Correo</a:t>
            </a:r>
            <a:r>
              <a:rPr sz="2000" b="1" spc="-20" dirty="0">
                <a:solidFill>
                  <a:srgbClr val="000067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00067"/>
                </a:solidFill>
                <a:latin typeface="Calibri"/>
                <a:cs typeface="Calibri"/>
              </a:rPr>
              <a:t>Electrónico:</a:t>
            </a:r>
            <a:endParaRPr sz="2000">
              <a:latin typeface="Calibri"/>
              <a:cs typeface="Calibri"/>
            </a:endParaRPr>
          </a:p>
          <a:p>
            <a:pPr marL="1905" algn="ctr">
              <a:lnSpc>
                <a:spcPct val="100000"/>
              </a:lnSpc>
            </a:pPr>
            <a:r>
              <a:rPr sz="2000" b="1" u="heavy" spc="-5" dirty="0">
                <a:solidFill>
                  <a:srgbClr val="2997E2"/>
                </a:solidFill>
                <a:uFill>
                  <a:solidFill>
                    <a:srgbClr val="2997E2"/>
                  </a:solidFill>
                </a:uFill>
                <a:latin typeface="Calibri"/>
                <a:cs typeface="Calibri"/>
                <a:hlinkClick r:id="rId5"/>
              </a:rPr>
              <a:t>outgoing@utp.edu.co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1383</Words>
  <Application>Microsoft Office PowerPoint</Application>
  <PresentationFormat>A4 (210 x 297 mm)</PresentationFormat>
  <Paragraphs>102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Malgun Gothic</vt:lpstr>
      <vt:lpstr>Arial</vt:lpstr>
      <vt:lpstr>Arial MT</vt:lpstr>
      <vt:lpstr>Calibri</vt:lpstr>
      <vt:lpstr>Candara</vt:lpstr>
      <vt:lpstr>Corbel</vt:lpstr>
      <vt:lpstr>Times New Roman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CONTACTO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Hewlett-Packard Company</dc:creator>
  <cp:lastModifiedBy>Usuario UTP</cp:lastModifiedBy>
  <cp:revision>2</cp:revision>
  <dcterms:created xsi:type="dcterms:W3CDTF">2023-03-28T19:25:14Z</dcterms:created>
  <dcterms:modified xsi:type="dcterms:W3CDTF">2023-03-28T19:37:39Z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2022-03-15T00:00:00Z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2023-03-28T00:00:00Z</vt:filetime>
  </property>
</Properties>
</file>