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7010400" cy="92964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7" roundtripDataSignature="AMtx7mhfNZGZ7TOqrkiWCSmKywXRTHGWW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9068BD9-9463-490D-909F-A4DCE41D0CD0}">
  <a:tblStyle styleId="{49068BD9-9463-490D-909F-A4DCE41D0CD0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rgbClr val="E6E6E6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6E6E6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lt1"/>
          </a:solidFill>
        </a:fill>
      </a:tcStyle>
    </a:lastRow>
    <a:seCell>
      <a:tcTxStyle b="on" i="off">
        <a:font>
          <a:latin typeface="Calibri"/>
          <a:ea typeface="Calibri"/>
          <a:cs typeface="Calibri"/>
        </a:font>
        <a:schemeClr val="dk1"/>
      </a:tcTxStyle>
      <a:tcStyle>
        <a:tcBdr/>
      </a:tcStyle>
    </a:seCell>
    <a:swCell>
      <a:tcTxStyle b="on" i="off">
        <a:font>
          <a:latin typeface="Calibri"/>
          <a:ea typeface="Calibri"/>
          <a:cs typeface="Calibri"/>
        </a:font>
        <a:schemeClr val="dk1"/>
      </a:tcTxStyle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6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38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7" Type="http://customschemas.google.com/relationships/presentationmetadata" Target="meta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338" y="0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1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p10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7" name="Google Shape;217;p10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11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9" name="Google Shape;229;p11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12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7" name="Google Shape;237;p12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13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9" name="Google Shape;249;p13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4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p15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0" name="Google Shape;270;p15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" name="Google Shape;280;p16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1" name="Google Shape;281;p16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4" name="Google Shape;294;p17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7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6" name="Google Shape;306;p18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8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p19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5" name="Google Shape;315;p19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2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p2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21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5" name="Google Shape;335;p21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22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22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3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8" name="Google Shape;368;p24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9" name="Google Shape;369;p24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5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1" name="Google Shape;391;p26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2" name="Google Shape;392;p26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5" name="Google Shape;405;p27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6" name="Google Shape;406;p27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8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7" name="Google Shape;417;p28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p29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9" name="Google Shape;429;p29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3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27;p3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4" name="Google Shape;444;p30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30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4" name="Google Shape;454;p31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5" name="Google Shape;455;p31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6" name="Google Shape;466;p32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7" name="Google Shape;467;p32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3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4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35;p4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5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5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6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5" name="Google Shape;165;p6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7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8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0" name="Google Shape;190;p8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p9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5" name="Google Shape;205;p9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4"/>
          <p:cNvSpPr txBox="1">
            <a:spLocks noGrp="1"/>
          </p:cNvSpPr>
          <p:nvPr>
            <p:ph type="title"/>
          </p:nvPr>
        </p:nvSpPr>
        <p:spPr>
          <a:xfrm>
            <a:off x="838200" y="970384"/>
            <a:ext cx="10515600" cy="675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y objetos">
  <p:cSld name="1_Título y objetos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46"/>
          <p:cNvSpPr txBox="1">
            <a:spLocks noGrp="1"/>
          </p:cNvSpPr>
          <p:nvPr>
            <p:ph type="title"/>
          </p:nvPr>
        </p:nvSpPr>
        <p:spPr>
          <a:xfrm>
            <a:off x="838200" y="970384"/>
            <a:ext cx="10515600" cy="675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800"/>
              <a:buFont typeface="Calibri"/>
              <a:buNone/>
              <a:defRPr>
                <a:solidFill>
                  <a:srgbClr val="0070C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6"/>
          <p:cNvSpPr txBox="1">
            <a:spLocks noGrp="1"/>
          </p:cNvSpPr>
          <p:nvPr>
            <p:ph type="title"/>
          </p:nvPr>
        </p:nvSpPr>
        <p:spPr>
          <a:xfrm>
            <a:off x="838200" y="970384"/>
            <a:ext cx="10515600" cy="720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8"/>
          <p:cNvSpPr txBox="1">
            <a:spLocks noGrp="1"/>
          </p:cNvSpPr>
          <p:nvPr>
            <p:ph type="title"/>
          </p:nvPr>
        </p:nvSpPr>
        <p:spPr>
          <a:xfrm>
            <a:off x="838200" y="970384"/>
            <a:ext cx="10515600" cy="675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0"/>
          <p:cNvSpPr txBox="1">
            <a:spLocks noGrp="1"/>
          </p:cNvSpPr>
          <p:nvPr>
            <p:ph type="title"/>
          </p:nvPr>
        </p:nvSpPr>
        <p:spPr>
          <a:xfrm>
            <a:off x="838200" y="970384"/>
            <a:ext cx="10515600" cy="675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4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4"/>
          <p:cNvSpPr txBox="1">
            <a:spLocks noGrp="1"/>
          </p:cNvSpPr>
          <p:nvPr>
            <p:ph type="title"/>
          </p:nvPr>
        </p:nvSpPr>
        <p:spPr>
          <a:xfrm>
            <a:off x="838200" y="970384"/>
            <a:ext cx="10515600" cy="675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800"/>
              <a:buFont typeface="Calibri"/>
              <a:buNone/>
              <a:defRPr sz="38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"/>
          <p:cNvSpPr txBox="1"/>
          <p:nvPr/>
        </p:nvSpPr>
        <p:spPr>
          <a:xfrm>
            <a:off x="5261810" y="2119920"/>
            <a:ext cx="7058526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FACULTAD DE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INGENIERÍA MECÁNICA</a:t>
            </a:r>
            <a:endParaRPr sz="44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"/>
          <p:cNvSpPr txBox="1"/>
          <p:nvPr/>
        </p:nvSpPr>
        <p:spPr>
          <a:xfrm>
            <a:off x="10049070" y="1412033"/>
            <a:ext cx="18910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2021</a:t>
            </a:r>
            <a:endParaRPr sz="4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"/>
          <p:cNvSpPr txBox="1"/>
          <p:nvPr/>
        </p:nvSpPr>
        <p:spPr>
          <a:xfrm>
            <a:off x="806853" y="0"/>
            <a:ext cx="11385147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5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INFORME DE GESTIÓN Y DIÁLOGO POR FACULTADES </a:t>
            </a:r>
            <a:endParaRPr sz="45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" name="Google Shape;9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0758" y="2425960"/>
            <a:ext cx="2143235" cy="2082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" descr="https://ci5.googleusercontent.com/proxy/aYJSBquXdF4RM8A3RL7JpQZlEZjKIJDISwZ5I6NlrgPvhkz-Ql94tUJyINVjH3KKdLXF0ww_z_OM81ePLMjQ4b-71f70ptl16FU2ze2wyppurQGH=s0-d-e1-ft#http://media.utp.edu.co/acreditacion/imagenes/acreditacion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9080" y="6128085"/>
            <a:ext cx="1769187" cy="340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0"/>
          <p:cNvSpPr txBox="1">
            <a:spLocks noGrp="1"/>
          </p:cNvSpPr>
          <p:nvPr>
            <p:ph type="title"/>
          </p:nvPr>
        </p:nvSpPr>
        <p:spPr>
          <a:xfrm>
            <a:off x="838200" y="970384"/>
            <a:ext cx="10515600" cy="720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800"/>
              <a:buFont typeface="Calibri"/>
              <a:buNone/>
            </a:pPr>
            <a:r>
              <a:rPr lang="es-ES"/>
              <a:t>Programa de Ingeniería Civil</a:t>
            </a:r>
            <a:endParaRPr/>
          </a:p>
        </p:txBody>
      </p:sp>
      <p:sp>
        <p:nvSpPr>
          <p:cNvPr id="220" name="Google Shape;220;p10"/>
          <p:cNvSpPr txBox="1">
            <a:spLocks noGrp="1"/>
          </p:cNvSpPr>
          <p:nvPr>
            <p:ph type="body" idx="1"/>
          </p:nvPr>
        </p:nvSpPr>
        <p:spPr>
          <a:xfrm>
            <a:off x="53623" y="2121178"/>
            <a:ext cx="2914650" cy="417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s-ES" sz="2000"/>
              <a:t>Registro calificado</a:t>
            </a:r>
            <a:endParaRPr/>
          </a:p>
        </p:txBody>
      </p:sp>
      <p:pic>
        <p:nvPicPr>
          <p:cNvPr id="221" name="Google Shape;22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349" y="2630664"/>
            <a:ext cx="2383787" cy="360143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22" name="Google Shape;222;p10"/>
          <p:cNvSpPr txBox="1"/>
          <p:nvPr/>
        </p:nvSpPr>
        <p:spPr>
          <a:xfrm>
            <a:off x="8976563" y="2818490"/>
            <a:ext cx="3097623" cy="85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s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Solicitud del estudio técnico y financiero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s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Recursos a la base</a:t>
            </a:r>
            <a:endParaRPr/>
          </a:p>
        </p:txBody>
      </p:sp>
      <p:sp>
        <p:nvSpPr>
          <p:cNvPr id="223" name="Google Shape;223;p10"/>
          <p:cNvSpPr txBox="1"/>
          <p:nvPr/>
        </p:nvSpPr>
        <p:spPr>
          <a:xfrm>
            <a:off x="3312733" y="2172653"/>
            <a:ext cx="5083806" cy="43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s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Revisión de la malla curricular anterior</a:t>
            </a:r>
            <a:endParaRPr/>
          </a:p>
        </p:txBody>
      </p:sp>
      <p:pic>
        <p:nvPicPr>
          <p:cNvPr id="224" name="Google Shape;224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9520" y="4157233"/>
            <a:ext cx="999625" cy="1030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12733" y="2684548"/>
            <a:ext cx="5566533" cy="3256952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1"/>
          <p:cNvSpPr txBox="1">
            <a:spLocks noGrp="1"/>
          </p:cNvSpPr>
          <p:nvPr>
            <p:ph type="title"/>
          </p:nvPr>
        </p:nvSpPr>
        <p:spPr>
          <a:xfrm>
            <a:off x="838200" y="945401"/>
            <a:ext cx="10515600" cy="720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800"/>
              <a:buFont typeface="Calibri"/>
              <a:buNone/>
            </a:pPr>
            <a:r>
              <a:rPr lang="es-ES"/>
              <a:t>Relevo Generacional Planta Docente</a:t>
            </a:r>
            <a:endParaRPr/>
          </a:p>
        </p:txBody>
      </p:sp>
      <p:graphicFrame>
        <p:nvGraphicFramePr>
          <p:cNvPr id="232" name="Google Shape;232;p11"/>
          <p:cNvGraphicFramePr/>
          <p:nvPr/>
        </p:nvGraphicFramePr>
        <p:xfrm>
          <a:off x="1030704" y="1777421"/>
          <a:ext cx="10130600" cy="2468940"/>
        </p:xfrm>
        <a:graphic>
          <a:graphicData uri="http://schemas.openxmlformats.org/drawingml/2006/table">
            <a:tbl>
              <a:tblPr firstRow="1" bandRow="1">
                <a:noFill/>
                <a:tableStyleId>{49068BD9-9463-490D-909F-A4DCE41D0CD0}</a:tableStyleId>
              </a:tblPr>
              <a:tblGrid>
                <a:gridCol w="1114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3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42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0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Año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# Profesores Planta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Observación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2000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28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2012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22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Jubilación de 6 profesores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0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2017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19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Jubilación de 2 profesores y renuncia de 1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0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2019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20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Cambio de PTM al PIM de 1 profesor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29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2021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20 (2 TTC)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s-ES" sz="1800" u="none" strike="noStrike" cap="none"/>
                        <a:t>Jubilación de 1 profesor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y contratación de 1 profesora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33" name="Google Shape;233;p11"/>
          <p:cNvGraphicFramePr/>
          <p:nvPr/>
        </p:nvGraphicFramePr>
        <p:xfrm>
          <a:off x="2539999" y="4425391"/>
          <a:ext cx="7111975" cy="1854250"/>
        </p:xfrm>
        <a:graphic>
          <a:graphicData uri="http://schemas.openxmlformats.org/drawingml/2006/table">
            <a:tbl>
              <a:tblPr firstRow="1" bandRow="1">
                <a:noFill/>
                <a:tableStyleId>{49068BD9-9463-490D-909F-A4DCE41D0CD0}</a:tableStyleId>
              </a:tblPr>
              <a:tblGrid>
                <a:gridCol w="2064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4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3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# Profesores Planta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Rango de edad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Representación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3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De 44 a 45 años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15%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7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De 46 a 50 años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35%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6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De 51 a 55 años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30%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4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De 56 a 60 años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20%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2"/>
          <p:cNvSpPr txBox="1">
            <a:spLocks noGrp="1"/>
          </p:cNvSpPr>
          <p:nvPr>
            <p:ph type="title"/>
          </p:nvPr>
        </p:nvSpPr>
        <p:spPr>
          <a:xfrm>
            <a:off x="838200" y="970384"/>
            <a:ext cx="10515600" cy="720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800"/>
              <a:buFont typeface="Calibri"/>
              <a:buNone/>
            </a:pPr>
            <a:r>
              <a:rPr lang="es-ES"/>
              <a:t>Vinculación e Integración del Egresado</a:t>
            </a:r>
            <a:endParaRPr/>
          </a:p>
        </p:txBody>
      </p:sp>
      <p:sp>
        <p:nvSpPr>
          <p:cNvPr id="240" name="Google Shape;240;p12"/>
          <p:cNvSpPr txBox="1">
            <a:spLocks noGrp="1"/>
          </p:cNvSpPr>
          <p:nvPr>
            <p:ph type="body" idx="1"/>
          </p:nvPr>
        </p:nvSpPr>
        <p:spPr>
          <a:xfrm>
            <a:off x="528481" y="2088893"/>
            <a:ext cx="5931310" cy="504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ES"/>
              <a:t>Creación del Observatorio de Egresados</a:t>
            </a:r>
            <a:endParaRPr/>
          </a:p>
        </p:txBody>
      </p:sp>
      <p:pic>
        <p:nvPicPr>
          <p:cNvPr id="241" name="Google Shape;24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759" y="2809197"/>
            <a:ext cx="3920455" cy="309073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42" name="Google Shape;242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98214" y="2809197"/>
            <a:ext cx="2941153" cy="220586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43" name="Google Shape;243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98214" y="4900289"/>
            <a:ext cx="2941153" cy="99964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44" name="Google Shape;244;p12"/>
          <p:cNvSpPr txBox="1"/>
          <p:nvPr/>
        </p:nvSpPr>
        <p:spPr>
          <a:xfrm>
            <a:off x="8007310" y="2102598"/>
            <a:ext cx="3641463" cy="493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s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Reuniones con Egresados</a:t>
            </a:r>
            <a:endParaRPr/>
          </a:p>
        </p:txBody>
      </p:sp>
      <p:pic>
        <p:nvPicPr>
          <p:cNvPr id="245" name="Google Shape;245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83923" y="2809197"/>
            <a:ext cx="4088235" cy="306617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3"/>
          <p:cNvSpPr txBox="1">
            <a:spLocks noGrp="1"/>
          </p:cNvSpPr>
          <p:nvPr>
            <p:ph type="title"/>
          </p:nvPr>
        </p:nvSpPr>
        <p:spPr>
          <a:xfrm>
            <a:off x="838200" y="970384"/>
            <a:ext cx="10515600" cy="720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800"/>
              <a:buFont typeface="Arial"/>
              <a:buNone/>
            </a:pPr>
            <a:r>
              <a:rPr lang="es-ES" b="0">
                <a:latin typeface="Arial"/>
                <a:ea typeface="Arial"/>
                <a:cs typeface="Arial"/>
                <a:sym typeface="Arial"/>
              </a:rPr>
              <a:t>Fortalecimiento y apoyo de los programas de posgrado</a:t>
            </a:r>
            <a:endParaRPr b="0"/>
          </a:p>
        </p:txBody>
      </p:sp>
      <p:sp>
        <p:nvSpPr>
          <p:cNvPr id="252" name="Google Shape;252;p13"/>
          <p:cNvSpPr txBox="1">
            <a:spLocks noGrp="1"/>
          </p:cNvSpPr>
          <p:nvPr>
            <p:ph type="body" idx="1"/>
          </p:nvPr>
        </p:nvSpPr>
        <p:spPr>
          <a:xfrm>
            <a:off x="328237" y="2190296"/>
            <a:ext cx="8365250" cy="537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ES">
                <a:latin typeface="Arial"/>
                <a:ea typeface="Arial"/>
                <a:cs typeface="Arial"/>
                <a:sym typeface="Arial"/>
              </a:rPr>
              <a:t>Gestión para la renovación de </a:t>
            </a:r>
            <a:r>
              <a:rPr lang="es-ES" b="1">
                <a:latin typeface="Arial"/>
                <a:ea typeface="Arial"/>
                <a:cs typeface="Arial"/>
                <a:sym typeface="Arial"/>
              </a:rPr>
              <a:t>registros</a:t>
            </a:r>
            <a:r>
              <a:rPr lang="es-ES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b="1">
                <a:latin typeface="Arial"/>
                <a:ea typeface="Arial"/>
                <a:cs typeface="Arial"/>
                <a:sym typeface="Arial"/>
              </a:rPr>
              <a:t>calificados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13"/>
          <p:cNvSpPr txBox="1"/>
          <p:nvPr/>
        </p:nvSpPr>
        <p:spPr>
          <a:xfrm>
            <a:off x="440532" y="2860431"/>
            <a:ext cx="3533791" cy="415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Clr>
                <a:srgbClr val="4A9B82"/>
              </a:buClr>
              <a:buSzPts val="2400"/>
              <a:buFont typeface="Arial"/>
              <a:buChar char="•"/>
            </a:pPr>
            <a:r>
              <a:rPr lang="es-ES" sz="2400">
                <a:solidFill>
                  <a:srgbClr val="4A9B82"/>
                </a:solidFill>
                <a:latin typeface="Arial"/>
                <a:ea typeface="Arial"/>
                <a:cs typeface="Arial"/>
                <a:sym typeface="Arial"/>
              </a:rPr>
              <a:t>Maestría en Sistemas Automáticos de Producción </a:t>
            </a:r>
            <a:endParaRPr/>
          </a:p>
          <a:p>
            <a:pPr marL="342900" marR="0" lvl="0" indent="-1905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rgbClr val="4A9B8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Clr>
                <a:srgbClr val="4A9B82"/>
              </a:buClr>
              <a:buSzPts val="2400"/>
              <a:buFont typeface="Arial"/>
              <a:buChar char="•"/>
            </a:pPr>
            <a:r>
              <a:rPr lang="es-ES" sz="2400">
                <a:solidFill>
                  <a:srgbClr val="4A9B82"/>
                </a:solidFill>
                <a:latin typeface="Arial"/>
                <a:ea typeface="Arial"/>
                <a:cs typeface="Arial"/>
                <a:sym typeface="Arial"/>
              </a:rPr>
              <a:t>Maestría en Ingeniería Mecánica</a:t>
            </a:r>
            <a:endParaRPr/>
          </a:p>
          <a:p>
            <a:pPr marL="342900" marR="0" lvl="0" indent="-1905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rgbClr val="4A9B8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Clr>
                <a:srgbClr val="4A9B82"/>
              </a:buClr>
              <a:buSzPts val="2400"/>
              <a:buFont typeface="Arial"/>
              <a:buChar char="•"/>
            </a:pPr>
            <a:r>
              <a:rPr lang="es-ES" sz="2400">
                <a:solidFill>
                  <a:srgbClr val="4A9B82"/>
                </a:solidFill>
                <a:latin typeface="Arial"/>
                <a:ea typeface="Arial"/>
                <a:cs typeface="Arial"/>
                <a:sym typeface="Arial"/>
              </a:rPr>
              <a:t>Especialización en Soldadura</a:t>
            </a:r>
            <a:endParaRPr/>
          </a:p>
          <a:p>
            <a:pPr marL="342900" marR="0" lvl="0" indent="-1905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rgbClr val="4A9B8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905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rgbClr val="4A9B8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52120" y="3408773"/>
            <a:ext cx="4271531" cy="215994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5" name="Google Shape;255;p13"/>
          <p:cNvSpPr txBox="1"/>
          <p:nvPr/>
        </p:nvSpPr>
        <p:spPr>
          <a:xfrm>
            <a:off x="9318895" y="2135195"/>
            <a:ext cx="2610300" cy="17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s-E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Gestión para la solicitud de </a:t>
            </a:r>
            <a:r>
              <a:rPr lang="es-E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registro</a:t>
            </a:r>
            <a:r>
              <a:rPr lang="es-E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calificado </a:t>
            </a:r>
            <a:r>
              <a:rPr lang="es-E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para un nuevo programa</a:t>
            </a:r>
            <a:endParaRPr/>
          </a:p>
        </p:txBody>
      </p:sp>
      <p:cxnSp>
        <p:nvCxnSpPr>
          <p:cNvPr id="256" name="Google Shape;256;p13"/>
          <p:cNvCxnSpPr/>
          <p:nvPr/>
        </p:nvCxnSpPr>
        <p:spPr>
          <a:xfrm>
            <a:off x="8871284" y="2190296"/>
            <a:ext cx="0" cy="395383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7" name="Google Shape;257;p13"/>
          <p:cNvSpPr txBox="1"/>
          <p:nvPr/>
        </p:nvSpPr>
        <p:spPr>
          <a:xfrm>
            <a:off x="9247632" y="4167211"/>
            <a:ext cx="2503800" cy="15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Clr>
                <a:srgbClr val="4A9B82"/>
              </a:buClr>
              <a:buSzPts val="2400"/>
              <a:buFont typeface="Arial"/>
              <a:buChar char="•"/>
            </a:pPr>
            <a:r>
              <a:rPr lang="es-ES" sz="2200">
                <a:solidFill>
                  <a:srgbClr val="4A9B82"/>
                </a:solidFill>
                <a:latin typeface="Arial"/>
                <a:ea typeface="Arial"/>
                <a:cs typeface="Arial"/>
                <a:sym typeface="Arial"/>
              </a:rPr>
              <a:t>Especialización en Refrigeración y Climatización</a:t>
            </a:r>
            <a:r>
              <a:rPr lang="es-ES" sz="2400">
                <a:solidFill>
                  <a:srgbClr val="4A9B8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400">
              <a:solidFill>
                <a:srgbClr val="4A9B8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4"/>
          <p:cNvSpPr txBox="1"/>
          <p:nvPr/>
        </p:nvSpPr>
        <p:spPr>
          <a:xfrm>
            <a:off x="1805255" y="3357090"/>
            <a:ext cx="9504454" cy="583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0808"/>
              </a:buClr>
              <a:buSzPts val="3600"/>
              <a:buFont typeface="Calibri"/>
              <a:buNone/>
            </a:pPr>
            <a:r>
              <a:rPr lang="es-ES" sz="3600" b="1">
                <a:solidFill>
                  <a:srgbClr val="080808"/>
                </a:solidFill>
                <a:latin typeface="Calibri"/>
                <a:ea typeface="Calibri"/>
                <a:cs typeface="Calibri"/>
                <a:sym typeface="Calibri"/>
              </a:rPr>
              <a:t>CREACIÓN Y TRANSFERENCIA DEL CONOCIMIENTO </a:t>
            </a:r>
            <a:endParaRPr/>
          </a:p>
        </p:txBody>
      </p:sp>
      <p:pic>
        <p:nvPicPr>
          <p:cNvPr id="263" name="Google Shape;263;p14" descr="Imagen que contiene dibuj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5660" y="2165904"/>
            <a:ext cx="1180306" cy="296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4" descr="https://ci5.googleusercontent.com/proxy/aYJSBquXdF4RM8A3RL7JpQZlEZjKIJDISwZ5I6NlrgPvhkz-Ql94tUJyINVjH3KKdLXF0ww_z_OM81ePLMjQ4b-71f70ptl16FU2ze2wyppurQGH=s0-d-e1-ft#http://media.utp.edu.co/acreditacion/imagenes/acreditacion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56220" y="6008700"/>
            <a:ext cx="1389337" cy="267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36619" y="5279260"/>
            <a:ext cx="601904" cy="582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4" descr="Imagen que contiene dibujo&#10;&#10;Descripción generada automá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62533" y="4382297"/>
            <a:ext cx="685445" cy="749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838200" y="970384"/>
            <a:ext cx="10515600" cy="720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800"/>
              <a:buFont typeface="Calibri"/>
              <a:buNone/>
            </a:pPr>
            <a:r>
              <a:rPr lang="es-ES"/>
              <a:t>Gestión de la Investigación</a:t>
            </a:r>
            <a:endParaRPr/>
          </a:p>
        </p:txBody>
      </p:sp>
      <p:graphicFrame>
        <p:nvGraphicFramePr>
          <p:cNvPr id="273" name="Google Shape;273;p15"/>
          <p:cNvGraphicFramePr/>
          <p:nvPr/>
        </p:nvGraphicFramePr>
        <p:xfrm>
          <a:off x="269655" y="1964982"/>
          <a:ext cx="5088200" cy="1878005"/>
        </p:xfrm>
        <a:graphic>
          <a:graphicData uri="http://schemas.openxmlformats.org/drawingml/2006/table">
            <a:tbl>
              <a:tblPr firstRow="1" bandRow="1">
                <a:noFill/>
                <a:tableStyleId>{49068BD9-9463-490D-909F-A4DCE41D0CD0}</a:tableStyleId>
              </a:tblPr>
              <a:tblGrid>
                <a:gridCol w="409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0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u="none" strike="noStrike" cap="none"/>
                        <a:t>Grupo</a:t>
                      </a:r>
                      <a:endParaRPr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u="none" strike="noStrike" cap="none"/>
                        <a:t>Categoría</a:t>
                      </a:r>
                      <a:endParaRPr sz="1600" u="none" strike="noStrike" cap="none"/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9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s-ES" sz="1600" u="none" strike="noStrike" cap="none"/>
                        <a:t>1. Procesos de manufactura y diseño de máquinas</a:t>
                      </a:r>
                      <a:endParaRPr sz="1600" u="none" strike="noStrike" cap="none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u="none" strike="noStrike" cap="none"/>
                        <a:t>A1</a:t>
                      </a:r>
                      <a:endParaRPr/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05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s-ES" sz="1600" u="none" strike="noStrike" cap="none"/>
                        <a:t>2. Gestión energética - Genergética</a:t>
                      </a:r>
                      <a:endParaRPr sz="1600" u="none" strike="noStrike" cap="none"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u="none" strike="noStrike" cap="none"/>
                        <a:t>A</a:t>
                      </a:r>
                      <a:endParaRPr/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0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s-ES" sz="1600" u="none" strike="noStrike" cap="none"/>
                        <a:t>3. Materiales avanzados - GIMAV</a:t>
                      </a:r>
                      <a:endParaRPr/>
                    </a:p>
                  </a:txBody>
                  <a:tcPr marL="68575" marR="68575" marT="34300" marB="343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u="none" strike="noStrike" cap="none"/>
                        <a:t>B</a:t>
                      </a:r>
                      <a:endParaRPr/>
                    </a:p>
                  </a:txBody>
                  <a:tcPr marL="68575" marR="68575" marT="34300" marB="343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74" name="Google Shape;274;p15"/>
          <p:cNvSpPr txBox="1"/>
          <p:nvPr/>
        </p:nvSpPr>
        <p:spPr>
          <a:xfrm>
            <a:off x="3026026" y="4234257"/>
            <a:ext cx="2258647" cy="1753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Proyectos </a:t>
            </a:r>
            <a:r>
              <a:rPr lang="es-E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investigación en ejecución durante el año 2021</a:t>
            </a:r>
            <a:endParaRPr/>
          </a:p>
        </p:txBody>
      </p:sp>
      <p:sp>
        <p:nvSpPr>
          <p:cNvPr id="275" name="Google Shape;275;p15"/>
          <p:cNvSpPr txBox="1"/>
          <p:nvPr/>
        </p:nvSpPr>
        <p:spPr>
          <a:xfrm>
            <a:off x="6602678" y="1964982"/>
            <a:ext cx="5126592" cy="1330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 productos científicos </a:t>
            </a:r>
            <a:r>
              <a:rPr lang="es-E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presentados en revistas de carácter nacional e internacional</a:t>
            </a:r>
            <a:endParaRPr/>
          </a:p>
        </p:txBody>
      </p:sp>
      <p:graphicFrame>
        <p:nvGraphicFramePr>
          <p:cNvPr id="276" name="Google Shape;276;p15"/>
          <p:cNvGraphicFramePr/>
          <p:nvPr/>
        </p:nvGraphicFramePr>
        <p:xfrm>
          <a:off x="308982" y="4081136"/>
          <a:ext cx="2504775" cy="2216000"/>
        </p:xfrm>
        <a:graphic>
          <a:graphicData uri="http://schemas.openxmlformats.org/drawingml/2006/table">
            <a:tbl>
              <a:tblPr firstRow="1" bandRow="1">
                <a:noFill/>
                <a:tableStyleId>{49068BD9-9463-490D-909F-A4DCE41D0CD0}</a:tableStyleId>
              </a:tblPr>
              <a:tblGrid>
                <a:gridCol w="250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01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u="none" strike="noStrike" cap="none"/>
                        <a:t>Semillero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7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s-ES" sz="1600" u="none" strike="noStrike" cap="none"/>
                        <a:t>1. Diseño y construcción de vehículos</a:t>
                      </a:r>
                      <a:endParaRPr sz="16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425" marR="21425" marT="21425" marB="2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7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s-ES" sz="1600" u="none" strike="noStrike" cap="none"/>
                        <a:t>2. Materiales avanzados - SIMAV</a:t>
                      </a:r>
                      <a:endParaRPr sz="16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425" marR="21425" marT="21425" marB="2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0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s-ES" sz="1600" u="none" strike="noStrike" cap="none"/>
                        <a:t>3. PROMA&amp;DIMA</a:t>
                      </a:r>
                      <a:endParaRPr sz="16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1425" marR="21425" marT="21425" marB="2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77" name="Google Shape;277;p15"/>
          <p:cNvGraphicFramePr/>
          <p:nvPr/>
        </p:nvGraphicFramePr>
        <p:xfrm>
          <a:off x="7308625" y="3617322"/>
          <a:ext cx="3778850" cy="2216025"/>
        </p:xfrm>
        <a:graphic>
          <a:graphicData uri="http://schemas.openxmlformats.org/drawingml/2006/table">
            <a:tbl>
              <a:tblPr firstRow="1" bandRow="1">
                <a:noFill/>
                <a:tableStyleId>{49068BD9-9463-490D-909F-A4DCE41D0CD0}</a:tableStyleId>
              </a:tblPr>
              <a:tblGrid>
                <a:gridCol w="188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9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51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u="none" strike="noStrike" cap="none"/>
                        <a:t>Tipo de productos</a:t>
                      </a:r>
                      <a:endParaRPr sz="16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u="none" strike="noStrike" cap="none"/>
                        <a:t>Número de trabajos</a:t>
                      </a:r>
                      <a:endParaRPr sz="16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1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u="none" strike="noStrike" cap="none"/>
                        <a:t>A1</a:t>
                      </a:r>
                      <a:endParaRPr sz="16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/>
                    </a:p>
                  </a:txBody>
                  <a:tcPr marL="7150" marR="7150" marT="715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s-ES" sz="1600" u="none" strike="noStrike" cap="none"/>
                        <a:t>A2</a:t>
                      </a:r>
                      <a:endParaRPr sz="16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L="7150" marR="7150" marT="715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s-ES" sz="16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</a:t>
                      </a:r>
                      <a:endParaRPr/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/>
                    </a:p>
                  </a:txBody>
                  <a:tcPr marL="7150" marR="7150" marT="715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1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u="none" strike="noStrike" cap="none"/>
                        <a:t>C</a:t>
                      </a:r>
                      <a:endParaRPr sz="16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L="7150" marR="7150" marT="715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1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Otros productos</a:t>
                      </a:r>
                      <a:endParaRPr/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/>
                    </a:p>
                  </a:txBody>
                  <a:tcPr marL="7150" marR="7150" marT="715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6"/>
          <p:cNvSpPr txBox="1">
            <a:spLocks noGrp="1"/>
          </p:cNvSpPr>
          <p:nvPr>
            <p:ph type="title"/>
          </p:nvPr>
        </p:nvSpPr>
        <p:spPr>
          <a:xfrm>
            <a:off x="1128871" y="969217"/>
            <a:ext cx="10515600" cy="720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800"/>
              <a:buFont typeface="Calibri"/>
              <a:buNone/>
            </a:pPr>
            <a:r>
              <a:rPr lang="es-ES"/>
              <a:t>Gestión de la Extensión</a:t>
            </a:r>
            <a:endParaRPr/>
          </a:p>
        </p:txBody>
      </p:sp>
      <p:sp>
        <p:nvSpPr>
          <p:cNvPr id="284" name="Google Shape;284;p16"/>
          <p:cNvSpPr txBox="1">
            <a:spLocks noGrp="1"/>
          </p:cNvSpPr>
          <p:nvPr>
            <p:ph type="body" idx="1"/>
          </p:nvPr>
        </p:nvSpPr>
        <p:spPr>
          <a:xfrm>
            <a:off x="-106988" y="1981278"/>
            <a:ext cx="5008373" cy="890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7239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ES">
                <a:latin typeface="Arial"/>
                <a:ea typeface="Arial"/>
                <a:cs typeface="Arial"/>
                <a:sym typeface="Arial"/>
              </a:rPr>
              <a:t>Diplomado en Inspección de Soldadura</a:t>
            </a:r>
            <a:endParaRPr/>
          </a:p>
          <a:p>
            <a:pPr marL="228600" lvl="0" indent="-508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85" name="Google Shape;285;p16"/>
          <p:cNvSpPr txBox="1"/>
          <p:nvPr/>
        </p:nvSpPr>
        <p:spPr>
          <a:xfrm>
            <a:off x="6306224" y="2024000"/>
            <a:ext cx="4485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7470" marR="7239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Curso en Termografía</a:t>
            </a:r>
            <a:endParaRPr/>
          </a:p>
        </p:txBody>
      </p:sp>
      <p:pic>
        <p:nvPicPr>
          <p:cNvPr id="286" name="Google Shape;28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33246" y="2666078"/>
            <a:ext cx="4360607" cy="145111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87" name="Google Shape;28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49346" y="4182327"/>
            <a:ext cx="3053881" cy="211989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88" name="Google Shape;288;p16"/>
          <p:cNvSpPr txBox="1"/>
          <p:nvPr/>
        </p:nvSpPr>
        <p:spPr>
          <a:xfrm>
            <a:off x="2770001" y="4998503"/>
            <a:ext cx="2285827" cy="890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7239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 participantes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9" name="Google Shape;289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8430" y="2885693"/>
            <a:ext cx="3053881" cy="194556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90" name="Google Shape;290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8430" y="5011420"/>
            <a:ext cx="2229271" cy="129080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91" name="Google Shape;291;p16"/>
          <p:cNvSpPr txBox="1"/>
          <p:nvPr/>
        </p:nvSpPr>
        <p:spPr>
          <a:xfrm>
            <a:off x="9867038" y="4879686"/>
            <a:ext cx="2285827" cy="890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7239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 participantes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7"/>
          <p:cNvSpPr txBox="1">
            <a:spLocks noGrp="1"/>
          </p:cNvSpPr>
          <p:nvPr>
            <p:ph type="title"/>
          </p:nvPr>
        </p:nvSpPr>
        <p:spPr>
          <a:xfrm>
            <a:off x="872199" y="969217"/>
            <a:ext cx="10515600" cy="720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800"/>
              <a:buFont typeface="Calibri"/>
              <a:buNone/>
            </a:pPr>
            <a:r>
              <a:rPr lang="es-ES"/>
              <a:t>Gestión de la Extensión</a:t>
            </a:r>
            <a:endParaRPr/>
          </a:p>
        </p:txBody>
      </p:sp>
      <p:sp>
        <p:nvSpPr>
          <p:cNvPr id="298" name="Google Shape;298;p17"/>
          <p:cNvSpPr txBox="1"/>
          <p:nvPr/>
        </p:nvSpPr>
        <p:spPr>
          <a:xfrm>
            <a:off x="2946341" y="1567417"/>
            <a:ext cx="629931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7470" marR="7239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Seminarios de Educación Continua 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9" name="Google Shape;299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61423" y="4057562"/>
            <a:ext cx="2005838" cy="1979153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00" name="Google Shape;300;p17"/>
          <p:cNvSpPr txBox="1"/>
          <p:nvPr/>
        </p:nvSpPr>
        <p:spPr>
          <a:xfrm>
            <a:off x="455100" y="2372749"/>
            <a:ext cx="5802069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127000" algn="l" rtl="0"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2000"/>
              <a:buFont typeface="Calibri"/>
              <a:buAutoNum type="arabicPeriod"/>
            </a:pPr>
            <a:r>
              <a:rPr lang="es-ES" sz="2000">
                <a:solidFill>
                  <a:srgbClr val="1C6294"/>
                </a:solidFill>
                <a:latin typeface="Arial"/>
                <a:ea typeface="Arial"/>
                <a:cs typeface="Arial"/>
                <a:sym typeface="Arial"/>
              </a:rPr>
              <a:t>Seminario de Aplicación Básica CAD</a:t>
            </a:r>
            <a:endParaRPr/>
          </a:p>
          <a:p>
            <a:pPr marL="0" marR="0" lvl="0" indent="-1270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Calibri"/>
              <a:buAutoNum type="arabicPeriod"/>
            </a:pPr>
            <a:r>
              <a:rPr lang="es-ES" sz="2000" b="0" i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Seminario Introductorio en Dinámica de Fluidos Computacional</a:t>
            </a:r>
            <a:endParaRPr/>
          </a:p>
          <a:p>
            <a:pPr marL="0" marR="0" lvl="0" indent="-127000" algn="l" rtl="0"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2000"/>
              <a:buFont typeface="Calibri"/>
              <a:buAutoNum type="arabicPeriod"/>
            </a:pPr>
            <a:r>
              <a:rPr lang="es-ES" sz="2000" b="0" i="0">
                <a:solidFill>
                  <a:srgbClr val="1C6294"/>
                </a:solidFill>
                <a:latin typeface="Arial"/>
                <a:ea typeface="Arial"/>
                <a:cs typeface="Arial"/>
                <a:sym typeface="Arial"/>
              </a:rPr>
              <a:t>Seminario de Aplicación Avanzada CAD</a:t>
            </a:r>
            <a:endParaRPr/>
          </a:p>
          <a:p>
            <a:pPr marL="0" marR="0" lvl="0" indent="-12700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Calibri"/>
              <a:buAutoNum type="arabicPeriod"/>
            </a:pPr>
            <a:r>
              <a:rPr lang="es-ES" sz="2000" b="0" i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Introducción al Método de los Elementos Finitos Aplicado a la Mecánica de Sólidos</a:t>
            </a:r>
            <a:endParaRPr/>
          </a:p>
          <a:p>
            <a:pPr marL="0" marR="0" lvl="0" indent="-127000" algn="l" rtl="0">
              <a:spcBef>
                <a:spcPts val="0"/>
              </a:spcBef>
              <a:spcAft>
                <a:spcPts val="0"/>
              </a:spcAft>
              <a:buClr>
                <a:srgbClr val="1C6294"/>
              </a:buClr>
              <a:buSzPts val="2000"/>
              <a:buFont typeface="Calibri"/>
              <a:buAutoNum type="arabicPeriod"/>
            </a:pPr>
            <a:r>
              <a:rPr lang="es-ES" sz="2000" b="0" i="0">
                <a:solidFill>
                  <a:srgbClr val="1C6294"/>
                </a:solidFill>
                <a:latin typeface="Arial"/>
                <a:ea typeface="Arial"/>
                <a:cs typeface="Arial"/>
                <a:sym typeface="Arial"/>
              </a:rPr>
              <a:t>Introductorio en Dinámica de Fluidos Computacional</a:t>
            </a:r>
            <a:endParaRPr/>
          </a:p>
        </p:txBody>
      </p:sp>
      <p:pic>
        <p:nvPicPr>
          <p:cNvPr id="301" name="Google Shape;301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6469" y="3079525"/>
            <a:ext cx="2169916" cy="215554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2" name="Google Shape;302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71515" y="2409825"/>
            <a:ext cx="2169916" cy="2150712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03" name="Google Shape;303;p17"/>
          <p:cNvSpPr txBox="1"/>
          <p:nvPr/>
        </p:nvSpPr>
        <p:spPr>
          <a:xfrm>
            <a:off x="1299410" y="5404190"/>
            <a:ext cx="359343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109 participantes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8"/>
          <p:cNvSpPr txBox="1">
            <a:spLocks noGrp="1"/>
          </p:cNvSpPr>
          <p:nvPr>
            <p:ph type="title"/>
          </p:nvPr>
        </p:nvSpPr>
        <p:spPr>
          <a:xfrm>
            <a:off x="1128871" y="969217"/>
            <a:ext cx="10515600" cy="720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800"/>
              <a:buFont typeface="Calibri"/>
              <a:buNone/>
            </a:pPr>
            <a:r>
              <a:rPr lang="es-ES"/>
              <a:t>Gestión de la Extensión</a:t>
            </a:r>
            <a:endParaRPr/>
          </a:p>
        </p:txBody>
      </p:sp>
      <p:sp>
        <p:nvSpPr>
          <p:cNvPr id="310" name="Google Shape;310;p18"/>
          <p:cNvSpPr txBox="1"/>
          <p:nvPr/>
        </p:nvSpPr>
        <p:spPr>
          <a:xfrm>
            <a:off x="4209747" y="1683711"/>
            <a:ext cx="435384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7470" marR="7239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Servicios de Laboratorio</a:t>
            </a:r>
            <a:endParaRPr/>
          </a:p>
        </p:txBody>
      </p:sp>
      <p:graphicFrame>
        <p:nvGraphicFramePr>
          <p:cNvPr id="311" name="Google Shape;311;p18"/>
          <p:cNvGraphicFramePr/>
          <p:nvPr/>
        </p:nvGraphicFramePr>
        <p:xfrm>
          <a:off x="2032000" y="2708888"/>
          <a:ext cx="8128000" cy="2392730"/>
        </p:xfrm>
        <a:graphic>
          <a:graphicData uri="http://schemas.openxmlformats.org/drawingml/2006/table">
            <a:tbl>
              <a:tblPr firstRow="1" bandRow="1">
                <a:noFill/>
                <a:tableStyleId>{49068BD9-9463-490D-909F-A4DCE41D0CD0}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Laboratorio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# de servicios prestados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Resistencia de Materiales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26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Pruebas Dinámicas Automotrices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6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Ensayos no Destructivos y Resistencia de Materiales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49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Pruebas y Ensayos de Equipos Acondicionadores de Aire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9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9"/>
          <p:cNvSpPr txBox="1">
            <a:spLocks noGrp="1"/>
          </p:cNvSpPr>
          <p:nvPr>
            <p:ph type="title"/>
          </p:nvPr>
        </p:nvSpPr>
        <p:spPr>
          <a:xfrm>
            <a:off x="838200" y="970384"/>
            <a:ext cx="10515600" cy="720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800"/>
              <a:buFont typeface="Calibri"/>
              <a:buNone/>
            </a:pPr>
            <a:r>
              <a:rPr lang="es-ES"/>
              <a:t>Gestión de las Prácticas</a:t>
            </a:r>
            <a:endParaRPr/>
          </a:p>
        </p:txBody>
      </p:sp>
      <p:pic>
        <p:nvPicPr>
          <p:cNvPr id="318" name="Google Shape;31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02929" y="2219414"/>
            <a:ext cx="2725306" cy="204397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19" name="Google Shape;319;p19"/>
          <p:cNvSpPr txBox="1">
            <a:spLocks noGrp="1"/>
          </p:cNvSpPr>
          <p:nvPr>
            <p:ph type="body" idx="1"/>
          </p:nvPr>
        </p:nvSpPr>
        <p:spPr>
          <a:xfrm>
            <a:off x="9207202" y="4700994"/>
            <a:ext cx="2516760" cy="720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7239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ES">
                <a:latin typeface="Arial"/>
                <a:ea typeface="Arial"/>
                <a:cs typeface="Arial"/>
                <a:sym typeface="Arial"/>
              </a:rPr>
              <a:t>Reuniones con empleadores</a:t>
            </a:r>
            <a:endParaRPr/>
          </a:p>
          <a:p>
            <a:pPr marL="228600" lvl="0" indent="-508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320" name="Google Shape;32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9626" y="2488441"/>
            <a:ext cx="3180714" cy="1774952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21" name="Google Shape;321;p19"/>
          <p:cNvSpPr txBox="1"/>
          <p:nvPr/>
        </p:nvSpPr>
        <p:spPr>
          <a:xfrm>
            <a:off x="908088" y="4562098"/>
            <a:ext cx="2516760" cy="720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7239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Difusión de información de prácticas disponibles</a:t>
            </a:r>
            <a:endParaRPr/>
          </a:p>
          <a:p>
            <a:pPr marL="228600" marR="0" lvl="0" indent="-508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22" name="Google Shape;322;p19"/>
          <p:cNvGraphicFramePr/>
          <p:nvPr/>
        </p:nvGraphicFramePr>
        <p:xfrm>
          <a:off x="4143199" y="3241403"/>
          <a:ext cx="4345650" cy="1470900"/>
        </p:xfrm>
        <a:graphic>
          <a:graphicData uri="http://schemas.openxmlformats.org/drawingml/2006/table">
            <a:tbl>
              <a:tblPr firstRow="1" bandRow="1">
                <a:noFill/>
                <a:tableStyleId>{49068BD9-9463-490D-909F-A4DCE41D0CD0}</a:tableStyleId>
              </a:tblPr>
              <a:tblGrid>
                <a:gridCol w="2172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2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77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Tipo de práctica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Cantidad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7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Conducente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39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77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No conducente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48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7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Total 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87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oogle Shape;105;p2"/>
          <p:cNvGrpSpPr/>
          <p:nvPr/>
        </p:nvGrpSpPr>
        <p:grpSpPr>
          <a:xfrm>
            <a:off x="2137959" y="1119462"/>
            <a:ext cx="8387657" cy="5651258"/>
            <a:chOff x="3777435" y="1720166"/>
            <a:chExt cx="6411307" cy="4428088"/>
          </a:xfrm>
        </p:grpSpPr>
        <p:sp>
          <p:nvSpPr>
            <p:cNvPr id="106" name="Google Shape;106;p2"/>
            <p:cNvSpPr/>
            <p:nvPr/>
          </p:nvSpPr>
          <p:spPr>
            <a:xfrm>
              <a:off x="6127633" y="2487098"/>
              <a:ext cx="1647841" cy="1647841"/>
            </a:xfrm>
            <a:prstGeom prst="ellipse">
              <a:avLst/>
            </a:prstGeom>
            <a:solidFill>
              <a:srgbClr val="FF6699">
                <a:alpha val="49803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6124808" y="1720166"/>
              <a:ext cx="1911495" cy="1106407"/>
            </a:xfrm>
            <a:custGeom>
              <a:avLst/>
              <a:gdLst/>
              <a:ahLst/>
              <a:cxnLst/>
              <a:rect l="l" t="t" r="r" b="b"/>
              <a:pathLst>
                <a:path w="1911495" h="1106407" extrusionOk="0">
                  <a:moveTo>
                    <a:pt x="0" y="0"/>
                  </a:moveTo>
                  <a:lnTo>
                    <a:pt x="1911495" y="0"/>
                  </a:lnTo>
                  <a:lnTo>
                    <a:pt x="1911495" y="1106407"/>
                  </a:lnTo>
                  <a:lnTo>
                    <a:pt x="0" y="110640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Excelencia académica para la formación integral</a:t>
              </a: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6754472" y="2942373"/>
              <a:ext cx="1647841" cy="1647841"/>
            </a:xfrm>
            <a:prstGeom prst="ellipse">
              <a:avLst/>
            </a:prstGeom>
            <a:solidFill>
              <a:srgbClr val="FFFF66">
                <a:alpha val="49803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8247354" y="3034371"/>
              <a:ext cx="1941388" cy="1200570"/>
            </a:xfrm>
            <a:custGeom>
              <a:avLst/>
              <a:gdLst/>
              <a:ahLst/>
              <a:cxnLst/>
              <a:rect l="l" t="t" r="r" b="b"/>
              <a:pathLst>
                <a:path w="1713754" h="1200570" extrusionOk="0">
                  <a:moveTo>
                    <a:pt x="0" y="0"/>
                  </a:moveTo>
                  <a:lnTo>
                    <a:pt x="1713754" y="0"/>
                  </a:lnTo>
                  <a:lnTo>
                    <a:pt x="1713754" y="1200570"/>
                  </a:lnTo>
                  <a:lnTo>
                    <a:pt x="0" y="120057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es-ES" sz="1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Gestión, creación y transferencia del conocimiento</a:t>
              </a: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6515205" y="3679664"/>
              <a:ext cx="1647841" cy="1647841"/>
            </a:xfrm>
            <a:prstGeom prst="ellipse">
              <a:avLst/>
            </a:prstGeom>
            <a:solidFill>
              <a:srgbClr val="CC99FF">
                <a:alpha val="49803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8036303" y="4795507"/>
              <a:ext cx="1662814" cy="1200570"/>
            </a:xfrm>
            <a:custGeom>
              <a:avLst/>
              <a:gdLst/>
              <a:ahLst/>
              <a:cxnLst/>
              <a:rect l="l" t="t" r="r" b="b"/>
              <a:pathLst>
                <a:path w="1713754" h="1200570" extrusionOk="0">
                  <a:moveTo>
                    <a:pt x="0" y="0"/>
                  </a:moveTo>
                  <a:lnTo>
                    <a:pt x="1713754" y="0"/>
                  </a:lnTo>
                  <a:lnTo>
                    <a:pt x="1713754" y="1200570"/>
                  </a:lnTo>
                  <a:lnTo>
                    <a:pt x="0" y="120057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Gestión del Contexto con Visibilidad Nacional e Internacional</a:t>
              </a: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740061" y="3679664"/>
              <a:ext cx="1647841" cy="1647841"/>
            </a:xfrm>
            <a:prstGeom prst="ellipse">
              <a:avLst/>
            </a:prstGeom>
            <a:solidFill>
              <a:srgbClr val="99CCFF">
                <a:alpha val="49803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4153049" y="4947684"/>
              <a:ext cx="1713754" cy="1200570"/>
            </a:xfrm>
            <a:custGeom>
              <a:avLst/>
              <a:gdLst/>
              <a:ahLst/>
              <a:cxnLst/>
              <a:rect l="l" t="t" r="r" b="b"/>
              <a:pathLst>
                <a:path w="1713754" h="1200570" extrusionOk="0">
                  <a:moveTo>
                    <a:pt x="0" y="0"/>
                  </a:moveTo>
                  <a:lnTo>
                    <a:pt x="1713754" y="0"/>
                  </a:lnTo>
                  <a:lnTo>
                    <a:pt x="1713754" y="1200570"/>
                  </a:lnTo>
                  <a:lnTo>
                    <a:pt x="0" y="120057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Gestión y Sostenibilidad Institucional</a:t>
              </a: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5500794" y="2942373"/>
              <a:ext cx="1647841" cy="1647841"/>
            </a:xfrm>
            <a:prstGeom prst="ellipse">
              <a:avLst/>
            </a:prstGeom>
            <a:solidFill>
              <a:srgbClr val="CCFF66">
                <a:alpha val="49803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777435" y="3053237"/>
              <a:ext cx="1713754" cy="1200570"/>
            </a:xfrm>
            <a:custGeom>
              <a:avLst/>
              <a:gdLst/>
              <a:ahLst/>
              <a:cxnLst/>
              <a:rect l="l" t="t" r="r" b="b"/>
              <a:pathLst>
                <a:path w="1713754" h="1200570" extrusionOk="0">
                  <a:moveTo>
                    <a:pt x="0" y="0"/>
                  </a:moveTo>
                  <a:lnTo>
                    <a:pt x="1713754" y="0"/>
                  </a:lnTo>
                  <a:lnTo>
                    <a:pt x="1713754" y="1200570"/>
                  </a:lnTo>
                  <a:lnTo>
                    <a:pt x="0" y="120057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Bienestar Institucional, calidad de vida e inclusión en contextos universitarios</a:t>
              </a:r>
              <a:endParaRPr/>
            </a:p>
          </p:txBody>
        </p:sp>
      </p:grpSp>
      <p:grpSp>
        <p:nvGrpSpPr>
          <p:cNvPr id="116" name="Google Shape;116;p2"/>
          <p:cNvGrpSpPr/>
          <p:nvPr/>
        </p:nvGrpSpPr>
        <p:grpSpPr>
          <a:xfrm>
            <a:off x="5744808" y="3387318"/>
            <a:ext cx="1120158" cy="1149532"/>
            <a:chOff x="-1655650" y="3283236"/>
            <a:chExt cx="1120158" cy="1149532"/>
          </a:xfrm>
        </p:grpSpPr>
        <p:sp>
          <p:nvSpPr>
            <p:cNvPr id="117" name="Google Shape;117;p2"/>
            <p:cNvSpPr/>
            <p:nvPr/>
          </p:nvSpPr>
          <p:spPr>
            <a:xfrm>
              <a:off x="-1655650" y="3283236"/>
              <a:ext cx="1120158" cy="1149532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8" name="Google Shape;118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538047" y="3429000"/>
              <a:ext cx="843635" cy="81988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9" name="Google Shape;11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03016" y="2398605"/>
            <a:ext cx="905359" cy="796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23494" y="4433351"/>
            <a:ext cx="800524" cy="827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"/>
          <p:cNvPicPr preferRelativeResize="0"/>
          <p:nvPr/>
        </p:nvPicPr>
        <p:blipFill rotWithShape="1">
          <a:blip r:embed="rId6">
            <a:alphaModFix/>
          </a:blip>
          <a:srcRect l="5537"/>
          <a:stretch/>
        </p:blipFill>
        <p:spPr>
          <a:xfrm>
            <a:off x="3106213" y="4679878"/>
            <a:ext cx="1273782" cy="1043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" descr="factor 9 bienestar institucional – ESAP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43327" y="2516049"/>
            <a:ext cx="2085197" cy="561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" descr="formacion Integral - FACIHED"/>
          <p:cNvPicPr preferRelativeResize="0"/>
          <p:nvPr/>
        </p:nvPicPr>
        <p:blipFill rotWithShape="1">
          <a:blip r:embed="rId8">
            <a:alphaModFix/>
          </a:blip>
          <a:srcRect l="39297" t="3297" r="36766" b="26046"/>
          <a:stretch/>
        </p:blipFill>
        <p:spPr>
          <a:xfrm>
            <a:off x="5942301" y="778502"/>
            <a:ext cx="1079863" cy="932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0"/>
          <p:cNvSpPr txBox="1"/>
          <p:nvPr/>
        </p:nvSpPr>
        <p:spPr>
          <a:xfrm>
            <a:off x="1122946" y="3237483"/>
            <a:ext cx="11069054" cy="822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0808"/>
              </a:buClr>
              <a:buSzPts val="3600"/>
              <a:buFont typeface="Calibri"/>
              <a:buNone/>
            </a:pPr>
            <a:r>
              <a:rPr lang="es-ES" sz="3600" b="1">
                <a:solidFill>
                  <a:srgbClr val="080808"/>
                </a:solidFill>
                <a:latin typeface="Calibri"/>
                <a:ea typeface="Calibri"/>
                <a:cs typeface="Calibri"/>
                <a:sym typeface="Calibri"/>
              </a:rPr>
              <a:t>GESTIÓN DEL CONTEXTO Y VISIBILIDAD NACIONAL E INTERNACIONAL</a:t>
            </a:r>
            <a:endParaRPr/>
          </a:p>
        </p:txBody>
      </p:sp>
      <p:pic>
        <p:nvPicPr>
          <p:cNvPr id="328" name="Google Shape;328;p20" descr="Imagen que contiene dibuj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5660" y="2165904"/>
            <a:ext cx="1180306" cy="296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0" descr="https://ci5.googleusercontent.com/proxy/aYJSBquXdF4RM8A3RL7JpQZlEZjKIJDISwZ5I6NlrgPvhkz-Ql94tUJyINVjH3KKdLXF0ww_z_OM81ePLMjQ4b-71f70ptl16FU2ze2wyppurQGH=s0-d-e1-ft#http://media.utp.edu.co/acreditacion/imagenes/acreditacion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56220" y="6008700"/>
            <a:ext cx="1389337" cy="267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36619" y="5279260"/>
            <a:ext cx="601904" cy="582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0" descr="Imagen que contiene dibujo&#10;&#10;Descripción generada automá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62533" y="4382297"/>
            <a:ext cx="685445" cy="749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1"/>
          <p:cNvSpPr txBox="1">
            <a:spLocks noGrp="1"/>
          </p:cNvSpPr>
          <p:nvPr>
            <p:ph type="title"/>
          </p:nvPr>
        </p:nvSpPr>
        <p:spPr>
          <a:xfrm>
            <a:off x="838200" y="970384"/>
            <a:ext cx="10515600" cy="720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800"/>
              <a:buFont typeface="Calibri"/>
              <a:buNone/>
            </a:pPr>
            <a:r>
              <a:rPr lang="es-ES"/>
              <a:t>Gestión de la Movilidad</a:t>
            </a:r>
            <a:endParaRPr/>
          </a:p>
        </p:txBody>
      </p:sp>
      <p:pic>
        <p:nvPicPr>
          <p:cNvPr id="338" name="Google Shape;33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2591" y="2256257"/>
            <a:ext cx="1952010" cy="146400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39" name="Google Shape;33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2590" y="4086449"/>
            <a:ext cx="1959779" cy="146983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40" name="Google Shape;340;p21"/>
          <p:cNvSpPr txBox="1"/>
          <p:nvPr/>
        </p:nvSpPr>
        <p:spPr>
          <a:xfrm>
            <a:off x="4745657" y="2005141"/>
            <a:ext cx="3087516" cy="934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Inicio de gestión del Programa PILA – Intercambio de docentes.</a:t>
            </a:r>
            <a:endParaRPr/>
          </a:p>
        </p:txBody>
      </p:sp>
      <p:pic>
        <p:nvPicPr>
          <p:cNvPr id="341" name="Google Shape;341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82827" y="2890710"/>
            <a:ext cx="1891864" cy="121656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42" name="Google Shape;342;p21"/>
          <p:cNvSpPr txBox="1"/>
          <p:nvPr/>
        </p:nvSpPr>
        <p:spPr>
          <a:xfrm>
            <a:off x="6911021" y="3112781"/>
            <a:ext cx="1171528" cy="847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s-E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Universidad Nacional de Tucumán</a:t>
            </a:r>
            <a:endParaRPr/>
          </a:p>
        </p:txBody>
      </p:sp>
      <p:sp>
        <p:nvSpPr>
          <p:cNvPr id="343" name="Google Shape;343;p21"/>
          <p:cNvSpPr txBox="1"/>
          <p:nvPr/>
        </p:nvSpPr>
        <p:spPr>
          <a:xfrm>
            <a:off x="2526593" y="2494199"/>
            <a:ext cx="2182734" cy="1247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s-E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Gestiones para la renovación de la firma del convenio con </a:t>
            </a:r>
            <a:r>
              <a:rPr lang="es-E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Universidad Politécnica de Cataluña</a:t>
            </a:r>
            <a:endParaRPr/>
          </a:p>
        </p:txBody>
      </p:sp>
      <p:sp>
        <p:nvSpPr>
          <p:cNvPr id="344" name="Google Shape;344;p21"/>
          <p:cNvSpPr txBox="1"/>
          <p:nvPr/>
        </p:nvSpPr>
        <p:spPr>
          <a:xfrm>
            <a:off x="2551385" y="4419879"/>
            <a:ext cx="1856078" cy="934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s-E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Reuniones con Oficina de Relaciones Internacionales</a:t>
            </a:r>
            <a:endParaRPr/>
          </a:p>
        </p:txBody>
      </p:sp>
      <p:graphicFrame>
        <p:nvGraphicFramePr>
          <p:cNvPr id="345" name="Google Shape;345;p21"/>
          <p:cNvGraphicFramePr/>
          <p:nvPr/>
        </p:nvGraphicFramePr>
        <p:xfrm>
          <a:off x="8473988" y="2800099"/>
          <a:ext cx="3456950" cy="1097310"/>
        </p:xfrm>
        <a:graphic>
          <a:graphicData uri="http://schemas.openxmlformats.org/drawingml/2006/table">
            <a:tbl>
              <a:tblPr firstRow="1" bandRow="1">
                <a:noFill/>
                <a:tableStyleId>{49068BD9-9463-490D-909F-A4DCE41D0CD0}</a:tableStyleId>
              </a:tblPr>
              <a:tblGrid>
                <a:gridCol w="1728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42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# Estudiantes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País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2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2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Francia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2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3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México (virtual)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46" name="Google Shape;346;p21"/>
          <p:cNvSpPr txBox="1"/>
          <p:nvPr/>
        </p:nvSpPr>
        <p:spPr>
          <a:xfrm>
            <a:off x="7889420" y="2256257"/>
            <a:ext cx="4626077" cy="720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Movilidad Saliente</a:t>
            </a:r>
            <a:endParaRPr/>
          </a:p>
        </p:txBody>
      </p:sp>
      <p:sp>
        <p:nvSpPr>
          <p:cNvPr id="347" name="Google Shape;347;p21"/>
          <p:cNvSpPr txBox="1"/>
          <p:nvPr/>
        </p:nvSpPr>
        <p:spPr>
          <a:xfrm>
            <a:off x="5298330" y="4286487"/>
            <a:ext cx="624037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Convenios firmados</a:t>
            </a:r>
            <a:endParaRPr/>
          </a:p>
        </p:txBody>
      </p:sp>
      <p:graphicFrame>
        <p:nvGraphicFramePr>
          <p:cNvPr id="348" name="Google Shape;348;p21"/>
          <p:cNvGraphicFramePr/>
          <p:nvPr/>
        </p:nvGraphicFramePr>
        <p:xfrm>
          <a:off x="4958448" y="4845595"/>
          <a:ext cx="6920150" cy="1371630"/>
        </p:xfrm>
        <a:graphic>
          <a:graphicData uri="http://schemas.openxmlformats.org/drawingml/2006/table">
            <a:tbl>
              <a:tblPr firstRow="1" bandRow="1">
                <a:noFill/>
                <a:tableStyleId>{49068BD9-9463-490D-909F-A4DCE41D0CD0}</a:tableStyleId>
              </a:tblPr>
              <a:tblGrid>
                <a:gridCol w="3078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6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4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1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Universidad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/>
                        <a:t>País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/>
                        <a:t>Tipo de convenio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/>
                        <a:t>École nationale supérieure des mines de Saint-Étienne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/>
                        <a:t>Francia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/>
                        <a:t>Doble titulación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/>
                        <a:t>Institut Mines - Telecom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/>
                        <a:t>Francia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/>
                        <a:t>Acuerdo de Intercambio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2"/>
          <p:cNvSpPr txBox="1">
            <a:spLocks noGrp="1"/>
          </p:cNvSpPr>
          <p:nvPr>
            <p:ph type="title"/>
          </p:nvPr>
        </p:nvSpPr>
        <p:spPr>
          <a:xfrm>
            <a:off x="838200" y="970384"/>
            <a:ext cx="10515600" cy="720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800"/>
              <a:buFont typeface="Calibri"/>
              <a:buNone/>
            </a:pPr>
            <a:r>
              <a:rPr lang="es-ES"/>
              <a:t>Convenios vigentes 2021</a:t>
            </a:r>
            <a:endParaRPr/>
          </a:p>
        </p:txBody>
      </p:sp>
      <p:sp>
        <p:nvSpPr>
          <p:cNvPr id="355" name="Google Shape;355;p22"/>
          <p:cNvSpPr txBox="1"/>
          <p:nvPr/>
        </p:nvSpPr>
        <p:spPr>
          <a:xfrm>
            <a:off x="2715551" y="1781572"/>
            <a:ext cx="624037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Convenios vigentes en el 2021</a:t>
            </a:r>
            <a:endParaRPr/>
          </a:p>
        </p:txBody>
      </p:sp>
      <p:graphicFrame>
        <p:nvGraphicFramePr>
          <p:cNvPr id="356" name="Google Shape;356;p22"/>
          <p:cNvGraphicFramePr/>
          <p:nvPr/>
        </p:nvGraphicFramePr>
        <p:xfrm>
          <a:off x="609600" y="1690689"/>
          <a:ext cx="11101150" cy="4526370"/>
        </p:xfrm>
        <a:graphic>
          <a:graphicData uri="http://schemas.openxmlformats.org/drawingml/2006/table">
            <a:tbl>
              <a:tblPr firstRow="1" bandRow="1">
                <a:noFill/>
                <a:tableStyleId>{49068BD9-9463-490D-909F-A4DCE41D0CD0}</a:tableStyleId>
              </a:tblPr>
              <a:tblGrid>
                <a:gridCol w="1633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5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8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83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6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u="none" strike="noStrike"/>
                        <a:t>País</a:t>
                      </a:r>
                      <a:endParaRPr sz="1600" b="1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225" marR="8225" marT="8225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u="none" strike="noStrike"/>
                        <a:t>Universidad Socia</a:t>
                      </a:r>
                      <a:endParaRPr sz="1600" b="1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225" marR="8225" marT="8225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u="none" strike="noStrike"/>
                        <a:t>Acuerdos</a:t>
                      </a:r>
                      <a:endParaRPr sz="1600" b="1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225" marR="8225" marT="8225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u="none" strike="noStrike"/>
                        <a:t>Resultados</a:t>
                      </a:r>
                      <a:endParaRPr sz="1600" b="1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225" marR="8225" marT="822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9950">
                <a:tc rowSpan="4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u="none" strike="noStrike"/>
                        <a:t>Francia</a:t>
                      </a:r>
                      <a:endParaRPr sz="1600" b="1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225" marR="8225" marT="822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u="none" strike="noStrike"/>
                        <a:t>ENIM - Université de Lorraine</a:t>
                      </a:r>
                      <a:endParaRPr sz="1600" b="1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225" marR="8225" marT="822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u="none" strike="noStrike"/>
                        <a:t>Doble Diploma</a:t>
                      </a:r>
                      <a:br>
                        <a:rPr lang="es-ES" sz="1600" b="0" u="none" strike="noStrike"/>
                      </a:br>
                      <a:r>
                        <a:rPr lang="es-ES" sz="1600" b="0" u="none" strike="noStrike"/>
                        <a:t>Ingeniería Industrial e Ingeniería Mecánica</a:t>
                      </a:r>
                      <a:endParaRPr sz="16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225" marR="8225" marT="822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u="none" strike="noStrike">
                          <a:solidFill>
                            <a:srgbClr val="1F497D"/>
                          </a:solidFill>
                        </a:rPr>
                        <a:t>UTP:</a:t>
                      </a:r>
                      <a:br>
                        <a:rPr lang="es-ES" sz="1600" b="0" u="none" strike="noStrike">
                          <a:solidFill>
                            <a:srgbClr val="1F497D"/>
                          </a:solidFill>
                        </a:rPr>
                      </a:br>
                      <a:r>
                        <a:rPr lang="es-ES" sz="1600" b="0" u="none" strike="noStrike">
                          <a:solidFill>
                            <a:srgbClr val="1F497D"/>
                          </a:solidFill>
                        </a:rPr>
                        <a:t>25 egresados</a:t>
                      </a:r>
                      <a:br>
                        <a:rPr lang="es-ES" sz="1600" b="0" u="none" strike="noStrike">
                          <a:solidFill>
                            <a:srgbClr val="1F497D"/>
                          </a:solidFill>
                        </a:rPr>
                      </a:br>
                      <a:r>
                        <a:rPr lang="es-ES" sz="1600" b="0" u="none" strike="noStrike">
                          <a:solidFill>
                            <a:srgbClr val="1F497D"/>
                          </a:solidFill>
                        </a:rPr>
                        <a:t>2 estudiantes en proceso</a:t>
                      </a:r>
                      <a:br>
                        <a:rPr lang="es-ES" sz="1600" b="0" u="none" strike="noStrike">
                          <a:solidFill>
                            <a:srgbClr val="1F497D"/>
                          </a:solidFill>
                        </a:rPr>
                      </a:br>
                      <a:br>
                        <a:rPr lang="es-ES" sz="1600" b="0" u="none" strike="noStrike">
                          <a:solidFill>
                            <a:srgbClr val="1F497D"/>
                          </a:solidFill>
                        </a:rPr>
                      </a:br>
                      <a:r>
                        <a:rPr lang="es-ES" sz="1600" b="0" u="none" strike="noStrike">
                          <a:solidFill>
                            <a:srgbClr val="1F497D"/>
                          </a:solidFill>
                        </a:rPr>
                        <a:t>ENIM:</a:t>
                      </a:r>
                      <a:br>
                        <a:rPr lang="es-ES" sz="1600" b="0" u="none" strike="noStrike">
                          <a:solidFill>
                            <a:srgbClr val="1F497D"/>
                          </a:solidFill>
                        </a:rPr>
                      </a:br>
                      <a:r>
                        <a:rPr lang="es-ES" sz="1600" b="0" u="none" strike="noStrike">
                          <a:solidFill>
                            <a:srgbClr val="1F497D"/>
                          </a:solidFill>
                        </a:rPr>
                        <a:t>3 egresados</a:t>
                      </a:r>
                      <a:endParaRPr sz="1600" b="0" i="0" u="none" strike="noStrike">
                        <a:solidFill>
                          <a:srgbClr val="1F497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225" marR="8225" marT="82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365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u="none" strike="noStrike"/>
                        <a:t>IMT Mines Albi - Carmaux</a:t>
                      </a:r>
                      <a:endParaRPr sz="1600" b="1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225" marR="8225" marT="8225" marB="0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u="none" strike="noStrike"/>
                        <a:t>Doble Diploma Ingenierías</a:t>
                      </a:r>
                      <a:endParaRPr sz="16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225" marR="8225" marT="822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u="none" strike="noStrike">
                          <a:solidFill>
                            <a:srgbClr val="1F497D"/>
                          </a:solidFill>
                        </a:rPr>
                        <a:t>UTP:</a:t>
                      </a:r>
                      <a:br>
                        <a:rPr lang="es-ES" sz="1600" b="0" u="none" strike="noStrike">
                          <a:solidFill>
                            <a:srgbClr val="1F497D"/>
                          </a:solidFill>
                        </a:rPr>
                      </a:br>
                      <a:r>
                        <a:rPr lang="es-ES" sz="1600" b="0" u="none" strike="noStrike">
                          <a:solidFill>
                            <a:srgbClr val="1F497D"/>
                          </a:solidFill>
                        </a:rPr>
                        <a:t>1 egresado</a:t>
                      </a:r>
                      <a:br>
                        <a:rPr lang="es-ES" sz="1600" b="0" u="none" strike="noStrike">
                          <a:solidFill>
                            <a:srgbClr val="1F497D"/>
                          </a:solidFill>
                        </a:rPr>
                      </a:br>
                      <a:r>
                        <a:rPr lang="es-ES" sz="1600" b="0" u="none" strike="noStrike">
                          <a:solidFill>
                            <a:srgbClr val="1F497D"/>
                          </a:solidFill>
                        </a:rPr>
                        <a:t>1 estudiante en proceso</a:t>
                      </a:r>
                      <a:endParaRPr sz="1600" b="0" i="0" u="none" strike="noStrike">
                        <a:solidFill>
                          <a:srgbClr val="1F497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225" marR="8225" marT="82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365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u="none" strike="noStrike"/>
                        <a:t>IMT Mines Saint-Étienne</a:t>
                      </a:r>
                      <a:endParaRPr sz="1600" b="1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225" marR="8225" marT="8225" marB="0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u="none" strike="noStrike"/>
                        <a:t>Doble Diploma Ingenierías</a:t>
                      </a:r>
                      <a:endParaRPr sz="16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225" marR="8225" marT="822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u="none" strike="noStrike">
                          <a:solidFill>
                            <a:srgbClr val="1F497D"/>
                          </a:solidFill>
                        </a:rPr>
                        <a:t>UTP:</a:t>
                      </a:r>
                      <a:br>
                        <a:rPr lang="es-ES" sz="1600" b="0" u="none" strike="noStrike">
                          <a:solidFill>
                            <a:srgbClr val="1F497D"/>
                          </a:solidFill>
                        </a:rPr>
                      </a:br>
                      <a:r>
                        <a:rPr lang="es-ES" sz="1600" b="0" u="none" strike="noStrike">
                          <a:solidFill>
                            <a:srgbClr val="1F497D"/>
                          </a:solidFill>
                        </a:rPr>
                        <a:t>1 egresado</a:t>
                      </a:r>
                      <a:br>
                        <a:rPr lang="es-ES" sz="1600" b="0" u="none" strike="noStrike">
                          <a:solidFill>
                            <a:srgbClr val="1F497D"/>
                          </a:solidFill>
                        </a:rPr>
                      </a:br>
                      <a:r>
                        <a:rPr lang="es-ES" sz="1600" b="0" u="none" strike="noStrike">
                          <a:solidFill>
                            <a:srgbClr val="1F497D"/>
                          </a:solidFill>
                        </a:rPr>
                        <a:t>1 estudiante en proceso</a:t>
                      </a:r>
                      <a:endParaRPr sz="1600" b="0" i="0" u="none" strike="noStrike">
                        <a:solidFill>
                          <a:srgbClr val="1F497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225" marR="8225" marT="82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330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u="none" strike="noStrike"/>
                        <a:t>Insa Toulouse </a:t>
                      </a:r>
                      <a:endParaRPr sz="1600" b="1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225" marR="8225" marT="8225" marB="0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u="none" strike="noStrike"/>
                        <a:t>Doble Diploma Ingenierías</a:t>
                      </a:r>
                      <a:endParaRPr sz="16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225" marR="8225" marT="8225" marB="0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>
                        <a:solidFill>
                          <a:srgbClr val="1F497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225" marR="8225" marT="82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u="none" strike="noStrike"/>
                        <a:t>México</a:t>
                      </a:r>
                      <a:endParaRPr sz="1600" b="1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225" marR="8225" marT="822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u="none" strike="noStrike"/>
                        <a:t>Universidad Autónoma del Carmen - UNACAR</a:t>
                      </a:r>
                      <a:endParaRPr sz="1600" b="1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225" marR="8225" marT="8225" marB="0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u="none" strike="noStrike"/>
                        <a:t>Específico Doble Diploma Ingeniería Mecánica</a:t>
                      </a:r>
                      <a:endParaRPr sz="16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225" marR="8225" marT="8225" marB="0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u="none" strike="noStrike">
                          <a:solidFill>
                            <a:srgbClr val="1F497D"/>
                          </a:solidFill>
                        </a:rPr>
                        <a:t>Convocatoria en curso</a:t>
                      </a:r>
                      <a:endParaRPr sz="1600" b="0" i="0" u="none" strike="noStrike">
                        <a:solidFill>
                          <a:srgbClr val="1F497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225" marR="8225" marT="82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5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u="none" strike="noStrike"/>
                        <a:t>Italia</a:t>
                      </a:r>
                      <a:endParaRPr sz="1600" b="1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225" marR="8225" marT="822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u="none" strike="noStrike"/>
                        <a:t>Universidad de Salerno</a:t>
                      </a:r>
                      <a:endParaRPr sz="1600" b="1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225" marR="8225" marT="8225" marB="0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s-ES" sz="1600" b="0" u="none" strike="noStrike"/>
                        <a:t>Doble Diploma Ingenierías</a:t>
                      </a:r>
                      <a:endParaRPr/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225" marR="8225" marT="8225" marB="0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u="none" strike="noStrike">
                          <a:solidFill>
                            <a:srgbClr val="1F497D"/>
                          </a:solidFill>
                        </a:rPr>
                        <a:t>UTP: </a:t>
                      </a:r>
                      <a:endParaRPr/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0" u="none" strike="noStrike">
                          <a:solidFill>
                            <a:srgbClr val="1F497D"/>
                          </a:solidFill>
                        </a:rPr>
                        <a:t>1 estudiante en procesos </a:t>
                      </a:r>
                      <a:endParaRPr sz="1600" b="0" i="0" u="none" strike="noStrike">
                        <a:solidFill>
                          <a:srgbClr val="1F497D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225" marR="8225" marT="82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3"/>
          <p:cNvSpPr txBox="1"/>
          <p:nvPr/>
        </p:nvSpPr>
        <p:spPr>
          <a:xfrm>
            <a:off x="2342148" y="3356769"/>
            <a:ext cx="8794471" cy="584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0808"/>
              </a:buClr>
              <a:buSzPts val="3600"/>
              <a:buFont typeface="Calibri"/>
              <a:buNone/>
            </a:pPr>
            <a:r>
              <a:rPr lang="es-ES" sz="3600" b="1">
                <a:solidFill>
                  <a:srgbClr val="080808"/>
                </a:solidFill>
                <a:latin typeface="Calibri"/>
                <a:ea typeface="Calibri"/>
                <a:cs typeface="Calibri"/>
                <a:sym typeface="Calibri"/>
              </a:rPr>
              <a:t>GESTIÓN Y SOSTENIBILIDAD INSTITUCIONAL</a:t>
            </a:r>
            <a:endParaRPr/>
          </a:p>
        </p:txBody>
      </p:sp>
      <p:pic>
        <p:nvPicPr>
          <p:cNvPr id="362" name="Google Shape;362;p23" descr="Imagen que contiene dibuj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5660" y="2165904"/>
            <a:ext cx="1180306" cy="296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23" descr="https://ci5.googleusercontent.com/proxy/aYJSBquXdF4RM8A3RL7JpQZlEZjKIJDISwZ5I6NlrgPvhkz-Ql94tUJyINVjH3KKdLXF0ww_z_OM81ePLMjQ4b-71f70ptl16FU2ze2wyppurQGH=s0-d-e1-ft#http://media.utp.edu.co/acreditacion/imagenes/acreditacion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56220" y="6008700"/>
            <a:ext cx="1389337" cy="267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36619" y="5279260"/>
            <a:ext cx="601904" cy="582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3" descr="Imagen que contiene dibujo&#10;&#10;Descripción generada automá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62533" y="4382297"/>
            <a:ext cx="685445" cy="749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4"/>
          <p:cNvSpPr txBox="1">
            <a:spLocks noGrp="1"/>
          </p:cNvSpPr>
          <p:nvPr>
            <p:ph type="title"/>
          </p:nvPr>
        </p:nvSpPr>
        <p:spPr>
          <a:xfrm>
            <a:off x="838200" y="970384"/>
            <a:ext cx="10515600" cy="720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800"/>
              <a:buFont typeface="Calibri"/>
              <a:buNone/>
            </a:pPr>
            <a:r>
              <a:rPr lang="es-ES"/>
              <a:t>Gestión de la Infraestructura Tecnológica</a:t>
            </a:r>
            <a:endParaRPr/>
          </a:p>
        </p:txBody>
      </p:sp>
      <p:sp>
        <p:nvSpPr>
          <p:cNvPr id="372" name="Google Shape;372;p24"/>
          <p:cNvSpPr txBox="1">
            <a:spLocks noGrp="1"/>
          </p:cNvSpPr>
          <p:nvPr>
            <p:ph type="body" idx="1"/>
          </p:nvPr>
        </p:nvSpPr>
        <p:spPr>
          <a:xfrm>
            <a:off x="1038738" y="1968864"/>
            <a:ext cx="2671916" cy="548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ES"/>
              <a:t>Proyecto PARCE</a:t>
            </a:r>
            <a:endParaRPr/>
          </a:p>
        </p:txBody>
      </p:sp>
      <p:sp>
        <p:nvSpPr>
          <p:cNvPr id="373" name="Google Shape;373;p24"/>
          <p:cNvSpPr txBox="1"/>
          <p:nvPr/>
        </p:nvSpPr>
        <p:spPr>
          <a:xfrm>
            <a:off x="5127005" y="1825625"/>
            <a:ext cx="5928852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 de modernización y reposición de equipos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24"/>
          <p:cNvSpPr txBox="1"/>
          <p:nvPr/>
        </p:nvSpPr>
        <p:spPr>
          <a:xfrm>
            <a:off x="5662862" y="3013723"/>
            <a:ext cx="2610465" cy="2994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400"/>
              <a:buFont typeface="Arial"/>
              <a:buNone/>
            </a:pPr>
            <a:r>
              <a:rPr lang="es-ES" sz="24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Estudio de Mercado 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2400"/>
              <a:buFont typeface="Arial"/>
              <a:buNone/>
            </a:pPr>
            <a:r>
              <a:rPr lang="es-ES" sz="24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Equipos FIM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2400"/>
              <a:buFont typeface="Arial"/>
              <a:buNone/>
            </a:pPr>
            <a:r>
              <a:rPr lang="es-ES" sz="2400" b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$4.960.936.831</a:t>
            </a:r>
            <a:endParaRPr/>
          </a:p>
        </p:txBody>
      </p:sp>
      <p:pic>
        <p:nvPicPr>
          <p:cNvPr id="375" name="Google Shape;375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14251" y="2779732"/>
            <a:ext cx="2031890" cy="346279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76" name="Google Shape;376;p24"/>
          <p:cNvSpPr txBox="1"/>
          <p:nvPr/>
        </p:nvSpPr>
        <p:spPr>
          <a:xfrm>
            <a:off x="494147" y="2456175"/>
            <a:ext cx="372001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s-ES" sz="1800" b="0" i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ompresor de tornillo KAESER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Laboratorio de Sistemas Dinámicos y Control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7" name="Google Shape;377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8290" y="3368094"/>
            <a:ext cx="2131532" cy="236322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24"/>
          <p:cNvSpPr txBox="1"/>
          <p:nvPr/>
        </p:nvSpPr>
        <p:spPr>
          <a:xfrm>
            <a:off x="1038738" y="5879837"/>
            <a:ext cx="267191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$60.000.000</a:t>
            </a:r>
            <a:endParaRPr sz="2800" b="1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9" name="Google Shape;379;p24"/>
          <p:cNvCxnSpPr/>
          <p:nvPr/>
        </p:nvCxnSpPr>
        <p:spPr>
          <a:xfrm>
            <a:off x="4507832" y="1825625"/>
            <a:ext cx="0" cy="4416906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5"/>
          <p:cNvSpPr txBox="1"/>
          <p:nvPr/>
        </p:nvSpPr>
        <p:spPr>
          <a:xfrm>
            <a:off x="1224648" y="3300823"/>
            <a:ext cx="10967352" cy="1081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0808"/>
              </a:buClr>
              <a:buSzPts val="3600"/>
              <a:buFont typeface="Calibri"/>
              <a:buNone/>
            </a:pPr>
            <a:r>
              <a:rPr lang="es-ES" sz="3600" b="1">
                <a:solidFill>
                  <a:srgbClr val="080808"/>
                </a:solidFill>
                <a:latin typeface="Calibri"/>
                <a:ea typeface="Calibri"/>
                <a:cs typeface="Calibri"/>
                <a:sym typeface="Calibri"/>
              </a:rPr>
              <a:t>BIENESTAR INSTITUCIONAL, CALIDAD DE VIDA E INCLUSIÓN EN CONTEXTOS UNIVERSITARIOS</a:t>
            </a:r>
            <a:endParaRPr/>
          </a:p>
        </p:txBody>
      </p:sp>
      <p:pic>
        <p:nvPicPr>
          <p:cNvPr id="385" name="Google Shape;385;p25" descr="Imagen que contiene dibuj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5660" y="2165904"/>
            <a:ext cx="1180306" cy="296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25" descr="https://ci5.googleusercontent.com/proxy/aYJSBquXdF4RM8A3RL7JpQZlEZjKIJDISwZ5I6NlrgPvhkz-Ql94tUJyINVjH3KKdLXF0ww_z_OM81ePLMjQ4b-71f70ptl16FU2ze2wyppurQGH=s0-d-e1-ft#http://media.utp.edu.co/acreditacion/imagenes/acreditacion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56220" y="6008700"/>
            <a:ext cx="1389337" cy="267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36619" y="5279260"/>
            <a:ext cx="601904" cy="582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25" descr="Imagen que contiene dibujo&#10;&#10;Descripción generada automá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62533" y="4382297"/>
            <a:ext cx="685445" cy="749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6"/>
          <p:cNvSpPr txBox="1">
            <a:spLocks noGrp="1"/>
          </p:cNvSpPr>
          <p:nvPr>
            <p:ph type="title"/>
          </p:nvPr>
        </p:nvSpPr>
        <p:spPr>
          <a:xfrm>
            <a:off x="838200" y="970384"/>
            <a:ext cx="10515600" cy="720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800"/>
              <a:buFont typeface="Calibri"/>
              <a:buNone/>
            </a:pPr>
            <a:r>
              <a:rPr lang="es-ES"/>
              <a:t>Gestión Bienestar Institucional</a:t>
            </a:r>
            <a:endParaRPr/>
          </a:p>
        </p:txBody>
      </p:sp>
      <p:sp>
        <p:nvSpPr>
          <p:cNvPr id="395" name="Google Shape;395;p26"/>
          <p:cNvSpPr txBox="1">
            <a:spLocks noGrp="1"/>
          </p:cNvSpPr>
          <p:nvPr>
            <p:ph type="body" idx="1"/>
          </p:nvPr>
        </p:nvSpPr>
        <p:spPr>
          <a:xfrm>
            <a:off x="-240632" y="2170298"/>
            <a:ext cx="4007594" cy="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s-ES" sz="2400"/>
              <a:t>Congreso en Cartagena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s-ES" sz="2400"/>
              <a:t>Reunión de Decanos</a:t>
            </a:r>
            <a:endParaRPr/>
          </a:p>
          <a:p>
            <a:pPr marL="228600" lvl="0" indent="-762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pic>
        <p:nvPicPr>
          <p:cNvPr id="396" name="Google Shape;396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222" y="3244368"/>
            <a:ext cx="3103677" cy="232775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97" name="Google Shape;397;p26"/>
          <p:cNvSpPr txBox="1"/>
          <p:nvPr/>
        </p:nvSpPr>
        <p:spPr>
          <a:xfrm>
            <a:off x="4185002" y="2433637"/>
            <a:ext cx="400759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Mujeres en Ingeniería - ACOFI</a:t>
            </a:r>
            <a:endParaRPr/>
          </a:p>
        </p:txBody>
      </p:sp>
      <p:pic>
        <p:nvPicPr>
          <p:cNvPr id="398" name="Google Shape;398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85002" y="3244368"/>
            <a:ext cx="4240038" cy="203899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99" name="Google Shape;399;p26"/>
          <p:cNvSpPr txBox="1"/>
          <p:nvPr/>
        </p:nvSpPr>
        <p:spPr>
          <a:xfrm>
            <a:off x="9191673" y="2102110"/>
            <a:ext cx="273919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Liderazgo Transformacional, a través de coaching directivo</a:t>
            </a:r>
            <a:endParaRPr/>
          </a:p>
        </p:txBody>
      </p:sp>
      <p:sp>
        <p:nvSpPr>
          <p:cNvPr id="400" name="Google Shape;400;p26"/>
          <p:cNvSpPr txBox="1"/>
          <p:nvPr/>
        </p:nvSpPr>
        <p:spPr>
          <a:xfrm>
            <a:off x="9609221" y="5320281"/>
            <a:ext cx="175784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6 sesiones de 2 horas</a:t>
            </a:r>
            <a:endParaRPr/>
          </a:p>
        </p:txBody>
      </p:sp>
      <p:pic>
        <p:nvPicPr>
          <p:cNvPr id="401" name="Google Shape;401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61268" y="3957863"/>
            <a:ext cx="1552575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80143" y="3948338"/>
            <a:ext cx="1381125" cy="109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7"/>
          <p:cNvSpPr txBox="1">
            <a:spLocks noGrp="1"/>
          </p:cNvSpPr>
          <p:nvPr>
            <p:ph type="title"/>
          </p:nvPr>
        </p:nvSpPr>
        <p:spPr>
          <a:xfrm>
            <a:off x="838200" y="970384"/>
            <a:ext cx="10515600" cy="720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800"/>
              <a:buFont typeface="Calibri"/>
              <a:buNone/>
            </a:pPr>
            <a:r>
              <a:rPr lang="es-ES"/>
              <a:t>Gestión Bienestar Institucional</a:t>
            </a:r>
            <a:endParaRPr/>
          </a:p>
        </p:txBody>
      </p:sp>
      <p:sp>
        <p:nvSpPr>
          <p:cNvPr id="409" name="Google Shape;409;p27"/>
          <p:cNvSpPr txBox="1"/>
          <p:nvPr/>
        </p:nvSpPr>
        <p:spPr>
          <a:xfrm>
            <a:off x="1241849" y="2133271"/>
            <a:ext cx="383693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Curso de inducción de Decanos</a:t>
            </a:r>
            <a:endParaRPr/>
          </a:p>
        </p:txBody>
      </p:sp>
      <p:sp>
        <p:nvSpPr>
          <p:cNvPr id="410" name="Google Shape;410;p27"/>
          <p:cNvSpPr txBox="1"/>
          <p:nvPr/>
        </p:nvSpPr>
        <p:spPr>
          <a:xfrm>
            <a:off x="7948452" y="2133089"/>
            <a:ext cx="18669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Curso Unir</a:t>
            </a:r>
            <a:endParaRPr/>
          </a:p>
        </p:txBody>
      </p:sp>
      <p:pic>
        <p:nvPicPr>
          <p:cNvPr id="411" name="Google Shape;411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63438" y="3008391"/>
            <a:ext cx="3836929" cy="296489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12" name="Google Shape;412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61500" y="3086169"/>
            <a:ext cx="2931348" cy="2178642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13" name="Google Shape;413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41849" y="3641558"/>
            <a:ext cx="3349041" cy="242397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8"/>
          <p:cNvSpPr txBox="1">
            <a:spLocks noGrp="1"/>
          </p:cNvSpPr>
          <p:nvPr>
            <p:ph type="title"/>
          </p:nvPr>
        </p:nvSpPr>
        <p:spPr>
          <a:xfrm>
            <a:off x="838200" y="970384"/>
            <a:ext cx="10515600" cy="720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800"/>
              <a:buFont typeface="Calibri"/>
              <a:buNone/>
            </a:pPr>
            <a:r>
              <a:rPr lang="es-ES"/>
              <a:t>Gestión Bienestar Institucional</a:t>
            </a:r>
            <a:endParaRPr/>
          </a:p>
        </p:txBody>
      </p:sp>
      <p:sp>
        <p:nvSpPr>
          <p:cNvPr id="420" name="Google Shape;420;p28"/>
          <p:cNvSpPr txBox="1"/>
          <p:nvPr/>
        </p:nvSpPr>
        <p:spPr>
          <a:xfrm>
            <a:off x="6878049" y="1665205"/>
            <a:ext cx="4367464" cy="1198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Despedida Ramón Valencia Profesor Jubilado</a:t>
            </a:r>
            <a:endParaRPr/>
          </a:p>
        </p:txBody>
      </p:sp>
      <p:pic>
        <p:nvPicPr>
          <p:cNvPr id="421" name="Google Shape;421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7056" y="2585742"/>
            <a:ext cx="1381148" cy="181275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22" name="Google Shape;422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78049" y="4495382"/>
            <a:ext cx="4993968" cy="181275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23" name="Google Shape;423;p28"/>
          <p:cNvSpPr txBox="1"/>
          <p:nvPr/>
        </p:nvSpPr>
        <p:spPr>
          <a:xfrm>
            <a:off x="1082391" y="1714063"/>
            <a:ext cx="4367464" cy="55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Novena de aguinaldos</a:t>
            </a:r>
            <a:endParaRPr/>
          </a:p>
        </p:txBody>
      </p:sp>
      <p:pic>
        <p:nvPicPr>
          <p:cNvPr id="424" name="Google Shape;424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34557" y="2327842"/>
            <a:ext cx="1574345" cy="181275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25" name="Google Shape;425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34599" y="4256298"/>
            <a:ext cx="4374263" cy="207945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9"/>
          <p:cNvSpPr txBox="1">
            <a:spLocks noGrp="1"/>
          </p:cNvSpPr>
          <p:nvPr>
            <p:ph type="title"/>
          </p:nvPr>
        </p:nvSpPr>
        <p:spPr>
          <a:xfrm>
            <a:off x="838200" y="970384"/>
            <a:ext cx="10515600" cy="720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800"/>
              <a:buFont typeface="Calibri"/>
              <a:buNone/>
            </a:pPr>
            <a:r>
              <a:rPr lang="es-ES"/>
              <a:t>Acompañamiento Integral</a:t>
            </a:r>
            <a:endParaRPr/>
          </a:p>
        </p:txBody>
      </p:sp>
      <p:sp>
        <p:nvSpPr>
          <p:cNvPr id="432" name="Google Shape;432;p29"/>
          <p:cNvSpPr txBox="1"/>
          <p:nvPr/>
        </p:nvSpPr>
        <p:spPr>
          <a:xfrm>
            <a:off x="-146898" y="1690712"/>
            <a:ext cx="81813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Fortalecimiento de las redes sociales de la Facultad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3" name="Google Shape;433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611" y="2645010"/>
            <a:ext cx="3303884" cy="2984602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34" name="Google Shape;434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72365" y="5583621"/>
            <a:ext cx="740093" cy="720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48044" y="2713417"/>
            <a:ext cx="3564128" cy="267118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36" name="Google Shape;436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29579" y="5625978"/>
            <a:ext cx="666135" cy="651653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29"/>
          <p:cNvSpPr txBox="1"/>
          <p:nvPr/>
        </p:nvSpPr>
        <p:spPr>
          <a:xfrm>
            <a:off x="8524907" y="1889562"/>
            <a:ext cx="305573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Publicaciones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8" name="Google Shape;438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32919" y="3797878"/>
            <a:ext cx="2071288" cy="202241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39" name="Google Shape;439;p2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060905" y="2654496"/>
            <a:ext cx="1357755" cy="153616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40" name="Google Shape;440;p2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510855" y="3773840"/>
            <a:ext cx="2411678" cy="239149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41" name="Google Shape;441;p2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694314" y="2889194"/>
            <a:ext cx="1702553" cy="142298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"/>
          <p:cNvSpPr/>
          <p:nvPr/>
        </p:nvSpPr>
        <p:spPr>
          <a:xfrm>
            <a:off x="6240379" y="1105925"/>
            <a:ext cx="5951621" cy="215045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7EC0DB"/>
              </a:gs>
              <a:gs pos="100000">
                <a:srgbClr val="7EC0DB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POSGRADO: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E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Maestría en Sistemas Automáticos de Producción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s-ES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Maestría en Ingeniería Mecánica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s-ES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Especialización en Soldadura</a:t>
            </a:r>
            <a:endParaRPr/>
          </a:p>
          <a:p>
            <a:pPr marL="342900" marR="0" lvl="0" indent="-3111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Arial"/>
              <a:buNone/>
            </a:pPr>
            <a:endParaRPr sz="5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2021-1: 36 estudiantes matriculados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2021-2: 34 estudiantes matriculados</a:t>
            </a:r>
            <a:endParaRPr/>
          </a:p>
          <a:p>
            <a:pPr marL="3429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3"/>
          <p:cNvSpPr/>
          <p:nvPr/>
        </p:nvSpPr>
        <p:spPr>
          <a:xfrm>
            <a:off x="2890103" y="3875345"/>
            <a:ext cx="6253118" cy="229218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348F98"/>
              </a:gs>
              <a:gs pos="100000">
                <a:srgbClr val="43BECB">
                  <a:alpha val="72941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SERVICIOS:</a:t>
            </a:r>
            <a:endParaRPr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E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Laboratorio</a:t>
            </a:r>
            <a:endParaRPr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s-ES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Consultorías</a:t>
            </a:r>
            <a:endParaRPr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s-ES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Diplomados</a:t>
            </a:r>
            <a:endParaRPr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s-ES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Educación continua</a:t>
            </a:r>
            <a:endParaRPr sz="1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3"/>
          <p:cNvSpPr/>
          <p:nvPr/>
        </p:nvSpPr>
        <p:spPr>
          <a:xfrm>
            <a:off x="302040" y="1134967"/>
            <a:ext cx="5213448" cy="212141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E927C"/>
              </a:gs>
              <a:gs pos="100000">
                <a:srgbClr val="64C3A6">
                  <a:alpha val="75686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PREGRADO: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E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Ingeniería Mecánica </a:t>
            </a:r>
            <a:endParaRPr/>
          </a:p>
          <a:p>
            <a:pPr marL="342900" marR="0" lvl="0" indent="-2984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</a:pPr>
            <a:endParaRPr sz="7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2021-1: 860 estudiantes matriculados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2021-2: 856 estudiantes matriculados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0"/>
          <p:cNvSpPr txBox="1">
            <a:spLocks noGrp="1"/>
          </p:cNvSpPr>
          <p:nvPr>
            <p:ph type="title"/>
          </p:nvPr>
        </p:nvSpPr>
        <p:spPr>
          <a:xfrm>
            <a:off x="626619" y="977133"/>
            <a:ext cx="10515600" cy="720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800"/>
              <a:buFont typeface="Calibri"/>
              <a:buNone/>
            </a:pPr>
            <a:r>
              <a:rPr lang="es-ES"/>
              <a:t>Acompañamiento Integral</a:t>
            </a:r>
            <a:endParaRPr/>
          </a:p>
        </p:txBody>
      </p:sp>
      <p:pic>
        <p:nvPicPr>
          <p:cNvPr id="448" name="Google Shape;448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78986" y="1832523"/>
            <a:ext cx="4610867" cy="1357312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49" name="Google Shape;449;p30"/>
          <p:cNvSpPr txBox="1"/>
          <p:nvPr/>
        </p:nvSpPr>
        <p:spPr>
          <a:xfrm>
            <a:off x="626619" y="4283972"/>
            <a:ext cx="482939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Programa de Atención Integral - PAI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000"/>
              <a:buFont typeface="Arial"/>
              <a:buChar char="•"/>
            </a:pPr>
            <a:r>
              <a:rPr lang="es-ES" sz="2000" b="1" i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396</a:t>
            </a:r>
            <a:r>
              <a:rPr lang="es-ES" sz="2000" b="0" i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000" b="1" i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estudiantes</a:t>
            </a:r>
            <a:r>
              <a:rPr lang="es-ES" sz="2000" b="0" i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atendidos.</a:t>
            </a:r>
            <a:endParaRPr/>
          </a:p>
        </p:txBody>
      </p:sp>
      <p:sp>
        <p:nvSpPr>
          <p:cNvPr id="450" name="Google Shape;450;p30"/>
          <p:cNvSpPr txBox="1"/>
          <p:nvPr/>
        </p:nvSpPr>
        <p:spPr>
          <a:xfrm>
            <a:off x="6316626" y="3906168"/>
            <a:ext cx="5389432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Programa de Atención Integral Docente – PAID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000"/>
              <a:buFont typeface="Arial"/>
              <a:buChar char="•"/>
            </a:pPr>
            <a:r>
              <a:rPr lang="es-ES" sz="2000" b="1" i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r>
              <a:rPr lang="es-ES" sz="2000" b="0" i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000" b="1" i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docentes</a:t>
            </a:r>
            <a:r>
              <a:rPr lang="es-ES" sz="2000" b="0" i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atendidos.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Arial"/>
              <a:buChar char="•"/>
            </a:pPr>
            <a:r>
              <a:rPr lang="es-ES" sz="2000" b="0" i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Principales motivos: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0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- Acompañamiento  </a:t>
            </a:r>
            <a:r>
              <a:rPr lang="es-ES" sz="20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biosicosocial</a:t>
            </a:r>
            <a:r>
              <a:rPr lang="es-ES" sz="2000" b="0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0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- Acompañamiento </a:t>
            </a:r>
            <a:r>
              <a:rPr lang="es-ES" sz="20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familiar</a:t>
            </a:r>
            <a:endParaRPr sz="2000" b="0" i="0" u="none" strike="noStrike" cap="none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1" name="Google Shape;451;p30"/>
          <p:cNvCxnSpPr/>
          <p:nvPr/>
        </p:nvCxnSpPr>
        <p:spPr>
          <a:xfrm>
            <a:off x="5667590" y="3429000"/>
            <a:ext cx="0" cy="2893329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1"/>
          <p:cNvSpPr txBox="1">
            <a:spLocks noGrp="1"/>
          </p:cNvSpPr>
          <p:nvPr>
            <p:ph type="title"/>
          </p:nvPr>
        </p:nvSpPr>
        <p:spPr>
          <a:xfrm>
            <a:off x="838200" y="970384"/>
            <a:ext cx="10515600" cy="720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800"/>
              <a:buFont typeface="Calibri"/>
              <a:buNone/>
            </a:pPr>
            <a:r>
              <a:rPr lang="es-ES"/>
              <a:t>Acompañamiento Integral</a:t>
            </a:r>
            <a:endParaRPr/>
          </a:p>
        </p:txBody>
      </p:sp>
      <p:sp>
        <p:nvSpPr>
          <p:cNvPr id="458" name="Google Shape;458;p31"/>
          <p:cNvSpPr txBox="1"/>
          <p:nvPr/>
        </p:nvSpPr>
        <p:spPr>
          <a:xfrm>
            <a:off x="3501289" y="2371931"/>
            <a:ext cx="443926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Actualización página web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9" name="Google Shape;459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18169" y="3134671"/>
            <a:ext cx="5350825" cy="2294802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60" name="Google Shape;460;p31"/>
          <p:cNvSpPr txBox="1"/>
          <p:nvPr/>
        </p:nvSpPr>
        <p:spPr>
          <a:xfrm>
            <a:off x="8734749" y="4130308"/>
            <a:ext cx="3382178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Propuesta de acompañamiento PALE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1" name="Google Shape;461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90712" y="2032126"/>
            <a:ext cx="3469204" cy="178328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62" name="Google Shape;462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9321" y="2147343"/>
            <a:ext cx="2733910" cy="333613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63" name="Google Shape;463;p31"/>
          <p:cNvSpPr txBox="1"/>
          <p:nvPr/>
        </p:nvSpPr>
        <p:spPr>
          <a:xfrm>
            <a:off x="65518" y="5607351"/>
            <a:ext cx="304151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Open Campus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2"/>
          <p:cNvSpPr txBox="1">
            <a:spLocks noGrp="1"/>
          </p:cNvSpPr>
          <p:nvPr>
            <p:ph type="title"/>
          </p:nvPr>
        </p:nvSpPr>
        <p:spPr>
          <a:xfrm>
            <a:off x="838200" y="970384"/>
            <a:ext cx="10515600" cy="720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800"/>
              <a:buFont typeface="Calibri"/>
              <a:buNone/>
            </a:pPr>
            <a:r>
              <a:rPr lang="es-ES"/>
              <a:t>Retos de la Facultad de Ingeniería Mecánica para el próximo periodo</a:t>
            </a:r>
            <a:endParaRPr/>
          </a:p>
        </p:txBody>
      </p:sp>
      <p:sp>
        <p:nvSpPr>
          <p:cNvPr id="470" name="Google Shape;470;p32"/>
          <p:cNvSpPr txBox="1"/>
          <p:nvPr/>
        </p:nvSpPr>
        <p:spPr>
          <a:xfrm>
            <a:off x="336884" y="2069528"/>
            <a:ext cx="11518232" cy="4401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Acompañamiento en el proceso del </a:t>
            </a:r>
            <a:r>
              <a:rPr lang="es-E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Programa de Ingeniería civil.</a:t>
            </a:r>
            <a:endParaRPr/>
          </a:p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s-E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Reacreditación </a:t>
            </a: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del Programa de </a:t>
            </a:r>
            <a:r>
              <a:rPr lang="es-E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Ingeniería Mecánica </a:t>
            </a: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bajo sello </a:t>
            </a:r>
            <a:r>
              <a:rPr lang="es-E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EUR ACE.</a:t>
            </a:r>
            <a:endParaRPr/>
          </a:p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Continuación con la adaptación a la </a:t>
            </a:r>
            <a:r>
              <a:rPr lang="es-E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presencialidad.</a:t>
            </a:r>
            <a:endParaRPr/>
          </a:p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Realización de </a:t>
            </a:r>
            <a:r>
              <a:rPr lang="es-E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jornadas académico – lúdicas </a:t>
            </a: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 estudiantes.</a:t>
            </a:r>
            <a:endParaRPr/>
          </a:p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Puesta en marcha del </a:t>
            </a:r>
            <a:r>
              <a:rPr lang="es-E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Observatorio de Egresados de la FIM.</a:t>
            </a:r>
            <a:endParaRPr/>
          </a:p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Trabajar en la posibilidad de buscar el aumento y visibilización de</a:t>
            </a:r>
            <a:r>
              <a:rPr lang="es-E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participación de las </a:t>
            </a:r>
            <a:r>
              <a:rPr lang="es-E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mujeres </a:t>
            </a: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 la </a:t>
            </a:r>
            <a:r>
              <a:rPr lang="es-E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FIM (ODS 5).</a:t>
            </a:r>
            <a:endParaRPr/>
          </a:p>
          <a:p>
            <a:pPr marL="457200" marR="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Continuar con la consolidación de los </a:t>
            </a:r>
            <a:r>
              <a:rPr lang="es-E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procesos</a:t>
            </a: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s-E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mejoramiento continuo </a:t>
            </a: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la Facultad.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3"/>
          <p:cNvSpPr txBox="1"/>
          <p:nvPr/>
        </p:nvSpPr>
        <p:spPr>
          <a:xfrm>
            <a:off x="2532273" y="3858472"/>
            <a:ext cx="5763986" cy="1525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35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¡Gracias!</a:t>
            </a:r>
            <a:endParaRPr/>
          </a:p>
        </p:txBody>
      </p:sp>
      <p:pic>
        <p:nvPicPr>
          <p:cNvPr id="476" name="Google Shape;476;p33" descr="Dibujo animado de un personaje animado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8239" y="1409194"/>
            <a:ext cx="1503212" cy="3770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33" descr="Forma, Círculo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50605" y="4343653"/>
            <a:ext cx="764420" cy="835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33" descr="https://ci5.googleusercontent.com/proxy/aYJSBquXdF4RM8A3RL7JpQZlEZjKIJDISwZ5I6NlrgPvhkz-Ql94tUJyINVjH3KKdLXF0ww_z_OM81ePLMjQ4b-71f70ptl16FU2ze2wyppurQGH=s0-d-e1-ft#http://media.utp.edu.co/acreditacion/imagenes/acreditacion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93080" y="5919537"/>
            <a:ext cx="1769187" cy="340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77673" y="5234799"/>
            <a:ext cx="601904" cy="582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"/>
          <p:cNvSpPr txBox="1">
            <a:spLocks noGrp="1"/>
          </p:cNvSpPr>
          <p:nvPr>
            <p:ph type="title"/>
          </p:nvPr>
        </p:nvSpPr>
        <p:spPr>
          <a:xfrm>
            <a:off x="789083" y="981956"/>
            <a:ext cx="10515600" cy="720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800"/>
              <a:buFont typeface="Arial"/>
              <a:buNone/>
            </a:pPr>
            <a:r>
              <a:rPr lang="es-ES">
                <a:latin typeface="Arial"/>
                <a:ea typeface="Arial"/>
                <a:cs typeface="Arial"/>
                <a:sym typeface="Arial"/>
              </a:rPr>
              <a:t>Decanatura FIM</a:t>
            </a:r>
            <a:endParaRPr sz="2800"/>
          </a:p>
        </p:txBody>
      </p:sp>
      <p:sp>
        <p:nvSpPr>
          <p:cNvPr id="138" name="Google Shape;138;p4"/>
          <p:cNvSpPr txBox="1"/>
          <p:nvPr/>
        </p:nvSpPr>
        <p:spPr>
          <a:xfrm>
            <a:off x="50505" y="2304957"/>
            <a:ext cx="4324818" cy="511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Gestión del presupuesto y contrataciones</a:t>
            </a:r>
            <a:endParaRPr/>
          </a:p>
        </p:txBody>
      </p:sp>
      <p:sp>
        <p:nvSpPr>
          <p:cNvPr id="139" name="Google Shape;139;p4"/>
          <p:cNvSpPr txBox="1"/>
          <p:nvPr/>
        </p:nvSpPr>
        <p:spPr>
          <a:xfrm>
            <a:off x="4238888" y="4524492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Evaluación del desempeño de administrativos y docentes</a:t>
            </a:r>
            <a:endParaRPr/>
          </a:p>
        </p:txBody>
      </p:sp>
      <p:sp>
        <p:nvSpPr>
          <p:cNvPr id="140" name="Google Shape;140;p4"/>
          <p:cNvSpPr txBox="1"/>
          <p:nvPr/>
        </p:nvSpPr>
        <p:spPr>
          <a:xfrm>
            <a:off x="5542933" y="2359733"/>
            <a:ext cx="52578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Programación académica semestre e intersemestrales</a:t>
            </a:r>
            <a:endParaRPr/>
          </a:p>
        </p:txBody>
      </p:sp>
      <p:sp>
        <p:nvSpPr>
          <p:cNvPr id="141" name="Google Shape;141;p4"/>
          <p:cNvSpPr txBox="1"/>
          <p:nvPr/>
        </p:nvSpPr>
        <p:spPr>
          <a:xfrm>
            <a:off x="2212914" y="3266337"/>
            <a:ext cx="36896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Consejos de Facultad</a:t>
            </a:r>
            <a:endParaRPr/>
          </a:p>
        </p:txBody>
      </p:sp>
      <p:sp>
        <p:nvSpPr>
          <p:cNvPr id="142" name="Google Shape;142;p4"/>
          <p:cNvSpPr txBox="1"/>
          <p:nvPr/>
        </p:nvSpPr>
        <p:spPr>
          <a:xfrm>
            <a:off x="389329" y="4377358"/>
            <a:ext cx="21015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Salas de profesores</a:t>
            </a:r>
            <a:endParaRPr/>
          </a:p>
        </p:txBody>
      </p:sp>
      <p:sp>
        <p:nvSpPr>
          <p:cNvPr id="143" name="Google Shape;143;p4"/>
          <p:cNvSpPr txBox="1"/>
          <p:nvPr/>
        </p:nvSpPr>
        <p:spPr>
          <a:xfrm>
            <a:off x="7664115" y="3477778"/>
            <a:ext cx="36896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Comités Curriculares</a:t>
            </a:r>
            <a:endParaRPr/>
          </a:p>
        </p:txBody>
      </p:sp>
      <p:sp>
        <p:nvSpPr>
          <p:cNvPr id="144" name="Google Shape;144;p4"/>
          <p:cNvSpPr txBox="1"/>
          <p:nvPr/>
        </p:nvSpPr>
        <p:spPr>
          <a:xfrm>
            <a:off x="3552085" y="5592807"/>
            <a:ext cx="31442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Revisión de evaluación docente</a:t>
            </a:r>
            <a:endParaRPr/>
          </a:p>
        </p:txBody>
      </p:sp>
      <p:pic>
        <p:nvPicPr>
          <p:cNvPr id="145" name="Google Shape;14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3704" y="1867069"/>
            <a:ext cx="1095375" cy="1042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0583" y="2816008"/>
            <a:ext cx="1479354" cy="1225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96338" y="5169251"/>
            <a:ext cx="1181100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44226" y="4224631"/>
            <a:ext cx="1143000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89402" y="3000387"/>
            <a:ext cx="1362075" cy="109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24351" y="4131026"/>
            <a:ext cx="1381125" cy="103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60619" y="1995357"/>
            <a:ext cx="1209675" cy="110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5"/>
          <p:cNvSpPr txBox="1"/>
          <p:nvPr/>
        </p:nvSpPr>
        <p:spPr>
          <a:xfrm>
            <a:off x="1395966" y="3253221"/>
            <a:ext cx="10662249" cy="791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0808"/>
              </a:buClr>
              <a:buSzPts val="3600"/>
              <a:buFont typeface="Calibri"/>
              <a:buNone/>
            </a:pPr>
            <a:r>
              <a:rPr lang="es-ES" sz="3600" b="1">
                <a:solidFill>
                  <a:srgbClr val="080808"/>
                </a:solidFill>
                <a:latin typeface="Calibri"/>
                <a:ea typeface="Calibri"/>
                <a:cs typeface="Calibri"/>
                <a:sym typeface="Calibri"/>
              </a:rPr>
              <a:t>EXCELENCIA ACADÉMICA PARA LA FORMACIÓN INTEGRAL</a:t>
            </a:r>
            <a:endParaRPr/>
          </a:p>
        </p:txBody>
      </p:sp>
      <p:pic>
        <p:nvPicPr>
          <p:cNvPr id="158" name="Google Shape;158;p5" descr="Imagen que contiene dibuj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5660" y="2165904"/>
            <a:ext cx="1180306" cy="296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5" descr="https://ci5.googleusercontent.com/proxy/aYJSBquXdF4RM8A3RL7JpQZlEZjKIJDISwZ5I6NlrgPvhkz-Ql94tUJyINVjH3KKdLXF0ww_z_OM81ePLMjQ4b-71f70ptl16FU2ze2wyppurQGH=s0-d-e1-ft#http://media.utp.edu.co/acreditacion/imagenes/acreditacion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56220" y="6008700"/>
            <a:ext cx="1389337" cy="267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36619" y="5279260"/>
            <a:ext cx="601904" cy="582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5" descr="Imagen que contiene dibujo&#10;&#10;Descripción generada automá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62533" y="4382297"/>
            <a:ext cx="685445" cy="749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6"/>
          <p:cNvSpPr txBox="1">
            <a:spLocks noGrp="1"/>
          </p:cNvSpPr>
          <p:nvPr>
            <p:ph type="title"/>
          </p:nvPr>
        </p:nvSpPr>
        <p:spPr>
          <a:xfrm>
            <a:off x="838200" y="970384"/>
            <a:ext cx="10515600" cy="720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800"/>
              <a:buFont typeface="Arial"/>
              <a:buNone/>
            </a:pPr>
            <a:r>
              <a:rPr lang="es-ES">
                <a:latin typeface="Arial"/>
                <a:ea typeface="Arial"/>
                <a:cs typeface="Arial"/>
                <a:sym typeface="Arial"/>
              </a:rPr>
              <a:t>Cultura Institucional </a:t>
            </a:r>
            <a:br>
              <a:rPr lang="es-ES">
                <a:latin typeface="Arial"/>
                <a:ea typeface="Arial"/>
                <a:cs typeface="Arial"/>
                <a:sym typeface="Arial"/>
              </a:rPr>
            </a:br>
            <a:r>
              <a:rPr lang="es-ES" sz="2800">
                <a:latin typeface="Arial"/>
                <a:ea typeface="Arial"/>
                <a:cs typeface="Arial"/>
                <a:sym typeface="Arial"/>
              </a:rPr>
              <a:t>Autoevaluación, autorregulación y mejoramiento continuo</a:t>
            </a:r>
            <a:endParaRPr sz="2800"/>
          </a:p>
        </p:txBody>
      </p:sp>
      <p:sp>
        <p:nvSpPr>
          <p:cNvPr id="168" name="Google Shape;168;p6"/>
          <p:cNvSpPr txBox="1">
            <a:spLocks noGrp="1"/>
          </p:cNvSpPr>
          <p:nvPr>
            <p:ph type="body" idx="1"/>
          </p:nvPr>
        </p:nvSpPr>
        <p:spPr>
          <a:xfrm>
            <a:off x="6096000" y="2168246"/>
            <a:ext cx="5182355" cy="930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s-ES" sz="2400"/>
              <a:t>Inicio proceso Reacreditación EUR ACE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s-ES" sz="2400" b="1"/>
              <a:t>Programa de Ingeniería Mecánica</a:t>
            </a:r>
            <a:endParaRPr/>
          </a:p>
        </p:txBody>
      </p:sp>
      <p:sp>
        <p:nvSpPr>
          <p:cNvPr id="169" name="Google Shape;169;p6"/>
          <p:cNvSpPr txBox="1"/>
          <p:nvPr/>
        </p:nvSpPr>
        <p:spPr>
          <a:xfrm>
            <a:off x="239162" y="2847158"/>
            <a:ext cx="4711574" cy="510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6"/>
          <p:cNvSpPr txBox="1"/>
          <p:nvPr/>
        </p:nvSpPr>
        <p:spPr>
          <a:xfrm>
            <a:off x="319806" y="2163384"/>
            <a:ext cx="5182355" cy="930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Acreditación EUR ACE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s-E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Maestría en Ingeniería Mecánica</a:t>
            </a:r>
            <a:endParaRPr/>
          </a:p>
        </p:txBody>
      </p:sp>
      <p:pic>
        <p:nvPicPr>
          <p:cNvPr id="171" name="Google Shape;17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8754" y="3566251"/>
            <a:ext cx="3408536" cy="255800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2" name="Google Shape;17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17184" y="3291749"/>
            <a:ext cx="3333552" cy="153343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3" name="Google Shape;17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96559" y="3644556"/>
            <a:ext cx="3336490" cy="128021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74" name="Google Shape;174;p6"/>
          <p:cNvSpPr txBox="1"/>
          <p:nvPr/>
        </p:nvSpPr>
        <p:spPr>
          <a:xfrm>
            <a:off x="5408850" y="3220291"/>
            <a:ext cx="3333553" cy="424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 de Mejoramiento</a:t>
            </a:r>
            <a:endParaRPr/>
          </a:p>
        </p:txBody>
      </p:sp>
      <p:pic>
        <p:nvPicPr>
          <p:cNvPr id="175" name="Google Shape;175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87581" y="4704603"/>
            <a:ext cx="4904419" cy="156586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76" name="Google Shape;176;p6"/>
          <p:cNvSpPr txBox="1"/>
          <p:nvPr/>
        </p:nvSpPr>
        <p:spPr>
          <a:xfrm>
            <a:off x="8255541" y="4303821"/>
            <a:ext cx="3333553" cy="424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Mapa de riesgos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"/>
          <p:cNvSpPr txBox="1">
            <a:spLocks noGrp="1"/>
          </p:cNvSpPr>
          <p:nvPr>
            <p:ph type="title"/>
          </p:nvPr>
        </p:nvSpPr>
        <p:spPr>
          <a:xfrm>
            <a:off x="1164548" y="1753814"/>
            <a:ext cx="10515600" cy="720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 de Assessment y Revisión de Currículos</a:t>
            </a:r>
            <a:endParaRPr/>
          </a:p>
        </p:txBody>
      </p:sp>
      <p:pic>
        <p:nvPicPr>
          <p:cNvPr id="183" name="Google Shape;18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1599" y="2584872"/>
            <a:ext cx="6304008" cy="284061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84" name="Google Shape;184;p7"/>
          <p:cNvSpPr txBox="1"/>
          <p:nvPr/>
        </p:nvSpPr>
        <p:spPr>
          <a:xfrm>
            <a:off x="990600" y="922756"/>
            <a:ext cx="10515600" cy="720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800"/>
              <a:buFont typeface="Arial"/>
              <a:buNone/>
            </a:pPr>
            <a:r>
              <a:rPr lang="es-ES" sz="38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Cultura Institucional </a:t>
            </a:r>
            <a:br>
              <a:rPr lang="es-ES" sz="38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28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Autoevaluación, autorregulación y mejoramiento continuo</a:t>
            </a:r>
            <a:endParaRPr sz="2800" b="1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" name="Google Shape;185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30755" y="4451559"/>
            <a:ext cx="4755479" cy="177649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6" name="Google Shape;186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43812" y="2584872"/>
            <a:ext cx="3662363" cy="318720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8"/>
          <p:cNvSpPr txBox="1">
            <a:spLocks noGrp="1"/>
          </p:cNvSpPr>
          <p:nvPr>
            <p:ph type="title"/>
          </p:nvPr>
        </p:nvSpPr>
        <p:spPr>
          <a:xfrm>
            <a:off x="838200" y="970384"/>
            <a:ext cx="10515600" cy="720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800"/>
              <a:buFont typeface="Calibri"/>
              <a:buNone/>
            </a:pPr>
            <a:r>
              <a:rPr lang="es-ES"/>
              <a:t>Desarrollo Docente</a:t>
            </a:r>
            <a:endParaRPr/>
          </a:p>
        </p:txBody>
      </p:sp>
      <p:sp>
        <p:nvSpPr>
          <p:cNvPr id="193" name="Google Shape;193;p8"/>
          <p:cNvSpPr txBox="1">
            <a:spLocks noGrp="1"/>
          </p:cNvSpPr>
          <p:nvPr>
            <p:ph type="body" idx="1"/>
          </p:nvPr>
        </p:nvSpPr>
        <p:spPr>
          <a:xfrm>
            <a:off x="476250" y="1825624"/>
            <a:ext cx="5029200" cy="860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s-ES" sz="1600"/>
              <a:t>Capacitación: </a:t>
            </a:r>
            <a:r>
              <a:rPr lang="es-ES" sz="1600" b="1"/>
              <a:t>MODELO DE MEDICIÓN DE RESULTADOS DE APRENDIZAJE: DEFINICIÓN, VALORACIÓN Y EVALUACIÓN PARA SU MEJORA CONTINUA</a:t>
            </a:r>
            <a:endParaRPr sz="1600"/>
          </a:p>
        </p:txBody>
      </p:sp>
      <p:pic>
        <p:nvPicPr>
          <p:cNvPr id="194" name="Google Shape;194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036" y="2686049"/>
            <a:ext cx="3851628" cy="288872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95" name="Google Shape;195;p8"/>
          <p:cNvSpPr/>
          <p:nvPr/>
        </p:nvSpPr>
        <p:spPr>
          <a:xfrm>
            <a:off x="7424949" y="2034158"/>
            <a:ext cx="288566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Taller: </a:t>
            </a:r>
            <a:r>
              <a:rPr lang="es-E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APRENDIZAJE ACTIVO</a:t>
            </a:r>
            <a:endParaRPr/>
          </a:p>
        </p:txBody>
      </p:sp>
      <p:sp>
        <p:nvSpPr>
          <p:cNvPr id="196" name="Google Shape;196;p8"/>
          <p:cNvSpPr/>
          <p:nvPr/>
        </p:nvSpPr>
        <p:spPr>
          <a:xfrm>
            <a:off x="2397097" y="5735080"/>
            <a:ext cx="118750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UNINORTE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8"/>
          <p:cNvSpPr/>
          <p:nvPr/>
        </p:nvSpPr>
        <p:spPr>
          <a:xfrm>
            <a:off x="7275338" y="5390104"/>
            <a:ext cx="328173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INGENIERO MAURICIO HOLGUÍN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8352" y="2553513"/>
            <a:ext cx="1009650" cy="120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48562" y="3735871"/>
            <a:ext cx="116205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39037" y="3735871"/>
            <a:ext cx="1343025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53312" y="2572563"/>
            <a:ext cx="1428750" cy="119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838200" y="970384"/>
            <a:ext cx="10515600" cy="720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800"/>
              <a:buFont typeface="Calibri"/>
              <a:buNone/>
            </a:pPr>
            <a:r>
              <a:rPr lang="es-ES"/>
              <a:t>Desarrollo Docente</a:t>
            </a:r>
            <a:endParaRPr/>
          </a:p>
        </p:txBody>
      </p:sp>
      <p:sp>
        <p:nvSpPr>
          <p:cNvPr id="208" name="Google Shape;208;p9"/>
          <p:cNvSpPr txBox="1">
            <a:spLocks noGrp="1"/>
          </p:cNvSpPr>
          <p:nvPr>
            <p:ph type="body" idx="1"/>
          </p:nvPr>
        </p:nvSpPr>
        <p:spPr>
          <a:xfrm>
            <a:off x="1200669" y="2016548"/>
            <a:ext cx="3593121" cy="1742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s-ES" sz="2400">
                <a:latin typeface="Arial"/>
                <a:ea typeface="Arial"/>
                <a:cs typeface="Arial"/>
                <a:sym typeface="Arial"/>
              </a:rPr>
              <a:t>Nuevas metodologías de la enseñanza</a:t>
            </a:r>
            <a:endParaRPr sz="2400"/>
          </a:p>
        </p:txBody>
      </p:sp>
      <p:pic>
        <p:nvPicPr>
          <p:cNvPr id="209" name="Google Shape;20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24021" y="3918388"/>
            <a:ext cx="2853992" cy="220969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10" name="Google Shape;210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58502" y="2694265"/>
            <a:ext cx="2946261" cy="220969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11" name="Google Shape;211;p9"/>
          <p:cNvSpPr txBox="1"/>
          <p:nvPr/>
        </p:nvSpPr>
        <p:spPr>
          <a:xfrm>
            <a:off x="1634259" y="5810698"/>
            <a:ext cx="272594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Capacitación CRIE</a:t>
            </a:r>
            <a:endParaRPr/>
          </a:p>
        </p:txBody>
      </p:sp>
      <p:sp>
        <p:nvSpPr>
          <p:cNvPr id="212" name="Google Shape;212;p9"/>
          <p:cNvSpPr txBox="1"/>
          <p:nvPr/>
        </p:nvSpPr>
        <p:spPr>
          <a:xfrm>
            <a:off x="7398210" y="1728033"/>
            <a:ext cx="3593121" cy="720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Adaptación progresiva a la presencialidad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3" name="Google Shape;213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47128" y="2957502"/>
            <a:ext cx="2937962" cy="265032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Verde azulado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1082</Words>
  <Application>Microsoft Office PowerPoint</Application>
  <PresentationFormat>Panorámica</PresentationFormat>
  <Paragraphs>303</Paragraphs>
  <Slides>33</Slides>
  <Notes>33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6" baseType="lpstr">
      <vt:lpstr>Arial</vt:lpstr>
      <vt:lpstr>Calibri</vt:lpstr>
      <vt:lpstr>Tema de Office</vt:lpstr>
      <vt:lpstr>Presentación de PowerPoint</vt:lpstr>
      <vt:lpstr>Presentación de PowerPoint</vt:lpstr>
      <vt:lpstr>Presentación de PowerPoint</vt:lpstr>
      <vt:lpstr>Decanatura FIM</vt:lpstr>
      <vt:lpstr>Presentación de PowerPoint</vt:lpstr>
      <vt:lpstr>Cultura Institucional  Autoevaluación, autorregulación y mejoramiento continuo</vt:lpstr>
      <vt:lpstr>Plan de Assessment y Revisión de Currículos</vt:lpstr>
      <vt:lpstr>Desarrollo Docente</vt:lpstr>
      <vt:lpstr>Desarrollo Docente</vt:lpstr>
      <vt:lpstr>Programa de Ingeniería Civil</vt:lpstr>
      <vt:lpstr>Relevo Generacional Planta Docente</vt:lpstr>
      <vt:lpstr>Vinculación e Integración del Egresado</vt:lpstr>
      <vt:lpstr>Fortalecimiento y apoyo de los programas de posgrado</vt:lpstr>
      <vt:lpstr>Presentación de PowerPoint</vt:lpstr>
      <vt:lpstr>Gestión de la Investigación</vt:lpstr>
      <vt:lpstr>Gestión de la Extensión</vt:lpstr>
      <vt:lpstr>Gestión de la Extensión</vt:lpstr>
      <vt:lpstr>Gestión de la Extensión</vt:lpstr>
      <vt:lpstr>Gestión de las Prácticas</vt:lpstr>
      <vt:lpstr>Presentación de PowerPoint</vt:lpstr>
      <vt:lpstr>Gestión de la Movilidad</vt:lpstr>
      <vt:lpstr>Convenios vigentes 2021</vt:lpstr>
      <vt:lpstr>Presentación de PowerPoint</vt:lpstr>
      <vt:lpstr>Gestión de la Infraestructura Tecnológica</vt:lpstr>
      <vt:lpstr>Presentación de PowerPoint</vt:lpstr>
      <vt:lpstr>Gestión Bienestar Institucional</vt:lpstr>
      <vt:lpstr>Gestión Bienestar Institucional</vt:lpstr>
      <vt:lpstr>Gestión Bienestar Institucional</vt:lpstr>
      <vt:lpstr>Acompañamiento Integral</vt:lpstr>
      <vt:lpstr>Acompañamiento Integral</vt:lpstr>
      <vt:lpstr>Acompañamiento Integral</vt:lpstr>
      <vt:lpstr>Retos de la Facultad de Ingeniería Mecánica para el próximo periodo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UTP</dc:creator>
  <cp:lastModifiedBy>Valentina Kallewaard</cp:lastModifiedBy>
  <cp:revision>1</cp:revision>
  <dcterms:created xsi:type="dcterms:W3CDTF">2017-03-06T22:18:18Z</dcterms:created>
  <dcterms:modified xsi:type="dcterms:W3CDTF">2022-08-09T11:04:02Z</dcterms:modified>
</cp:coreProperties>
</file>