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60" r:id="rId2"/>
    <p:sldId id="264" r:id="rId3"/>
    <p:sldId id="261" r:id="rId4"/>
    <p:sldId id="262" r:id="rId5"/>
    <p:sldId id="265" r:id="rId6"/>
    <p:sldId id="300" r:id="rId7"/>
    <p:sldId id="266" r:id="rId8"/>
    <p:sldId id="267" r:id="rId9"/>
    <p:sldId id="268" r:id="rId10"/>
    <p:sldId id="269" r:id="rId11"/>
    <p:sldId id="257" r:id="rId12"/>
    <p:sldId id="258" r:id="rId13"/>
    <p:sldId id="270" r:id="rId14"/>
    <p:sldId id="301" r:id="rId15"/>
    <p:sldId id="271" r:id="rId16"/>
    <p:sldId id="272" r:id="rId17"/>
    <p:sldId id="273" r:id="rId18"/>
    <p:sldId id="274" r:id="rId19"/>
    <p:sldId id="275" r:id="rId20"/>
    <p:sldId id="277" r:id="rId21"/>
    <p:sldId id="278" r:id="rId22"/>
    <p:sldId id="284" r:id="rId23"/>
    <p:sldId id="285" r:id="rId24"/>
    <p:sldId id="286" r:id="rId25"/>
    <p:sldId id="288" r:id="rId26"/>
    <p:sldId id="289" r:id="rId27"/>
    <p:sldId id="290" r:id="rId28"/>
    <p:sldId id="291" r:id="rId29"/>
    <p:sldId id="292" r:id="rId30"/>
    <p:sldId id="294" r:id="rId31"/>
    <p:sldId id="295" r:id="rId32"/>
    <p:sldId id="296" r:id="rId33"/>
    <p:sldId id="299" r:id="rId34"/>
    <p:sldId id="263" r:id="rId35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643" autoAdjust="0"/>
    <p:restoredTop sz="96843" autoAdjust="0"/>
  </p:normalViewPr>
  <p:slideViewPr>
    <p:cSldViewPr snapToGrid="0">
      <p:cViewPr varScale="1">
        <p:scale>
          <a:sx n="127" d="100"/>
          <a:sy n="127" d="100"/>
        </p:scale>
        <p:origin x="528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18B7CD-9E3D-488C-BA02-ABB3DAFCD9DD}" type="datetimeFigureOut">
              <a:rPr lang="es-CO" smtClean="0"/>
              <a:t>21/07/2021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E2A6EE-7BF9-41FF-8F93-D2AF3A55F96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869288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Aumentar las visitas al sitio web en un 40%, duplicando el volumen de producción de contenido y la inversión en la estrategia SEM, para posicionar la marca en los motores de búsqueda y generar más Leads </a:t>
            </a:r>
            <a:r>
              <a:rPr lang="es-E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 los siguientes seis meses.</a:t>
            </a:r>
            <a:endParaRPr lang="es-E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E2A6EE-7BF9-41FF-8F93-D2AF3A55F96D}" type="slidenum">
              <a:rPr lang="es-CO" smtClean="0"/>
              <a:t>16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5529846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5FD79-AD61-4A96-9EC3-5A60329A64AF}" type="datetimeFigureOut">
              <a:rPr lang="es-CO" smtClean="0"/>
              <a:t>21/07/2021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33F8B-431D-4D3C-A7D1-AF8B9CC09E4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904992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5FD79-AD61-4A96-9EC3-5A60329A64AF}" type="datetimeFigureOut">
              <a:rPr lang="es-CO" smtClean="0"/>
              <a:t>21/07/2021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33F8B-431D-4D3C-A7D1-AF8B9CC09E4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7807757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5FD79-AD61-4A96-9EC3-5A60329A64AF}" type="datetimeFigureOut">
              <a:rPr lang="es-CO" smtClean="0"/>
              <a:t>21/07/2021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33F8B-431D-4D3C-A7D1-AF8B9CC09E4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9709771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5FD79-AD61-4A96-9EC3-5A60329A64AF}" type="datetimeFigureOut">
              <a:rPr lang="es-CO" smtClean="0"/>
              <a:t>21/07/2021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33F8B-431D-4D3C-A7D1-AF8B9CC09E4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399741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5FD79-AD61-4A96-9EC3-5A60329A64AF}" type="datetimeFigureOut">
              <a:rPr lang="es-CO" smtClean="0"/>
              <a:t>21/07/2021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33F8B-431D-4D3C-A7D1-AF8B9CC09E4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326420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5FD79-AD61-4A96-9EC3-5A60329A64AF}" type="datetimeFigureOut">
              <a:rPr lang="es-CO" smtClean="0"/>
              <a:t>21/07/2021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33F8B-431D-4D3C-A7D1-AF8B9CC09E4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3972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5FD79-AD61-4A96-9EC3-5A60329A64AF}" type="datetimeFigureOut">
              <a:rPr lang="es-CO" smtClean="0"/>
              <a:t>21/07/2021</a:t>
            </a:fld>
            <a:endParaRPr lang="es-CO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33F8B-431D-4D3C-A7D1-AF8B9CC09E4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7831033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5FD79-AD61-4A96-9EC3-5A60329A64AF}" type="datetimeFigureOut">
              <a:rPr lang="es-CO" smtClean="0"/>
              <a:t>21/07/2021</a:t>
            </a:fld>
            <a:endParaRPr lang="es-CO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33F8B-431D-4D3C-A7D1-AF8B9CC09E4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093543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5FD79-AD61-4A96-9EC3-5A60329A64AF}" type="datetimeFigureOut">
              <a:rPr lang="es-CO" smtClean="0"/>
              <a:t>21/07/2021</a:t>
            </a:fld>
            <a:endParaRPr lang="es-CO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33F8B-431D-4D3C-A7D1-AF8B9CC09E4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5660962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5FD79-AD61-4A96-9EC3-5A60329A64AF}" type="datetimeFigureOut">
              <a:rPr lang="es-CO" smtClean="0"/>
              <a:t>21/07/2021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33F8B-431D-4D3C-A7D1-AF8B9CC09E4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548890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5FD79-AD61-4A96-9EC3-5A60329A64AF}" type="datetimeFigureOut">
              <a:rPr lang="es-CO" smtClean="0"/>
              <a:t>21/07/2021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33F8B-431D-4D3C-A7D1-AF8B9CC09E4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216507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E5FD79-AD61-4A96-9EC3-5A60329A64AF}" type="datetimeFigureOut">
              <a:rPr lang="es-CO" smtClean="0"/>
              <a:t>21/07/2021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E33F8B-431D-4D3C-A7D1-AF8B9CC09E45}" type="slidenum">
              <a:rPr lang="es-CO" smtClean="0"/>
              <a:t>‹Nº›</a:t>
            </a:fld>
            <a:endParaRPr lang="es-CO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8E26559B-0B60-D541-B5DA-C213856990BB}"/>
              </a:ext>
            </a:extLst>
          </p:cNvPr>
          <p:cNvSpPr/>
          <p:nvPr userDrawn="1"/>
        </p:nvSpPr>
        <p:spPr>
          <a:xfrm>
            <a:off x="0" y="6662057"/>
            <a:ext cx="12192000" cy="195943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879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trategyzer.com/canvas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ubspot.es/make-my-persona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62405" t="10178" r="17154" b="82802"/>
          <a:stretch/>
        </p:blipFill>
        <p:spPr>
          <a:xfrm>
            <a:off x="8460259" y="0"/>
            <a:ext cx="3731741" cy="774357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38858" t="41679" r="37197" b="32401"/>
          <a:stretch/>
        </p:blipFill>
        <p:spPr>
          <a:xfrm>
            <a:off x="8374792" y="3208642"/>
            <a:ext cx="3306462" cy="216242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/>
          <a:srcRect l="16244" t="10339" r="65910" b="29812"/>
          <a:stretch/>
        </p:blipFill>
        <p:spPr>
          <a:xfrm>
            <a:off x="0" y="0"/>
            <a:ext cx="3258064" cy="6601204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/>
          <a:srcRect l="62766" t="62458" r="17110" b="29699"/>
          <a:stretch/>
        </p:blipFill>
        <p:spPr>
          <a:xfrm>
            <a:off x="8460259" y="5736231"/>
            <a:ext cx="3674076" cy="864973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2331307" y="2608477"/>
            <a:ext cx="61866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3600" b="1" dirty="0" smtClean="0"/>
              <a:t>MARKETING DIGITAL</a:t>
            </a:r>
          </a:p>
          <a:p>
            <a:pPr algn="ctr"/>
            <a:r>
              <a:rPr lang="es-CO" sz="3600" b="1" dirty="0" smtClean="0"/>
              <a:t>Curso Introductorio</a:t>
            </a:r>
            <a:endParaRPr lang="es-CO" sz="3600" b="1" dirty="0"/>
          </a:p>
        </p:txBody>
      </p:sp>
    </p:spTree>
    <p:extLst>
      <p:ext uri="{BB962C8B-B14F-4D97-AF65-F5344CB8AC3E}">
        <p14:creationId xmlns:p14="http://schemas.microsoft.com/office/powerpoint/2010/main" val="3795878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anja diagonal 2"/>
          <p:cNvSpPr/>
          <p:nvPr/>
        </p:nvSpPr>
        <p:spPr>
          <a:xfrm>
            <a:off x="57665" y="487159"/>
            <a:ext cx="8155460" cy="343736"/>
          </a:xfrm>
          <a:prstGeom prst="diagStri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tx1"/>
              </a:solidFill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222292" y="22748"/>
            <a:ext cx="5634941" cy="4700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61950" indent="-361950" algn="just">
              <a:lnSpc>
                <a:spcPct val="107000"/>
              </a:lnSpc>
              <a:spcAft>
                <a:spcPts val="800"/>
              </a:spcAft>
            </a:pPr>
            <a:r>
              <a:rPr lang="es-CO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Estrategia – Mi plan de marketing digital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17072" t="16810" r="18221" b="7365"/>
          <a:stretch/>
        </p:blipFill>
        <p:spPr>
          <a:xfrm>
            <a:off x="507073" y="659027"/>
            <a:ext cx="10754051" cy="6021859"/>
          </a:xfrm>
          <a:prstGeom prst="rect">
            <a:avLst/>
          </a:prstGeom>
        </p:spPr>
      </p:pic>
      <p:sp>
        <p:nvSpPr>
          <p:cNvPr id="6" name="CuadroTexto 5">
            <a:hlinkClick r:id="rId3"/>
          </p:cNvPr>
          <p:cNvSpPr txBox="1"/>
          <p:nvPr/>
        </p:nvSpPr>
        <p:spPr>
          <a:xfrm>
            <a:off x="1301578" y="6194854"/>
            <a:ext cx="117801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CO" dirty="0" err="1" smtClean="0">
                <a:solidFill>
                  <a:schemeClr val="accent1">
                    <a:lumMod val="75000"/>
                  </a:schemeClr>
                </a:solidFill>
              </a:rPr>
              <a:t>Canvas</a:t>
            </a:r>
            <a:endParaRPr lang="es-CO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60386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odelo canvas uber ejempl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9950" y="432587"/>
            <a:ext cx="8001000" cy="600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lipse 3"/>
          <p:cNvSpPr/>
          <p:nvPr/>
        </p:nvSpPr>
        <p:spPr>
          <a:xfrm>
            <a:off x="5990601" y="521294"/>
            <a:ext cx="282011" cy="29910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6" name="Elipse 5"/>
          <p:cNvSpPr/>
          <p:nvPr/>
        </p:nvSpPr>
        <p:spPr>
          <a:xfrm>
            <a:off x="7980347" y="2545223"/>
            <a:ext cx="282011" cy="29910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831072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Modelo canvas empresa manufacturer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434" y="304400"/>
            <a:ext cx="8995046" cy="600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2405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anja diagonal 2"/>
          <p:cNvSpPr/>
          <p:nvPr/>
        </p:nvSpPr>
        <p:spPr>
          <a:xfrm>
            <a:off x="57665" y="487159"/>
            <a:ext cx="8155460" cy="343736"/>
          </a:xfrm>
          <a:prstGeom prst="diagStri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tx1"/>
              </a:solidFill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222292" y="22748"/>
            <a:ext cx="5634941" cy="4700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61950" indent="-361950" algn="just">
              <a:lnSpc>
                <a:spcPct val="107000"/>
              </a:lnSpc>
              <a:spcAft>
                <a:spcPts val="800"/>
              </a:spcAft>
            </a:pPr>
            <a:r>
              <a:rPr lang="es-CO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Estrategia – Mi plan de marketing digital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16917" t="14350" r="18035" b="9018"/>
          <a:stretch/>
        </p:blipFill>
        <p:spPr>
          <a:xfrm>
            <a:off x="1649282" y="830895"/>
            <a:ext cx="8185831" cy="5826279"/>
          </a:xfrm>
          <a:prstGeom prst="rect">
            <a:avLst/>
          </a:prstGeom>
        </p:spPr>
      </p:pic>
      <p:sp>
        <p:nvSpPr>
          <p:cNvPr id="7" name="CuadroTexto 6">
            <a:hlinkClick r:id="rId3"/>
          </p:cNvPr>
          <p:cNvSpPr txBox="1"/>
          <p:nvPr/>
        </p:nvSpPr>
        <p:spPr>
          <a:xfrm>
            <a:off x="2119357" y="5494946"/>
            <a:ext cx="153881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CO" u="sng" dirty="0" err="1" smtClean="0">
                <a:solidFill>
                  <a:schemeClr val="accent1">
                    <a:lumMod val="75000"/>
                  </a:schemeClr>
                </a:solidFill>
              </a:rPr>
              <a:t>Buyer</a:t>
            </a:r>
            <a:r>
              <a:rPr lang="es-CO" u="sng" dirty="0" smtClean="0">
                <a:solidFill>
                  <a:schemeClr val="accent1">
                    <a:lumMod val="75000"/>
                  </a:schemeClr>
                </a:solidFill>
              </a:rPr>
              <a:t> persona</a:t>
            </a:r>
            <a:endParaRPr lang="es-CO" u="sng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3356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anja diagonal 2"/>
          <p:cNvSpPr/>
          <p:nvPr/>
        </p:nvSpPr>
        <p:spPr>
          <a:xfrm>
            <a:off x="57665" y="487159"/>
            <a:ext cx="8155460" cy="343736"/>
          </a:xfrm>
          <a:prstGeom prst="diagStri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tx1"/>
              </a:solidFill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222292" y="22748"/>
            <a:ext cx="5634941" cy="4700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61950" indent="-361950" algn="just">
              <a:lnSpc>
                <a:spcPct val="107000"/>
              </a:lnSpc>
              <a:spcAft>
                <a:spcPts val="800"/>
              </a:spcAft>
            </a:pPr>
            <a:r>
              <a:rPr lang="es-CO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Estrategia – Mi plan de marketing digital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/>
          <a:srcRect l="23325" t="34536" r="43235" b="28565"/>
          <a:stretch/>
        </p:blipFill>
        <p:spPr>
          <a:xfrm>
            <a:off x="1612973" y="830894"/>
            <a:ext cx="8779963" cy="5853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678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anja diagonal 2"/>
          <p:cNvSpPr/>
          <p:nvPr/>
        </p:nvSpPr>
        <p:spPr>
          <a:xfrm>
            <a:off x="57665" y="487159"/>
            <a:ext cx="8155460" cy="343736"/>
          </a:xfrm>
          <a:prstGeom prst="diagStri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tx1"/>
              </a:solidFill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222292" y="22748"/>
            <a:ext cx="5634941" cy="4700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61950" indent="-361950" algn="just">
              <a:lnSpc>
                <a:spcPct val="107000"/>
              </a:lnSpc>
              <a:spcAft>
                <a:spcPts val="800"/>
              </a:spcAft>
            </a:pPr>
            <a:r>
              <a:rPr lang="es-CO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Estrategia – Mi plan de marketing digital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16944" t="17294" r="19162" b="3607"/>
          <a:stretch/>
        </p:blipFill>
        <p:spPr>
          <a:xfrm>
            <a:off x="3085031" y="721068"/>
            <a:ext cx="7921952" cy="5925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564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anja diagonal 2"/>
          <p:cNvSpPr/>
          <p:nvPr/>
        </p:nvSpPr>
        <p:spPr>
          <a:xfrm>
            <a:off x="57665" y="487159"/>
            <a:ext cx="8155460" cy="343736"/>
          </a:xfrm>
          <a:prstGeom prst="diagStri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tx1"/>
              </a:solidFill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222292" y="22748"/>
            <a:ext cx="5634941" cy="4700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61950" indent="-361950" algn="just">
              <a:lnSpc>
                <a:spcPct val="107000"/>
              </a:lnSpc>
              <a:spcAft>
                <a:spcPts val="800"/>
              </a:spcAft>
            </a:pPr>
            <a:r>
              <a:rPr lang="es-CO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Estrategia – Mi plan de marketing digital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/>
          <a:srcRect l="16609" t="21698" r="20714" b="4914"/>
          <a:stretch/>
        </p:blipFill>
        <p:spPr>
          <a:xfrm>
            <a:off x="1897165" y="753031"/>
            <a:ext cx="8323603" cy="5888393"/>
          </a:xfrm>
          <a:prstGeom prst="rect">
            <a:avLst/>
          </a:prstGeom>
        </p:spPr>
      </p:pic>
      <p:pic>
        <p:nvPicPr>
          <p:cNvPr id="1026" name="Picture 2" descr="https://www.rdstation.com/blog/wp-content/uploads/sites/2/2018/07/SMART-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4104" y="3056092"/>
            <a:ext cx="5999442" cy="3374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22057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anja diagonal 2"/>
          <p:cNvSpPr/>
          <p:nvPr/>
        </p:nvSpPr>
        <p:spPr>
          <a:xfrm>
            <a:off x="57665" y="487159"/>
            <a:ext cx="8155460" cy="343736"/>
          </a:xfrm>
          <a:prstGeom prst="diagStri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tx1"/>
              </a:solidFill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222292" y="22748"/>
            <a:ext cx="5634941" cy="4700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61950" indent="-361950" algn="just">
              <a:lnSpc>
                <a:spcPct val="107000"/>
              </a:lnSpc>
              <a:spcAft>
                <a:spcPts val="800"/>
              </a:spcAft>
            </a:pPr>
            <a:r>
              <a:rPr lang="es-CO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Estrategia – Mi plan de marketing digital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17954" t="19304" r="18708" b="7802"/>
          <a:stretch/>
        </p:blipFill>
        <p:spPr>
          <a:xfrm>
            <a:off x="1863265" y="753983"/>
            <a:ext cx="8400234" cy="584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2030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anja diagonal 2"/>
          <p:cNvSpPr/>
          <p:nvPr/>
        </p:nvSpPr>
        <p:spPr>
          <a:xfrm>
            <a:off x="57665" y="487159"/>
            <a:ext cx="8155460" cy="343736"/>
          </a:xfrm>
          <a:prstGeom prst="diagStri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tx1"/>
              </a:solidFill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222292" y="22748"/>
            <a:ext cx="5634941" cy="4700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61950" indent="-361950" algn="just">
              <a:lnSpc>
                <a:spcPct val="107000"/>
              </a:lnSpc>
              <a:spcAft>
                <a:spcPts val="800"/>
              </a:spcAft>
            </a:pPr>
            <a:r>
              <a:rPr lang="es-CO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Estrategia – Mi plan de marketing digital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17533" t="15465" r="19871" b="10212"/>
          <a:stretch/>
        </p:blipFill>
        <p:spPr>
          <a:xfrm>
            <a:off x="2854295" y="665173"/>
            <a:ext cx="9013511" cy="6006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4872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anja diagonal 2"/>
          <p:cNvSpPr/>
          <p:nvPr/>
        </p:nvSpPr>
        <p:spPr>
          <a:xfrm>
            <a:off x="57665" y="487159"/>
            <a:ext cx="8155460" cy="343736"/>
          </a:xfrm>
          <a:prstGeom prst="diagStri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tx1"/>
              </a:solidFill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231370" y="0"/>
            <a:ext cx="6825908" cy="4700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61950" indent="-361950" algn="just">
              <a:lnSpc>
                <a:spcPct val="107000"/>
              </a:lnSpc>
              <a:spcAft>
                <a:spcPts val="800"/>
              </a:spcAft>
            </a:pPr>
            <a:r>
              <a:rPr lang="es-CO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Cómo hacerme visible (sitio Web y redes sociales)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17147" t="15524" r="18044" b="8479"/>
          <a:stretch/>
        </p:blipFill>
        <p:spPr>
          <a:xfrm>
            <a:off x="1934306" y="830895"/>
            <a:ext cx="8218098" cy="5822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5187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38858" t="41679" r="38211" b="43658"/>
          <a:stretch/>
        </p:blipFill>
        <p:spPr>
          <a:xfrm>
            <a:off x="104003" y="1445745"/>
            <a:ext cx="3166419" cy="1223315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/>
          <a:srcRect l="24684" t="34772" r="27162" b="8640"/>
          <a:stretch/>
        </p:blipFill>
        <p:spPr>
          <a:xfrm>
            <a:off x="3509319" y="378941"/>
            <a:ext cx="8682681" cy="6164784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164757" y="3056237"/>
            <a:ext cx="310566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 smtClean="0"/>
              <a:t>Centro de innovación y productividad</a:t>
            </a:r>
          </a:p>
          <a:p>
            <a:endParaRPr lang="es-CO" dirty="0"/>
          </a:p>
          <a:p>
            <a:r>
              <a:rPr lang="es-CO" dirty="0" smtClean="0"/>
              <a:t>Promueve la digitalización y las tecnologías 4.0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535634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anja diagonal 2"/>
          <p:cNvSpPr/>
          <p:nvPr/>
        </p:nvSpPr>
        <p:spPr>
          <a:xfrm>
            <a:off x="57665" y="487159"/>
            <a:ext cx="8155460" cy="343736"/>
          </a:xfrm>
          <a:prstGeom prst="diagStri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tx1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17280" t="18914" r="20674" b="4680"/>
          <a:stretch/>
        </p:blipFill>
        <p:spPr>
          <a:xfrm>
            <a:off x="2042445" y="830895"/>
            <a:ext cx="9092725" cy="5773213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231370" y="0"/>
            <a:ext cx="6825908" cy="4700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61950" indent="-361950" algn="just">
              <a:lnSpc>
                <a:spcPct val="107000"/>
              </a:lnSpc>
              <a:spcAft>
                <a:spcPts val="800"/>
              </a:spcAft>
            </a:pPr>
            <a:r>
              <a:rPr lang="es-CO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Cómo hacerme visible (sitio Web y redes sociales)</a:t>
            </a:r>
          </a:p>
        </p:txBody>
      </p:sp>
    </p:spTree>
    <p:extLst>
      <p:ext uri="{BB962C8B-B14F-4D97-AF65-F5344CB8AC3E}">
        <p14:creationId xmlns:p14="http://schemas.microsoft.com/office/powerpoint/2010/main" val="22421141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anja diagonal 2"/>
          <p:cNvSpPr/>
          <p:nvPr/>
        </p:nvSpPr>
        <p:spPr>
          <a:xfrm>
            <a:off x="57665" y="487159"/>
            <a:ext cx="8155460" cy="343736"/>
          </a:xfrm>
          <a:prstGeom prst="diagStri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tx1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16909" t="17023" r="18119" b="5708"/>
          <a:stretch/>
        </p:blipFill>
        <p:spPr>
          <a:xfrm>
            <a:off x="1751886" y="766917"/>
            <a:ext cx="8221056" cy="5906894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231370" y="0"/>
            <a:ext cx="6825908" cy="4700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61950" indent="-361950" algn="just">
              <a:lnSpc>
                <a:spcPct val="107000"/>
              </a:lnSpc>
              <a:spcAft>
                <a:spcPts val="800"/>
              </a:spcAft>
            </a:pPr>
            <a:r>
              <a:rPr lang="es-CO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Cómo hacerme visible (sitio Web y redes sociales)</a:t>
            </a:r>
          </a:p>
        </p:txBody>
      </p:sp>
    </p:spTree>
    <p:extLst>
      <p:ext uri="{BB962C8B-B14F-4D97-AF65-F5344CB8AC3E}">
        <p14:creationId xmlns:p14="http://schemas.microsoft.com/office/powerpoint/2010/main" val="6800149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anja diagonal 2"/>
          <p:cNvSpPr/>
          <p:nvPr/>
        </p:nvSpPr>
        <p:spPr>
          <a:xfrm>
            <a:off x="57665" y="487159"/>
            <a:ext cx="8155460" cy="343736"/>
          </a:xfrm>
          <a:prstGeom prst="diagStri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tx1"/>
              </a:solidFill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231370" y="0"/>
            <a:ext cx="6825908" cy="4700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61950" indent="-361950" algn="just">
              <a:lnSpc>
                <a:spcPct val="107000"/>
              </a:lnSpc>
              <a:spcAft>
                <a:spcPts val="800"/>
              </a:spcAft>
            </a:pPr>
            <a:r>
              <a:rPr lang="es-CO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Cómo hacerme visible (sitio Web y redes sociales)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22875" t="26930" r="24833" b="7829"/>
          <a:stretch/>
        </p:blipFill>
        <p:spPr>
          <a:xfrm>
            <a:off x="3869197" y="674299"/>
            <a:ext cx="7913716" cy="5965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1744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anja diagonal 2"/>
          <p:cNvSpPr/>
          <p:nvPr/>
        </p:nvSpPr>
        <p:spPr>
          <a:xfrm>
            <a:off x="57665" y="487159"/>
            <a:ext cx="8155460" cy="343736"/>
          </a:xfrm>
          <a:prstGeom prst="diagStri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tx1"/>
              </a:solidFill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231370" y="0"/>
            <a:ext cx="6825908" cy="4700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61950" indent="-361950" algn="just">
              <a:lnSpc>
                <a:spcPct val="107000"/>
              </a:lnSpc>
              <a:spcAft>
                <a:spcPts val="800"/>
              </a:spcAft>
            </a:pPr>
            <a:r>
              <a:rPr lang="es-CO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Cómo hacerme visible (sitio Web y redes sociales)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3402" t="24487" r="25634" b="18516"/>
          <a:stretch/>
        </p:blipFill>
        <p:spPr>
          <a:xfrm>
            <a:off x="2791746" y="830895"/>
            <a:ext cx="8531064" cy="5764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7616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anja diagonal 2"/>
          <p:cNvSpPr/>
          <p:nvPr/>
        </p:nvSpPr>
        <p:spPr>
          <a:xfrm>
            <a:off x="57665" y="487159"/>
            <a:ext cx="8155460" cy="343736"/>
          </a:xfrm>
          <a:prstGeom prst="diagStri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tx1"/>
              </a:solidFill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231370" y="0"/>
            <a:ext cx="6825908" cy="4700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61950" indent="-361950" algn="just">
              <a:lnSpc>
                <a:spcPct val="107000"/>
              </a:lnSpc>
              <a:spcAft>
                <a:spcPts val="800"/>
              </a:spcAft>
            </a:pPr>
            <a:r>
              <a:rPr lang="es-CO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Cómo hacerme visible (sitio Web y redes sociales)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23708" t="25484" r="24609" b="11017"/>
          <a:stretch/>
        </p:blipFill>
        <p:spPr>
          <a:xfrm>
            <a:off x="2456032" y="765562"/>
            <a:ext cx="7897091" cy="5862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1532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anja diagonal 2"/>
          <p:cNvSpPr/>
          <p:nvPr/>
        </p:nvSpPr>
        <p:spPr>
          <a:xfrm>
            <a:off x="57665" y="487159"/>
            <a:ext cx="8155460" cy="343736"/>
          </a:xfrm>
          <a:prstGeom prst="diagStri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tx1"/>
              </a:solidFill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231370" y="0"/>
            <a:ext cx="6825908" cy="4700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61950" indent="-361950" algn="just">
              <a:lnSpc>
                <a:spcPct val="107000"/>
              </a:lnSpc>
              <a:spcAft>
                <a:spcPts val="800"/>
              </a:spcAft>
            </a:pPr>
            <a:r>
              <a:rPr lang="es-CO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Cómo hacerme visible (sitio Web y redes sociales)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16041" t="17084" r="17823" b="8710"/>
          <a:stretch/>
        </p:blipFill>
        <p:spPr>
          <a:xfrm>
            <a:off x="2652496" y="728057"/>
            <a:ext cx="8677672" cy="5882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1516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anja diagonal 2"/>
          <p:cNvSpPr/>
          <p:nvPr/>
        </p:nvSpPr>
        <p:spPr>
          <a:xfrm>
            <a:off x="57665" y="487159"/>
            <a:ext cx="8155460" cy="343736"/>
          </a:xfrm>
          <a:prstGeom prst="diagStri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tx1"/>
              </a:solidFill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231370" y="0"/>
            <a:ext cx="6825908" cy="4700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61950" indent="-361950" algn="just">
              <a:lnSpc>
                <a:spcPct val="107000"/>
              </a:lnSpc>
              <a:spcAft>
                <a:spcPts val="800"/>
              </a:spcAft>
            </a:pPr>
            <a:r>
              <a:rPr lang="es-CO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Cómo hacerme visible (sitio Web y redes sociales)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19166" t="18689" r="18000" b="5208"/>
          <a:stretch/>
        </p:blipFill>
        <p:spPr>
          <a:xfrm>
            <a:off x="2856555" y="735664"/>
            <a:ext cx="7958625" cy="5823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0038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anja diagonal 2"/>
          <p:cNvSpPr/>
          <p:nvPr/>
        </p:nvSpPr>
        <p:spPr>
          <a:xfrm>
            <a:off x="57665" y="487159"/>
            <a:ext cx="8155460" cy="343736"/>
          </a:xfrm>
          <a:prstGeom prst="diagStri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tx1"/>
              </a:solidFill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231370" y="0"/>
            <a:ext cx="6825908" cy="4700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61950" indent="-361950" algn="just">
              <a:lnSpc>
                <a:spcPct val="107000"/>
              </a:lnSpc>
              <a:spcAft>
                <a:spcPts val="800"/>
              </a:spcAft>
            </a:pPr>
            <a:r>
              <a:rPr lang="es-CO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Cómo hacerme visible (sitio Web y redes sociales)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16249" t="18599" r="17708" b="3942"/>
          <a:stretch/>
        </p:blipFill>
        <p:spPr>
          <a:xfrm>
            <a:off x="2251993" y="724476"/>
            <a:ext cx="8298327" cy="5880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7391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anja diagonal 2"/>
          <p:cNvSpPr/>
          <p:nvPr/>
        </p:nvSpPr>
        <p:spPr>
          <a:xfrm>
            <a:off x="57665" y="487159"/>
            <a:ext cx="8155460" cy="343736"/>
          </a:xfrm>
          <a:prstGeom prst="diagStri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tx1"/>
              </a:solidFill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231370" y="0"/>
            <a:ext cx="6825908" cy="4700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61950" indent="-361950" algn="just">
              <a:lnSpc>
                <a:spcPct val="107000"/>
              </a:lnSpc>
              <a:spcAft>
                <a:spcPts val="800"/>
              </a:spcAft>
            </a:pPr>
            <a:r>
              <a:rPr lang="es-CO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Cómo hacerme visible (sitio Web y redes sociales)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17061" t="18863" r="18195" b="9123"/>
          <a:stretch/>
        </p:blipFill>
        <p:spPr>
          <a:xfrm>
            <a:off x="3086100" y="747164"/>
            <a:ext cx="8771284" cy="5894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2311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anja diagonal 2"/>
          <p:cNvSpPr/>
          <p:nvPr/>
        </p:nvSpPr>
        <p:spPr>
          <a:xfrm>
            <a:off x="57665" y="487159"/>
            <a:ext cx="8155460" cy="343736"/>
          </a:xfrm>
          <a:prstGeom prst="diagStri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tx1"/>
              </a:solidFill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231370" y="0"/>
            <a:ext cx="6825908" cy="4700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61950" indent="-361950" algn="just">
              <a:lnSpc>
                <a:spcPct val="107000"/>
              </a:lnSpc>
              <a:spcAft>
                <a:spcPts val="800"/>
              </a:spcAft>
            </a:pPr>
            <a:r>
              <a:rPr lang="es-CO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Cómo hacerme visible (sitio Web y redes sociales)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/>
          <a:srcRect l="17375" t="14668" r="18209" b="8020"/>
          <a:stretch/>
        </p:blipFill>
        <p:spPr>
          <a:xfrm>
            <a:off x="2901896" y="742721"/>
            <a:ext cx="8199373" cy="5945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024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84406" y="0"/>
            <a:ext cx="10515600" cy="1325563"/>
          </a:xfrm>
        </p:spPr>
        <p:txBody>
          <a:bodyPr>
            <a:normAutofit/>
          </a:bodyPr>
          <a:lstStyle/>
          <a:p>
            <a:r>
              <a:rPr lang="es-CO" sz="4800" b="1" dirty="0" smtClean="0"/>
              <a:t>Objetivo:</a:t>
            </a:r>
            <a:endParaRPr lang="es-CO" sz="4800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02158" y="2103588"/>
            <a:ext cx="6323571" cy="2789688"/>
          </a:xfrm>
        </p:spPr>
        <p:txBody>
          <a:bodyPr>
            <a:noAutofit/>
          </a:bodyPr>
          <a:lstStyle/>
          <a:p>
            <a:pPr marL="0" lvl="0" indent="0" algn="just">
              <a:buNone/>
            </a:pPr>
            <a:r>
              <a:rPr lang="es-CO" sz="3200" dirty="0" smtClean="0"/>
              <a:t>Conocer las acciones, herramientas y estrategias a desarrollar, para la promoción de productos y servicios por medio de internet como factor de relevancia empresarial en la era digital.</a:t>
            </a:r>
            <a:endParaRPr lang="es-CO" sz="3200" dirty="0"/>
          </a:p>
        </p:txBody>
      </p:sp>
      <p:sp>
        <p:nvSpPr>
          <p:cNvPr id="4" name="Franja diagonal 3"/>
          <p:cNvSpPr/>
          <p:nvPr/>
        </p:nvSpPr>
        <p:spPr>
          <a:xfrm>
            <a:off x="0" y="937591"/>
            <a:ext cx="8155460" cy="343736"/>
          </a:xfrm>
          <a:prstGeom prst="diagStri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tx1"/>
              </a:solidFill>
            </a:endParaRPr>
          </a:p>
        </p:txBody>
      </p:sp>
      <p:pic>
        <p:nvPicPr>
          <p:cNvPr id="1028" name="Picture 4" descr="Image result for marketing digit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4386" y="1624313"/>
            <a:ext cx="3704825" cy="3268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9582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anja diagonal 2"/>
          <p:cNvSpPr/>
          <p:nvPr/>
        </p:nvSpPr>
        <p:spPr>
          <a:xfrm>
            <a:off x="57665" y="407960"/>
            <a:ext cx="8155460" cy="343736"/>
          </a:xfrm>
          <a:prstGeom prst="diagStri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tx1"/>
              </a:solidFill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294141" y="-26766"/>
            <a:ext cx="3190232" cy="4875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61950" indent="-361950" algn="just">
              <a:lnSpc>
                <a:spcPct val="107000"/>
              </a:lnSpc>
              <a:spcAft>
                <a:spcPts val="800"/>
              </a:spcAft>
            </a:pPr>
            <a:r>
              <a:rPr lang="es-CO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 El contenido es el rey</a:t>
            </a:r>
            <a:endParaRPr lang="es-CO" sz="24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16463" t="15579" r="17333" b="9164"/>
          <a:stretch/>
        </p:blipFill>
        <p:spPr>
          <a:xfrm>
            <a:off x="1889257" y="687393"/>
            <a:ext cx="8671120" cy="5955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34646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anja diagonal 2"/>
          <p:cNvSpPr/>
          <p:nvPr/>
        </p:nvSpPr>
        <p:spPr>
          <a:xfrm>
            <a:off x="57665" y="407960"/>
            <a:ext cx="8155460" cy="343736"/>
          </a:xfrm>
          <a:prstGeom prst="diagStri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tx1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16500" t="14897" r="17125" b="5448"/>
          <a:stretch/>
        </p:blipFill>
        <p:spPr>
          <a:xfrm>
            <a:off x="2010168" y="679843"/>
            <a:ext cx="8250318" cy="5981869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294141" y="-26766"/>
            <a:ext cx="3190232" cy="4875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61950" indent="-361950" algn="just">
              <a:lnSpc>
                <a:spcPct val="107000"/>
              </a:lnSpc>
              <a:spcAft>
                <a:spcPts val="800"/>
              </a:spcAft>
            </a:pPr>
            <a:r>
              <a:rPr lang="es-CO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 El contenido es el rey</a:t>
            </a:r>
            <a:endParaRPr lang="es-CO" sz="24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65487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anja diagonal 2"/>
          <p:cNvSpPr/>
          <p:nvPr/>
        </p:nvSpPr>
        <p:spPr>
          <a:xfrm>
            <a:off x="57665" y="407960"/>
            <a:ext cx="8155460" cy="343736"/>
          </a:xfrm>
          <a:prstGeom prst="diagStri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tx1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15918" t="16345" r="16413" b="7869"/>
          <a:stretch/>
        </p:blipFill>
        <p:spPr>
          <a:xfrm>
            <a:off x="2078181" y="751696"/>
            <a:ext cx="8672637" cy="5868258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294141" y="-26766"/>
            <a:ext cx="3190232" cy="4875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61950" indent="-361950" algn="just">
              <a:lnSpc>
                <a:spcPct val="107000"/>
              </a:lnSpc>
              <a:spcAft>
                <a:spcPts val="800"/>
              </a:spcAft>
            </a:pPr>
            <a:r>
              <a:rPr lang="es-CO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 El contenido es el rey</a:t>
            </a:r>
            <a:endParaRPr lang="es-CO" sz="24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736410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anja diagonal 2"/>
          <p:cNvSpPr/>
          <p:nvPr/>
        </p:nvSpPr>
        <p:spPr>
          <a:xfrm>
            <a:off x="57665" y="407960"/>
            <a:ext cx="8155460" cy="343736"/>
          </a:xfrm>
          <a:prstGeom prst="diagStri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tx1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27440" t="39610" r="27613" b="13311"/>
          <a:stretch/>
        </p:blipFill>
        <p:spPr>
          <a:xfrm>
            <a:off x="1352708" y="692726"/>
            <a:ext cx="9408495" cy="5953877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294141" y="-26766"/>
            <a:ext cx="3190232" cy="4875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61950" indent="-361950" algn="just">
              <a:lnSpc>
                <a:spcPct val="107000"/>
              </a:lnSpc>
              <a:spcAft>
                <a:spcPts val="800"/>
              </a:spcAft>
            </a:pPr>
            <a:r>
              <a:rPr lang="es-CO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 El contenido es el rey</a:t>
            </a:r>
            <a:endParaRPr lang="es-CO" sz="24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479042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94375008-FE1D-904E-AE5C-9580A8BFCA7D}"/>
              </a:ext>
            </a:extLst>
          </p:cNvPr>
          <p:cNvSpPr/>
          <p:nvPr/>
        </p:nvSpPr>
        <p:spPr>
          <a:xfrm>
            <a:off x="0" y="6662057"/>
            <a:ext cx="12192000" cy="195943"/>
          </a:xfrm>
          <a:prstGeom prst="rect">
            <a:avLst/>
          </a:prstGeom>
          <a:gradFill flip="none" rotWithShape="1">
            <a:gsLst>
              <a:gs pos="0">
                <a:srgbClr val="4FB5F3"/>
              </a:gs>
              <a:gs pos="100000">
                <a:srgbClr val="0F429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9AD56D34-D0D8-974D-8122-CD86C2595953}"/>
              </a:ext>
            </a:extLst>
          </p:cNvPr>
          <p:cNvSpPr txBox="1">
            <a:spLocks/>
          </p:cNvSpPr>
          <p:nvPr/>
        </p:nvSpPr>
        <p:spPr>
          <a:xfrm>
            <a:off x="3870277" y="2295610"/>
            <a:ext cx="3519738" cy="25841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6000" b="1" dirty="0">
                <a:solidFill>
                  <a:srgbClr val="0F4295"/>
                </a:solidFill>
              </a:rPr>
              <a:t>¡Gracias!</a:t>
            </a:r>
            <a:endParaRPr lang="es-CO" sz="6000" b="1" dirty="0">
              <a:solidFill>
                <a:srgbClr val="0F429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02388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5352220" y="2401340"/>
            <a:ext cx="5900666" cy="25821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1950" indent="-361950" algn="just">
              <a:lnSpc>
                <a:spcPct val="107000"/>
              </a:lnSpc>
              <a:spcAft>
                <a:spcPts val="800"/>
              </a:spcAft>
            </a:pPr>
            <a:r>
              <a:rPr lang="es-CO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s-CO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s-CO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Estrategia – Mi plan de marketing digital</a:t>
            </a:r>
            <a:endParaRPr lang="es-CO" sz="2800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61950" indent="-361950" algn="just">
              <a:lnSpc>
                <a:spcPct val="107000"/>
              </a:lnSpc>
              <a:spcAft>
                <a:spcPts val="800"/>
              </a:spcAft>
            </a:pPr>
            <a:r>
              <a:rPr lang="es-CO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s-CO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Cómo hacerme visible (sitio Web y redes sociales)</a:t>
            </a:r>
            <a:endParaRPr lang="es-CO" sz="2800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61950" indent="-361950" algn="just">
              <a:lnSpc>
                <a:spcPct val="107000"/>
              </a:lnSpc>
              <a:spcAft>
                <a:spcPts val="800"/>
              </a:spcAft>
            </a:pPr>
            <a:r>
              <a:rPr lang="es-CO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es-CO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El contenido es el rey</a:t>
            </a:r>
            <a:endParaRPr lang="es-CO" sz="2800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8777550B-A40D-47A6-ACB3-C9B2F0F924E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6778" cy="975418"/>
          </a:xfrm>
          <a:prstGeom prst="rect">
            <a:avLst/>
          </a:prstGeom>
        </p:spPr>
      </p:pic>
      <p:sp>
        <p:nvSpPr>
          <p:cNvPr id="11" name="Título 1"/>
          <p:cNvSpPr>
            <a:spLocks noGrp="1"/>
          </p:cNvSpPr>
          <p:nvPr>
            <p:ph type="title"/>
          </p:nvPr>
        </p:nvSpPr>
        <p:spPr>
          <a:xfrm>
            <a:off x="5115697" y="421586"/>
            <a:ext cx="3231291" cy="843173"/>
          </a:xfrm>
        </p:spPr>
        <p:txBody>
          <a:bodyPr>
            <a:normAutofit/>
          </a:bodyPr>
          <a:lstStyle/>
          <a:p>
            <a:r>
              <a:rPr lang="es-CO" sz="5400" b="1" dirty="0" smtClean="0">
                <a:solidFill>
                  <a:schemeClr val="accent1">
                    <a:lumMod val="50000"/>
                  </a:schemeClr>
                </a:solidFill>
              </a:rPr>
              <a:t>Contenido:</a:t>
            </a:r>
            <a:endParaRPr lang="es-CO" sz="5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050" name="Picture 2" descr="Image result for marketing digita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996056" cy="6680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5499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anja diagonal 2"/>
          <p:cNvSpPr/>
          <p:nvPr/>
        </p:nvSpPr>
        <p:spPr>
          <a:xfrm>
            <a:off x="0" y="492748"/>
            <a:ext cx="8155460" cy="343736"/>
          </a:xfrm>
          <a:prstGeom prst="diagStri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tx1"/>
              </a:solidFill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222292" y="22748"/>
            <a:ext cx="5634941" cy="4700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61950" indent="-361950" algn="just">
              <a:lnSpc>
                <a:spcPct val="107000"/>
              </a:lnSpc>
              <a:spcAft>
                <a:spcPts val="800"/>
              </a:spcAft>
            </a:pPr>
            <a:r>
              <a:rPr lang="es-CO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Estrategia – Mi plan de marketing digital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23018" t="18320" r="24008" b="16069"/>
          <a:stretch/>
        </p:blipFill>
        <p:spPr>
          <a:xfrm>
            <a:off x="1845148" y="836484"/>
            <a:ext cx="8583954" cy="5720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933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1652" t="9933" r="1600" b="5786"/>
          <a:stretch/>
        </p:blipFill>
        <p:spPr>
          <a:xfrm>
            <a:off x="612119" y="770818"/>
            <a:ext cx="10625177" cy="5592198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7897091" y="6627511"/>
            <a:ext cx="20201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1400" dirty="0" smtClean="0"/>
              <a:t>Tomado de Convierte  -+-</a:t>
            </a:r>
            <a:endParaRPr lang="es-CO" sz="1400" dirty="0"/>
          </a:p>
        </p:txBody>
      </p:sp>
    </p:spTree>
    <p:extLst>
      <p:ext uri="{BB962C8B-B14F-4D97-AF65-F5344CB8AC3E}">
        <p14:creationId xmlns:p14="http://schemas.microsoft.com/office/powerpoint/2010/main" val="1458308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anja diagonal 2"/>
          <p:cNvSpPr/>
          <p:nvPr/>
        </p:nvSpPr>
        <p:spPr>
          <a:xfrm>
            <a:off x="0" y="492748"/>
            <a:ext cx="8155460" cy="343736"/>
          </a:xfrm>
          <a:prstGeom prst="diagStri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tx1"/>
              </a:solidFill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222292" y="22748"/>
            <a:ext cx="5634941" cy="4700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61950" indent="-361950" algn="just">
              <a:lnSpc>
                <a:spcPct val="107000"/>
              </a:lnSpc>
              <a:spcAft>
                <a:spcPts val="800"/>
              </a:spcAft>
            </a:pPr>
            <a:r>
              <a:rPr lang="es-CO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Estrategia – Mi plan de marketing digital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16577" t="25277" r="18366" b="5308"/>
          <a:stretch/>
        </p:blipFill>
        <p:spPr>
          <a:xfrm>
            <a:off x="1699589" y="836484"/>
            <a:ext cx="8963908" cy="577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25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anja diagonal 2"/>
          <p:cNvSpPr/>
          <p:nvPr/>
        </p:nvSpPr>
        <p:spPr>
          <a:xfrm>
            <a:off x="0" y="492748"/>
            <a:ext cx="8155460" cy="343736"/>
          </a:xfrm>
          <a:prstGeom prst="diagStri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tx1"/>
              </a:solidFill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222292" y="22748"/>
            <a:ext cx="5634941" cy="4700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61950" indent="-361950" algn="just">
              <a:lnSpc>
                <a:spcPct val="107000"/>
              </a:lnSpc>
              <a:spcAft>
                <a:spcPts val="800"/>
              </a:spcAft>
            </a:pPr>
            <a:r>
              <a:rPr lang="es-CO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Estrategia – Mi plan de marketing digital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16486" t="25924" r="18676" b="12257"/>
          <a:stretch/>
        </p:blipFill>
        <p:spPr>
          <a:xfrm>
            <a:off x="1013253" y="962749"/>
            <a:ext cx="9803028" cy="5646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804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anja diagonal 2"/>
          <p:cNvSpPr/>
          <p:nvPr/>
        </p:nvSpPr>
        <p:spPr>
          <a:xfrm>
            <a:off x="0" y="492748"/>
            <a:ext cx="8155460" cy="343736"/>
          </a:xfrm>
          <a:prstGeom prst="diagStri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tx1"/>
              </a:solidFill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222292" y="22748"/>
            <a:ext cx="5634941" cy="4700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61950" indent="-361950" algn="just">
              <a:lnSpc>
                <a:spcPct val="107000"/>
              </a:lnSpc>
              <a:spcAft>
                <a:spcPts val="800"/>
              </a:spcAft>
            </a:pPr>
            <a:r>
              <a:rPr lang="es-CO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Estrategia – Mi plan de marketing digital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16378" t="21830" r="19476" b="6894"/>
          <a:stretch/>
        </p:blipFill>
        <p:spPr>
          <a:xfrm>
            <a:off x="1918252" y="774358"/>
            <a:ext cx="8700321" cy="5840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942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540</TotalTime>
  <Words>387</Words>
  <Application>Microsoft Office PowerPoint</Application>
  <PresentationFormat>Panorámica</PresentationFormat>
  <Paragraphs>43</Paragraphs>
  <Slides>34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34</vt:i4>
      </vt:variant>
    </vt:vector>
  </HeadingPairs>
  <TitlesOfParts>
    <vt:vector size="39" baseType="lpstr">
      <vt:lpstr>Arial</vt:lpstr>
      <vt:lpstr>Calibri</vt:lpstr>
      <vt:lpstr>Calibri Light</vt:lpstr>
      <vt:lpstr>Times New Roman</vt:lpstr>
      <vt:lpstr>Tema de Office</vt:lpstr>
      <vt:lpstr>Presentación de PowerPoint</vt:lpstr>
      <vt:lpstr>Presentación de PowerPoint</vt:lpstr>
      <vt:lpstr>Objetivo:</vt:lpstr>
      <vt:lpstr>Contenido: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</dc:creator>
  <cp:lastModifiedBy>USUARIO</cp:lastModifiedBy>
  <cp:revision>31</cp:revision>
  <dcterms:created xsi:type="dcterms:W3CDTF">2021-06-15T02:11:18Z</dcterms:created>
  <dcterms:modified xsi:type="dcterms:W3CDTF">2021-07-21T22:43:42Z</dcterms:modified>
</cp:coreProperties>
</file>