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62" r:id="rId6"/>
    <p:sldId id="268" r:id="rId7"/>
    <p:sldId id="273" r:id="rId8"/>
    <p:sldId id="274" r:id="rId9"/>
    <p:sldId id="263" r:id="rId10"/>
    <p:sldId id="275" r:id="rId11"/>
    <p:sldId id="276" r:id="rId12"/>
    <p:sldId id="277" r:id="rId13"/>
    <p:sldId id="266" r:id="rId14"/>
    <p:sldId id="278" r:id="rId15"/>
    <p:sldId id="270" r:id="rId16"/>
    <p:sldId id="279" r:id="rId17"/>
    <p:sldId id="265" r:id="rId18"/>
    <p:sldId id="280" r:id="rId19"/>
    <p:sldId id="271" r:id="rId20"/>
    <p:sldId id="264" r:id="rId21"/>
    <p:sldId id="281" r:id="rId22"/>
    <p:sldId id="28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Microsoft Office" initials="UdMO" lastIdx="1" clrIdx="0"/>
  <p:cmAuthor id="2" name="Usuario de Microsoft Office" initials="UdMO [2]" lastIdx="1" clrIdx="1"/>
  <p:cmAuthor id="3" name="Usuario de Microsoft Office" initials="UdMO [3]" lastIdx="1" clrIdx="2"/>
  <p:cmAuthor id="4" name="juandavidpg96@outlook.es" initials="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02E"/>
    <a:srgbClr val="139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BC8F3-83CB-4D64-923F-C526C5C16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DE783-5C72-40BD-B304-12DDCDB5D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9FF8C0-4C42-46A8-879A-453F29DD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D5742-B3EA-473A-9BC3-F211EF96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2F0AB-168E-43AF-9657-174EA3DC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64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33920-249B-4CE9-84EB-1125E76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9C7B1-973B-45A0-B53A-1830902E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208314-F948-43FD-9D26-057C8E80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D793-6FE4-4325-B14B-95C1B62D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30D68-017C-4845-A981-6044AEEB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2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627B3-392B-4B47-8CB0-9C663E971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618304-1C1A-42E2-B4C2-1D8CCCDA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99AC2-0B05-4D6A-AEF8-133E94A1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CB318-AC37-4C2D-9FF9-A707ABF8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18ADC-86D4-4FEF-99FC-DC68E312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0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9FDF6-21B7-4381-9DBC-9A278968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B21CE-C878-4707-92DE-E4978A81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7901E-4C6B-44C2-921C-89F66BD6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AA71C-A50C-45FD-98AB-38BF6DA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CFDF7-467C-4AEB-A6A3-87789E9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C19E0-1961-4075-B9C3-55248BA5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876E3-23D1-4A08-9EF2-CCB3EBC6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1F63B-E382-4FBB-9AF6-8DF7EED6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F5212-DAE9-4521-A9DB-6896EF5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4386E-642B-42C6-ADBF-BAF589C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8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0BCAC-2C28-4F13-A46A-3246D318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9840C-6C9D-4931-8E3F-CD3632B4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75C0BF-FF33-4487-8ED5-33221FBC7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793B97-5470-49AD-BA5E-4A4F40E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5AFA6-636A-403D-85BA-963AC1A6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5C8F0F-D985-4B9B-A8F5-1263E263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3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34C2D-B813-47A1-84E8-EDD883DF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3E688-0551-4DC5-AE0E-5FC09A79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7CCC4C-C255-42EC-96E0-756FC106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0E6DFF-A957-4261-9015-AED096169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AD35A5-00D1-4212-8BCB-884761A14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9D185B-7208-4875-9094-DBDE39CD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607E70-7911-4682-B360-C8AFD84C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B61633-3FB4-414D-AEFB-C3D15F4D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0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A7BED-8048-4AAA-A095-6E2059E6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095B4D-6159-40C9-8C1B-FAD375D6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1376E9-1B21-4891-834D-EBEC9623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B85ED0-944F-4298-91F9-0284A935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E17386-EBCB-48B3-BD93-6C36C8CF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85D3D2-3E77-4F3E-9D08-C18C9C9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E317E1-6923-4C5B-A9DB-4CD7FD81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23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885FD-DB6D-4455-AE7D-73688250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E9669-8F5B-474F-8E86-C20597FB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DBD4BE-B816-4F06-97C0-9930631C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55BDB1-9470-4EEE-846F-D6145955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50DEE3-EC63-48A3-B781-17F3EE6F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00DC1-B1D1-4077-A75D-C19DEB67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89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214F2-57FB-4F10-93B7-1CEC49B2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BC5AEB-E542-46E6-A153-10FBA5161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1A2AC-1689-4217-BFB5-470C13FC1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726B75-16E8-4FC7-8E2A-9529706D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228E53-A406-4AEB-A381-B4BB26CB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7ED465-6809-4995-B0F5-B2C53B17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5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81A76A-1E61-4C82-8F55-DA8B38AB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4E9E00-AA3C-43B5-8F9C-0F2D8F93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BD7ADA-04C6-4F2A-BB52-19665A7C2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356F-6487-4B29-A425-B89889EBA396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22054-FB4D-420E-BEC7-996B055E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7AEA-FFA2-45D5-A2B6-6C6D260C3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98C0-D9C6-46E9-95EF-82687596DD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7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6BD3F2A6-5549-4311-944C-E5393C30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CD5DC4-4A22-47F9-BF68-5CA10A375080}"/>
              </a:ext>
            </a:extLst>
          </p:cNvPr>
          <p:cNvSpPr txBox="1"/>
          <p:nvPr/>
        </p:nvSpPr>
        <p:spPr>
          <a:xfrm>
            <a:off x="5132289" y="2170924"/>
            <a:ext cx="7058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FACULTAD DE CIENCIAS DE </a:t>
            </a:r>
          </a:p>
          <a:p>
            <a:pPr algn="r"/>
            <a:r>
              <a:rPr lang="es-E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 EDUCACIÓN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22D4E8-93FE-42C6-9907-D44CFC07A833}"/>
              </a:ext>
            </a:extLst>
          </p:cNvPr>
          <p:cNvSpPr txBox="1"/>
          <p:nvPr/>
        </p:nvSpPr>
        <p:spPr>
          <a:xfrm>
            <a:off x="10066470" y="1449713"/>
            <a:ext cx="1891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2021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6977FF-EBB4-4DA4-BDB4-F5ADFF53BECD}"/>
              </a:ext>
            </a:extLst>
          </p:cNvPr>
          <p:cNvSpPr txBox="1"/>
          <p:nvPr/>
        </p:nvSpPr>
        <p:spPr>
          <a:xfrm>
            <a:off x="714087" y="20615"/>
            <a:ext cx="11385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500" b="1" dirty="0">
                <a:solidFill>
                  <a:schemeClr val="bg1"/>
                </a:solidFill>
              </a:rPr>
              <a:t>INFORME DE GESTIÓN Y DIÁLOGO POR FACULTADES 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AE4317-E2D8-44B6-B4FD-121920770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1" y="2894199"/>
            <a:ext cx="2143235" cy="2082907"/>
          </a:xfrm>
          <a:prstGeom prst="rect">
            <a:avLst/>
          </a:prstGeom>
        </p:spPr>
      </p:pic>
      <p:pic>
        <p:nvPicPr>
          <p:cNvPr id="10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BA792160-8F44-447E-965F-CA45CA61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420" y="6136003"/>
            <a:ext cx="1769187" cy="3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CC45F7-1BBF-428E-9FB2-EAACAA8D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2" y="328421"/>
            <a:ext cx="1198771" cy="7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FA7588D-E5C2-49C6-BE28-9B196358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09" y="2206716"/>
            <a:ext cx="1206116" cy="3328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45AB2A-8208-47EF-B403-CE0A85E0ED6D}"/>
              </a:ext>
            </a:extLst>
          </p:cNvPr>
          <p:cNvSpPr txBox="1"/>
          <p:nvPr/>
        </p:nvSpPr>
        <p:spPr>
          <a:xfrm>
            <a:off x="1441068" y="1680212"/>
            <a:ext cx="7607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Consolidación de la investigación institucional.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64D6B-27CF-4558-A1B6-E580C7F4E912}"/>
              </a:ext>
            </a:extLst>
          </p:cNvPr>
          <p:cNvSpPr txBox="1"/>
          <p:nvPr/>
        </p:nvSpPr>
        <p:spPr>
          <a:xfrm>
            <a:off x="667964" y="1399261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2.1</a:t>
            </a:r>
            <a:endParaRPr lang="es-ES" sz="40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9B13C7-B424-450C-BA78-23222B7955BD}"/>
              </a:ext>
            </a:extLst>
          </p:cNvPr>
          <p:cNvSpPr txBox="1"/>
          <p:nvPr/>
        </p:nvSpPr>
        <p:spPr>
          <a:xfrm>
            <a:off x="744927" y="2203341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Muestras de libros de profesores de la Facultad: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7DDC83-4D88-4DB1-8121-230A28286B3A}"/>
              </a:ext>
            </a:extLst>
          </p:cNvPr>
          <p:cNvSpPr txBox="1"/>
          <p:nvPr/>
        </p:nvSpPr>
        <p:spPr>
          <a:xfrm>
            <a:off x="4662566" y="2200772"/>
            <a:ext cx="104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 (12 libros)</a:t>
            </a:r>
            <a:endParaRPr lang="es-ES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793E2FF-D3EF-4885-9BEC-FC7FFE117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48" y="2584424"/>
            <a:ext cx="531540" cy="3328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C31FC44-4AB9-4E9F-B90A-4FD879E706B3}"/>
              </a:ext>
            </a:extLst>
          </p:cNvPr>
          <p:cNvSpPr txBox="1"/>
          <p:nvPr/>
        </p:nvSpPr>
        <p:spPr>
          <a:xfrm>
            <a:off x="753474" y="2590234"/>
            <a:ext cx="449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Grupos de investigación reconocidos por MinCiencias: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260A679-8BC6-446B-BE3B-BFE4269C2588}"/>
              </a:ext>
            </a:extLst>
          </p:cNvPr>
          <p:cNvSpPr txBox="1"/>
          <p:nvPr/>
        </p:nvSpPr>
        <p:spPr>
          <a:xfrm>
            <a:off x="5200225" y="259023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</a:t>
            </a:r>
            <a:endParaRPr lang="es-ES" b="1" dirty="0"/>
          </a:p>
        </p:txBody>
      </p: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5CA4E084-3369-4D3D-A37F-477BE8E60717}"/>
              </a:ext>
            </a:extLst>
          </p:cNvPr>
          <p:cNvCxnSpPr>
            <a:cxnSpLocks/>
          </p:cNvCxnSpPr>
          <p:nvPr/>
        </p:nvCxnSpPr>
        <p:spPr>
          <a:xfrm rot="5400000">
            <a:off x="4048872" y="1885456"/>
            <a:ext cx="304449" cy="22680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BF4790ED-ADF0-4921-80FF-BC2124F50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9" y="3184515"/>
            <a:ext cx="531540" cy="33288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86A4525-C994-42B8-A8CD-A8B9B31322FE}"/>
              </a:ext>
            </a:extLst>
          </p:cNvPr>
          <p:cNvSpPr txBox="1"/>
          <p:nvPr/>
        </p:nvSpPr>
        <p:spPr>
          <a:xfrm>
            <a:off x="1047716" y="319032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A1</a:t>
            </a:r>
            <a:endParaRPr lang="es-ES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EEFD65E-03FD-49B4-84C6-02F00DB11DC3}"/>
              </a:ext>
            </a:extLst>
          </p:cNvPr>
          <p:cNvSpPr txBox="1"/>
          <p:nvPr/>
        </p:nvSpPr>
        <p:spPr>
          <a:xfrm>
            <a:off x="1508179" y="3198066"/>
            <a:ext cx="409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2. Estudios del lenguaje, y Políticas, Sociabilidades y Representaciones Histórico-Educativas.</a:t>
            </a:r>
            <a:endParaRPr lang="es-ES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A6A8CE9-5FE6-460A-B0E3-2201DD556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9" y="3660253"/>
            <a:ext cx="531540" cy="33288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425EF7AF-6318-4162-9E0E-9B4414A89508}"/>
              </a:ext>
            </a:extLst>
          </p:cNvPr>
          <p:cNvSpPr txBox="1"/>
          <p:nvPr/>
        </p:nvSpPr>
        <p:spPr>
          <a:xfrm>
            <a:off x="1081900" y="3666062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A</a:t>
            </a:r>
            <a:endParaRPr lang="es-E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6F5BFF9-FE54-43C9-9586-07A5E546DFB2}"/>
              </a:ext>
            </a:extLst>
          </p:cNvPr>
          <p:cNvSpPr txBox="1"/>
          <p:nvPr/>
        </p:nvSpPr>
        <p:spPr>
          <a:xfrm>
            <a:off x="1508179" y="3673804"/>
            <a:ext cx="40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3. Comunicación Educativa, Educación y Desarrollo Humano, y Estudios Regionales sobre Literatura y Cultura.</a:t>
            </a:r>
            <a:endParaRPr lang="es-ES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CF17743-9C49-4C74-893A-304EDF1B2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9" y="4320135"/>
            <a:ext cx="531540" cy="33288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A33858F5-57AF-4B34-B47E-43F472344C73}"/>
              </a:ext>
            </a:extLst>
          </p:cNvPr>
          <p:cNvSpPr txBox="1"/>
          <p:nvPr/>
        </p:nvSpPr>
        <p:spPr>
          <a:xfrm>
            <a:off x="1098992" y="432594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</a:t>
            </a:r>
            <a:endParaRPr lang="es-ES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089BA87-CB4D-4936-9D14-81A0A73712DA}"/>
              </a:ext>
            </a:extLst>
          </p:cNvPr>
          <p:cNvSpPr txBox="1"/>
          <p:nvPr/>
        </p:nvSpPr>
        <p:spPr>
          <a:xfrm>
            <a:off x="1508179" y="4333686"/>
            <a:ext cx="409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4. Cultura Visual, Educación y Tecnología, Filosofía y Memoria, Educación y Pedagogía.</a:t>
            </a:r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F3A54505-2D45-45AE-82E8-E12EBCAE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9" y="4795873"/>
            <a:ext cx="531540" cy="33288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4A28FBEC-C91B-437A-A29E-9262E53FA6FB}"/>
              </a:ext>
            </a:extLst>
          </p:cNvPr>
          <p:cNvSpPr txBox="1"/>
          <p:nvPr/>
        </p:nvSpPr>
        <p:spPr>
          <a:xfrm>
            <a:off x="1081900" y="4801682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C</a:t>
            </a:r>
            <a:endParaRPr lang="es-ES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3BEEFC4-40AB-4E0E-B8DA-5E774D4F7151}"/>
              </a:ext>
            </a:extLst>
          </p:cNvPr>
          <p:cNvSpPr txBox="1"/>
          <p:nvPr/>
        </p:nvSpPr>
        <p:spPr>
          <a:xfrm>
            <a:off x="1508179" y="4809424"/>
            <a:ext cx="409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4. ACDM, Crítica y Creación, Edumedia-3, Movilidad Humana.</a:t>
            </a:r>
            <a:endParaRPr lang="es-ES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2F89D2E6-1B6A-4538-BE33-3E4D535D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8" y="5248705"/>
            <a:ext cx="1057259" cy="33288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1343CC98-A7B3-4D42-ABE8-5A8F916E6429}"/>
              </a:ext>
            </a:extLst>
          </p:cNvPr>
          <p:cNvSpPr txBox="1"/>
          <p:nvPr/>
        </p:nvSpPr>
        <p:spPr>
          <a:xfrm>
            <a:off x="953709" y="5254514"/>
            <a:ext cx="1259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Reconocido</a:t>
            </a:r>
            <a:endParaRPr lang="es-ES" b="1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98B59AE-559E-4D34-918A-03D202BF5BA5}"/>
              </a:ext>
            </a:extLst>
          </p:cNvPr>
          <p:cNvSpPr txBox="1"/>
          <p:nvPr/>
        </p:nvSpPr>
        <p:spPr>
          <a:xfrm>
            <a:off x="1995286" y="5262256"/>
            <a:ext cx="409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1. GELE </a:t>
            </a:r>
            <a:endParaRPr lang="es-ES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01C8E742-6295-42D3-925F-5809C7F8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05" y="2658974"/>
            <a:ext cx="531540" cy="332885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2447E533-8BB5-45A5-9304-A2EE19910C74}"/>
              </a:ext>
            </a:extLst>
          </p:cNvPr>
          <p:cNvSpPr txBox="1"/>
          <p:nvPr/>
        </p:nvSpPr>
        <p:spPr>
          <a:xfrm>
            <a:off x="6211220" y="2200772"/>
            <a:ext cx="250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Investigadores Reconocidos:</a:t>
            </a:r>
            <a:endParaRPr lang="es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65AC5BF-4057-46F7-8FEC-DBFA32875A37}"/>
              </a:ext>
            </a:extLst>
          </p:cNvPr>
          <p:cNvSpPr txBox="1"/>
          <p:nvPr/>
        </p:nvSpPr>
        <p:spPr>
          <a:xfrm>
            <a:off x="8110550" y="266478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5</a:t>
            </a:r>
            <a:endParaRPr lang="es-ES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9680CE2-8D72-4777-BC8B-5608D9DD74C2}"/>
              </a:ext>
            </a:extLst>
          </p:cNvPr>
          <p:cNvSpPr txBox="1"/>
          <p:nvPr/>
        </p:nvSpPr>
        <p:spPr>
          <a:xfrm>
            <a:off x="6886028" y="2675163"/>
            <a:ext cx="908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Senior:</a:t>
            </a:r>
            <a:endParaRPr lang="es-E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D9BCCCE-0FE3-4231-8A63-5C6C2A6A14A4}"/>
              </a:ext>
            </a:extLst>
          </p:cNvPr>
          <p:cNvSpPr txBox="1"/>
          <p:nvPr/>
        </p:nvSpPr>
        <p:spPr>
          <a:xfrm>
            <a:off x="6892306" y="2986346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Asociado:</a:t>
            </a:r>
            <a:endParaRPr lang="es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545A703-D7B8-4C11-A786-3C0054A5405E}"/>
              </a:ext>
            </a:extLst>
          </p:cNvPr>
          <p:cNvSpPr txBox="1"/>
          <p:nvPr/>
        </p:nvSpPr>
        <p:spPr>
          <a:xfrm>
            <a:off x="6898529" y="3288080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Junior:</a:t>
            </a:r>
            <a:endParaRPr lang="es-ES" dirty="0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4C204E8E-8A04-484A-B105-CD58E80C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05" y="2986048"/>
            <a:ext cx="531540" cy="33288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B60EF115-F965-4C79-896B-1D50A7697BD9}"/>
              </a:ext>
            </a:extLst>
          </p:cNvPr>
          <p:cNvSpPr txBox="1"/>
          <p:nvPr/>
        </p:nvSpPr>
        <p:spPr>
          <a:xfrm>
            <a:off x="8042182" y="2991857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11</a:t>
            </a:r>
            <a:endParaRPr lang="es-ES" b="1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879B049-1434-4556-906B-1D1C3602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05" y="3306274"/>
            <a:ext cx="531540" cy="33288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B66F7EA1-F38D-4D91-8227-4A39B47EB0C5}"/>
              </a:ext>
            </a:extLst>
          </p:cNvPr>
          <p:cNvSpPr txBox="1"/>
          <p:nvPr/>
        </p:nvSpPr>
        <p:spPr>
          <a:xfrm>
            <a:off x="8042182" y="331208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30</a:t>
            </a:r>
            <a:endParaRPr lang="es-ES" b="1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2A9B45F4-A6C1-48C9-AD28-80B47188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97" y="2197540"/>
            <a:ext cx="531540" cy="332885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E47677D0-8BBE-4429-8602-7069C90E64D5}"/>
              </a:ext>
            </a:extLst>
          </p:cNvPr>
          <p:cNvSpPr txBox="1"/>
          <p:nvPr/>
        </p:nvSpPr>
        <p:spPr>
          <a:xfrm>
            <a:off x="8740774" y="220334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46</a:t>
            </a:r>
            <a:endParaRPr lang="es-ES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C0EA522-2A25-4030-A005-ADF17FFF03AD}"/>
              </a:ext>
            </a:extLst>
          </p:cNvPr>
          <p:cNvSpPr txBox="1"/>
          <p:nvPr/>
        </p:nvSpPr>
        <p:spPr>
          <a:xfrm>
            <a:off x="8867422" y="2819212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Internos:</a:t>
            </a:r>
            <a:endParaRPr lang="es-ES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07D1A02-7661-404B-8661-04BB19055CDF}"/>
              </a:ext>
            </a:extLst>
          </p:cNvPr>
          <p:cNvSpPr txBox="1"/>
          <p:nvPr/>
        </p:nvSpPr>
        <p:spPr>
          <a:xfrm>
            <a:off x="8873645" y="3120946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Externos:</a:t>
            </a:r>
            <a:endParaRPr lang="es-ES" dirty="0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7B60F7B4-CEC6-47CE-B936-89264498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21" y="2818914"/>
            <a:ext cx="531540" cy="33288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8048CA72-89F7-4D4F-AD04-537D78E3C34C}"/>
              </a:ext>
            </a:extLst>
          </p:cNvPr>
          <p:cNvSpPr txBox="1"/>
          <p:nvPr/>
        </p:nvSpPr>
        <p:spPr>
          <a:xfrm>
            <a:off x="10017298" y="282472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20</a:t>
            </a:r>
            <a:endParaRPr lang="es-ES" b="1" dirty="0"/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15F93763-ED12-4453-A9F3-2B9059FB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21" y="3139140"/>
            <a:ext cx="531540" cy="332885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60274DF1-6E2A-46E7-8184-5BE81E1DB521}"/>
              </a:ext>
            </a:extLst>
          </p:cNvPr>
          <p:cNvSpPr txBox="1"/>
          <p:nvPr/>
        </p:nvSpPr>
        <p:spPr>
          <a:xfrm>
            <a:off x="10017298" y="314494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26</a:t>
            </a:r>
            <a:endParaRPr lang="es-ES" b="1" dirty="0"/>
          </a:p>
        </p:txBody>
      </p: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8FC9823D-7CB0-469C-B754-B17B352297A3}"/>
              </a:ext>
            </a:extLst>
          </p:cNvPr>
          <p:cNvCxnSpPr>
            <a:cxnSpLocks/>
          </p:cNvCxnSpPr>
          <p:nvPr/>
        </p:nvCxnSpPr>
        <p:spPr>
          <a:xfrm rot="5400000">
            <a:off x="8220592" y="1961478"/>
            <a:ext cx="205750" cy="12240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F4D7EA49-AE6A-4B75-9CDE-F820476E0882}"/>
              </a:ext>
            </a:extLst>
          </p:cNvPr>
          <p:cNvSpPr/>
          <p:nvPr/>
        </p:nvSpPr>
        <p:spPr>
          <a:xfrm>
            <a:off x="8669697" y="2815955"/>
            <a:ext cx="136837" cy="60009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81416C1-9E6B-46BA-B693-DE4A991FD2F7}"/>
              </a:ext>
            </a:extLst>
          </p:cNvPr>
          <p:cNvSpPr txBox="1"/>
          <p:nvPr/>
        </p:nvSpPr>
        <p:spPr>
          <a:xfrm>
            <a:off x="6237605" y="3908513"/>
            <a:ext cx="311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Convocatorias publicación </a:t>
            </a:r>
            <a:r>
              <a:rPr lang="es-ES" sz="1200" b="1" dirty="0">
                <a:latin typeface="Century Gothic" panose="020B0502020202020204" pitchFamily="34" charset="0"/>
              </a:rPr>
              <a:t>2021</a:t>
            </a:r>
            <a:r>
              <a:rPr lang="es-ES" sz="1200" dirty="0">
                <a:latin typeface="Century Gothic" panose="020B0502020202020204" pitchFamily="34" charset="0"/>
              </a:rPr>
              <a:t>:</a:t>
            </a:r>
            <a:endParaRPr lang="es-ES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2F72D9A-F290-4C90-8A46-A69906758D00}"/>
              </a:ext>
            </a:extLst>
          </p:cNvPr>
          <p:cNvSpPr txBox="1"/>
          <p:nvPr/>
        </p:nvSpPr>
        <p:spPr>
          <a:xfrm>
            <a:off x="8906333" y="3892641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VIIE:</a:t>
            </a:r>
            <a:endParaRPr lang="es-ES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FCC95BB-5C1D-4E42-A93F-B4102259EF41}"/>
              </a:ext>
            </a:extLst>
          </p:cNvPr>
          <p:cNvSpPr txBox="1"/>
          <p:nvPr/>
        </p:nvSpPr>
        <p:spPr>
          <a:xfrm>
            <a:off x="8912556" y="4194375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FCE:</a:t>
            </a:r>
            <a:endParaRPr lang="es-ES" dirty="0"/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A08A0E5C-ED07-40D2-A326-3C5F2475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84" y="3892343"/>
            <a:ext cx="1742288" cy="332885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7CEC6E12-427E-451A-9E63-B577E69B447A}"/>
              </a:ext>
            </a:extLst>
          </p:cNvPr>
          <p:cNvSpPr txBox="1"/>
          <p:nvPr/>
        </p:nvSpPr>
        <p:spPr>
          <a:xfrm>
            <a:off x="9586189" y="3898152"/>
            <a:ext cx="17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 libros – 2 capítulos</a:t>
            </a:r>
            <a:endParaRPr lang="es-ES" b="1" dirty="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FDFE02FC-FDF4-43BC-810A-26AABBAE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33" y="4212569"/>
            <a:ext cx="782569" cy="332885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C962B106-B3BF-4EC5-9C76-2BADA3C5B441}"/>
              </a:ext>
            </a:extLst>
          </p:cNvPr>
          <p:cNvSpPr txBox="1"/>
          <p:nvPr/>
        </p:nvSpPr>
        <p:spPr>
          <a:xfrm>
            <a:off x="9603280" y="4218378"/>
            <a:ext cx="1164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 libros</a:t>
            </a:r>
            <a:endParaRPr lang="es-ES" b="1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AFA21FF-1C05-4052-B45D-F9346C11F49D}"/>
              </a:ext>
            </a:extLst>
          </p:cNvPr>
          <p:cNvSpPr txBox="1"/>
          <p:nvPr/>
        </p:nvSpPr>
        <p:spPr>
          <a:xfrm>
            <a:off x="6249105" y="4779164"/>
            <a:ext cx="250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Convocatorias Financiación Proyectos VIIE 2021:</a:t>
            </a:r>
            <a:endParaRPr lang="es-ES" dirty="0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0BE18259-6106-460E-A96B-A5B5F8ECBAEF}"/>
              </a:ext>
            </a:extLst>
          </p:cNvPr>
          <p:cNvSpPr txBox="1"/>
          <p:nvPr/>
        </p:nvSpPr>
        <p:spPr>
          <a:xfrm>
            <a:off x="8716710" y="4796495"/>
            <a:ext cx="1425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Investigación:</a:t>
            </a:r>
            <a:endParaRPr lang="es-ES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F5EC5EEE-1274-4402-96F8-8C9FC9A497C4}"/>
              </a:ext>
            </a:extLst>
          </p:cNvPr>
          <p:cNvSpPr txBox="1"/>
          <p:nvPr/>
        </p:nvSpPr>
        <p:spPr>
          <a:xfrm>
            <a:off x="8722933" y="5098229"/>
            <a:ext cx="11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Extensión: </a:t>
            </a:r>
            <a:endParaRPr lang="es-ES" dirty="0"/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id="{81F2BFDA-1F07-4081-8FA0-BDF818924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89" y="4772915"/>
            <a:ext cx="531540" cy="332885"/>
          </a:xfrm>
          <a:prstGeom prst="rect">
            <a:avLst/>
          </a:prstGeom>
        </p:spPr>
      </p:pic>
      <p:sp>
        <p:nvSpPr>
          <p:cNvPr id="88" name="CuadroTexto 87">
            <a:extLst>
              <a:ext uri="{FF2B5EF4-FFF2-40B4-BE49-F238E27FC236}">
                <a16:creationId xmlns:a16="http://schemas.microsoft.com/office/drawing/2014/main" id="{7A76EE48-1C99-4AAC-B6E2-69CBE6D53AB1}"/>
              </a:ext>
            </a:extLst>
          </p:cNvPr>
          <p:cNvSpPr txBox="1"/>
          <p:nvPr/>
        </p:nvSpPr>
        <p:spPr>
          <a:xfrm>
            <a:off x="10230088" y="477872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3</a:t>
            </a:r>
            <a:endParaRPr lang="es-ES" b="1" dirty="0"/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004BE9F3-C874-4603-8F24-1F0B949EE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89" y="5093141"/>
            <a:ext cx="531540" cy="332885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16D88BD4-41F8-446F-A1EC-22775B8165D1}"/>
              </a:ext>
            </a:extLst>
          </p:cNvPr>
          <p:cNvSpPr txBox="1"/>
          <p:nvPr/>
        </p:nvSpPr>
        <p:spPr>
          <a:xfrm>
            <a:off x="10221542" y="5098950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</a:t>
            </a:r>
            <a:endParaRPr lang="es-ES" b="1" dirty="0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A3325AD-EA81-4E49-8B89-481818F234C1}"/>
              </a:ext>
            </a:extLst>
          </p:cNvPr>
          <p:cNvSpPr txBox="1"/>
          <p:nvPr/>
        </p:nvSpPr>
        <p:spPr>
          <a:xfrm>
            <a:off x="6238733" y="5699148"/>
            <a:ext cx="386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Participación en publicación internacional:  </a:t>
            </a:r>
            <a:endParaRPr lang="es-ES" dirty="0"/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135BEBD2-FDE8-40E7-B0EF-81F114B4B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08" y="5571783"/>
            <a:ext cx="1871164" cy="608939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DAF876B2-9BEA-4EE5-8A1D-6BAABCF26F56}"/>
              </a:ext>
            </a:extLst>
          </p:cNvPr>
          <p:cNvSpPr txBox="1"/>
          <p:nvPr/>
        </p:nvSpPr>
        <p:spPr>
          <a:xfrm>
            <a:off x="9698663" y="5601971"/>
            <a:ext cx="20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entury Gothic" panose="020B0502020202020204" pitchFamily="34" charset="0"/>
              </a:rPr>
              <a:t>Capítulo de libro. ABPEducom. Brasil. </a:t>
            </a:r>
            <a:endParaRPr lang="es-ES" b="1" dirty="0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9204062C-96CA-4B56-B0E4-B60415368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45AB2A-8208-47EF-B403-CE0A85E0ED6D}"/>
              </a:ext>
            </a:extLst>
          </p:cNvPr>
          <p:cNvSpPr txBox="1"/>
          <p:nvPr/>
        </p:nvSpPr>
        <p:spPr>
          <a:xfrm>
            <a:off x="1650303" y="2317446"/>
            <a:ext cx="454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Consolidación de la Extensión institucional.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64D6B-27CF-4558-A1B6-E580C7F4E912}"/>
              </a:ext>
            </a:extLst>
          </p:cNvPr>
          <p:cNvSpPr txBox="1"/>
          <p:nvPr/>
        </p:nvSpPr>
        <p:spPr>
          <a:xfrm>
            <a:off x="877199" y="2053441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2.2</a:t>
            </a:r>
            <a:endParaRPr lang="es-ES" sz="40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793E2FF-D3EF-4885-9BEC-FC7FFE117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38" y="3052492"/>
            <a:ext cx="531540" cy="3328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C31FC44-4AB9-4E9F-B90A-4FD879E706B3}"/>
              </a:ext>
            </a:extLst>
          </p:cNvPr>
          <p:cNvSpPr txBox="1"/>
          <p:nvPr/>
        </p:nvSpPr>
        <p:spPr>
          <a:xfrm>
            <a:off x="952687" y="2881049"/>
            <a:ext cx="52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Actividades de extensión de la 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Facultad registradas en la VIIE: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260A679-8BC6-446B-BE3B-BFE4269C2588}"/>
              </a:ext>
            </a:extLst>
          </p:cNvPr>
          <p:cNvSpPr txBox="1"/>
          <p:nvPr/>
        </p:nvSpPr>
        <p:spPr>
          <a:xfrm>
            <a:off x="3653735" y="3056768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71</a:t>
            </a:r>
            <a:endParaRPr lang="es-ES" b="1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F4790ED-ADF0-4921-80FF-BC2124F50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32" y="3658154"/>
            <a:ext cx="531540" cy="33288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86A4525-C994-42B8-A8CD-A8B9B31322FE}"/>
              </a:ext>
            </a:extLst>
          </p:cNvPr>
          <p:cNvSpPr txBox="1"/>
          <p:nvPr/>
        </p:nvSpPr>
        <p:spPr>
          <a:xfrm>
            <a:off x="5287909" y="366396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19</a:t>
            </a:r>
            <a:endParaRPr lang="es-ES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EEFD65E-03FD-49B4-84C6-02F00DB11DC3}"/>
              </a:ext>
            </a:extLst>
          </p:cNvPr>
          <p:cNvSpPr txBox="1"/>
          <p:nvPr/>
        </p:nvSpPr>
        <p:spPr>
          <a:xfrm>
            <a:off x="1460363" y="3668383"/>
            <a:ext cx="375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Actividades artísticas, culturales y recreativas:</a:t>
            </a:r>
            <a:endParaRPr lang="es-ES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A6A8CE9-5FE6-460A-B0E3-2201DD556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5" y="3972837"/>
            <a:ext cx="531540" cy="33288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425EF7AF-6318-4162-9E0E-9B4414A89508}"/>
              </a:ext>
            </a:extLst>
          </p:cNvPr>
          <p:cNvSpPr txBox="1"/>
          <p:nvPr/>
        </p:nvSpPr>
        <p:spPr>
          <a:xfrm>
            <a:off x="5334016" y="3978646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</a:t>
            </a:r>
            <a:endParaRPr lang="es-E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6F5BFF9-FE54-43C9-9586-07A5E546DFB2}"/>
              </a:ext>
            </a:extLst>
          </p:cNvPr>
          <p:cNvSpPr txBox="1"/>
          <p:nvPr/>
        </p:nvSpPr>
        <p:spPr>
          <a:xfrm>
            <a:off x="1451258" y="3966341"/>
            <a:ext cx="218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Educación continua: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CF17743-9C49-4C74-893A-304EDF1B2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15" y="4288561"/>
            <a:ext cx="531540" cy="33288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A33858F5-57AF-4B34-B47E-43F472344C73}"/>
              </a:ext>
            </a:extLst>
          </p:cNvPr>
          <p:cNvSpPr txBox="1"/>
          <p:nvPr/>
        </p:nvSpPr>
        <p:spPr>
          <a:xfrm>
            <a:off x="5305323" y="4294370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39</a:t>
            </a:r>
            <a:endParaRPr lang="es-ES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089BA87-CB4D-4936-9D14-81A0A73712DA}"/>
              </a:ext>
            </a:extLst>
          </p:cNvPr>
          <p:cNvSpPr txBox="1"/>
          <p:nvPr/>
        </p:nvSpPr>
        <p:spPr>
          <a:xfrm>
            <a:off x="1449581" y="4283409"/>
            <a:ext cx="383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 de divulgación académica y cultural: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F3A54505-2D45-45AE-82E8-E12EBCAE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81" y="4607980"/>
            <a:ext cx="531540" cy="33288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4A28FBEC-C91B-437A-A29E-9262E53FA6FB}"/>
              </a:ext>
            </a:extLst>
          </p:cNvPr>
          <p:cNvSpPr txBox="1"/>
          <p:nvPr/>
        </p:nvSpPr>
        <p:spPr>
          <a:xfrm>
            <a:off x="5348920" y="461378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</a:t>
            </a:r>
            <a:endParaRPr lang="es-ES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3BEEFC4-40AB-4E0E-B8DA-5E774D4F7151}"/>
              </a:ext>
            </a:extLst>
          </p:cNvPr>
          <p:cNvSpPr txBox="1"/>
          <p:nvPr/>
        </p:nvSpPr>
        <p:spPr>
          <a:xfrm>
            <a:off x="1449542" y="4601696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Proyectos de extensión solidaria: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98B59AE-559E-4D34-918A-03D202BF5BA5}"/>
              </a:ext>
            </a:extLst>
          </p:cNvPr>
          <p:cNvSpPr txBox="1"/>
          <p:nvPr/>
        </p:nvSpPr>
        <p:spPr>
          <a:xfrm>
            <a:off x="1457801" y="4927365"/>
            <a:ext cx="409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Servicios académicos de extensión:</a:t>
            </a:r>
            <a:endParaRPr lang="es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447E533-8BB5-45A5-9304-A2EE19910C74}"/>
              </a:ext>
            </a:extLst>
          </p:cNvPr>
          <p:cNvSpPr txBox="1"/>
          <p:nvPr/>
        </p:nvSpPr>
        <p:spPr>
          <a:xfrm>
            <a:off x="6568629" y="3831213"/>
            <a:ext cx="404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Convenios con el Programa Ondas:</a:t>
            </a:r>
            <a:endParaRPr lang="es-ES" dirty="0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7B60F7B4-CEC6-47CE-B936-89264498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6" y="3816541"/>
            <a:ext cx="471546" cy="33288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8048CA72-89F7-4D4F-AD04-537D78E3C34C}"/>
              </a:ext>
            </a:extLst>
          </p:cNvPr>
          <p:cNvSpPr txBox="1"/>
          <p:nvPr/>
        </p:nvSpPr>
        <p:spPr>
          <a:xfrm>
            <a:off x="9634740" y="3822350"/>
            <a:ext cx="29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77953FAC-25FC-42D9-B205-068B7191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21" y="4925925"/>
            <a:ext cx="531540" cy="332885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A1A5B39B-CD00-4D40-AB37-3C99B8ABA954}"/>
              </a:ext>
            </a:extLst>
          </p:cNvPr>
          <p:cNvSpPr txBox="1"/>
          <p:nvPr/>
        </p:nvSpPr>
        <p:spPr>
          <a:xfrm>
            <a:off x="5354732" y="493173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5</a:t>
            </a:r>
            <a:endParaRPr lang="es-ES" b="1" dirty="0"/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B00392DE-829D-4F7F-8E54-FDA1F0F56125}"/>
              </a:ext>
            </a:extLst>
          </p:cNvPr>
          <p:cNvCxnSpPr>
            <a:stCxn id="30" idx="2"/>
          </p:cNvCxnSpPr>
          <p:nvPr/>
        </p:nvCxnSpPr>
        <p:spPr>
          <a:xfrm rot="5400000">
            <a:off x="3319867" y="3144311"/>
            <a:ext cx="341089" cy="7200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4132410F-9907-4294-AFCD-2F806992CBC2}"/>
              </a:ext>
            </a:extLst>
          </p:cNvPr>
          <p:cNvSpPr txBox="1"/>
          <p:nvPr/>
        </p:nvSpPr>
        <p:spPr>
          <a:xfrm>
            <a:off x="6606354" y="3259324"/>
            <a:ext cx="357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Actividades de extensión (no registradas):</a:t>
            </a:r>
            <a:endParaRPr lang="es-ES" dirty="0"/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2B428443-BFAA-4270-9974-EC9A9BD5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62" y="3089628"/>
            <a:ext cx="1497277" cy="679058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1E042FCE-9F7A-4EAD-94E7-D8D7ECC03138}"/>
              </a:ext>
            </a:extLst>
          </p:cNvPr>
          <p:cNvSpPr txBox="1"/>
          <p:nvPr/>
        </p:nvSpPr>
        <p:spPr>
          <a:xfrm>
            <a:off x="10063439" y="3148445"/>
            <a:ext cx="129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entury Gothic" panose="020B0502020202020204" pitchFamily="34" charset="0"/>
              </a:rPr>
              <a:t>23 (Proyectos / convenios)</a:t>
            </a:r>
            <a:endParaRPr lang="es-ES" b="1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17B9A98-6EFA-4F60-B6ED-C0AFC1961B7A}"/>
              </a:ext>
            </a:extLst>
          </p:cNvPr>
          <p:cNvSpPr txBox="1"/>
          <p:nvPr/>
        </p:nvSpPr>
        <p:spPr>
          <a:xfrm>
            <a:off x="6592349" y="4406074"/>
            <a:ext cx="404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Convenios Interadministrativos MEN – UTP:</a:t>
            </a:r>
            <a:endParaRPr lang="es-ES" dirty="0"/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4420B6F4-3500-4C52-AFBE-B45280C72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14" y="4388503"/>
            <a:ext cx="471546" cy="332885"/>
          </a:xfrm>
          <a:prstGeom prst="rect">
            <a:avLst/>
          </a:prstGeom>
        </p:spPr>
      </p:pic>
      <p:sp>
        <p:nvSpPr>
          <p:cNvPr id="92" name="CuadroTexto 91">
            <a:extLst>
              <a:ext uri="{FF2B5EF4-FFF2-40B4-BE49-F238E27FC236}">
                <a16:creationId xmlns:a16="http://schemas.microsoft.com/office/drawing/2014/main" id="{42311F48-8D49-4C96-8D86-046BFDF7DEEF}"/>
              </a:ext>
            </a:extLst>
          </p:cNvPr>
          <p:cNvSpPr txBox="1"/>
          <p:nvPr/>
        </p:nvSpPr>
        <p:spPr>
          <a:xfrm>
            <a:off x="10097958" y="4394312"/>
            <a:ext cx="29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DEE22E9C-BE66-4870-B05C-8931DDAA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2447E533-8BB5-45A5-9304-A2EE19910C74}"/>
              </a:ext>
            </a:extLst>
          </p:cNvPr>
          <p:cNvSpPr txBox="1"/>
          <p:nvPr/>
        </p:nvSpPr>
        <p:spPr>
          <a:xfrm>
            <a:off x="426515" y="1866505"/>
            <a:ext cx="404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Century Gothic" panose="020B0502020202020204" pitchFamily="34" charset="0"/>
              </a:rPr>
              <a:t>Apropiación Social del Conocimiento:</a:t>
            </a:r>
            <a:endParaRPr lang="es-ES" sz="20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9680CE2-8D72-4777-BC8B-5608D9DD74C2}"/>
              </a:ext>
            </a:extLst>
          </p:cNvPr>
          <p:cNvSpPr txBox="1"/>
          <p:nvPr/>
        </p:nvSpPr>
        <p:spPr>
          <a:xfrm>
            <a:off x="1319503" y="2186835"/>
            <a:ext cx="22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Semana de la Facultad: </a:t>
            </a:r>
            <a:endParaRPr lang="es-ES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879B049-1434-4556-906B-1D1C3602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03" y="3008614"/>
            <a:ext cx="531540" cy="332885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4C0EA522-2A25-4030-A005-ADF17FFF03AD}"/>
              </a:ext>
            </a:extLst>
          </p:cNvPr>
          <p:cNvSpPr txBox="1"/>
          <p:nvPr/>
        </p:nvSpPr>
        <p:spPr>
          <a:xfrm>
            <a:off x="1319285" y="2627574"/>
            <a:ext cx="4537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Encuentros de Grupos / Semilleros de investigación:</a:t>
            </a:r>
            <a:endParaRPr lang="es-ES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07D1A02-7661-404B-8661-04BB19055CDF}"/>
              </a:ext>
            </a:extLst>
          </p:cNvPr>
          <p:cNvSpPr txBox="1"/>
          <p:nvPr/>
        </p:nvSpPr>
        <p:spPr>
          <a:xfrm>
            <a:off x="1485469" y="3008614"/>
            <a:ext cx="1328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Ponencias:</a:t>
            </a:r>
            <a:endParaRPr lang="es-ES" dirty="0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7B60F7B4-CEC6-47CE-B936-89264498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3" y="2180782"/>
            <a:ext cx="984538" cy="33288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8048CA72-89F7-4D4F-AD04-537D78E3C34C}"/>
              </a:ext>
            </a:extLst>
          </p:cNvPr>
          <p:cNvSpPr txBox="1"/>
          <p:nvPr/>
        </p:nvSpPr>
        <p:spPr>
          <a:xfrm>
            <a:off x="3482103" y="2186591"/>
            <a:ext cx="98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 eventos</a:t>
            </a:r>
            <a:endParaRPr lang="es-ES" b="1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0274DF1-6E2A-46E7-8184-5BE81E1DB521}"/>
              </a:ext>
            </a:extLst>
          </p:cNvPr>
          <p:cNvSpPr txBox="1"/>
          <p:nvPr/>
        </p:nvSpPr>
        <p:spPr>
          <a:xfrm>
            <a:off x="2724886" y="3019780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10</a:t>
            </a:r>
            <a:endParaRPr lang="es-ES" b="1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C56F9CF0-E2EE-4251-9D91-076E5CCA3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4" y="3356298"/>
            <a:ext cx="531540" cy="332885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7AB4B5E5-9AAA-4F09-BB62-1AFF6D092435}"/>
              </a:ext>
            </a:extLst>
          </p:cNvPr>
          <p:cNvSpPr txBox="1"/>
          <p:nvPr/>
        </p:nvSpPr>
        <p:spPr>
          <a:xfrm>
            <a:off x="1484191" y="3356298"/>
            <a:ext cx="1328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Beneficiados: </a:t>
            </a:r>
            <a:endParaRPr lang="es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9AF8C0F-40F6-4CC3-B5D0-359CE9161811}"/>
              </a:ext>
            </a:extLst>
          </p:cNvPr>
          <p:cNvSpPr txBox="1"/>
          <p:nvPr/>
        </p:nvSpPr>
        <p:spPr>
          <a:xfrm>
            <a:off x="2690051" y="3367464"/>
            <a:ext cx="53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128</a:t>
            </a:r>
            <a:endParaRPr lang="es-ES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D6DE37D-8770-402A-B635-5F09539DDEFD}"/>
              </a:ext>
            </a:extLst>
          </p:cNvPr>
          <p:cNvSpPr txBox="1"/>
          <p:nvPr/>
        </p:nvSpPr>
        <p:spPr>
          <a:xfrm>
            <a:off x="1319503" y="3807524"/>
            <a:ext cx="38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Ponencias de la Facultad en la Sexta Jornada de Apropiación Social del Conocimiento – VIIE: </a:t>
            </a:r>
            <a:endParaRPr lang="es-ES" dirty="0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A8EADC6A-154A-41EC-8E24-6941D4768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52" y="3902891"/>
            <a:ext cx="531540" cy="332885"/>
          </a:xfrm>
          <a:prstGeom prst="rect">
            <a:avLst/>
          </a:prstGeom>
        </p:spPr>
      </p:pic>
      <p:sp>
        <p:nvSpPr>
          <p:cNvPr id="85" name="CuadroTexto 84">
            <a:extLst>
              <a:ext uri="{FF2B5EF4-FFF2-40B4-BE49-F238E27FC236}">
                <a16:creationId xmlns:a16="http://schemas.microsoft.com/office/drawing/2014/main" id="{8F8C822F-7BA7-4365-9D10-2AC7DDB4CBCB}"/>
              </a:ext>
            </a:extLst>
          </p:cNvPr>
          <p:cNvSpPr txBox="1"/>
          <p:nvPr/>
        </p:nvSpPr>
        <p:spPr>
          <a:xfrm>
            <a:off x="5277469" y="3914057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</a:t>
            </a:r>
            <a:endParaRPr lang="es-ES" b="1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244F8BB-3DE0-4FDE-8E8A-BD8BF511ED28}"/>
              </a:ext>
            </a:extLst>
          </p:cNvPr>
          <p:cNvSpPr txBox="1"/>
          <p:nvPr/>
        </p:nvSpPr>
        <p:spPr>
          <a:xfrm>
            <a:off x="1346134" y="4428849"/>
            <a:ext cx="38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Ponencias XI Encuentro Departamental Semilleros de Investigación RREDSI:</a:t>
            </a:r>
            <a:endParaRPr lang="es-ES" dirty="0"/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B9B7278D-BE18-4C85-ADA8-87153215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83" y="4524216"/>
            <a:ext cx="531540" cy="332885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1DF0FCBE-CDD7-4425-9009-74D2350E6588}"/>
              </a:ext>
            </a:extLst>
          </p:cNvPr>
          <p:cNvSpPr txBox="1"/>
          <p:nvPr/>
        </p:nvSpPr>
        <p:spPr>
          <a:xfrm>
            <a:off x="5304100" y="4535382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</a:t>
            </a:r>
            <a:endParaRPr lang="es-ES" b="1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2BCAEC11-7981-42E0-9CD8-AA2FD3F2F1CB}"/>
              </a:ext>
            </a:extLst>
          </p:cNvPr>
          <p:cNvSpPr txBox="1"/>
          <p:nvPr/>
        </p:nvSpPr>
        <p:spPr>
          <a:xfrm>
            <a:off x="1315828" y="5013252"/>
            <a:ext cx="38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Jornada Capacitación Perfiles Google Scholar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B1F7B-E3F9-4DAE-9DFE-D647ED973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" b="13916"/>
          <a:stretch/>
        </p:blipFill>
        <p:spPr>
          <a:xfrm rot="7911895">
            <a:off x="-1365916" y="6159427"/>
            <a:ext cx="3089649" cy="1608415"/>
          </a:xfrm>
          <a:prstGeom prst="rect">
            <a:avLst/>
          </a:prstGeom>
        </p:spPr>
      </p:pic>
      <p:sp>
        <p:nvSpPr>
          <p:cNvPr id="97" name="CuadroTexto 96">
            <a:extLst>
              <a:ext uri="{FF2B5EF4-FFF2-40B4-BE49-F238E27FC236}">
                <a16:creationId xmlns:a16="http://schemas.microsoft.com/office/drawing/2014/main" id="{374FFFDF-B282-4F7F-95AA-F0323BA287D1}"/>
              </a:ext>
            </a:extLst>
          </p:cNvPr>
          <p:cNvSpPr txBox="1"/>
          <p:nvPr/>
        </p:nvSpPr>
        <p:spPr>
          <a:xfrm>
            <a:off x="7038548" y="2182854"/>
            <a:ext cx="469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Gestión del Conocimiento, Innovación y Emprendimiento con impacto en la sociedad y reconocimiento nacional e internacional.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60BB90F3-EC2C-496A-A6A0-0C83F9AC1A9A}"/>
              </a:ext>
            </a:extLst>
          </p:cNvPr>
          <p:cNvSpPr txBox="1"/>
          <p:nvPr/>
        </p:nvSpPr>
        <p:spPr>
          <a:xfrm>
            <a:off x="6252191" y="2422431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2.3</a:t>
            </a:r>
            <a:endParaRPr lang="es-ES" sz="4000" dirty="0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1B2361E7-08FE-407D-AD89-59816E550C9B}"/>
              </a:ext>
            </a:extLst>
          </p:cNvPr>
          <p:cNvSpPr txBox="1"/>
          <p:nvPr/>
        </p:nvSpPr>
        <p:spPr>
          <a:xfrm>
            <a:off x="6376032" y="3097229"/>
            <a:ext cx="52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Participación activa en la agenda pública y en redes del sector educativo: 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37285630-31E3-4AC2-84E0-9270B915E254}"/>
              </a:ext>
            </a:extLst>
          </p:cNvPr>
          <p:cNvSpPr txBox="1"/>
          <p:nvPr/>
        </p:nvSpPr>
        <p:spPr>
          <a:xfrm>
            <a:off x="6389284" y="3788394"/>
            <a:ext cx="52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Comisión Asesora para la Enseñanza de la Historia de Colombia ante el MEN.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1D7AE5EF-EE0B-4767-873B-29E462CF7BE2}"/>
              </a:ext>
            </a:extLst>
          </p:cNvPr>
          <p:cNvSpPr txBox="1"/>
          <p:nvPr/>
        </p:nvSpPr>
        <p:spPr>
          <a:xfrm>
            <a:off x="6389284" y="4272013"/>
            <a:ext cx="524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Comité Departamental de Capacitación Docente.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5F79AA44-227A-4060-A03A-FFC8CCBF6A48}"/>
              </a:ext>
            </a:extLst>
          </p:cNvPr>
          <p:cNvSpPr txBox="1"/>
          <p:nvPr/>
        </p:nvSpPr>
        <p:spPr>
          <a:xfrm>
            <a:off x="6389284" y="4611610"/>
            <a:ext cx="524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Comité Municipal de Formación Docente.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7285630-31E3-4AC2-84E0-9270B915E254}"/>
              </a:ext>
            </a:extLst>
          </p:cNvPr>
          <p:cNvSpPr txBox="1"/>
          <p:nvPr/>
        </p:nvSpPr>
        <p:spPr>
          <a:xfrm>
            <a:off x="6376032" y="3516377"/>
            <a:ext cx="524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ASCOFADE (Capítulo Eje Cafetero).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453BE47-D71A-481D-9685-33EC8B95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9DBA11-19D2-4ABD-8889-5DA735A93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6" y="1652012"/>
            <a:ext cx="9467107" cy="3553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A8A3DC-16D2-46A1-8519-24E55D98C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5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438167FF-750A-4783-B279-EF319CF4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CF572F94-F1F7-468B-A28F-1909440134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F198A8-2F8B-48D9-8522-97A0A5833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00" y="820117"/>
            <a:ext cx="8312559" cy="5381807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83AF39-0BF4-47E6-B4F8-A9A47B307033}"/>
              </a:ext>
            </a:extLst>
          </p:cNvPr>
          <p:cNvSpPr txBox="1"/>
          <p:nvPr/>
        </p:nvSpPr>
        <p:spPr>
          <a:xfrm>
            <a:off x="375657" y="1724905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effectLst/>
                <a:latin typeface="Century Gothic" panose="020B0502020202020204" pitchFamily="34" charset="0"/>
              </a:rPr>
              <a:t>3.4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82851-204F-4237-8F41-3E1502AB4630}"/>
              </a:ext>
            </a:extLst>
          </p:cNvPr>
          <p:cNvSpPr txBox="1"/>
          <p:nvPr/>
        </p:nvSpPr>
        <p:spPr>
          <a:xfrm>
            <a:off x="1188258" y="1376455"/>
            <a:ext cx="281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effectLst/>
                <a:latin typeface="Century Gothic" panose="020B0502020202020204" pitchFamily="34" charset="0"/>
              </a:rPr>
              <a:t>Internacionalización integral de la universidad.</a:t>
            </a:r>
            <a:endParaRPr lang="es-ES" sz="20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F67908-9E0A-4A15-9715-5FB73156EA8F}"/>
              </a:ext>
            </a:extLst>
          </p:cNvPr>
          <p:cNvSpPr txBox="1"/>
          <p:nvPr/>
        </p:nvSpPr>
        <p:spPr>
          <a:xfrm>
            <a:off x="8853443" y="5461525"/>
            <a:ext cx="425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de Salerno- Italia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Grenoble Alpes – Francia.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126F2AC-F962-4A92-A19A-4C14C55E39B3}"/>
              </a:ext>
            </a:extLst>
          </p:cNvPr>
          <p:cNvSpPr txBox="1"/>
          <p:nvPr/>
        </p:nvSpPr>
        <p:spPr>
          <a:xfrm>
            <a:off x="213863" y="2864668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Convenios internacionales: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B0D2D6-D903-4083-B9F7-CE7B5682C7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6"/>
          <a:stretch/>
        </p:blipFill>
        <p:spPr>
          <a:xfrm>
            <a:off x="6559196" y="3064143"/>
            <a:ext cx="2294247" cy="26444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D74D9B-6124-4C7E-A4F5-59A43F7321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429"/>
          <a:stretch/>
        </p:blipFill>
        <p:spPr>
          <a:xfrm>
            <a:off x="5358531" y="4547521"/>
            <a:ext cx="1358463" cy="155493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5E1284D-31C9-4B42-9646-BCD4533717AF}"/>
              </a:ext>
            </a:extLst>
          </p:cNvPr>
          <p:cNvSpPr txBox="1"/>
          <p:nvPr/>
        </p:nvSpPr>
        <p:spPr>
          <a:xfrm>
            <a:off x="5344396" y="5801607"/>
            <a:ext cx="425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Century Gothic" panose="020B0502020202020204" pitchFamily="34" charset="0"/>
              </a:rPr>
              <a:t>Universidad de São Paulo - ECA - Brasil.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 Universidad de São Paulo - Facultad de Educación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B0BFF1-4C47-4E00-8045-81EF6237B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18" y="5093189"/>
            <a:ext cx="2057268" cy="110852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63C2DB6-DF02-4D03-B7B8-3DE1DFF919FB}"/>
              </a:ext>
            </a:extLst>
          </p:cNvPr>
          <p:cNvSpPr txBox="1"/>
          <p:nvPr/>
        </p:nvSpPr>
        <p:spPr>
          <a:xfrm>
            <a:off x="67264" y="5584636"/>
            <a:ext cx="4546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Facultad Latinoamericana de Ciencias Sociales, FLACSO - Uruguay.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CFE-ANEP – Uruguay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Abierta Interamericana - Argentina.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326D75D4-224E-4653-AC4D-FF399143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027">
            <a:off x="3599183" y="4020484"/>
            <a:ext cx="2057268" cy="110852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3770C384-E4BA-4579-958D-B1813681F0EB}"/>
              </a:ext>
            </a:extLst>
          </p:cNvPr>
          <p:cNvSpPr txBox="1"/>
          <p:nvPr/>
        </p:nvSpPr>
        <p:spPr>
          <a:xfrm>
            <a:off x="1291123" y="3906474"/>
            <a:ext cx="2324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Científica del Perú 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31ED5F0-56E2-4D9D-BED2-B652D3136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61D0A07-1C7F-49AF-8505-B1CE3C5A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F9B78A-966B-4000-95BF-6371904B3783}"/>
              </a:ext>
            </a:extLst>
          </p:cNvPr>
          <p:cNvSpPr txBox="1"/>
          <p:nvPr/>
        </p:nvSpPr>
        <p:spPr>
          <a:xfrm>
            <a:off x="260522" y="1280392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Convenios nacionales: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3691C0-FD43-4FC0-BBF1-2C2A08267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64" y="1266738"/>
            <a:ext cx="3681619" cy="50076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A5AAE6-55ED-49F0-99D8-9299D865C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22" y="2529606"/>
            <a:ext cx="2561962" cy="138047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484A0F-59E2-46EF-946B-3688E963E21B}"/>
              </a:ext>
            </a:extLst>
          </p:cNvPr>
          <p:cNvSpPr txBox="1"/>
          <p:nvPr/>
        </p:nvSpPr>
        <p:spPr>
          <a:xfrm>
            <a:off x="4885029" y="2864833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Medellín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0E853F-AB3D-4B4A-BBB7-DBFC734408EB}"/>
              </a:ext>
            </a:extLst>
          </p:cNvPr>
          <p:cNvSpPr txBox="1"/>
          <p:nvPr/>
        </p:nvSpPr>
        <p:spPr>
          <a:xfrm>
            <a:off x="564255" y="3613468"/>
            <a:ext cx="3155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Politécnico Jaime Isaza Cadavid  - Medellín.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E1C0D1-D93C-4AB0-8EB4-539815CF0DEF}"/>
              </a:ext>
            </a:extLst>
          </p:cNvPr>
          <p:cNvSpPr txBox="1"/>
          <p:nvPr/>
        </p:nvSpPr>
        <p:spPr>
          <a:xfrm>
            <a:off x="5356009" y="3444885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Bogotá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2C61C0A-82AC-4EBC-926A-376245C6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5806">
            <a:off x="5090048" y="2985479"/>
            <a:ext cx="2561962" cy="138047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671440D-5F2D-4D61-B380-D5C7D5243ABF}"/>
              </a:ext>
            </a:extLst>
          </p:cNvPr>
          <p:cNvSpPr txBox="1"/>
          <p:nvPr/>
        </p:nvSpPr>
        <p:spPr>
          <a:xfrm>
            <a:off x="7707409" y="3524353"/>
            <a:ext cx="3155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Fundación Universitaria Monserrate - Bogotá.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60AFBD-AF75-4BC3-A4D5-B3F4CE96FBE6}"/>
              </a:ext>
            </a:extLst>
          </p:cNvPr>
          <p:cNvSpPr txBox="1"/>
          <p:nvPr/>
        </p:nvSpPr>
        <p:spPr>
          <a:xfrm>
            <a:off x="6876398" y="3755615"/>
            <a:ext cx="3155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El Bosque - Bogotá.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7479D31-EB2E-4102-BE57-26EAF918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0572">
            <a:off x="5566432" y="1043964"/>
            <a:ext cx="2561962" cy="13804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30C925D-8CA7-42D5-98E4-03CAADD5F97D}"/>
              </a:ext>
            </a:extLst>
          </p:cNvPr>
          <p:cNvSpPr txBox="1"/>
          <p:nvPr/>
        </p:nvSpPr>
        <p:spPr>
          <a:xfrm rot="19280930">
            <a:off x="5742336" y="1301817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La Guajira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536848C-22C5-44BE-9E48-96203A69C3C9}"/>
              </a:ext>
            </a:extLst>
          </p:cNvPr>
          <p:cNvSpPr txBox="1"/>
          <p:nvPr/>
        </p:nvSpPr>
        <p:spPr>
          <a:xfrm>
            <a:off x="6472493" y="1775479"/>
            <a:ext cx="3155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de La Guajira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56B39A-EBFB-42CC-BCB4-4A8DBF62CB37}"/>
              </a:ext>
            </a:extLst>
          </p:cNvPr>
          <p:cNvSpPr txBox="1"/>
          <p:nvPr/>
        </p:nvSpPr>
        <p:spPr>
          <a:xfrm>
            <a:off x="4793999" y="2264893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Montería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B26D862-412A-43B5-B158-03AE6596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305">
            <a:off x="3293917" y="1587128"/>
            <a:ext cx="2271791" cy="122412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AAFD68A-0A26-49DF-A17D-201084C705F0}"/>
              </a:ext>
            </a:extLst>
          </p:cNvPr>
          <p:cNvSpPr txBox="1"/>
          <p:nvPr/>
        </p:nvSpPr>
        <p:spPr>
          <a:xfrm>
            <a:off x="1204446" y="1928532"/>
            <a:ext cx="3384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ES" sz="1000" dirty="0">
                <a:latin typeface="Century Gothic" panose="020B0502020202020204" pitchFamily="34" charset="0"/>
              </a:rPr>
              <a:t>Universidad Pontificia Bolivariana UPB - Montería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52C855F-6314-4A89-A946-96D46D8DB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61D0A07-1C7F-49AF-8505-B1CE3C5A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2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C87F2D4-1244-498C-9D22-9BDE8E9AC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23" y="2765407"/>
            <a:ext cx="4106298" cy="10467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F9B78A-966B-4000-95BF-6371904B3783}"/>
              </a:ext>
            </a:extLst>
          </p:cNvPr>
          <p:cNvSpPr txBox="1"/>
          <p:nvPr/>
        </p:nvSpPr>
        <p:spPr>
          <a:xfrm>
            <a:off x="401489" y="2499850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Convenios interadministrativos: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E1C0D1-D93C-4AB0-8EB4-539815CF0DEF}"/>
              </a:ext>
            </a:extLst>
          </p:cNvPr>
          <p:cNvSpPr txBox="1"/>
          <p:nvPr/>
        </p:nvSpPr>
        <p:spPr>
          <a:xfrm>
            <a:off x="5421939" y="4843369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Bogotá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56B39A-EBFB-42CC-BCB4-4A8DBF62CB37}"/>
              </a:ext>
            </a:extLst>
          </p:cNvPr>
          <p:cNvSpPr txBox="1"/>
          <p:nvPr/>
        </p:nvSpPr>
        <p:spPr>
          <a:xfrm>
            <a:off x="4859929" y="3663377"/>
            <a:ext cx="101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Montería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628EBD-BDB3-42EC-9D64-FD00259AC230}"/>
              </a:ext>
            </a:extLst>
          </p:cNvPr>
          <p:cNvSpPr txBox="1"/>
          <p:nvPr/>
        </p:nvSpPr>
        <p:spPr>
          <a:xfrm>
            <a:off x="2055632" y="2896550"/>
            <a:ext cx="410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Municipio de Pereira – Secretaría de Educación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ICBF Risaralda - MAS +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MEN - UNICEF - La Guajira, Maicao y Uribia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5057CB5-4AB3-4224-B287-A9EAFF32876E}"/>
              </a:ext>
            </a:extLst>
          </p:cNvPr>
          <p:cNvSpPr txBox="1"/>
          <p:nvPr/>
        </p:nvSpPr>
        <p:spPr>
          <a:xfrm>
            <a:off x="401489" y="3780068"/>
            <a:ext cx="509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Premios y reconocimientos a profesores de la Facultad: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1400337-0AF0-4DF3-B27C-BA4856C2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39" y="4010355"/>
            <a:ext cx="4357487" cy="175288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8FD90C13-EBE8-481F-B1A1-D4FC50177AD1}"/>
              </a:ext>
            </a:extLst>
          </p:cNvPr>
          <p:cNvSpPr txBox="1"/>
          <p:nvPr/>
        </p:nvSpPr>
        <p:spPr>
          <a:xfrm>
            <a:off x="1835386" y="4166666"/>
            <a:ext cx="408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VII Reconocimiento Clemente Manuel Zabala del Premio Gabo 2021 - </a:t>
            </a:r>
            <a:r>
              <a:rPr lang="es-ES" sz="1050" b="1" dirty="0">
                <a:latin typeface="Century Gothic" panose="020B0502020202020204" pitchFamily="34" charset="0"/>
              </a:rPr>
              <a:t>Abelardo Gómez Molina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 Concurso de novela departamental "Bernando Arias Trujillo" – </a:t>
            </a:r>
            <a:r>
              <a:rPr lang="es-ES" sz="1050" b="1" dirty="0">
                <a:latin typeface="Century Gothic" panose="020B0502020202020204" pitchFamily="34" charset="0"/>
              </a:rPr>
              <a:t>Jaime Andrés Ballesteros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XX Convocatoria Municipal de Estímulos 2021 – </a:t>
            </a:r>
            <a:r>
              <a:rPr lang="es-ES" sz="1050" b="1" dirty="0">
                <a:latin typeface="Century Gothic" panose="020B0502020202020204" pitchFamily="34" charset="0"/>
              </a:rPr>
              <a:t>Julián Andrés Gómez 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2541BB-2634-4699-BBB1-85EF09C8BEFA}"/>
              </a:ext>
            </a:extLst>
          </p:cNvPr>
          <p:cNvSpPr txBox="1"/>
          <p:nvPr/>
        </p:nvSpPr>
        <p:spPr>
          <a:xfrm>
            <a:off x="6639055" y="1456661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Movilidad académica y visibilización internacional: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23ABB15-0DA3-4BA4-B06F-0DFEFDF6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15" y="1759730"/>
            <a:ext cx="531540" cy="33288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15E78864-5645-48FE-8B8C-1E3DA481662B}"/>
              </a:ext>
            </a:extLst>
          </p:cNvPr>
          <p:cNvSpPr txBox="1"/>
          <p:nvPr/>
        </p:nvSpPr>
        <p:spPr>
          <a:xfrm>
            <a:off x="10880992" y="176553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13</a:t>
            </a:r>
            <a:endParaRPr lang="es-ES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2366AA4-268B-4456-93EE-8C2FB414942E}"/>
              </a:ext>
            </a:extLst>
          </p:cNvPr>
          <p:cNvSpPr txBox="1"/>
          <p:nvPr/>
        </p:nvSpPr>
        <p:spPr>
          <a:xfrm>
            <a:off x="7782703" y="1735814"/>
            <a:ext cx="375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Estudiantes en movilidad virtual: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</a:t>
            </a:r>
            <a:r>
              <a:rPr lang="es-ES" sz="1200" b="1" dirty="0">
                <a:latin typeface="Century Gothic" panose="020B0502020202020204" pitchFamily="34" charset="0"/>
              </a:rPr>
              <a:t>(España, Canadá, México, Perú)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83ED87D-F34B-4A74-94D1-E16A0BF6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1" y="2177445"/>
            <a:ext cx="531540" cy="33288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3D5B4F20-9F87-4C24-92AC-0406EBF6D9E9}"/>
              </a:ext>
            </a:extLst>
          </p:cNvPr>
          <p:cNvSpPr txBox="1"/>
          <p:nvPr/>
        </p:nvSpPr>
        <p:spPr>
          <a:xfrm>
            <a:off x="10914222" y="218325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D6FDAA2-1E1E-487D-95C5-2293C434D752}"/>
              </a:ext>
            </a:extLst>
          </p:cNvPr>
          <p:cNvSpPr txBox="1"/>
          <p:nvPr/>
        </p:nvSpPr>
        <p:spPr>
          <a:xfrm>
            <a:off x="7773598" y="2149683"/>
            <a:ext cx="370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Estudiantes en movilidad presencial: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</a:t>
            </a:r>
            <a:r>
              <a:rPr lang="es-ES" sz="1200" b="1" dirty="0">
                <a:latin typeface="Century Gothic" panose="020B0502020202020204" pitchFamily="34" charset="0"/>
              </a:rPr>
              <a:t>(México) 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FB8DCDC-2E05-4079-B6C9-03CA7DAF3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245" y="2544685"/>
            <a:ext cx="531540" cy="33288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84AD239-D0E8-4563-89BF-2575190CFDDD}"/>
              </a:ext>
            </a:extLst>
          </p:cNvPr>
          <p:cNvSpPr txBox="1"/>
          <p:nvPr/>
        </p:nvSpPr>
        <p:spPr>
          <a:xfrm>
            <a:off x="10897820" y="255049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</a:t>
            </a:r>
            <a:endParaRPr lang="es-ES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AD2A06-74B1-42E6-A12C-C499A614512C}"/>
              </a:ext>
            </a:extLst>
          </p:cNvPr>
          <p:cNvSpPr txBox="1"/>
          <p:nvPr/>
        </p:nvSpPr>
        <p:spPr>
          <a:xfrm>
            <a:off x="7771921" y="2531146"/>
            <a:ext cx="38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Docentes en movilidad virtual:</a:t>
            </a:r>
          </a:p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    (España, Australia)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6CE5A4F-BDF5-4FB2-9024-29A956B1B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07" y="2967136"/>
            <a:ext cx="531540" cy="33288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CC635FE0-29CD-460D-BE70-0D31E7BE12DF}"/>
              </a:ext>
            </a:extLst>
          </p:cNvPr>
          <p:cNvSpPr txBox="1"/>
          <p:nvPr/>
        </p:nvSpPr>
        <p:spPr>
          <a:xfrm>
            <a:off x="10916246" y="2972945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48E4599-FB2B-4704-AFDC-07811F977050}"/>
              </a:ext>
            </a:extLst>
          </p:cNvPr>
          <p:cNvSpPr txBox="1"/>
          <p:nvPr/>
        </p:nvSpPr>
        <p:spPr>
          <a:xfrm>
            <a:off x="7771882" y="2939586"/>
            <a:ext cx="328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Docentes en movilidad presencial: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</a:t>
            </a:r>
            <a:r>
              <a:rPr lang="es-ES" sz="1200" b="1" dirty="0">
                <a:latin typeface="Century Gothic" panose="020B0502020202020204" pitchFamily="34" charset="0"/>
              </a:rPr>
              <a:t>(Cuba)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1966E36-2A10-4626-AB74-10C0AFC8D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934D0899-6DAD-475F-AEEB-B4AE03664E3C}"/>
              </a:ext>
            </a:extLst>
          </p:cNvPr>
          <p:cNvSpPr txBox="1"/>
          <p:nvPr/>
        </p:nvSpPr>
        <p:spPr>
          <a:xfrm>
            <a:off x="6639055" y="3593500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Movilidad académica y visibilización nacional: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DF986B4-7D67-4AA3-86C6-2CD6C3F4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5" y="3904760"/>
            <a:ext cx="531540" cy="33288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F7780E8-994C-47A1-9419-466989828C94}"/>
              </a:ext>
            </a:extLst>
          </p:cNvPr>
          <p:cNvSpPr txBox="1"/>
          <p:nvPr/>
        </p:nvSpPr>
        <p:spPr>
          <a:xfrm>
            <a:off x="10922616" y="391056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3</a:t>
            </a:r>
            <a:endParaRPr lang="es-ES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61641BF-D52F-48D5-AD1E-47B9872998BD}"/>
              </a:ext>
            </a:extLst>
          </p:cNvPr>
          <p:cNvSpPr txBox="1"/>
          <p:nvPr/>
        </p:nvSpPr>
        <p:spPr>
          <a:xfrm>
            <a:off x="7773598" y="3885385"/>
            <a:ext cx="317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Estudiantes en movilidad presencial:</a:t>
            </a:r>
          </a:p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    (Bogotá)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4BCA016-1652-44F6-9BA1-5543BAF6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15" y="4310637"/>
            <a:ext cx="531540" cy="33288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258B3790-4314-41C8-919C-05135DEF0798}"/>
              </a:ext>
            </a:extLst>
          </p:cNvPr>
          <p:cNvSpPr txBox="1"/>
          <p:nvPr/>
        </p:nvSpPr>
        <p:spPr>
          <a:xfrm>
            <a:off x="10919090" y="4316446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0A28064-9650-463B-841B-6D41466D15DF}"/>
              </a:ext>
            </a:extLst>
          </p:cNvPr>
          <p:cNvSpPr txBox="1"/>
          <p:nvPr/>
        </p:nvSpPr>
        <p:spPr>
          <a:xfrm>
            <a:off x="7771921" y="4292606"/>
            <a:ext cx="264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Docentes en movilidad virtual:</a:t>
            </a:r>
          </a:p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    (Bogotá, La Guajira)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72604814-318C-4C6B-B2C7-B95B1D3C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81" y="4707330"/>
            <a:ext cx="531540" cy="332885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85A8E0F7-6A4D-404F-8811-EE37E50D9853}"/>
              </a:ext>
            </a:extLst>
          </p:cNvPr>
          <p:cNvSpPr txBox="1"/>
          <p:nvPr/>
        </p:nvSpPr>
        <p:spPr>
          <a:xfrm>
            <a:off x="10937520" y="471313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</a:t>
            </a:r>
            <a:endParaRPr lang="es-ES" b="1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F4F81D0-C27A-4AE8-A74A-971E70765412}"/>
              </a:ext>
            </a:extLst>
          </p:cNvPr>
          <p:cNvSpPr txBox="1"/>
          <p:nvPr/>
        </p:nvSpPr>
        <p:spPr>
          <a:xfrm>
            <a:off x="7771882" y="4688167"/>
            <a:ext cx="328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Docentes en movilidad presencial:</a:t>
            </a:r>
          </a:p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    (Bogotá)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EBF736A-DC0E-4498-8C6C-E3C1D1A8000C}"/>
              </a:ext>
            </a:extLst>
          </p:cNvPr>
          <p:cNvSpPr txBox="1"/>
          <p:nvPr/>
        </p:nvSpPr>
        <p:spPr>
          <a:xfrm>
            <a:off x="6639055" y="5234351"/>
            <a:ext cx="425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Actividades con internacionales en la Facultad virtuales </a:t>
            </a:r>
            <a:r>
              <a:rPr lang="es-ES" sz="1200" b="1" dirty="0">
                <a:latin typeface="Century Gothic" panose="020B0502020202020204" pitchFamily="34" charset="0"/>
              </a:rPr>
              <a:t>(Francia, México, Argentina, España, Brasil, Estados Unidos, El Salvador</a:t>
            </a:r>
            <a:r>
              <a:rPr lang="es-ES" sz="1200" dirty="0">
                <a:latin typeface="Century Gothic" panose="020B0502020202020204" pitchFamily="34" charset="0"/>
              </a:rPr>
              <a:t>):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E2760332-69E4-4DC8-800B-C5AFE053B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31" y="5640223"/>
            <a:ext cx="531540" cy="33288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9303ECD-E199-4B59-BCBC-01826CAB20F1}"/>
              </a:ext>
            </a:extLst>
          </p:cNvPr>
          <p:cNvSpPr txBox="1"/>
          <p:nvPr/>
        </p:nvSpPr>
        <p:spPr>
          <a:xfrm>
            <a:off x="9218827" y="5649896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5823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EC9EAB-90F4-47C9-B4C1-3AD22041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2" y="1604768"/>
            <a:ext cx="7802896" cy="3648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C0718A-4C5A-4234-81AF-3CCAEC4BF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5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18D3254B-F7A7-427F-87D1-FDE47B89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21C81C94-BCAB-49DC-BA6C-300127BAD3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"/>
            <a:ext cx="12192000" cy="686542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FA7588D-E5C2-49C6-BE28-9B196358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59" y="4724877"/>
            <a:ext cx="1624156" cy="3328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83AF39-0BF4-47E6-B4F8-A9A47B307033}"/>
              </a:ext>
            </a:extLst>
          </p:cNvPr>
          <p:cNvSpPr txBox="1"/>
          <p:nvPr/>
        </p:nvSpPr>
        <p:spPr>
          <a:xfrm>
            <a:off x="1048606" y="2964981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effectLst/>
                <a:latin typeface="Century Gothic" panose="020B0502020202020204" pitchFamily="34" charset="0"/>
              </a:rPr>
              <a:t>4.4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45AB2A-8208-47EF-B403-CE0A85E0ED6D}"/>
              </a:ext>
            </a:extLst>
          </p:cNvPr>
          <p:cNvSpPr txBox="1"/>
          <p:nvPr/>
        </p:nvSpPr>
        <p:spPr>
          <a:xfrm>
            <a:off x="6404017" y="1433842"/>
            <a:ext cx="4889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Cultura de la Legalidad, la Transparencia, el Gobierno Corporativo y la Participación Ciudadana 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82851-204F-4237-8F41-3E1502AB4630}"/>
              </a:ext>
            </a:extLst>
          </p:cNvPr>
          <p:cNvSpPr txBox="1"/>
          <p:nvPr/>
        </p:nvSpPr>
        <p:spPr>
          <a:xfrm>
            <a:off x="1813814" y="2965928"/>
            <a:ext cx="3328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Century Gothic" panose="020B0502020202020204" pitchFamily="34" charset="0"/>
              </a:rPr>
              <a:t>Gestión del Desarrollo Humano y Organizacional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64D6B-27CF-4558-A1B6-E580C7F4E912}"/>
              </a:ext>
            </a:extLst>
          </p:cNvPr>
          <p:cNvSpPr txBox="1"/>
          <p:nvPr/>
        </p:nvSpPr>
        <p:spPr>
          <a:xfrm>
            <a:off x="5581351" y="2129990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4.5</a:t>
            </a:r>
            <a:endParaRPr lang="es-ES" sz="40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7DDC83-4D88-4DB1-8121-230A28286B3A}"/>
              </a:ext>
            </a:extLst>
          </p:cNvPr>
          <p:cNvSpPr txBox="1"/>
          <p:nvPr/>
        </p:nvSpPr>
        <p:spPr>
          <a:xfrm>
            <a:off x="9197659" y="4733941"/>
            <a:ext cx="162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1.500</a:t>
            </a:r>
            <a:endParaRPr lang="es-ES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126F2AC-F962-4A92-A19A-4C14C55E39B3}"/>
              </a:ext>
            </a:extLst>
          </p:cNvPr>
          <p:cNvSpPr txBox="1"/>
          <p:nvPr/>
        </p:nvSpPr>
        <p:spPr>
          <a:xfrm>
            <a:off x="1222871" y="3731540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Monitores de apoyo de la Facultad: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37E821-D524-4C54-845B-D25DFA7E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15" y="3746333"/>
            <a:ext cx="531540" cy="33288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46E64AF0-0B78-4FE3-981C-C9D26B382075}"/>
              </a:ext>
            </a:extLst>
          </p:cNvPr>
          <p:cNvSpPr txBox="1"/>
          <p:nvPr/>
        </p:nvSpPr>
        <p:spPr>
          <a:xfrm>
            <a:off x="4285476" y="3743753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</a:t>
            </a:r>
            <a:endParaRPr lang="es-ES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42FC5FE-2011-4FDA-A8D3-C8EABE80F03C}"/>
              </a:ext>
            </a:extLst>
          </p:cNvPr>
          <p:cNvSpPr txBox="1"/>
          <p:nvPr/>
        </p:nvSpPr>
        <p:spPr>
          <a:xfrm>
            <a:off x="5796283" y="2811924"/>
            <a:ext cx="477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Semana de la Facultad de Ciencias de la Educación: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65D6810C-3FD8-469A-996A-45A7F94B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65" y="3153730"/>
            <a:ext cx="531540" cy="33288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2304148B-C56C-48C9-AF11-BC784EED39A1}"/>
              </a:ext>
            </a:extLst>
          </p:cNvPr>
          <p:cNvSpPr txBox="1"/>
          <p:nvPr/>
        </p:nvSpPr>
        <p:spPr>
          <a:xfrm>
            <a:off x="10297842" y="315953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42</a:t>
            </a:r>
            <a:endParaRPr lang="es-E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5BE32F6-0C42-4950-9469-73C64791CA32}"/>
              </a:ext>
            </a:extLst>
          </p:cNvPr>
          <p:cNvSpPr txBox="1"/>
          <p:nvPr/>
        </p:nvSpPr>
        <p:spPr>
          <a:xfrm>
            <a:off x="7535699" y="3155570"/>
            <a:ext cx="221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Piezas gráficas: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FF9B7227-B6C9-4AFA-A50C-36279E39A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88" y="3468413"/>
            <a:ext cx="531540" cy="33288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E80396D-3122-4C44-85EE-20448C4B443F}"/>
              </a:ext>
            </a:extLst>
          </p:cNvPr>
          <p:cNvSpPr txBox="1"/>
          <p:nvPr/>
        </p:nvSpPr>
        <p:spPr>
          <a:xfrm>
            <a:off x="10318782" y="3474222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67</a:t>
            </a:r>
            <a:endParaRPr lang="es-ES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F6E5CCE-D785-4D0D-A666-0800FA4AFD62}"/>
              </a:ext>
            </a:extLst>
          </p:cNvPr>
          <p:cNvSpPr txBox="1"/>
          <p:nvPr/>
        </p:nvSpPr>
        <p:spPr>
          <a:xfrm>
            <a:off x="7526594" y="3453528"/>
            <a:ext cx="24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Publicaciones: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53B3A252-7A95-4DA7-B164-DFA3E8B2B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48" y="3784137"/>
            <a:ext cx="531540" cy="33288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EED76700-453E-4E50-89F7-8CD43AC7DC1F}"/>
              </a:ext>
            </a:extLst>
          </p:cNvPr>
          <p:cNvSpPr txBox="1"/>
          <p:nvPr/>
        </p:nvSpPr>
        <p:spPr>
          <a:xfrm>
            <a:off x="10306867" y="3789946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</a:t>
            </a:r>
            <a:endParaRPr lang="es-ES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175D686-0121-4970-A400-D99AEA023FC6}"/>
              </a:ext>
            </a:extLst>
          </p:cNvPr>
          <p:cNvSpPr txBox="1"/>
          <p:nvPr/>
        </p:nvSpPr>
        <p:spPr>
          <a:xfrm>
            <a:off x="7524917" y="3770596"/>
            <a:ext cx="116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Videos: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EB4B5CD-D132-4217-A4E0-30FF3E87135C}"/>
              </a:ext>
            </a:extLst>
          </p:cNvPr>
          <p:cNvSpPr txBox="1"/>
          <p:nvPr/>
        </p:nvSpPr>
        <p:spPr>
          <a:xfrm>
            <a:off x="7524878" y="4088883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Transmisiones en directo: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7195C0B-4F2B-438E-8204-62D862DD5B1B}"/>
              </a:ext>
            </a:extLst>
          </p:cNvPr>
          <p:cNvSpPr txBox="1"/>
          <p:nvPr/>
        </p:nvSpPr>
        <p:spPr>
          <a:xfrm>
            <a:off x="7557271" y="4401072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 </a:t>
            </a:r>
            <a:r>
              <a:rPr lang="es-ES" sz="900" dirty="0">
                <a:latin typeface="Century Gothic" panose="020B0502020202020204" pitchFamily="34" charset="0"/>
              </a:rPr>
              <a:t>(nacionales e internacionales):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2730F84D-4F81-4557-BA19-9B28C73E1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82" y="4105012"/>
            <a:ext cx="531540" cy="332885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20390629-F6C0-4672-B7E7-D1403D7AFF1A}"/>
              </a:ext>
            </a:extLst>
          </p:cNvPr>
          <p:cNvSpPr txBox="1"/>
          <p:nvPr/>
        </p:nvSpPr>
        <p:spPr>
          <a:xfrm>
            <a:off x="10340557" y="4110821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9</a:t>
            </a:r>
            <a:endParaRPr lang="es-ES" b="1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94AC6E07-5F80-4FAE-9A02-71D5C890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48" y="4408515"/>
            <a:ext cx="531540" cy="332885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DCD28B98-013B-4BE6-86E4-0D5AD81762F6}"/>
              </a:ext>
            </a:extLst>
          </p:cNvPr>
          <p:cNvSpPr txBox="1"/>
          <p:nvPr/>
        </p:nvSpPr>
        <p:spPr>
          <a:xfrm>
            <a:off x="10315256" y="4414324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17</a:t>
            </a:r>
            <a:endParaRPr lang="es-ES" b="1" dirty="0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1BEC905E-4504-4081-BA37-32EE8CA0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61" y="5210081"/>
            <a:ext cx="464429" cy="33288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1FFF7AA6-26FA-40B7-AA05-EB0550705A0A}"/>
              </a:ext>
            </a:extLst>
          </p:cNvPr>
          <p:cNvSpPr txBox="1"/>
          <p:nvPr/>
        </p:nvSpPr>
        <p:spPr>
          <a:xfrm>
            <a:off x="9618505" y="5215890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2D2022D-143E-470D-9296-3261023B6B8E}"/>
              </a:ext>
            </a:extLst>
          </p:cNvPr>
          <p:cNvSpPr txBox="1"/>
          <p:nvPr/>
        </p:nvSpPr>
        <p:spPr>
          <a:xfrm>
            <a:off x="5806176" y="5222999"/>
            <a:ext cx="394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Capacitación -Apropiación Imagen UTP 2021: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3117644E-DF70-470A-BEEE-62CF7C44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02" y="5526124"/>
            <a:ext cx="1414432" cy="332885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A20C0A52-E70B-4CA0-A0EC-DDA168E1EE37}"/>
              </a:ext>
            </a:extLst>
          </p:cNvPr>
          <p:cNvSpPr txBox="1"/>
          <p:nvPr/>
        </p:nvSpPr>
        <p:spPr>
          <a:xfrm>
            <a:off x="8614203" y="5535188"/>
            <a:ext cx="141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14</a:t>
            </a:r>
            <a:endParaRPr lang="es-ES" b="1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2B95968-DEF1-4E48-9B8D-05CBE5A6F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E03DF0F-AEB3-4D77-B1FD-39C85DD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" y="0"/>
            <a:ext cx="12192000" cy="6865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A3AF40-4330-4621-8614-53AA6AC4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73" y="4482324"/>
            <a:ext cx="2295586" cy="3328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5C8AC1-EFC2-4FAF-A320-FEE31976900A}"/>
              </a:ext>
            </a:extLst>
          </p:cNvPr>
          <p:cNvSpPr txBox="1"/>
          <p:nvPr/>
        </p:nvSpPr>
        <p:spPr>
          <a:xfrm>
            <a:off x="2546051" y="4489539"/>
            <a:ext cx="2457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Total de publicaciones: 383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B13C2F-1440-4A14-9F6B-1937C287BE19}"/>
              </a:ext>
            </a:extLst>
          </p:cNvPr>
          <p:cNvSpPr txBox="1"/>
          <p:nvPr/>
        </p:nvSpPr>
        <p:spPr>
          <a:xfrm>
            <a:off x="788056" y="2333751"/>
            <a:ext cx="477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Publicaciones 2021: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784A0C-CFD4-44F5-9A87-21524CDF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59" y="2610750"/>
            <a:ext cx="531540" cy="3328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6E3A45-EB4F-4B35-8B97-329357B428F9}"/>
              </a:ext>
            </a:extLst>
          </p:cNvPr>
          <p:cNvSpPr txBox="1"/>
          <p:nvPr/>
        </p:nvSpPr>
        <p:spPr>
          <a:xfrm>
            <a:off x="4257768" y="2616559"/>
            <a:ext cx="484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150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9804DE-B1C9-4960-93DB-39E634B45C50}"/>
              </a:ext>
            </a:extLst>
          </p:cNvPr>
          <p:cNvSpPr txBox="1"/>
          <p:nvPr/>
        </p:nvSpPr>
        <p:spPr>
          <a:xfrm>
            <a:off x="2393249" y="2612590"/>
            <a:ext cx="221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Facebook FCE: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F50F3F-BC6F-4E1B-BBA2-F5554043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82" y="2925433"/>
            <a:ext cx="531540" cy="33288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0A041C-E0DE-4EA3-A8BC-02F831413FC3}"/>
              </a:ext>
            </a:extLst>
          </p:cNvPr>
          <p:cNvSpPr txBox="1"/>
          <p:nvPr/>
        </p:nvSpPr>
        <p:spPr>
          <a:xfrm>
            <a:off x="4270320" y="2931242"/>
            <a:ext cx="50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171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319DA3-E29E-475C-AA04-C1584220F5ED}"/>
              </a:ext>
            </a:extLst>
          </p:cNvPr>
          <p:cNvSpPr txBox="1"/>
          <p:nvPr/>
        </p:nvSpPr>
        <p:spPr>
          <a:xfrm>
            <a:off x="2384144" y="2910548"/>
            <a:ext cx="24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Facebook OE-FCE: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6085EE-C4A6-4A54-AA42-35A64D05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2" y="3241157"/>
            <a:ext cx="531540" cy="33288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9E1F3D-A5D0-4A6B-959A-961BD43A5BB1}"/>
              </a:ext>
            </a:extLst>
          </p:cNvPr>
          <p:cNvSpPr txBox="1"/>
          <p:nvPr/>
        </p:nvSpPr>
        <p:spPr>
          <a:xfrm>
            <a:off x="4291961" y="3246966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12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03F4E0-8017-4884-B71A-00BAAA7E9564}"/>
              </a:ext>
            </a:extLst>
          </p:cNvPr>
          <p:cNvSpPr txBox="1"/>
          <p:nvPr/>
        </p:nvSpPr>
        <p:spPr>
          <a:xfrm>
            <a:off x="2382467" y="3227616"/>
            <a:ext cx="116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Instagram: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BACB7E-64B8-46A2-B503-84B473E9FBE6}"/>
              </a:ext>
            </a:extLst>
          </p:cNvPr>
          <p:cNvSpPr txBox="1"/>
          <p:nvPr/>
        </p:nvSpPr>
        <p:spPr>
          <a:xfrm>
            <a:off x="2382428" y="3545903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YouTube: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BBFA49-27F7-4FA1-B725-3975D5AAE39B}"/>
              </a:ext>
            </a:extLst>
          </p:cNvPr>
          <p:cNvSpPr txBox="1"/>
          <p:nvPr/>
        </p:nvSpPr>
        <p:spPr>
          <a:xfrm>
            <a:off x="2414821" y="3858092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Campus Informa:</a:t>
            </a:r>
            <a:endParaRPr lang="es-ES" sz="900" dirty="0">
              <a:latin typeface="Century Gothic" panose="020B0502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C80F862-4B35-4338-8E98-0B2AE391D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6" y="3562032"/>
            <a:ext cx="531540" cy="33288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3CD9E61-39EF-4731-AACB-F86C9195FEDA}"/>
              </a:ext>
            </a:extLst>
          </p:cNvPr>
          <p:cNvSpPr txBox="1"/>
          <p:nvPr/>
        </p:nvSpPr>
        <p:spPr>
          <a:xfrm>
            <a:off x="4292095" y="3567841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</a:t>
            </a:r>
            <a:endParaRPr lang="es-ES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F72B0BD-0925-4AC2-92A0-97E6D579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2" y="3865535"/>
            <a:ext cx="531540" cy="3328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142C8D3-4FDE-4B69-9E9C-7502FBD50DD8}"/>
              </a:ext>
            </a:extLst>
          </p:cNvPr>
          <p:cNvSpPr txBox="1"/>
          <p:nvPr/>
        </p:nvSpPr>
        <p:spPr>
          <a:xfrm>
            <a:off x="4300350" y="3862955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18</a:t>
            </a:r>
            <a:endParaRPr lang="es-ES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FA11ACB-BCDE-47AA-B2E0-F30C459DDA55}"/>
              </a:ext>
            </a:extLst>
          </p:cNvPr>
          <p:cNvSpPr txBox="1"/>
          <p:nvPr/>
        </p:nvSpPr>
        <p:spPr>
          <a:xfrm>
            <a:off x="2414821" y="4160477"/>
            <a:ext cx="328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Redes sociales UTP:</a:t>
            </a:r>
            <a:endParaRPr lang="es-ES" sz="900" dirty="0">
              <a:latin typeface="Century Gothic" panose="020B0502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27916F2-3843-44B4-B819-4F9387C1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2" y="4167920"/>
            <a:ext cx="531540" cy="33288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240026F-EB6A-4CB2-939A-DEE60B74730D}"/>
              </a:ext>
            </a:extLst>
          </p:cNvPr>
          <p:cNvSpPr txBox="1"/>
          <p:nvPr/>
        </p:nvSpPr>
        <p:spPr>
          <a:xfrm>
            <a:off x="4300350" y="4173729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18</a:t>
            </a:r>
            <a:endParaRPr lang="es-ES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616A2A5-FA8A-4DD6-A890-0ACFD78AB77C}"/>
              </a:ext>
            </a:extLst>
          </p:cNvPr>
          <p:cNvSpPr txBox="1"/>
          <p:nvPr/>
        </p:nvSpPr>
        <p:spPr>
          <a:xfrm>
            <a:off x="5423235" y="2341023"/>
            <a:ext cx="477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Publicaciones página web 2021: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1318A58-57FF-4B94-8532-6E4AB33E8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19" y="2326825"/>
            <a:ext cx="531540" cy="33288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DD9F4AA-4728-4104-B190-F1FE7F22E514}"/>
              </a:ext>
            </a:extLst>
          </p:cNvPr>
          <p:cNvSpPr txBox="1"/>
          <p:nvPr/>
        </p:nvSpPr>
        <p:spPr>
          <a:xfrm>
            <a:off x="8192381" y="2341023"/>
            <a:ext cx="53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119</a:t>
            </a:r>
            <a:endParaRPr lang="es-ES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B5F98B0-642E-4409-AC09-3CBB6DF75E27}"/>
              </a:ext>
            </a:extLst>
          </p:cNvPr>
          <p:cNvSpPr txBox="1"/>
          <p:nvPr/>
        </p:nvSpPr>
        <p:spPr>
          <a:xfrm>
            <a:off x="8153919" y="2682863"/>
            <a:ext cx="1122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Impacto: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67B1370-F64E-4F32-B296-37A1E10D6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28" y="2668665"/>
            <a:ext cx="1842369" cy="33288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33C1DEDB-0626-448E-B132-3383E87F304C}"/>
              </a:ext>
            </a:extLst>
          </p:cNvPr>
          <p:cNvSpPr txBox="1"/>
          <p:nvPr/>
        </p:nvSpPr>
        <p:spPr>
          <a:xfrm>
            <a:off x="9175291" y="2682863"/>
            <a:ext cx="207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5362 personas aprox. </a:t>
            </a:r>
            <a:endParaRPr lang="es-ES" b="1" dirty="0"/>
          </a:p>
        </p:txBody>
      </p: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6C00A2C2-D817-42EA-801B-115B86E4CD7C}"/>
              </a:ext>
            </a:extLst>
          </p:cNvPr>
          <p:cNvCxnSpPr>
            <a:stCxn id="30" idx="3"/>
          </p:cNvCxnSpPr>
          <p:nvPr/>
        </p:nvCxnSpPr>
        <p:spPr>
          <a:xfrm>
            <a:off x="8723920" y="2479523"/>
            <a:ext cx="149641" cy="29872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8DBA9EDB-8E7C-4AC2-97C7-B2412151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3" y="4799156"/>
            <a:ext cx="2295586" cy="33288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5A07EA7F-784E-41C7-B390-390BBDEFCDC4}"/>
              </a:ext>
            </a:extLst>
          </p:cNvPr>
          <p:cNvSpPr txBox="1"/>
          <p:nvPr/>
        </p:nvSpPr>
        <p:spPr>
          <a:xfrm>
            <a:off x="7716161" y="4806371"/>
            <a:ext cx="2457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Total de piezas gráficas: 88</a:t>
            </a:r>
            <a:endParaRPr lang="es-ES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2324F5-6BA0-447E-9D30-DECB43F89ED4}"/>
              </a:ext>
            </a:extLst>
          </p:cNvPr>
          <p:cNvSpPr txBox="1"/>
          <p:nvPr/>
        </p:nvSpPr>
        <p:spPr>
          <a:xfrm>
            <a:off x="5435158" y="3272132"/>
            <a:ext cx="477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Diseño y elaboración de piezas gráficas: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930AB9F1-25CC-4E39-9896-521B6BB9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90" y="3549131"/>
            <a:ext cx="531540" cy="33288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4F31B9F-09E1-40E8-9F3E-EE4047E0C61C}"/>
              </a:ext>
            </a:extLst>
          </p:cNvPr>
          <p:cNvSpPr txBox="1"/>
          <p:nvPr/>
        </p:nvSpPr>
        <p:spPr>
          <a:xfrm>
            <a:off x="9459329" y="3554940"/>
            <a:ext cx="484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53</a:t>
            </a:r>
            <a:endParaRPr lang="es-E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23E7E4-7B20-4417-9056-94821BA3AD11}"/>
              </a:ext>
            </a:extLst>
          </p:cNvPr>
          <p:cNvSpPr txBox="1"/>
          <p:nvPr/>
        </p:nvSpPr>
        <p:spPr>
          <a:xfrm>
            <a:off x="7040351" y="3550971"/>
            <a:ext cx="221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Gestión de la Facultad: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8C8A4C2-D383-4E22-ACDF-AAD79FDFB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13" y="3863814"/>
            <a:ext cx="531540" cy="33288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D608133F-1B54-4AAB-B6C0-03B343704AB1}"/>
              </a:ext>
            </a:extLst>
          </p:cNvPr>
          <p:cNvSpPr txBox="1"/>
          <p:nvPr/>
        </p:nvSpPr>
        <p:spPr>
          <a:xfrm>
            <a:off x="9471881" y="3869623"/>
            <a:ext cx="50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22</a:t>
            </a:r>
            <a:endParaRPr lang="es-ES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F92381F-7BBE-40FC-B84E-FF81E0027819}"/>
              </a:ext>
            </a:extLst>
          </p:cNvPr>
          <p:cNvSpPr txBox="1"/>
          <p:nvPr/>
        </p:nvSpPr>
        <p:spPr>
          <a:xfrm>
            <a:off x="7031246" y="3848929"/>
            <a:ext cx="24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Observatorio de Egresados: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BC0FA051-AC76-4D08-9BA5-3E9F316A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3" y="4179538"/>
            <a:ext cx="531540" cy="332885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2D6777D9-36C2-4B98-AC12-B39E222AA9EB}"/>
              </a:ext>
            </a:extLst>
          </p:cNvPr>
          <p:cNvSpPr txBox="1"/>
          <p:nvPr/>
        </p:nvSpPr>
        <p:spPr>
          <a:xfrm>
            <a:off x="9502068" y="4185347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8</a:t>
            </a:r>
            <a:endParaRPr lang="es-ES" b="1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19085E6-E72A-4F5A-81F9-5B15D1EA5105}"/>
              </a:ext>
            </a:extLst>
          </p:cNvPr>
          <p:cNvSpPr txBox="1"/>
          <p:nvPr/>
        </p:nvSpPr>
        <p:spPr>
          <a:xfrm>
            <a:off x="7029569" y="4165997"/>
            <a:ext cx="262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Comité de Investigaciones: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EA706F24-7018-4261-9AB6-7AD82900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07" y="4500413"/>
            <a:ext cx="531540" cy="332885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E2CFEE45-0D94-415C-88CF-8D90A70F94E0}"/>
              </a:ext>
            </a:extLst>
          </p:cNvPr>
          <p:cNvSpPr txBox="1"/>
          <p:nvPr/>
        </p:nvSpPr>
        <p:spPr>
          <a:xfrm>
            <a:off x="9510748" y="4506222"/>
            <a:ext cx="39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5</a:t>
            </a:r>
            <a:endParaRPr lang="es-ES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9EC86CC-DE3A-46D9-BC0D-13CF6625344D}"/>
              </a:ext>
            </a:extLst>
          </p:cNvPr>
          <p:cNvSpPr txBox="1"/>
          <p:nvPr/>
        </p:nvSpPr>
        <p:spPr>
          <a:xfrm>
            <a:off x="7013379" y="4494573"/>
            <a:ext cx="262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Programas académicos: 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B794C8FF-D4F8-41B4-9C2D-EAC2A9515F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" b="13916"/>
          <a:stretch/>
        </p:blipFill>
        <p:spPr>
          <a:xfrm rot="7911895">
            <a:off x="-1661191" y="6369653"/>
            <a:ext cx="3089649" cy="160841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463C14D1-749A-4D54-81E9-8EF8611A7759}"/>
              </a:ext>
            </a:extLst>
          </p:cNvPr>
          <p:cNvSpPr txBox="1"/>
          <p:nvPr/>
        </p:nvSpPr>
        <p:spPr>
          <a:xfrm>
            <a:off x="2414090" y="5037488"/>
            <a:ext cx="1122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Impacto: 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D30DF81F-9951-4273-97BF-7EE43C34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9" y="5023290"/>
            <a:ext cx="1842369" cy="332885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297F3C2-14D5-4C00-BEEB-91001DA2BE2F}"/>
              </a:ext>
            </a:extLst>
          </p:cNvPr>
          <p:cNvSpPr txBox="1"/>
          <p:nvPr/>
        </p:nvSpPr>
        <p:spPr>
          <a:xfrm>
            <a:off x="3422210" y="5024236"/>
            <a:ext cx="207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1238 personas aprox. </a:t>
            </a:r>
            <a:endParaRPr lang="es-ES" b="1" dirty="0"/>
          </a:p>
        </p:txBody>
      </p:sp>
      <p:cxnSp>
        <p:nvCxnSpPr>
          <p:cNvPr id="53" name="Conector: curvado 52">
            <a:extLst>
              <a:ext uri="{FF2B5EF4-FFF2-40B4-BE49-F238E27FC236}">
                <a16:creationId xmlns:a16="http://schemas.microsoft.com/office/drawing/2014/main" id="{086571CB-8584-4783-91F6-BAF1CD99F964}"/>
              </a:ext>
            </a:extLst>
          </p:cNvPr>
          <p:cNvCxnSpPr/>
          <p:nvPr/>
        </p:nvCxnSpPr>
        <p:spPr>
          <a:xfrm>
            <a:off x="4795735" y="4672627"/>
            <a:ext cx="149641" cy="29872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4" name="Imagen 53">
            <a:extLst>
              <a:ext uri="{FF2B5EF4-FFF2-40B4-BE49-F238E27FC236}">
                <a16:creationId xmlns:a16="http://schemas.microsoft.com/office/drawing/2014/main" id="{419DC5F8-1373-4AED-860A-23AFB63D4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2" y="6410377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F5F4F9-E525-4826-865A-6B42C732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8C948A6-41DB-421E-B2BE-10FD7C4F0EE8}"/>
              </a:ext>
            </a:extLst>
          </p:cNvPr>
          <p:cNvGrpSpPr/>
          <p:nvPr/>
        </p:nvGrpSpPr>
        <p:grpSpPr>
          <a:xfrm>
            <a:off x="4977955" y="1141175"/>
            <a:ext cx="2171883" cy="2228836"/>
            <a:chOff x="-1655650" y="3283236"/>
            <a:chExt cx="1120158" cy="114953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8D9A22D-6591-478F-9890-EDC8EFC2B62E}"/>
                </a:ext>
              </a:extLst>
            </p:cNvPr>
            <p:cNvSpPr/>
            <p:nvPr/>
          </p:nvSpPr>
          <p:spPr>
            <a:xfrm>
              <a:off x="-1655650" y="3283236"/>
              <a:ext cx="1120158" cy="1149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A407A24-6FF1-4798-BE81-BF164D234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7389" y="3448058"/>
              <a:ext cx="843635" cy="819888"/>
            </a:xfrm>
            <a:prstGeom prst="rect">
              <a:avLst/>
            </a:prstGeom>
          </p:spPr>
        </p:pic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690139B-8CF4-438E-8599-2E1EA70908AB}"/>
              </a:ext>
            </a:extLst>
          </p:cNvPr>
          <p:cNvSpPr/>
          <p:nvPr/>
        </p:nvSpPr>
        <p:spPr>
          <a:xfrm>
            <a:off x="4182240" y="5099263"/>
            <a:ext cx="3893759" cy="614260"/>
          </a:xfrm>
          <a:prstGeom prst="roundRect">
            <a:avLst/>
          </a:prstGeom>
          <a:solidFill>
            <a:srgbClr val="13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13954C"/>
                </a:solidFill>
              </a:ln>
              <a:solidFill>
                <a:srgbClr val="13954C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E363AE6-771D-48AB-A03D-4D810E3C5B81}"/>
              </a:ext>
            </a:extLst>
          </p:cNvPr>
          <p:cNvSpPr/>
          <p:nvPr/>
        </p:nvSpPr>
        <p:spPr>
          <a:xfrm>
            <a:off x="812955" y="2420007"/>
            <a:ext cx="3827766" cy="570932"/>
          </a:xfrm>
          <a:prstGeom prst="roundRect">
            <a:avLst/>
          </a:prstGeom>
          <a:solidFill>
            <a:srgbClr val="13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13954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34262B-C8CF-4E7A-BBD2-433DD216B624}"/>
              </a:ext>
            </a:extLst>
          </p:cNvPr>
          <p:cNvSpPr txBox="1"/>
          <p:nvPr/>
        </p:nvSpPr>
        <p:spPr>
          <a:xfrm>
            <a:off x="621201" y="2439791"/>
            <a:ext cx="4211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Excelencia académica para la formación integral</a:t>
            </a:r>
          </a:p>
          <a:p>
            <a:pPr algn="ctr"/>
            <a:endParaRPr lang="en-US" sz="14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08A97A1-E8AA-4790-BB0E-81B67B02B481}"/>
              </a:ext>
            </a:extLst>
          </p:cNvPr>
          <p:cNvSpPr/>
          <p:nvPr/>
        </p:nvSpPr>
        <p:spPr>
          <a:xfrm>
            <a:off x="7487073" y="2416898"/>
            <a:ext cx="3827766" cy="575430"/>
          </a:xfrm>
          <a:prstGeom prst="roundRect">
            <a:avLst/>
          </a:prstGeom>
          <a:solidFill>
            <a:srgbClr val="13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13954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64749B-A7B1-40F4-B615-A6E4D687FDDE}"/>
              </a:ext>
            </a:extLst>
          </p:cNvPr>
          <p:cNvSpPr txBox="1"/>
          <p:nvPr/>
        </p:nvSpPr>
        <p:spPr>
          <a:xfrm>
            <a:off x="7295319" y="2433398"/>
            <a:ext cx="4211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Gestión, creación y transferencia del conocimiento</a:t>
            </a:r>
          </a:p>
          <a:p>
            <a:pPr algn="ctr"/>
            <a:endParaRPr lang="en-US" sz="14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2C041FD-9627-4F19-94F9-94FE829CCAE0}"/>
              </a:ext>
            </a:extLst>
          </p:cNvPr>
          <p:cNvSpPr/>
          <p:nvPr/>
        </p:nvSpPr>
        <p:spPr>
          <a:xfrm>
            <a:off x="1905451" y="4072775"/>
            <a:ext cx="3827766" cy="570932"/>
          </a:xfrm>
          <a:prstGeom prst="roundRect">
            <a:avLst/>
          </a:prstGeom>
          <a:solidFill>
            <a:srgbClr val="13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13954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76EAECC-5413-4933-B6C3-D9D6CBB35D32}"/>
              </a:ext>
            </a:extLst>
          </p:cNvPr>
          <p:cNvSpPr/>
          <p:nvPr/>
        </p:nvSpPr>
        <p:spPr>
          <a:xfrm>
            <a:off x="6611973" y="4134757"/>
            <a:ext cx="3827766" cy="412620"/>
          </a:xfrm>
          <a:prstGeom prst="roundRect">
            <a:avLst/>
          </a:prstGeom>
          <a:solidFill>
            <a:srgbClr val="13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13954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4A0765-A92F-440D-AC79-D503AFD4F07E}"/>
              </a:ext>
            </a:extLst>
          </p:cNvPr>
          <p:cNvSpPr txBox="1"/>
          <p:nvPr/>
        </p:nvSpPr>
        <p:spPr>
          <a:xfrm>
            <a:off x="1696228" y="4088999"/>
            <a:ext cx="4211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Gestión del Contexto con Visibilidad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Nacional e Internacional</a:t>
            </a:r>
          </a:p>
          <a:p>
            <a:pPr algn="ctr"/>
            <a:endParaRPr lang="en-US" sz="1400" dirty="0"/>
          </a:p>
        </p:txBody>
      </p: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464B5DD9-BFBF-4DA8-AF0F-10FEFAA8A5D5}"/>
              </a:ext>
            </a:extLst>
          </p:cNvPr>
          <p:cNvCxnSpPr>
            <a:cxnSpLocks/>
          </p:cNvCxnSpPr>
          <p:nvPr/>
        </p:nvCxnSpPr>
        <p:spPr>
          <a:xfrm rot="5400000">
            <a:off x="4355250" y="2652020"/>
            <a:ext cx="813471" cy="192024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28A5323C-6E4C-4A08-9A19-2C5DDBADD9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69658" y="2549920"/>
            <a:ext cx="883595" cy="219456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A6CB707B-2AF9-4D5C-B317-90CF4B646D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5774" y="4108747"/>
            <a:ext cx="1821305" cy="1461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09FE5-9490-4079-808D-73243C398A85}"/>
              </a:ext>
            </a:extLst>
          </p:cNvPr>
          <p:cNvSpPr txBox="1"/>
          <p:nvPr/>
        </p:nvSpPr>
        <p:spPr>
          <a:xfrm>
            <a:off x="4023482" y="5123823"/>
            <a:ext cx="4211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Bienestar Institucional, calidad de vida e inclusión en contextos universitarios</a:t>
            </a:r>
          </a:p>
          <a:p>
            <a:pPr algn="ctr"/>
            <a:endParaRPr lang="en-U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379C526-A7ED-4603-BD31-1B9131ED5ABA}"/>
              </a:ext>
            </a:extLst>
          </p:cNvPr>
          <p:cNvSpPr txBox="1"/>
          <p:nvPr/>
        </p:nvSpPr>
        <p:spPr>
          <a:xfrm>
            <a:off x="6418654" y="4168085"/>
            <a:ext cx="421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Gestión y Sostenibilidad Institucional</a:t>
            </a:r>
          </a:p>
          <a:p>
            <a:pPr algn="ctr"/>
            <a:endParaRPr lang="en-US" sz="1400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219AAA0-5D12-434A-88E0-C54D1BF086B7}"/>
              </a:ext>
            </a:extLst>
          </p:cNvPr>
          <p:cNvCxnSpPr/>
          <p:nvPr/>
        </p:nvCxnSpPr>
        <p:spPr>
          <a:xfrm flipH="1">
            <a:off x="4703262" y="2696224"/>
            <a:ext cx="4840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C25AE2E-8B89-45CC-B9FA-B4306FB85E09}"/>
              </a:ext>
            </a:extLst>
          </p:cNvPr>
          <p:cNvCxnSpPr>
            <a:cxnSpLocks/>
          </p:cNvCxnSpPr>
          <p:nvPr/>
        </p:nvCxnSpPr>
        <p:spPr>
          <a:xfrm>
            <a:off x="6940113" y="2696224"/>
            <a:ext cx="469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A2230776-74C0-4B3F-87A5-82A665A1E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3FED6F-BE38-4146-9123-1290ABB6C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02" y="1702304"/>
            <a:ext cx="9256795" cy="34533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DF2EF3-A43A-479A-8089-C778E477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5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042979DD-266A-489B-AFFD-7A4F0F3D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B040F94C-80DC-4BFD-A2A5-25BC3F4FE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4CB67C64-A82F-4E01-AA43-BDB597AB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3" y="3704124"/>
            <a:ext cx="1249275" cy="332885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83AF39-0BF4-47E6-B4F8-A9A47B307033}"/>
              </a:ext>
            </a:extLst>
          </p:cNvPr>
          <p:cNvSpPr txBox="1"/>
          <p:nvPr/>
        </p:nvSpPr>
        <p:spPr>
          <a:xfrm>
            <a:off x="901893" y="1232541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effectLst/>
                <a:latin typeface="Century Gothic" panose="020B0502020202020204" pitchFamily="34" charset="0"/>
              </a:rPr>
              <a:t>5.2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45AB2A-8208-47EF-B403-CE0A85E0ED6D}"/>
              </a:ext>
            </a:extLst>
          </p:cNvPr>
          <p:cNvSpPr txBox="1"/>
          <p:nvPr/>
        </p:nvSpPr>
        <p:spPr>
          <a:xfrm>
            <a:off x="7689071" y="2694089"/>
            <a:ext cx="488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Gestión Estratégica </a:t>
            </a:r>
          </a:p>
          <a:p>
            <a:r>
              <a:rPr lang="es-ES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para el Bienestar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82851-204F-4237-8F41-3E1502AB4630}"/>
              </a:ext>
            </a:extLst>
          </p:cNvPr>
          <p:cNvSpPr txBox="1"/>
          <p:nvPr/>
        </p:nvSpPr>
        <p:spPr>
          <a:xfrm>
            <a:off x="1667101" y="1233488"/>
            <a:ext cx="3328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Century Gothic" panose="020B0502020202020204" pitchFamily="34" charset="0"/>
              </a:rPr>
              <a:t>Acompañamiento Integral e Inclusión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64D6B-27CF-4558-A1B6-E580C7F4E912}"/>
              </a:ext>
            </a:extLst>
          </p:cNvPr>
          <p:cNvSpPr txBox="1"/>
          <p:nvPr/>
        </p:nvSpPr>
        <p:spPr>
          <a:xfrm>
            <a:off x="6863629" y="2780784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5.4</a:t>
            </a:r>
            <a:endParaRPr lang="es-ES" sz="40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126F2AC-F962-4A92-A19A-4C14C55E39B3}"/>
              </a:ext>
            </a:extLst>
          </p:cNvPr>
          <p:cNvSpPr txBox="1"/>
          <p:nvPr/>
        </p:nvSpPr>
        <p:spPr>
          <a:xfrm>
            <a:off x="1090220" y="1870669"/>
            <a:ext cx="4552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Acompañamiento a estudiantes de la Facultad - PAI: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2D2022D-143E-470D-9296-3261023B6B8E}"/>
              </a:ext>
            </a:extLst>
          </p:cNvPr>
          <p:cNvSpPr txBox="1"/>
          <p:nvPr/>
        </p:nvSpPr>
        <p:spPr>
          <a:xfrm>
            <a:off x="7050372" y="3434954"/>
            <a:ext cx="394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Encuentro anual de Egresados de la FCE en el marco de la Semana de la Facultad de Ciencias de la Educación: 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3117644E-DF70-470A-BEEE-62CF7C44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45" y="4015327"/>
            <a:ext cx="1414432" cy="332885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A20C0A52-E70B-4CA0-A0EC-DDA168E1EE37}"/>
              </a:ext>
            </a:extLst>
          </p:cNvPr>
          <p:cNvSpPr txBox="1"/>
          <p:nvPr/>
        </p:nvSpPr>
        <p:spPr>
          <a:xfrm>
            <a:off x="9272746" y="4024391"/>
            <a:ext cx="141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47</a:t>
            </a:r>
            <a:endParaRPr lang="es-ES" b="1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ACB4AFC-8006-499F-9318-133D39B14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85" y="2433918"/>
            <a:ext cx="531540" cy="33288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5592E1CF-D373-42BD-B6F0-2B1BFF883F08}"/>
              </a:ext>
            </a:extLst>
          </p:cNvPr>
          <p:cNvSpPr txBox="1"/>
          <p:nvPr/>
        </p:nvSpPr>
        <p:spPr>
          <a:xfrm>
            <a:off x="2701261" y="2439727"/>
            <a:ext cx="577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1641</a:t>
            </a:r>
            <a:endParaRPr lang="es-ES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67CA9E6-A811-4BB4-A0D1-D803D6699080}"/>
              </a:ext>
            </a:extLst>
          </p:cNvPr>
          <p:cNvSpPr txBox="1"/>
          <p:nvPr/>
        </p:nvSpPr>
        <p:spPr>
          <a:xfrm>
            <a:off x="1482589" y="2398234"/>
            <a:ext cx="124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Atenciones: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8BBB863-938B-4683-82DF-184C803E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83" y="2748601"/>
            <a:ext cx="531540" cy="332885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F3726452-557C-4DCE-8417-B3129B86CF3A}"/>
              </a:ext>
            </a:extLst>
          </p:cNvPr>
          <p:cNvSpPr txBox="1"/>
          <p:nvPr/>
        </p:nvSpPr>
        <p:spPr>
          <a:xfrm>
            <a:off x="2750776" y="2763935"/>
            <a:ext cx="50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945</a:t>
            </a:r>
            <a:endParaRPr lang="es-ES" b="1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9736218-D778-4530-B75C-417D7F7262E8}"/>
              </a:ext>
            </a:extLst>
          </p:cNvPr>
          <p:cNvSpPr txBox="1"/>
          <p:nvPr/>
        </p:nvSpPr>
        <p:spPr>
          <a:xfrm>
            <a:off x="1482589" y="2733716"/>
            <a:ext cx="115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Atendidos: </a:t>
            </a:r>
          </a:p>
          <a:p>
            <a:pPr algn="just"/>
            <a:r>
              <a:rPr lang="es-ES" sz="1200" dirty="0">
                <a:latin typeface="Century Gothic" panose="020B0502020202020204" pitchFamily="34" charset="0"/>
              </a:rPr>
              <a:t>        </a:t>
            </a:r>
            <a:endParaRPr lang="es-ES" dirty="0"/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53F04777-D89A-4E4A-AE38-ED119D394C40}"/>
              </a:ext>
            </a:extLst>
          </p:cNvPr>
          <p:cNvSpPr/>
          <p:nvPr/>
        </p:nvSpPr>
        <p:spPr>
          <a:xfrm>
            <a:off x="3279222" y="2543111"/>
            <a:ext cx="249398" cy="3755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73E1EBD-3DE0-497D-9086-7F2D7D05690D}"/>
              </a:ext>
            </a:extLst>
          </p:cNvPr>
          <p:cNvSpPr txBox="1"/>
          <p:nvPr/>
        </p:nvSpPr>
        <p:spPr>
          <a:xfrm>
            <a:off x="3557102" y="2505011"/>
            <a:ext cx="205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Alertas altas y medias de las pruebas SAT – PAI</a:t>
            </a:r>
          </a:p>
        </p:txBody>
      </p: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950C9E66-1275-4B86-807D-71DF4C81D64A}"/>
              </a:ext>
            </a:extLst>
          </p:cNvPr>
          <p:cNvCxnSpPr>
            <a:cxnSpLocks/>
            <a:stCxn id="43" idx="3"/>
            <a:endCxn id="37" idx="0"/>
          </p:cNvCxnSpPr>
          <p:nvPr/>
        </p:nvCxnSpPr>
        <p:spPr>
          <a:xfrm flipH="1">
            <a:off x="2990242" y="2009169"/>
            <a:ext cx="2340000" cy="432000"/>
          </a:xfrm>
          <a:prstGeom prst="curvedConnector4">
            <a:avLst>
              <a:gd name="adj1" fmla="val -8619"/>
              <a:gd name="adj2" fmla="val 66084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F872D5D-4697-496C-B2ED-CBE3FDDACBD7}"/>
              </a:ext>
            </a:extLst>
          </p:cNvPr>
          <p:cNvSpPr txBox="1"/>
          <p:nvPr/>
        </p:nvSpPr>
        <p:spPr>
          <a:xfrm>
            <a:off x="1090220" y="3189082"/>
            <a:ext cx="4552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Apoyos socio-económicos a estudiantes: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45A67FA2-FF4B-4115-8DF8-31E8C4A244CE}"/>
              </a:ext>
            </a:extLst>
          </p:cNvPr>
          <p:cNvSpPr txBox="1"/>
          <p:nvPr/>
        </p:nvSpPr>
        <p:spPr>
          <a:xfrm>
            <a:off x="1090220" y="4852109"/>
            <a:ext cx="3761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Workshop: Cultivando el equilibrio emocional: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AC301CDE-2500-413F-9D42-EA387BB3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386783"/>
            <a:ext cx="458434" cy="332885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5477EA4F-9A77-4362-A68E-43B45019509F}"/>
              </a:ext>
            </a:extLst>
          </p:cNvPr>
          <p:cNvSpPr txBox="1"/>
          <p:nvPr/>
        </p:nvSpPr>
        <p:spPr>
          <a:xfrm>
            <a:off x="2539337" y="5392592"/>
            <a:ext cx="331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</a:t>
            </a:r>
            <a:endParaRPr lang="es-ES" b="1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D59CB29-60C9-4E23-A627-10C64FCC5788}"/>
              </a:ext>
            </a:extLst>
          </p:cNvPr>
          <p:cNvSpPr txBox="1"/>
          <p:nvPr/>
        </p:nvSpPr>
        <p:spPr>
          <a:xfrm>
            <a:off x="1482589" y="5379674"/>
            <a:ext cx="124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Eventos:</a:t>
            </a:r>
          </a:p>
        </p:txBody>
      </p:sp>
      <p:cxnSp>
        <p:nvCxnSpPr>
          <p:cNvPr id="76" name="Conector: curvado 75">
            <a:extLst>
              <a:ext uri="{FF2B5EF4-FFF2-40B4-BE49-F238E27FC236}">
                <a16:creationId xmlns:a16="http://schemas.microsoft.com/office/drawing/2014/main" id="{8F4F6808-1974-4436-9346-87632393796E}"/>
              </a:ext>
            </a:extLst>
          </p:cNvPr>
          <p:cNvCxnSpPr>
            <a:cxnSpLocks/>
            <a:stCxn id="67" idx="3"/>
            <a:endCxn id="69" idx="0"/>
          </p:cNvCxnSpPr>
          <p:nvPr/>
        </p:nvCxnSpPr>
        <p:spPr>
          <a:xfrm flipH="1">
            <a:off x="2704939" y="4990609"/>
            <a:ext cx="2147212" cy="401983"/>
          </a:xfrm>
          <a:prstGeom prst="curvedConnector4">
            <a:avLst>
              <a:gd name="adj1" fmla="val -10646"/>
              <a:gd name="adj2" fmla="val 67227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7" name="Imagen 76">
            <a:extLst>
              <a:ext uri="{FF2B5EF4-FFF2-40B4-BE49-F238E27FC236}">
                <a16:creationId xmlns:a16="http://schemas.microsoft.com/office/drawing/2014/main" id="{5AAC394D-4035-4DC0-B459-386C939D3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19" y="5691280"/>
            <a:ext cx="1583302" cy="332885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40A8C94B-7532-40B6-AE54-C063E13D4337}"/>
              </a:ext>
            </a:extLst>
          </p:cNvPr>
          <p:cNvSpPr txBox="1"/>
          <p:nvPr/>
        </p:nvSpPr>
        <p:spPr>
          <a:xfrm>
            <a:off x="1428483" y="5700344"/>
            <a:ext cx="158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363</a:t>
            </a:r>
            <a:endParaRPr lang="es-ES" b="1" dirty="0"/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A192C1C7-55EE-4015-BC0B-5B9E08A56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60" y="4307891"/>
            <a:ext cx="1217122" cy="332885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9B61BD21-B5DA-4A71-91A5-4D2682E92FC5}"/>
              </a:ext>
            </a:extLst>
          </p:cNvPr>
          <p:cNvSpPr txBox="1"/>
          <p:nvPr/>
        </p:nvSpPr>
        <p:spPr>
          <a:xfrm>
            <a:off x="9288060" y="4307891"/>
            <a:ext cx="141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Exaltados : 20</a:t>
            </a:r>
            <a:endParaRPr lang="es-ES" b="1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A8A7F319-A3AA-4971-83F9-87CA43D04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E39EC63-4C1B-4DF2-A3BA-F0560A16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3" y="3413917"/>
            <a:ext cx="1249275" cy="33288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230251A-81E1-453C-AD8A-9AB5CFFBFB35}"/>
              </a:ext>
            </a:extLst>
          </p:cNvPr>
          <p:cNvSpPr txBox="1"/>
          <p:nvPr/>
        </p:nvSpPr>
        <p:spPr>
          <a:xfrm>
            <a:off x="2306972" y="3459133"/>
            <a:ext cx="2588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Century Gothic" panose="020B0502020202020204" pitchFamily="34" charset="0"/>
              </a:rPr>
              <a:t>UTP</a:t>
            </a:r>
            <a:r>
              <a:rPr lang="es-ES" sz="1200" dirty="0">
                <a:latin typeface="Century Gothic" panose="020B0502020202020204" pitchFamily="34" charset="0"/>
              </a:rPr>
              <a:t> </a:t>
            </a:r>
            <a:r>
              <a:rPr lang="es-ES" sz="950" dirty="0">
                <a:latin typeface="Century Gothic" panose="020B0502020202020204" pitchFamily="34" charset="0"/>
              </a:rPr>
              <a:t>(Monitoria social, bono de alimentación, transporte y matrícula):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986DC1D-55A9-4A1A-891A-E3A5AF4AE89E}"/>
              </a:ext>
            </a:extLst>
          </p:cNvPr>
          <p:cNvSpPr txBox="1"/>
          <p:nvPr/>
        </p:nvSpPr>
        <p:spPr>
          <a:xfrm>
            <a:off x="5113110" y="3410684"/>
            <a:ext cx="1583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230 - (2021-1)</a:t>
            </a:r>
            <a:endParaRPr lang="es-E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84DFFB0-8B7F-49A4-8826-A6A29528544E}"/>
              </a:ext>
            </a:extLst>
          </p:cNvPr>
          <p:cNvSpPr txBox="1"/>
          <p:nvPr/>
        </p:nvSpPr>
        <p:spPr>
          <a:xfrm>
            <a:off x="5130307" y="3705633"/>
            <a:ext cx="12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267 - (2022-1)</a:t>
            </a:r>
            <a:endParaRPr lang="es-ES" b="1" dirty="0"/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C1EC5C7D-B2B6-4EAD-9DC1-9AF4B224E120}"/>
              </a:ext>
            </a:extLst>
          </p:cNvPr>
          <p:cNvSpPr/>
          <p:nvPr/>
        </p:nvSpPr>
        <p:spPr>
          <a:xfrm>
            <a:off x="4931115" y="3520773"/>
            <a:ext cx="150623" cy="34987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F9F2C12-4857-452A-8AC0-2593673B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3" y="4380617"/>
            <a:ext cx="1337304" cy="33288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A8F1143-5855-4482-A3A5-50F5CF91F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3" y="4090410"/>
            <a:ext cx="1337304" cy="332885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EF4BB7A0-C6A2-4C02-AA5F-2D762796B7D2}"/>
              </a:ext>
            </a:extLst>
          </p:cNvPr>
          <p:cNvSpPr txBox="1"/>
          <p:nvPr/>
        </p:nvSpPr>
        <p:spPr>
          <a:xfrm>
            <a:off x="1918257" y="4060924"/>
            <a:ext cx="296732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Century Gothic" panose="020B0502020202020204" pitchFamily="34" charset="0"/>
              </a:rPr>
              <a:t>Programas y convenios </a:t>
            </a:r>
            <a:r>
              <a:rPr lang="es-ES" sz="950" dirty="0">
                <a:latin typeface="Century Gothic" panose="020B0502020202020204" pitchFamily="34" charset="0"/>
              </a:rPr>
              <a:t>(Matrícula cero, DPS, Equidad, Becas Pa Pepas, Risaralda Profesional, Pilo Paga, Excelencia):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98F662A-23F0-48C5-82A9-9B9E29FCF14E}"/>
              </a:ext>
            </a:extLst>
          </p:cNvPr>
          <p:cNvSpPr txBox="1"/>
          <p:nvPr/>
        </p:nvSpPr>
        <p:spPr>
          <a:xfrm>
            <a:off x="5117635" y="4100385"/>
            <a:ext cx="1316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1465 - (2021-1)</a:t>
            </a:r>
            <a:endParaRPr lang="es-ES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6F8DE3F-B10F-4021-BF3E-FC6A11DC8A4A}"/>
              </a:ext>
            </a:extLst>
          </p:cNvPr>
          <p:cNvSpPr txBox="1"/>
          <p:nvPr/>
        </p:nvSpPr>
        <p:spPr>
          <a:xfrm>
            <a:off x="5123971" y="4386302"/>
            <a:ext cx="130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1429 - (2022-1)</a:t>
            </a:r>
            <a:endParaRPr lang="es-ES" b="1" dirty="0"/>
          </a:p>
        </p:txBody>
      </p:sp>
      <p:sp>
        <p:nvSpPr>
          <p:cNvPr id="50" name="Abrir llave 49">
            <a:extLst>
              <a:ext uri="{FF2B5EF4-FFF2-40B4-BE49-F238E27FC236}">
                <a16:creationId xmlns:a16="http://schemas.microsoft.com/office/drawing/2014/main" id="{E5CDAE31-EAEC-4909-82B4-3E44B1DBF994}"/>
              </a:ext>
            </a:extLst>
          </p:cNvPr>
          <p:cNvSpPr/>
          <p:nvPr/>
        </p:nvSpPr>
        <p:spPr>
          <a:xfrm>
            <a:off x="4931115" y="4197266"/>
            <a:ext cx="150623" cy="34987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501DC4-7414-4FDD-AC8F-6D1DEDD6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23" y="1604768"/>
            <a:ext cx="8973330" cy="36484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0F39A4-B1C1-420C-A3B8-34D0F04DE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5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81D7B632-141A-480A-AD80-77A00960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9">
            <a:extLst>
              <a:ext uri="{FF2B5EF4-FFF2-40B4-BE49-F238E27FC236}">
                <a16:creationId xmlns:a16="http://schemas.microsoft.com/office/drawing/2014/main" id="{960C2C7D-8FEE-4BF0-B185-29A0CDF9AD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268896-DF9C-4013-B4B8-7FB411D9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82227D-1122-44C1-AD03-C607EB50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8" y="149340"/>
            <a:ext cx="9198883" cy="6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38AD47-FBF3-4C03-877C-D88335F8E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0" y="191314"/>
            <a:ext cx="8447714" cy="6125617"/>
          </a:xfrm>
          <a:prstGeom prst="rect">
            <a:avLst/>
          </a:prstGeom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4E4AA7-3F70-44C4-9ABB-ADA7DFE0A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21D706-FC52-4F54-A771-736F56F3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0" y="1604768"/>
            <a:ext cx="9723140" cy="3648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2F0857-49CB-4B3F-8465-637B16E3D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5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BD52272B-C671-440A-8D1F-5F8EA71D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B02EBBA6-F2D6-46B9-A37C-49503F500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47A9412-293A-47EA-A6F6-9FEA16C4C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74" y="3774493"/>
            <a:ext cx="3529193" cy="119047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4D0DED9-874E-40DD-9EF3-2E785F3B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05" y="5322069"/>
            <a:ext cx="1298498" cy="33288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7EF5957-400B-4747-9AD9-833E0504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65" y="3630374"/>
            <a:ext cx="1455656" cy="33288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FA7588D-E5C2-49C6-BE28-9B196358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39" y="3063658"/>
            <a:ext cx="1455656" cy="3328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83AF39-0BF4-47E6-B4F8-A9A47B307033}"/>
              </a:ext>
            </a:extLst>
          </p:cNvPr>
          <p:cNvSpPr txBox="1"/>
          <p:nvPr/>
        </p:nvSpPr>
        <p:spPr>
          <a:xfrm>
            <a:off x="1301956" y="2622528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effectLst/>
                <a:latin typeface="Century Gothic" panose="020B0502020202020204" pitchFamily="34" charset="0"/>
              </a:rPr>
              <a:t>1.1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45AB2A-8208-47EF-B403-CE0A85E0ED6D}"/>
              </a:ext>
            </a:extLst>
          </p:cNvPr>
          <p:cNvSpPr txBox="1"/>
          <p:nvPr/>
        </p:nvSpPr>
        <p:spPr>
          <a:xfrm>
            <a:off x="6687167" y="1459073"/>
            <a:ext cx="2793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Acceso, inserción y acompañamiento a la vida universitaria 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82851-204F-4237-8F41-3E1502AB4630}"/>
              </a:ext>
            </a:extLst>
          </p:cNvPr>
          <p:cNvSpPr txBox="1"/>
          <p:nvPr/>
        </p:nvSpPr>
        <p:spPr>
          <a:xfrm>
            <a:off x="2011526" y="2892594"/>
            <a:ext cx="224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Century Gothic" panose="020B0502020202020204" pitchFamily="34" charset="0"/>
              </a:rPr>
              <a:t>Gestión Curricular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64D6B-27CF-4558-A1B6-E580C7F4E912}"/>
              </a:ext>
            </a:extLst>
          </p:cNvPr>
          <p:cNvSpPr txBox="1"/>
          <p:nvPr/>
        </p:nvSpPr>
        <p:spPr>
          <a:xfrm>
            <a:off x="5871175" y="1836376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1.2</a:t>
            </a:r>
            <a:endParaRPr lang="es-ES" sz="4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FA643B-A818-4598-99D0-727772D940CB}"/>
              </a:ext>
            </a:extLst>
          </p:cNvPr>
          <p:cNvSpPr txBox="1"/>
          <p:nvPr/>
        </p:nvSpPr>
        <p:spPr>
          <a:xfrm>
            <a:off x="6658035" y="4541143"/>
            <a:ext cx="279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Desarrollo Docente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E9B737-A700-4D2D-B136-47820AB0695B}"/>
              </a:ext>
            </a:extLst>
          </p:cNvPr>
          <p:cNvSpPr txBox="1"/>
          <p:nvPr/>
        </p:nvSpPr>
        <p:spPr>
          <a:xfrm>
            <a:off x="5867210" y="4328661"/>
            <a:ext cx="920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1.3</a:t>
            </a:r>
            <a:endParaRPr lang="es-ES" sz="4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836F3E5-78E2-4637-8781-2BBB671BB338}"/>
              </a:ext>
            </a:extLst>
          </p:cNvPr>
          <p:cNvSpPr txBox="1"/>
          <p:nvPr/>
        </p:nvSpPr>
        <p:spPr>
          <a:xfrm>
            <a:off x="1713511" y="3500521"/>
            <a:ext cx="425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200" dirty="0">
              <a:latin typeface="Century Gothic" panose="020B0502020202020204" pitchFamily="34" charset="0"/>
            </a:endParaRPr>
          </a:p>
          <a:p>
            <a:pPr algn="just"/>
            <a:endParaRPr lang="es-ES" sz="1200" dirty="0"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200" b="1" dirty="0">
                <a:latin typeface="Century Gothic" panose="020B0502020202020204" pitchFamily="34" charset="0"/>
              </a:rPr>
              <a:t>Doctorado en Ciencias de la Educación</a:t>
            </a:r>
          </a:p>
          <a:p>
            <a:pPr marL="171450" indent="-171450" algn="just">
              <a:buFontTx/>
              <a:buChar char="-"/>
            </a:pPr>
            <a:r>
              <a:rPr lang="es-ES" sz="1200" b="1" dirty="0">
                <a:latin typeface="Century Gothic" panose="020B0502020202020204" pitchFamily="34" charset="0"/>
              </a:rPr>
              <a:t>Maestría en Comunicación Educativa</a:t>
            </a:r>
          </a:p>
          <a:p>
            <a:pPr marL="171450" indent="-171450" algn="just">
              <a:buFontTx/>
              <a:buChar char="-"/>
            </a:pPr>
            <a:r>
              <a:rPr lang="es-ES" sz="1200" b="1" dirty="0">
                <a:latin typeface="Century Gothic" panose="020B0502020202020204" pitchFamily="34" charset="0"/>
              </a:rPr>
              <a:t>Maestría en Lingüística</a:t>
            </a:r>
          </a:p>
          <a:p>
            <a:pPr marL="171450" indent="-171450" algn="just">
              <a:buFontTx/>
              <a:buChar char="-"/>
            </a:pPr>
            <a:r>
              <a:rPr lang="es-ES" sz="1200" b="1" dirty="0">
                <a:latin typeface="Century Gothic" panose="020B0502020202020204" pitchFamily="34" charset="0"/>
              </a:rPr>
              <a:t>Licenciatura en Tecnología. </a:t>
            </a:r>
          </a:p>
          <a:p>
            <a:pPr algn="just"/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9B13C7-B424-450C-BA78-23222B7955BD}"/>
              </a:ext>
            </a:extLst>
          </p:cNvPr>
          <p:cNvSpPr txBox="1"/>
          <p:nvPr/>
        </p:nvSpPr>
        <p:spPr>
          <a:xfrm>
            <a:off x="6034990" y="2495317"/>
            <a:ext cx="425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Estrategia de Acompañamiento a los estudiantes de Licenciatura, en materia de competencias comunicativas: 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7DDC83-4D88-4DB1-8121-230A28286B3A}"/>
              </a:ext>
            </a:extLst>
          </p:cNvPr>
          <p:cNvSpPr txBox="1"/>
          <p:nvPr/>
        </p:nvSpPr>
        <p:spPr>
          <a:xfrm>
            <a:off x="7407294" y="3057813"/>
            <a:ext cx="162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509</a:t>
            </a:r>
            <a:endParaRPr lang="es-ES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F67908-9E0A-4A15-9715-5FB73156EA8F}"/>
              </a:ext>
            </a:extLst>
          </p:cNvPr>
          <p:cNvSpPr txBox="1"/>
          <p:nvPr/>
        </p:nvSpPr>
        <p:spPr>
          <a:xfrm>
            <a:off x="6034990" y="3414569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Charla LeEO: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BFFE6E-323C-4F3E-ADC9-F008B9435E71}"/>
              </a:ext>
            </a:extLst>
          </p:cNvPr>
          <p:cNvSpPr txBox="1"/>
          <p:nvPr/>
        </p:nvSpPr>
        <p:spPr>
          <a:xfrm>
            <a:off x="7204632" y="3638763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120</a:t>
            </a:r>
            <a:endParaRPr lang="es-ES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9C4E43-9DF4-45D5-AE69-4ADF64F96FC2}"/>
              </a:ext>
            </a:extLst>
          </p:cNvPr>
          <p:cNvSpPr txBox="1"/>
          <p:nvPr/>
        </p:nvSpPr>
        <p:spPr>
          <a:xfrm>
            <a:off x="6026830" y="4954240"/>
            <a:ext cx="425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Apoyos a docentes para su formación avanzada, continua y permanente:</a:t>
            </a:r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EDC299D-9A79-4B6C-BE90-1CE630D593D3}"/>
              </a:ext>
            </a:extLst>
          </p:cNvPr>
          <p:cNvSpPr txBox="1"/>
          <p:nvPr/>
        </p:nvSpPr>
        <p:spPr>
          <a:xfrm>
            <a:off x="8078469" y="5322069"/>
            <a:ext cx="425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8</a:t>
            </a:r>
            <a:endParaRPr lang="es-ES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126F2AC-F962-4A92-A19A-4C14C55E39B3}"/>
              </a:ext>
            </a:extLst>
          </p:cNvPr>
          <p:cNvSpPr txBox="1"/>
          <p:nvPr/>
        </p:nvSpPr>
        <p:spPr>
          <a:xfrm>
            <a:off x="1488253" y="3323481"/>
            <a:ext cx="4253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En proceso de Acreditación y Reacreditación de alta calidad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9B58D0F-E33D-4A9E-AC5D-EBFF1D88B984}"/>
              </a:ext>
            </a:extLst>
          </p:cNvPr>
          <p:cNvSpPr txBox="1"/>
          <p:nvPr/>
        </p:nvSpPr>
        <p:spPr>
          <a:xfrm>
            <a:off x="2004644" y="2899527"/>
            <a:ext cx="224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Century Gothic" panose="020B0502020202020204" pitchFamily="34" charset="0"/>
              </a:rPr>
              <a:t>Gestión Curricular</a:t>
            </a:r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ADD1F48-5992-4516-9BE8-CEEDA7498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3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B7F0A15-082B-4C3A-B391-4E354B47F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3" y="3315669"/>
            <a:ext cx="560895" cy="33288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7EF5957-400B-4747-9AD9-833E0504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93" y="5018539"/>
            <a:ext cx="1455656" cy="33288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FA7588D-E5C2-49C6-BE28-9B196358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28" y="2546794"/>
            <a:ext cx="1972936" cy="3328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83AF39-0BF4-47E6-B4F8-A9A47B307033}"/>
              </a:ext>
            </a:extLst>
          </p:cNvPr>
          <p:cNvSpPr txBox="1"/>
          <p:nvPr/>
        </p:nvSpPr>
        <p:spPr>
          <a:xfrm>
            <a:off x="1040856" y="2396838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effectLst/>
                <a:latin typeface="Century Gothic" panose="020B0502020202020204" pitchFamily="34" charset="0"/>
              </a:rPr>
              <a:t>1.4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82851-204F-4237-8F41-3E1502AB4630}"/>
              </a:ext>
            </a:extLst>
          </p:cNvPr>
          <p:cNvSpPr txBox="1"/>
          <p:nvPr/>
        </p:nvSpPr>
        <p:spPr>
          <a:xfrm>
            <a:off x="1853119" y="2407279"/>
            <a:ext cx="3055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Century Gothic" panose="020B0502020202020204" pitchFamily="34" charset="0"/>
              </a:rPr>
              <a:t>Vinculación e integración del egresado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9B13C7-B424-450C-BA78-23222B7955BD}"/>
              </a:ext>
            </a:extLst>
          </p:cNvPr>
          <p:cNvSpPr txBox="1"/>
          <p:nvPr/>
        </p:nvSpPr>
        <p:spPr>
          <a:xfrm>
            <a:off x="6123686" y="2083656"/>
            <a:ext cx="4253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Red de Egresados de la Facultad de Ciencias de la Educación: </a:t>
            </a:r>
            <a:endParaRPr lang="es-ES" sz="13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7DDC83-4D88-4DB1-8121-230A28286B3A}"/>
              </a:ext>
            </a:extLst>
          </p:cNvPr>
          <p:cNvSpPr txBox="1"/>
          <p:nvPr/>
        </p:nvSpPr>
        <p:spPr>
          <a:xfrm>
            <a:off x="7312302" y="2539479"/>
            <a:ext cx="1972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1735 vinculados (20%)</a:t>
            </a:r>
            <a:endParaRPr lang="es-ES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F67908-9E0A-4A15-9715-5FB73156EA8F}"/>
              </a:ext>
            </a:extLst>
          </p:cNvPr>
          <p:cNvSpPr txBox="1"/>
          <p:nvPr/>
        </p:nvSpPr>
        <p:spPr>
          <a:xfrm>
            <a:off x="6145657" y="3154319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Jueves del Egresado:</a:t>
            </a:r>
            <a:endParaRPr lang="es-ES" sz="13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BFFE6E-323C-4F3E-ADC9-F008B9435E71}"/>
              </a:ext>
            </a:extLst>
          </p:cNvPr>
          <p:cNvSpPr txBox="1"/>
          <p:nvPr/>
        </p:nvSpPr>
        <p:spPr>
          <a:xfrm>
            <a:off x="9601760" y="5026928"/>
            <a:ext cx="1496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725</a:t>
            </a:r>
            <a:endParaRPr lang="es-ES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126F2AC-F962-4A92-A19A-4C14C55E39B3}"/>
              </a:ext>
            </a:extLst>
          </p:cNvPr>
          <p:cNvSpPr txBox="1"/>
          <p:nvPr/>
        </p:nvSpPr>
        <p:spPr>
          <a:xfrm>
            <a:off x="1201986" y="3097791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Base de datos: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B6A45CB-0565-48C8-9474-0815ECB51812}"/>
              </a:ext>
            </a:extLst>
          </p:cNvPr>
          <p:cNvSpPr txBox="1"/>
          <p:nvPr/>
        </p:nvSpPr>
        <p:spPr>
          <a:xfrm>
            <a:off x="1882318" y="3323900"/>
            <a:ext cx="215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Histórico de egresados: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D40F2E3-2F78-4175-805F-6B25A76A2A10}"/>
              </a:ext>
            </a:extLst>
          </p:cNvPr>
          <p:cNvSpPr txBox="1"/>
          <p:nvPr/>
        </p:nvSpPr>
        <p:spPr>
          <a:xfrm>
            <a:off x="5114440" y="3324058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8980</a:t>
            </a:r>
            <a:endParaRPr lang="es-ES" b="1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94FB289E-D138-4DE5-8E38-C2F47877F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93" y="3639005"/>
            <a:ext cx="560895" cy="33288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C71A8E9F-EA04-438B-8DFE-FF4025356D44}"/>
              </a:ext>
            </a:extLst>
          </p:cNvPr>
          <p:cNvSpPr txBox="1"/>
          <p:nvPr/>
        </p:nvSpPr>
        <p:spPr>
          <a:xfrm>
            <a:off x="1883358" y="3647236"/>
            <a:ext cx="3575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Egresados potenciales de seguimiento: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24900AF-479A-4013-94BB-730B20C57016}"/>
              </a:ext>
            </a:extLst>
          </p:cNvPr>
          <p:cNvSpPr txBox="1"/>
          <p:nvPr/>
        </p:nvSpPr>
        <p:spPr>
          <a:xfrm>
            <a:off x="5110617" y="3647394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2901</a:t>
            </a:r>
            <a:endParaRPr lang="es-ES" b="1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7C54E03-FE84-4AFC-A471-C6EC75EA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3" y="3971890"/>
            <a:ext cx="560895" cy="33288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4CA45B37-9050-4BDD-9FF9-B941EE4AEFEC}"/>
              </a:ext>
            </a:extLst>
          </p:cNvPr>
          <p:cNvSpPr txBox="1"/>
          <p:nvPr/>
        </p:nvSpPr>
        <p:spPr>
          <a:xfrm>
            <a:off x="1878353" y="3970414"/>
            <a:ext cx="263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Encuestas de seguimiento: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A0AAD10-D3E3-41D3-9178-212C35586CD6}"/>
              </a:ext>
            </a:extLst>
          </p:cNvPr>
          <p:cNvSpPr txBox="1"/>
          <p:nvPr/>
        </p:nvSpPr>
        <p:spPr>
          <a:xfrm>
            <a:off x="5101188" y="3980279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1650</a:t>
            </a:r>
            <a:endParaRPr lang="es-ES" b="1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B3C047E5-7526-46E9-9F14-0B08B98B2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93" y="4295226"/>
            <a:ext cx="560895" cy="33288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F98C37D6-236D-484A-959A-02939DCB264E}"/>
              </a:ext>
            </a:extLst>
          </p:cNvPr>
          <p:cNvSpPr txBox="1"/>
          <p:nvPr/>
        </p:nvSpPr>
        <p:spPr>
          <a:xfrm>
            <a:off x="1883358" y="4303457"/>
            <a:ext cx="215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Empleadores: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71E8C03-F06A-48C6-8957-A263805FECEC}"/>
              </a:ext>
            </a:extLst>
          </p:cNvPr>
          <p:cNvSpPr txBox="1"/>
          <p:nvPr/>
        </p:nvSpPr>
        <p:spPr>
          <a:xfrm>
            <a:off x="5194507" y="4303615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45</a:t>
            </a:r>
            <a:endParaRPr lang="es-ES" b="1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23E0F4F-D541-454D-86AF-974A9207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3" y="4617560"/>
            <a:ext cx="560895" cy="33288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1FC5569D-2B55-440A-9557-7A0F6F660931}"/>
              </a:ext>
            </a:extLst>
          </p:cNvPr>
          <p:cNvSpPr txBox="1"/>
          <p:nvPr/>
        </p:nvSpPr>
        <p:spPr>
          <a:xfrm>
            <a:off x="1882318" y="4625791"/>
            <a:ext cx="326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Representación de Egresados: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0D1C185-B477-43EB-A6E5-C198BC29F0E5}"/>
              </a:ext>
            </a:extLst>
          </p:cNvPr>
          <p:cNvSpPr txBox="1"/>
          <p:nvPr/>
        </p:nvSpPr>
        <p:spPr>
          <a:xfrm>
            <a:off x="5235412" y="4625949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9</a:t>
            </a:r>
            <a:endParaRPr lang="es-ES" b="1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BF899CF-C65F-4B7C-B568-41B6C8777B1E}"/>
              </a:ext>
            </a:extLst>
          </p:cNvPr>
          <p:cNvSpPr txBox="1"/>
          <p:nvPr/>
        </p:nvSpPr>
        <p:spPr>
          <a:xfrm>
            <a:off x="7976075" y="3390312"/>
            <a:ext cx="215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Eventos: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530017F-AEF4-49CD-82D8-AF1165482259}"/>
              </a:ext>
            </a:extLst>
          </p:cNvPr>
          <p:cNvSpPr txBox="1"/>
          <p:nvPr/>
        </p:nvSpPr>
        <p:spPr>
          <a:xfrm>
            <a:off x="7977087" y="3720431"/>
            <a:ext cx="2460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Conferencistas certificados: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E51F53B-F293-40A3-9B19-2BBDC78CF5F4}"/>
              </a:ext>
            </a:extLst>
          </p:cNvPr>
          <p:cNvSpPr txBox="1"/>
          <p:nvPr/>
        </p:nvSpPr>
        <p:spPr>
          <a:xfrm>
            <a:off x="7976075" y="4041394"/>
            <a:ext cx="2544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Egresados FCE beneficiados: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D5A08E2-3FAA-4CC2-849E-9EF46551EED7}"/>
              </a:ext>
            </a:extLst>
          </p:cNvPr>
          <p:cNvSpPr txBox="1"/>
          <p:nvPr/>
        </p:nvSpPr>
        <p:spPr>
          <a:xfrm>
            <a:off x="7995707" y="4365615"/>
            <a:ext cx="252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Beneficiados (docentes, estudiantes, administrativos, externos y otros egresados):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36761A5A-8028-479B-8EF8-52C71BF6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90" y="3390122"/>
            <a:ext cx="560895" cy="33288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68827BFF-3B95-483C-934B-8581DB5815F9}"/>
              </a:ext>
            </a:extLst>
          </p:cNvPr>
          <p:cNvSpPr txBox="1"/>
          <p:nvPr/>
        </p:nvSpPr>
        <p:spPr>
          <a:xfrm>
            <a:off x="10607204" y="3398511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18</a:t>
            </a:r>
            <a:endParaRPr lang="es-ES" b="1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45C2BE68-6A4C-4BD6-8389-D03FFCD68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50" y="3723007"/>
            <a:ext cx="560895" cy="33288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BE658EF3-6285-4093-AFCB-5A071F926DF1}"/>
              </a:ext>
            </a:extLst>
          </p:cNvPr>
          <p:cNvSpPr txBox="1"/>
          <p:nvPr/>
        </p:nvSpPr>
        <p:spPr>
          <a:xfrm>
            <a:off x="10656498" y="3731396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6</a:t>
            </a:r>
            <a:endParaRPr lang="es-ES" b="1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7FF0271F-35C8-4873-813A-422832D6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90" y="4046343"/>
            <a:ext cx="560895" cy="332885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A102159B-3408-4632-8BE4-40AE3B7B9097}"/>
              </a:ext>
            </a:extLst>
          </p:cNvPr>
          <p:cNvSpPr txBox="1"/>
          <p:nvPr/>
        </p:nvSpPr>
        <p:spPr>
          <a:xfrm>
            <a:off x="10573648" y="4054732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311</a:t>
            </a:r>
            <a:endParaRPr lang="es-ES" b="1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80BE9A2E-9AD1-4C4B-A2BB-F42450AD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50" y="4548372"/>
            <a:ext cx="560895" cy="332885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C0F8E71E-C469-47F7-926A-FEF58EEAB6A3}"/>
              </a:ext>
            </a:extLst>
          </p:cNvPr>
          <p:cNvSpPr txBox="1"/>
          <p:nvPr/>
        </p:nvSpPr>
        <p:spPr>
          <a:xfrm>
            <a:off x="10555830" y="4556761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414</a:t>
            </a:r>
            <a:endParaRPr lang="es-ES" b="1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8F9D819B-9967-4E2D-8A3A-EDB235150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6A531A9-EE2F-4D77-BE34-AB415535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AF67908-9E0A-4A15-9715-5FB73156EA8F}"/>
              </a:ext>
            </a:extLst>
          </p:cNvPr>
          <p:cNvSpPr txBox="1"/>
          <p:nvPr/>
        </p:nvSpPr>
        <p:spPr>
          <a:xfrm>
            <a:off x="5306791" y="2588793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Gestión de la empleabilidad:</a:t>
            </a:r>
            <a:endParaRPr lang="es-ES" sz="1300" b="1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BF899CF-C65F-4B7C-B568-41B6C8777B1E}"/>
              </a:ext>
            </a:extLst>
          </p:cNvPr>
          <p:cNvSpPr txBox="1"/>
          <p:nvPr/>
        </p:nvSpPr>
        <p:spPr>
          <a:xfrm>
            <a:off x="7774202" y="2794023"/>
            <a:ext cx="225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Semana de la Gestión de la Empleabilidad :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530017F-AEF4-49CD-82D8-AF1165482259}"/>
              </a:ext>
            </a:extLst>
          </p:cNvPr>
          <p:cNvSpPr txBox="1"/>
          <p:nvPr/>
        </p:nvSpPr>
        <p:spPr>
          <a:xfrm>
            <a:off x="7793620" y="3282287"/>
            <a:ext cx="27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Encuentros con empleadores de Egresados: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D5A08E2-3FAA-4CC2-849E-9EF46551EED7}"/>
              </a:ext>
            </a:extLst>
          </p:cNvPr>
          <p:cNvSpPr txBox="1"/>
          <p:nvPr/>
        </p:nvSpPr>
        <p:spPr>
          <a:xfrm>
            <a:off x="7793620" y="3769410"/>
            <a:ext cx="246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 sobre hoja de vida, entrevista de trabajo y búsqueda de empleo: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36761A5A-8028-479B-8EF8-52C71BF6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14" y="2883907"/>
            <a:ext cx="560895" cy="33288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68827BFF-3B95-483C-934B-8581DB5815F9}"/>
              </a:ext>
            </a:extLst>
          </p:cNvPr>
          <p:cNvSpPr txBox="1"/>
          <p:nvPr/>
        </p:nvSpPr>
        <p:spPr>
          <a:xfrm>
            <a:off x="10665484" y="2892296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</a:t>
            </a:r>
            <a:endParaRPr lang="es-ES" b="1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45C2BE68-6A4C-4BD6-8389-D03FFCD68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74" y="3376183"/>
            <a:ext cx="560895" cy="33288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BE658EF3-6285-4093-AFCB-5A071F926DF1}"/>
              </a:ext>
            </a:extLst>
          </p:cNvPr>
          <p:cNvSpPr txBox="1"/>
          <p:nvPr/>
        </p:nvSpPr>
        <p:spPr>
          <a:xfrm>
            <a:off x="10689611" y="3384572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</a:t>
            </a:r>
            <a:endParaRPr lang="es-ES" b="1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7FF0271F-35C8-4873-813A-422832D6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14" y="3951189"/>
            <a:ext cx="560895" cy="332885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A102159B-3408-4632-8BE4-40AE3B7B9097}"/>
              </a:ext>
            </a:extLst>
          </p:cNvPr>
          <p:cNvSpPr txBox="1"/>
          <p:nvPr/>
        </p:nvSpPr>
        <p:spPr>
          <a:xfrm>
            <a:off x="10665484" y="3959578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4</a:t>
            </a:r>
            <a:endParaRPr lang="es-ES" b="1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0C6DB93-E8EF-4E0C-9883-53C604EC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25" y="4123057"/>
            <a:ext cx="1587531" cy="332885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83F91DC3-22DA-4E4B-9922-CBE882C37CFA}"/>
              </a:ext>
            </a:extLst>
          </p:cNvPr>
          <p:cNvSpPr txBox="1"/>
          <p:nvPr/>
        </p:nvSpPr>
        <p:spPr>
          <a:xfrm>
            <a:off x="546436" y="2588793"/>
            <a:ext cx="4253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b="1" dirty="0">
                <a:latin typeface="Century Gothic" panose="020B0502020202020204" pitchFamily="34" charset="0"/>
              </a:rPr>
              <a:t>Pasa la Antorcha:</a:t>
            </a:r>
            <a:endParaRPr lang="es-ES" sz="1300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6FC1CAD-A6AB-4CCC-85C0-FBE36A2567D5}"/>
              </a:ext>
            </a:extLst>
          </p:cNvPr>
          <p:cNvSpPr txBox="1"/>
          <p:nvPr/>
        </p:nvSpPr>
        <p:spPr>
          <a:xfrm>
            <a:off x="3576201" y="4123683"/>
            <a:ext cx="1587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Beneficiados: 1532</a:t>
            </a:r>
            <a:endParaRPr lang="es-ES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917DE995-335A-4C80-9581-561B042DDD88}"/>
              </a:ext>
            </a:extLst>
          </p:cNvPr>
          <p:cNvSpPr txBox="1"/>
          <p:nvPr/>
        </p:nvSpPr>
        <p:spPr>
          <a:xfrm>
            <a:off x="2087414" y="2814238"/>
            <a:ext cx="215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Eventos: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0F6C591-ACC5-462B-8B1F-F027EE803A75}"/>
              </a:ext>
            </a:extLst>
          </p:cNvPr>
          <p:cNvSpPr txBox="1"/>
          <p:nvPr/>
        </p:nvSpPr>
        <p:spPr>
          <a:xfrm>
            <a:off x="2087414" y="3146538"/>
            <a:ext cx="2544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Egresados FCE beneficiados: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4BC984DD-F379-427E-981A-DDF81D7A3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21" y="2814048"/>
            <a:ext cx="560895" cy="332885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B45E17A1-10E2-484D-B29D-4C2C8F4E7875}"/>
              </a:ext>
            </a:extLst>
          </p:cNvPr>
          <p:cNvSpPr txBox="1"/>
          <p:nvPr/>
        </p:nvSpPr>
        <p:spPr>
          <a:xfrm>
            <a:off x="4665535" y="2822437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14</a:t>
            </a:r>
            <a:endParaRPr lang="es-ES" b="1" dirty="0"/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11D489C3-6FBB-4BA0-BE79-6FDAE5DF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21" y="3151487"/>
            <a:ext cx="560895" cy="33288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CC484D36-A94D-47E6-A1CD-E96A92EF4158}"/>
              </a:ext>
            </a:extLst>
          </p:cNvPr>
          <p:cNvSpPr txBox="1"/>
          <p:nvPr/>
        </p:nvSpPr>
        <p:spPr>
          <a:xfrm>
            <a:off x="4631979" y="3159876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290</a:t>
            </a:r>
            <a:endParaRPr lang="es-ES" b="1" dirty="0"/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F0719E27-B5DB-4C0E-81D5-B3818B0FF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81" y="3653516"/>
            <a:ext cx="560895" cy="332885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501A66E3-4D9A-4619-B862-0A3C82491716}"/>
              </a:ext>
            </a:extLst>
          </p:cNvPr>
          <p:cNvSpPr txBox="1"/>
          <p:nvPr/>
        </p:nvSpPr>
        <p:spPr>
          <a:xfrm>
            <a:off x="4580605" y="3661905"/>
            <a:ext cx="56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Century Gothic" panose="020B0502020202020204" pitchFamily="34" charset="0"/>
              </a:rPr>
              <a:t>1242</a:t>
            </a:r>
            <a:endParaRPr lang="es-ES" b="1" dirty="0"/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23F05CC4-6B28-4962-BDE7-3EE1C4838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" b="13916"/>
          <a:stretch/>
        </p:blipFill>
        <p:spPr>
          <a:xfrm rot="7911895">
            <a:off x="-812244" y="4957202"/>
            <a:ext cx="3089649" cy="160841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6BBD-A165-413B-B5AD-3D2EBCBAF5E4}"/>
              </a:ext>
            </a:extLst>
          </p:cNvPr>
          <p:cNvSpPr txBox="1"/>
          <p:nvPr/>
        </p:nvSpPr>
        <p:spPr>
          <a:xfrm>
            <a:off x="2100666" y="3441001"/>
            <a:ext cx="252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Century Gothic" panose="020B0502020202020204" pitchFamily="34" charset="0"/>
              </a:rPr>
              <a:t>Beneficiados (docentes, estudiantes, administrativos, externos y otros egresados):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29741D0-55C5-45E9-A8CB-1190ADA44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5" y="6406902"/>
            <a:ext cx="1624123" cy="6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2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6C7779F8-F787-42D9-8BFF-3286157F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6"/>
          <a:stretch/>
        </p:blipFill>
        <p:spPr>
          <a:xfrm>
            <a:off x="0" y="6375654"/>
            <a:ext cx="12192000" cy="48977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22C718-BFD6-45BB-80E4-A88367F4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87" y="1703828"/>
            <a:ext cx="8750826" cy="3450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588968-DE82-43F7-A411-DB110C533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6401336"/>
            <a:ext cx="1624123" cy="657467"/>
          </a:xfrm>
          <a:prstGeom prst="rect">
            <a:avLst/>
          </a:prstGeom>
        </p:spPr>
      </p:pic>
      <p:pic>
        <p:nvPicPr>
          <p:cNvPr id="6" name="Picture 2" descr="https://ci5.googleusercontent.com/proxy/aYJSBquXdF4RM8A3RL7JpQZlEZjKIJDISwZ5I6NlrgPvhkz-Ql94tUJyINVjH3KKdLXF0ww_z_OM81ePLMjQ4b-71f70ptl16FU2ze2wyppurQGH=s0-d-e1-ft#http://media.utp.edu.co/acreditacion/imagenes/acreditacion.png">
            <a:extLst>
              <a:ext uri="{FF2B5EF4-FFF2-40B4-BE49-F238E27FC236}">
                <a16:creationId xmlns:a16="http://schemas.microsoft.com/office/drawing/2014/main" id="{B1146ED8-9BA2-4381-A977-11685846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220" y="6008700"/>
            <a:ext cx="1389337" cy="2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9BBDFCEE-C2E0-4EA2-9FAE-A8C7AE2BB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9" y="5279260"/>
            <a:ext cx="601904" cy="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2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1236</Words>
  <Application>Microsoft Office PowerPoint</Application>
  <PresentationFormat>Panorámica</PresentationFormat>
  <Paragraphs>290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juandavidpg96@outlook.es</dc:creator>
  <cp:lastModifiedBy>Usuario UTP</cp:lastModifiedBy>
  <cp:revision>49</cp:revision>
  <dcterms:created xsi:type="dcterms:W3CDTF">2022-04-26T20:15:35Z</dcterms:created>
  <dcterms:modified xsi:type="dcterms:W3CDTF">2022-05-03T16:18:29Z</dcterms:modified>
</cp:coreProperties>
</file>