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57" r:id="rId4"/>
    <p:sldId id="259" r:id="rId5"/>
    <p:sldId id="266" r:id="rId6"/>
    <p:sldId id="261" r:id="rId7"/>
    <p:sldId id="25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A57"/>
    <a:srgbClr val="88567D"/>
    <a:srgbClr val="B57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7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0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6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0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48C0-5E38-4ABB-9A64-BCF6A166EA02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11F8-30F5-4A06-A8ED-7FFDDE3A8A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9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3561624" y="4893742"/>
            <a:ext cx="508145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700" dirty="0">
                <a:latin typeface="Arial" panose="020B0604020202020204" pitchFamily="34" charset="0"/>
                <a:cs typeface="Arial" panose="020B0604020202020204" pitchFamily="34" charset="0"/>
              </a:rPr>
              <a:t>Oficina Jurídica</a:t>
            </a:r>
          </a:p>
          <a:p>
            <a:pPr algn="ctr"/>
            <a:r>
              <a:rPr lang="es-ES_tradnl" sz="1700" dirty="0">
                <a:latin typeface="Arial" panose="020B0604020202020204" pitchFamily="34" charset="0"/>
                <a:cs typeface="Arial" panose="020B0604020202020204" pitchFamily="34" charset="0"/>
              </a:rPr>
              <a:t>Vicerrectoría de Investigaciones, Innovación y Extensión</a:t>
            </a:r>
          </a:p>
          <a:p>
            <a:pPr algn="ctr"/>
            <a:r>
              <a:rPr lang="es-ES_tradnl" sz="1700" dirty="0">
                <a:latin typeface="Arial" panose="020B0604020202020204" pitchFamily="34" charset="0"/>
                <a:cs typeface="Arial" panose="020B0604020202020204" pitchFamily="34" charset="0"/>
              </a:rPr>
              <a:t>Vicerrectoría Administrativa y Financiera.</a:t>
            </a:r>
          </a:p>
          <a:p>
            <a:pPr algn="ctr"/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EE0DFA-45DA-DD47-BE8C-05A7DAC63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30" y="2564509"/>
            <a:ext cx="8709543" cy="17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83" y="2494188"/>
            <a:ext cx="3607717" cy="127494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31" y="3764832"/>
            <a:ext cx="1692135" cy="953757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1757573" y="2664051"/>
            <a:ext cx="3141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Presentación a </a:t>
            </a:r>
          </a:p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Convocatorias</a:t>
            </a:r>
          </a:p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Externas de investigación, desarrollo tecnológico y Extensión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383841" y="2654606"/>
            <a:ext cx="1842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Presentación de </a:t>
            </a:r>
          </a:p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propuestas para</a:t>
            </a:r>
          </a:p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prestación de servicios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223872" y="4778167"/>
            <a:ext cx="5081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Suscripción de convenios o contratos </a:t>
            </a:r>
            <a:r>
              <a:rPr lang="es-ES_tradn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resultado de la ruta 1 y 2 o convenios Marcos o </a:t>
            </a:r>
            <a:r>
              <a:rPr lang="es-ES_tradnl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 </a:t>
            </a:r>
            <a:r>
              <a:rPr lang="es-ES_tradnl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de colaboración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EE0DFA-45DA-DD47-BE8C-05A7DAC63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88" y="1115008"/>
            <a:ext cx="5081451" cy="100874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48" y="5657606"/>
            <a:ext cx="371188" cy="24970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44166" y="5366906"/>
            <a:ext cx="3847009" cy="536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registra en Sistema de Información de investigación o Extensión según </a:t>
            </a:r>
            <a:r>
              <a:rPr lang="es-ES_tradnl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aplique.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6863" y="6132481"/>
            <a:ext cx="401225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asigna código de operación comercial por Gestión </a:t>
            </a:r>
            <a:r>
              <a:rPr lang="es-ES_tradnl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financiera.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0" y="5526975"/>
            <a:ext cx="1625795" cy="8028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95" r="58918" b="-1"/>
          <a:stretch/>
        </p:blipFill>
        <p:spPr>
          <a:xfrm>
            <a:off x="4283404" y="5413520"/>
            <a:ext cx="1701090" cy="91099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9355009" y="5568027"/>
            <a:ext cx="2364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uscripción del acta de liquidación.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9349815" y="6045081"/>
            <a:ext cx="2460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Actualización del RUP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11910" y="5581113"/>
            <a:ext cx="394603" cy="2654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6" t="-37954"/>
          <a:stretch/>
        </p:blipFill>
        <p:spPr>
          <a:xfrm>
            <a:off x="7374092" y="5207812"/>
            <a:ext cx="2125231" cy="113211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" y="6161127"/>
            <a:ext cx="371188" cy="24970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17586" y="6064322"/>
            <a:ext cx="394603" cy="2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700" cy="6858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60" y="2694545"/>
            <a:ext cx="9086180" cy="239479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641691" y="4727812"/>
            <a:ext cx="2599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Docente estructura su iniciativa de acuerdo a los términos de referencia establecidos por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MinCiencias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ente financiador.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139629" y="4727812"/>
            <a:ext cx="1795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Docente solicita visto bueno al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del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grupo de investigación.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978114" y="4727812"/>
            <a:ext cx="24116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Docente envía su propuesta a la Vicerrectoría de                    Investigaciones, Innovación y Extensión para aval              institucional, adjuntando toda la información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soporte cinco (5)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días hábiles antes del cierre.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330526" y="4727812"/>
            <a:ext cx="2054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 Vicerrectoría revisa y tramita la firma del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señor Rector.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F83F8A-E6BF-DA41-AE89-438B11242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38" y="1142540"/>
            <a:ext cx="6375400" cy="1656416"/>
          </a:xfrm>
          <a:prstGeom prst="rect">
            <a:avLst/>
          </a:prstGeom>
        </p:spPr>
      </p:pic>
      <p:sp>
        <p:nvSpPr>
          <p:cNvPr id="2" name="Redondear rectángulo de esquina del mismo lado 1"/>
          <p:cNvSpPr/>
          <p:nvPr/>
        </p:nvSpPr>
        <p:spPr>
          <a:xfrm>
            <a:off x="9266663" y="6144322"/>
            <a:ext cx="2925337" cy="713678"/>
          </a:xfrm>
          <a:prstGeom prst="round2SameRect">
            <a:avLst/>
          </a:prstGeom>
          <a:solidFill>
            <a:srgbClr val="88567D"/>
          </a:solidFill>
          <a:ln>
            <a:solidFill>
              <a:srgbClr val="885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700" dirty="0"/>
              <a:t>T</a:t>
            </a:r>
            <a:r>
              <a:rPr lang="es-CO" sz="1700" dirty="0" smtClean="0"/>
              <a:t>iempo estimado del </a:t>
            </a:r>
            <a:r>
              <a:rPr lang="es-CO" sz="1700" dirty="0" smtClean="0"/>
              <a:t>proceso: cinco (5) </a:t>
            </a:r>
            <a:r>
              <a:rPr lang="es-CO" sz="1700" dirty="0" smtClean="0"/>
              <a:t>días hábiles.</a:t>
            </a:r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6400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79" y="3944906"/>
            <a:ext cx="932167" cy="627094"/>
          </a:xfrm>
        </p:spPr>
      </p:pic>
      <p:pic>
        <p:nvPicPr>
          <p:cNvPr id="4" name="Marcador de contenido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7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268" y="2635526"/>
            <a:ext cx="2310389" cy="60045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70933" y="3603879"/>
            <a:ext cx="10662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Vicerrectoría de Investigaciones, Innovación y Extensión, avala y revisa las contrapartidas en especie como tiempo de dedicación, uso de infraestructura (Certificado por la Oficina de Planeación) y uso de equipos. En el caso de contrapartidas en efectivo, únicamente aprueba el pago del IVA cuando la convocatoria lo exige.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5702" y="4758040"/>
            <a:ext cx="10662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caso de requerirse aportes en efectivo diferentes al pago del IVA (Ya autorizados para la vigencia), desde la VIIE se envía a la Vicerrectoría Administrativa y Financiera para su revisión y aprobación.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60471" y="5512988"/>
            <a:ext cx="10658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docente debe radicar su proyecto mínimo 5 días hábiles antes del cierre de la convocatoria, adjunta los documentos exigidos por el ente financiador.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42286"/>
            <a:ext cx="2376097" cy="30453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3" y="3659918"/>
            <a:ext cx="423631" cy="28498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8" y="4762003"/>
            <a:ext cx="423631" cy="28498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53" y="5533350"/>
            <a:ext cx="423631" cy="28498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50" y="6510329"/>
            <a:ext cx="655321" cy="16154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ABD463-7C8D-7343-A4C9-4AC602E8D9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38" y="1142540"/>
            <a:ext cx="6375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" y="0"/>
            <a:ext cx="122047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17" y="1219918"/>
            <a:ext cx="5020066" cy="15148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092" y="4154412"/>
            <a:ext cx="698059" cy="5168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8" y="3845120"/>
            <a:ext cx="809930" cy="7977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97" y="3877042"/>
            <a:ext cx="1066646" cy="79426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07" y="4092740"/>
            <a:ext cx="809930" cy="76382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50FE12C-0EAB-A642-AAD9-628D84F18141}"/>
              </a:ext>
            </a:extLst>
          </p:cNvPr>
          <p:cNvSpPr txBox="1"/>
          <p:nvPr/>
        </p:nvSpPr>
        <p:spPr>
          <a:xfrm>
            <a:off x="2427845" y="4297753"/>
            <a:ext cx="1985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Decano o consejo de Facultad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emite memorando de aval según aplica.</a:t>
            </a:r>
          </a:p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el que se aprueba el componente técnico, metodológico y presupuesto.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560419" y="3366420"/>
            <a:ext cx="19447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radica propuesta en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oficina jurídica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revisión y posterior firma del Señor Rector.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735706" y="4134359"/>
            <a:ext cx="2151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oficina jurídica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remite la propuesta a: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760533" y="4647523"/>
            <a:ext cx="2617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Vicerrectoría Administrativa y Financiera para revisión de componentes presupuestales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47" y="4831403"/>
            <a:ext cx="234696" cy="204216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6732254" y="5313416"/>
            <a:ext cx="287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Según la temática, se remitirán a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las Vicerrectorías: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58" y="5518011"/>
            <a:ext cx="234696" cy="204216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9198122" y="2788491"/>
            <a:ext cx="28149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vez la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oficina jurídica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cuenta con los dos avales y se hacen los ajustes necesarios (en caso de aplicar),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tramita la firma del Señor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Rector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remite documento firmado al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 realiza tramite en SECOP II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345722" y="3243309"/>
            <a:ext cx="2015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formula y estructura la propuesta a presentar y remite al Consejo de Facultad para su aprobación.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89" y="2605404"/>
            <a:ext cx="1274947" cy="160879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45" y="4493086"/>
            <a:ext cx="1277372" cy="1425216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79" y="2866775"/>
            <a:ext cx="1239466" cy="143169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2" y="4384535"/>
            <a:ext cx="1211765" cy="135201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333" y="4416265"/>
            <a:ext cx="1316739" cy="1420371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50" y="6507281"/>
            <a:ext cx="652273" cy="16459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167901" y="5772064"/>
            <a:ext cx="1722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Académica</a:t>
            </a:r>
          </a:p>
          <a:p>
            <a:pPr algn="ctr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Oferta programas académicos, posgrados, pregrados, becas, entre otros.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394622" y="5772064"/>
            <a:ext cx="1912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VIIE</a:t>
            </a:r>
          </a:p>
          <a:p>
            <a:pPr algn="ctr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Proyectos de Investigación, extensión y aspectos de propiedad intelectual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8657593" y="5749353"/>
            <a:ext cx="2098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VBUyRS</a:t>
            </a:r>
          </a:p>
          <a:p>
            <a:pPr algn="ctr"/>
            <a:r>
              <a:rPr lang="es-C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de responsabilidad social, apoyos de movilidad, utepitos, entre otros.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228861" y="5944257"/>
            <a:ext cx="0" cy="67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8860850" y="5965982"/>
            <a:ext cx="0" cy="67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dondear rectángulo de esquina del mismo lado 36"/>
          <p:cNvSpPr/>
          <p:nvPr/>
        </p:nvSpPr>
        <p:spPr>
          <a:xfrm>
            <a:off x="-1028" y="5997791"/>
            <a:ext cx="2399813" cy="870457"/>
          </a:xfrm>
          <a:prstGeom prst="round2SameRect">
            <a:avLst/>
          </a:prstGeom>
          <a:solidFill>
            <a:srgbClr val="C41A57"/>
          </a:solidFill>
          <a:ln>
            <a:solidFill>
              <a:srgbClr val="885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Tiempo estimado del proceso </a:t>
            </a:r>
            <a:r>
              <a:rPr lang="es-CO" dirty="0"/>
              <a:t>8</a:t>
            </a:r>
            <a:r>
              <a:rPr lang="es-CO" dirty="0" smtClean="0"/>
              <a:t> días hábiles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03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95" y="1366195"/>
            <a:ext cx="5020066" cy="15148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976" y="2677332"/>
            <a:ext cx="2310389" cy="6004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50" y="6507281"/>
            <a:ext cx="652273" cy="1645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8" y="3297935"/>
            <a:ext cx="1509093" cy="30537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37218" y="3721877"/>
            <a:ext cx="11523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Todas las iniciativas deben tener visto bueno del Decano desde el componente técnico, metodológico y financiero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deben establecer tiempos para la radicación y trámite y realizar proceso de difusión con toda la comunidad universitaria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llevará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informe semanal al comité directivo del estado de cada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propuesta - Si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se tienen propuestas urgentes de firma desde Jurídica se informa directamente al Rector.</a:t>
            </a: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interlocutores en las dependencias o responsables.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4" y="3790944"/>
            <a:ext cx="295835" cy="19901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4" y="4594011"/>
            <a:ext cx="295835" cy="19901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3" y="5469064"/>
            <a:ext cx="295835" cy="19901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265"/>
            <a:ext cx="295835" cy="1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2204700" cy="6858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62" y="1265437"/>
            <a:ext cx="6074676" cy="148437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731" y="2541028"/>
            <a:ext cx="2310389" cy="60045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2236724" y="4444571"/>
            <a:ext cx="2505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docente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radica la minuta del convenio o contrato en oficina jurídica para revisión y posterior firma del señor Rector, y adjunta la propuesta                 técnica y financiera                 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avalada previamente.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041148" y="425714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oficina jurídica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remite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 propuesta a: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607820" y="4794284"/>
            <a:ext cx="2962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Vicerrectoría Administrativa y Financiera para revisión de componentes presupuestales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82" y="5656693"/>
            <a:ext cx="234696" cy="20421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061" y="2623480"/>
            <a:ext cx="2167132" cy="288341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50" y="2659933"/>
            <a:ext cx="2691389" cy="289865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54" y="5053858"/>
            <a:ext cx="234696" cy="20421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63" y="2623480"/>
            <a:ext cx="2170180" cy="2767590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9302774" y="4453319"/>
            <a:ext cx="2650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Una vez la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oficina jurídica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cuenta con los dos avales y se hacen los ajustes                   necesarios,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tramita la firma del Señor Rector.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303"/>
            <a:ext cx="832106" cy="1219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5607820" y="5562056"/>
            <a:ext cx="334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la temática a la Vicerrectoría que aprobó la propuesta previamente.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50" y="6510649"/>
            <a:ext cx="652273" cy="15785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0" y="3124641"/>
            <a:ext cx="17046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Suscripción de convenios o contratos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resultado de la ruta 1 y 2 o convenios Marcos o </a:t>
            </a:r>
            <a:r>
              <a:rPr lang="es-ES_tradn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de colaboración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dondear rectángulo de esquina del mismo lado 17"/>
          <p:cNvSpPr/>
          <p:nvPr/>
        </p:nvSpPr>
        <p:spPr>
          <a:xfrm>
            <a:off x="9545444" y="6144322"/>
            <a:ext cx="2646556" cy="713678"/>
          </a:xfrm>
          <a:prstGeom prst="round2Same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8856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T</a:t>
            </a:r>
            <a:r>
              <a:rPr lang="es-CO" dirty="0" smtClean="0"/>
              <a:t>iempo estimado del proceso X días hábiles.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06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3" y="3317"/>
            <a:ext cx="122047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7" y="4260558"/>
            <a:ext cx="1535511" cy="25072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26" y="3247119"/>
            <a:ext cx="1539717" cy="23095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15" y="4094784"/>
            <a:ext cx="1535511" cy="250729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33757" y="3432317"/>
            <a:ext cx="4375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  <a:p>
            <a:pPr algn="ctr"/>
            <a:endParaRPr lang="es-ES_tradnl" sz="1400" dirty="0">
              <a:latin typeface="Montserrat" panose="00000500000000000000" pitchFamily="2" charset="0"/>
              <a:cs typeface="Poppins" panose="00000500000000000000" pitchFamily="50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23947" y="3995787"/>
            <a:ext cx="452252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registra en Sistema de Información de investigación o Extensión según </a:t>
            </a:r>
            <a:r>
              <a:rPr lang="es-ES_tradnl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aplique.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79139" y="4528116"/>
            <a:ext cx="442986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asigna código de operación comercial por Gestión </a:t>
            </a:r>
            <a:r>
              <a:rPr lang="es-ES_tradnl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financiera, previo aval enviado por Consejo de Facultad o Vicerrectoría.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778853" y="4602587"/>
            <a:ext cx="2006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Se da inicio a 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</a:p>
          <a:p>
            <a:pPr algn="ctr"/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ejecución del proyecto.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8273826" y="4039066"/>
            <a:ext cx="508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uscripción del acta de liquidación.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8290110" y="4411539"/>
            <a:ext cx="362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_trad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ierre del contrato o convenio en el sistema de Información registrado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145627" y="5018086"/>
            <a:ext cx="2603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envía a  oficina jurídica  información completa  para actualización del RUP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27" y="4748810"/>
            <a:ext cx="115824" cy="11582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569" y="4122174"/>
            <a:ext cx="115824" cy="11582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15" y="5136014"/>
            <a:ext cx="115824" cy="11582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82" y="4129176"/>
            <a:ext cx="115824" cy="115824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3" y="4733252"/>
            <a:ext cx="115824" cy="115824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47499" y="6342843"/>
            <a:ext cx="5756040" cy="391901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37" y="3283529"/>
            <a:ext cx="1883569" cy="639284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96" y="5599148"/>
            <a:ext cx="1807615" cy="613506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27" y="3277943"/>
            <a:ext cx="1916485" cy="650456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89" y="4527143"/>
            <a:ext cx="115824" cy="115824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27" y="1404352"/>
            <a:ext cx="6010668" cy="15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729</Words>
  <Application>Microsoft Office PowerPoint</Application>
  <PresentationFormat>Panorámica</PresentationFormat>
  <Paragraphs>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</dc:creator>
  <cp:lastModifiedBy>Usuario UTP</cp:lastModifiedBy>
  <cp:revision>97</cp:revision>
  <dcterms:created xsi:type="dcterms:W3CDTF">2021-08-15T02:04:24Z</dcterms:created>
  <dcterms:modified xsi:type="dcterms:W3CDTF">2023-03-14T19:57:45Z</dcterms:modified>
</cp:coreProperties>
</file>