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9" r:id="rId3"/>
    <p:sldId id="257" r:id="rId4"/>
    <p:sldId id="266" r:id="rId5"/>
    <p:sldId id="258" r:id="rId6"/>
    <p:sldId id="268" r:id="rId7"/>
    <p:sldId id="264" r:id="rId8"/>
    <p:sldId id="269" r:id="rId9"/>
    <p:sldId id="270" r:id="rId10"/>
    <p:sldId id="263" r:id="rId1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2.xml.rels><?xml version="1.0" encoding="UTF-8" standalone="yes"?>
<Relationships xmlns="http://schemas.openxmlformats.org/package/2006/relationships"><Relationship Id="rId1" Type="http://schemas.openxmlformats.org/officeDocument/2006/relationships/hyperlink" Target="http://appserver.utp.edu.co:7780/calidadPublisher/faces/verarchivogdoc.xmlp?idArch=2339&amp;file=1114-GIE-01%20V2%20Gu%EDa%20informativa%20para%20estudiantes%20UTP.pdf" TargetMode="External"/></Relationships>
</file>

<file path=ppt/diagrams/_rels/data3.xml.rels><?xml version="1.0" encoding="UTF-8" standalone="yes"?>
<Relationships xmlns="http://schemas.openxmlformats.org/package/2006/relationships"><Relationship Id="rId2" Type="http://schemas.openxmlformats.org/officeDocument/2006/relationships/hyperlink" Target="mailto:relint@utp.edu.co" TargetMode="External"/><Relationship Id="rId1" Type="http://schemas.openxmlformats.org/officeDocument/2006/relationships/hyperlink" Target="http://www.utp.edu.co/internacional/estudiantes-utp.html"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appserver.utp.edu.co:7780/calidadPublisher/faces/verarchivogdoc.xmlp?idArch=2339&amp;file=1114-GIE-01%20V2%20Gu%EDa%20informativa%20para%20estudiantes%20UTP.pdf" TargetMode="External"/></Relationships>
</file>

<file path=ppt/diagrams/_rels/drawing3.xml.rels><?xml version="1.0" encoding="UTF-8" standalone="yes"?>
<Relationships xmlns="http://schemas.openxmlformats.org/package/2006/relationships"><Relationship Id="rId2" Type="http://schemas.openxmlformats.org/officeDocument/2006/relationships/hyperlink" Target="mailto:relint@utp.edu.co" TargetMode="External"/><Relationship Id="rId1" Type="http://schemas.openxmlformats.org/officeDocument/2006/relationships/hyperlink" Target="http://www.utp.edu.co/internacional/estudiantes-utp.html" TargetMode="Externa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C261A9-12CF-40C0-B2B4-C68FD1D64E50}" type="doc">
      <dgm:prSet loTypeId="urn:microsoft.com/office/officeart/2005/8/layout/vList5" loCatId="list" qsTypeId="urn:microsoft.com/office/officeart/2005/8/quickstyle/simple1" qsCatId="simple" csTypeId="urn:microsoft.com/office/officeart/2005/8/colors/colorful4" csCatId="colorful" phldr="1"/>
      <dgm:spPr/>
    </dgm:pt>
    <dgm:pt modelId="{AD4EBD7B-0766-4682-BC15-0421E79D4094}">
      <dgm:prSet phldrT="[Texto]" custT="1"/>
      <dgm:spPr/>
      <dgm:t>
        <a:bodyPr/>
        <a:lstStyle/>
        <a:p>
          <a:pPr algn="l"/>
          <a:r>
            <a:rPr lang="es-CO" sz="2000" dirty="0" smtClean="0">
              <a:latin typeface="Georgia" pitchFamily="18" charset="0"/>
            </a:rPr>
            <a:t>1. Estar cursado sexto semestre o superior.</a:t>
          </a:r>
          <a:endParaRPr lang="es-CO" sz="2000" dirty="0">
            <a:latin typeface="Georgia" pitchFamily="18" charset="0"/>
          </a:endParaRPr>
        </a:p>
      </dgm:t>
    </dgm:pt>
    <dgm:pt modelId="{05F06349-3B2C-46BC-BBFE-6D751BF37011}" type="parTrans" cxnId="{B20CB7F7-EB32-415D-A1E0-D750729E50F5}">
      <dgm:prSet/>
      <dgm:spPr/>
      <dgm:t>
        <a:bodyPr/>
        <a:lstStyle/>
        <a:p>
          <a:endParaRPr lang="es-CO"/>
        </a:p>
      </dgm:t>
    </dgm:pt>
    <dgm:pt modelId="{CEC40382-941A-4FA0-8498-7CFCFA220D6E}" type="sibTrans" cxnId="{B20CB7F7-EB32-415D-A1E0-D750729E50F5}">
      <dgm:prSet/>
      <dgm:spPr/>
      <dgm:t>
        <a:bodyPr/>
        <a:lstStyle/>
        <a:p>
          <a:endParaRPr lang="es-CO"/>
        </a:p>
      </dgm:t>
    </dgm:pt>
    <dgm:pt modelId="{B1F4237A-CD01-4B1E-88DF-76081DD16188}">
      <dgm:prSet phldrT="[Texto]" custT="1"/>
      <dgm:spPr/>
      <dgm:t>
        <a:bodyPr/>
        <a:lstStyle/>
        <a:p>
          <a:pPr algn="l"/>
          <a:r>
            <a:rPr lang="es-CO" sz="2000" dirty="0" smtClean="0">
              <a:latin typeface="Georgia" pitchFamily="18" charset="0"/>
            </a:rPr>
            <a:t>2. Tener un promedio acumulado de 4.0 </a:t>
          </a:r>
          <a:r>
            <a:rPr lang="es-CO" sz="2000" dirty="0" err="1" smtClean="0">
              <a:latin typeface="Georgia" pitchFamily="18" charset="0"/>
            </a:rPr>
            <a:t>ó</a:t>
          </a:r>
          <a:r>
            <a:rPr lang="es-CO" sz="2000" dirty="0" smtClean="0">
              <a:latin typeface="Georgia" pitchFamily="18" charset="0"/>
            </a:rPr>
            <a:t> superior</a:t>
          </a:r>
          <a:endParaRPr lang="es-CO" sz="2000" dirty="0">
            <a:latin typeface="Georgia" pitchFamily="18" charset="0"/>
          </a:endParaRPr>
        </a:p>
      </dgm:t>
    </dgm:pt>
    <dgm:pt modelId="{8F5A2696-0C40-493C-A143-07DE4A4AC3FD}" type="parTrans" cxnId="{428F4473-56CC-49FE-B0F7-F94C0F899947}">
      <dgm:prSet/>
      <dgm:spPr/>
      <dgm:t>
        <a:bodyPr/>
        <a:lstStyle/>
        <a:p>
          <a:endParaRPr lang="es-CO"/>
        </a:p>
      </dgm:t>
    </dgm:pt>
    <dgm:pt modelId="{2125B8BB-4EC3-4F33-9C70-BB36A1B1812C}" type="sibTrans" cxnId="{428F4473-56CC-49FE-B0F7-F94C0F899947}">
      <dgm:prSet/>
      <dgm:spPr/>
      <dgm:t>
        <a:bodyPr/>
        <a:lstStyle/>
        <a:p>
          <a:endParaRPr lang="es-CO"/>
        </a:p>
      </dgm:t>
    </dgm:pt>
    <dgm:pt modelId="{A20DAC5B-260A-48A5-8CD4-16B2C1A9F2AA}">
      <dgm:prSet phldrT="[Texto]" custT="1"/>
      <dgm:spPr/>
      <dgm:t>
        <a:bodyPr/>
        <a:lstStyle/>
        <a:p>
          <a:pPr algn="l"/>
          <a:r>
            <a:rPr lang="es-CO" sz="2000" dirty="0" smtClean="0">
              <a:latin typeface="Georgia" pitchFamily="18" charset="0"/>
            </a:rPr>
            <a:t>3. Ser estudiante activo</a:t>
          </a:r>
          <a:endParaRPr lang="es-CO" sz="2000" dirty="0">
            <a:latin typeface="Georgia" pitchFamily="18" charset="0"/>
          </a:endParaRPr>
        </a:p>
      </dgm:t>
    </dgm:pt>
    <dgm:pt modelId="{D7EB6591-BC1A-4DDA-A0AA-779146F12B94}" type="parTrans" cxnId="{CD42AAC2-57CA-40E7-AAC7-94DA7894FFD2}">
      <dgm:prSet/>
      <dgm:spPr/>
      <dgm:t>
        <a:bodyPr/>
        <a:lstStyle/>
        <a:p>
          <a:endParaRPr lang="es-CO"/>
        </a:p>
      </dgm:t>
    </dgm:pt>
    <dgm:pt modelId="{6B42C421-5ECA-4BB4-B4DD-B2ED9A42E479}" type="sibTrans" cxnId="{CD42AAC2-57CA-40E7-AAC7-94DA7894FFD2}">
      <dgm:prSet/>
      <dgm:spPr/>
      <dgm:t>
        <a:bodyPr/>
        <a:lstStyle/>
        <a:p>
          <a:endParaRPr lang="es-CO"/>
        </a:p>
      </dgm:t>
    </dgm:pt>
    <dgm:pt modelId="{CD3DE34E-752D-4E44-A188-85DB96F2F824}">
      <dgm:prSet phldrT="[Texto]" custT="1"/>
      <dgm:spPr/>
      <dgm:t>
        <a:bodyPr/>
        <a:lstStyle/>
        <a:p>
          <a:pPr algn="l"/>
          <a:r>
            <a:rPr lang="es-CO" sz="2000" dirty="0" smtClean="0">
              <a:latin typeface="Georgia" pitchFamily="18" charset="0"/>
            </a:rPr>
            <a:t>4. Asumir los siguientes costos: tiquete, seguro, trasporte interno en Brasil.</a:t>
          </a:r>
          <a:endParaRPr lang="es-CO" sz="2000" dirty="0">
            <a:latin typeface="Georgia" pitchFamily="18" charset="0"/>
          </a:endParaRPr>
        </a:p>
      </dgm:t>
    </dgm:pt>
    <dgm:pt modelId="{413646B7-E57D-446A-9963-D17D178050AD}" type="parTrans" cxnId="{CEB78096-E540-43F8-B712-732E97F35598}">
      <dgm:prSet/>
      <dgm:spPr/>
      <dgm:t>
        <a:bodyPr/>
        <a:lstStyle/>
        <a:p>
          <a:endParaRPr lang="es-CO"/>
        </a:p>
      </dgm:t>
    </dgm:pt>
    <dgm:pt modelId="{B332123F-B57F-4755-970B-BA93180D59A3}" type="sibTrans" cxnId="{CEB78096-E540-43F8-B712-732E97F35598}">
      <dgm:prSet/>
      <dgm:spPr/>
      <dgm:t>
        <a:bodyPr/>
        <a:lstStyle/>
        <a:p>
          <a:endParaRPr lang="es-CO"/>
        </a:p>
      </dgm:t>
    </dgm:pt>
    <dgm:pt modelId="{1C08EF36-71AA-46E3-8B74-EBA419814FF6}">
      <dgm:prSet phldrT="[Texto]" custT="1"/>
      <dgm:spPr/>
      <dgm:t>
        <a:bodyPr/>
        <a:lstStyle/>
        <a:p>
          <a:pPr algn="l"/>
          <a:r>
            <a:rPr lang="es-CO" sz="2000" dirty="0" smtClean="0">
              <a:latin typeface="Georgia" pitchFamily="18" charset="0"/>
            </a:rPr>
            <a:t>5.Estar avalado por el consejo de Facultad. </a:t>
          </a:r>
          <a:endParaRPr lang="es-CO" sz="2000" dirty="0">
            <a:latin typeface="Georgia" pitchFamily="18" charset="0"/>
          </a:endParaRPr>
        </a:p>
      </dgm:t>
    </dgm:pt>
    <dgm:pt modelId="{188939FD-1FBE-4215-A326-DF792AE7907E}" type="parTrans" cxnId="{0C4628FC-8926-44BC-A12B-AA6C1E019098}">
      <dgm:prSet/>
      <dgm:spPr/>
      <dgm:t>
        <a:bodyPr/>
        <a:lstStyle/>
        <a:p>
          <a:endParaRPr lang="es-CO"/>
        </a:p>
      </dgm:t>
    </dgm:pt>
    <dgm:pt modelId="{B1ECD9CA-700D-4F92-BF0E-A2692B9BDED4}" type="sibTrans" cxnId="{0C4628FC-8926-44BC-A12B-AA6C1E019098}">
      <dgm:prSet/>
      <dgm:spPr/>
      <dgm:t>
        <a:bodyPr/>
        <a:lstStyle/>
        <a:p>
          <a:endParaRPr lang="es-CO"/>
        </a:p>
      </dgm:t>
    </dgm:pt>
    <dgm:pt modelId="{25D77CA6-F297-473B-A323-20F6A020C289}">
      <dgm:prSet phldrT="[Texto]" custT="1"/>
      <dgm:spPr/>
      <dgm:t>
        <a:bodyPr/>
        <a:lstStyle/>
        <a:p>
          <a:pPr algn="l"/>
          <a:r>
            <a:rPr lang="es-CO" sz="1800" dirty="0" smtClean="0">
              <a:latin typeface="Georgia" pitchFamily="18" charset="0"/>
            </a:rPr>
            <a:t>6. Recibir en su casa a un estudiante internacional  que asista a la UTP bajo el mismo convenio y proveerle alojamiento y alimentación. </a:t>
          </a:r>
          <a:endParaRPr lang="es-CO" sz="1800" dirty="0">
            <a:latin typeface="Georgia" pitchFamily="18" charset="0"/>
          </a:endParaRPr>
        </a:p>
      </dgm:t>
    </dgm:pt>
    <dgm:pt modelId="{8928E532-C5E8-4F4E-91EC-9DA5AC1D5D9A}" type="parTrans" cxnId="{0B13453F-6552-4F77-A714-9A5159596936}">
      <dgm:prSet/>
      <dgm:spPr/>
      <dgm:t>
        <a:bodyPr/>
        <a:lstStyle/>
        <a:p>
          <a:endParaRPr lang="es-CO"/>
        </a:p>
      </dgm:t>
    </dgm:pt>
    <dgm:pt modelId="{023D1689-68E6-4C77-80D2-D94332BFFF18}" type="sibTrans" cxnId="{0B13453F-6552-4F77-A714-9A5159596936}">
      <dgm:prSet/>
      <dgm:spPr/>
      <dgm:t>
        <a:bodyPr/>
        <a:lstStyle/>
        <a:p>
          <a:endParaRPr lang="es-CO"/>
        </a:p>
      </dgm:t>
    </dgm:pt>
    <dgm:pt modelId="{396199E6-17EF-42F1-B3C9-50B762A04CA6}" type="pres">
      <dgm:prSet presAssocID="{CAC261A9-12CF-40C0-B2B4-C68FD1D64E50}" presName="Name0" presStyleCnt="0">
        <dgm:presLayoutVars>
          <dgm:dir/>
          <dgm:animLvl val="lvl"/>
          <dgm:resizeHandles val="exact"/>
        </dgm:presLayoutVars>
      </dgm:prSet>
      <dgm:spPr/>
    </dgm:pt>
    <dgm:pt modelId="{B59C046B-6D76-43A0-AF4D-6AD8531678EB}" type="pres">
      <dgm:prSet presAssocID="{AD4EBD7B-0766-4682-BC15-0421E79D4094}" presName="linNode" presStyleCnt="0"/>
      <dgm:spPr/>
    </dgm:pt>
    <dgm:pt modelId="{4E855ABE-C1BF-4BFB-AA0D-107B76ECB89F}" type="pres">
      <dgm:prSet presAssocID="{AD4EBD7B-0766-4682-BC15-0421E79D4094}" presName="parentText" presStyleLbl="node1" presStyleIdx="0" presStyleCnt="6" custScaleX="252774">
        <dgm:presLayoutVars>
          <dgm:chMax val="1"/>
          <dgm:bulletEnabled val="1"/>
        </dgm:presLayoutVars>
      </dgm:prSet>
      <dgm:spPr/>
      <dgm:t>
        <a:bodyPr/>
        <a:lstStyle/>
        <a:p>
          <a:endParaRPr lang="es-CO"/>
        </a:p>
      </dgm:t>
    </dgm:pt>
    <dgm:pt modelId="{D59077DF-CC71-4A6C-A7CD-C61A8F95ADE2}" type="pres">
      <dgm:prSet presAssocID="{CEC40382-941A-4FA0-8498-7CFCFA220D6E}" presName="sp" presStyleCnt="0"/>
      <dgm:spPr/>
    </dgm:pt>
    <dgm:pt modelId="{020FB2BC-87D2-4307-865C-9CD29BF5F508}" type="pres">
      <dgm:prSet presAssocID="{B1F4237A-CD01-4B1E-88DF-76081DD16188}" presName="linNode" presStyleCnt="0"/>
      <dgm:spPr/>
    </dgm:pt>
    <dgm:pt modelId="{29B41EB4-2C6A-48D5-8232-D1058676D39A}" type="pres">
      <dgm:prSet presAssocID="{B1F4237A-CD01-4B1E-88DF-76081DD16188}" presName="parentText" presStyleLbl="node1" presStyleIdx="1" presStyleCnt="6" custScaleX="252774">
        <dgm:presLayoutVars>
          <dgm:chMax val="1"/>
          <dgm:bulletEnabled val="1"/>
        </dgm:presLayoutVars>
      </dgm:prSet>
      <dgm:spPr/>
      <dgm:t>
        <a:bodyPr/>
        <a:lstStyle/>
        <a:p>
          <a:endParaRPr lang="es-CO"/>
        </a:p>
      </dgm:t>
    </dgm:pt>
    <dgm:pt modelId="{D552621C-60C7-4ADB-B2A9-27493959EE2E}" type="pres">
      <dgm:prSet presAssocID="{2125B8BB-4EC3-4F33-9C70-BB36A1B1812C}" presName="sp" presStyleCnt="0"/>
      <dgm:spPr/>
    </dgm:pt>
    <dgm:pt modelId="{3F59551C-FBEA-4FC4-9198-8722E6506B7D}" type="pres">
      <dgm:prSet presAssocID="{A20DAC5B-260A-48A5-8CD4-16B2C1A9F2AA}" presName="linNode" presStyleCnt="0"/>
      <dgm:spPr/>
    </dgm:pt>
    <dgm:pt modelId="{6BE18942-612D-45A8-8D78-C0488410AE95}" type="pres">
      <dgm:prSet presAssocID="{A20DAC5B-260A-48A5-8CD4-16B2C1A9F2AA}" presName="parentText" presStyleLbl="node1" presStyleIdx="2" presStyleCnt="6" custScaleX="252774">
        <dgm:presLayoutVars>
          <dgm:chMax val="1"/>
          <dgm:bulletEnabled val="1"/>
        </dgm:presLayoutVars>
      </dgm:prSet>
      <dgm:spPr/>
      <dgm:t>
        <a:bodyPr/>
        <a:lstStyle/>
        <a:p>
          <a:endParaRPr lang="es-CO"/>
        </a:p>
      </dgm:t>
    </dgm:pt>
    <dgm:pt modelId="{2B8021F8-0F1E-46FE-A10D-B12AD637C589}" type="pres">
      <dgm:prSet presAssocID="{6B42C421-5ECA-4BB4-B4DD-B2ED9A42E479}" presName="sp" presStyleCnt="0"/>
      <dgm:spPr/>
    </dgm:pt>
    <dgm:pt modelId="{40BBA828-2059-4DC4-8F05-744C248A3F10}" type="pres">
      <dgm:prSet presAssocID="{CD3DE34E-752D-4E44-A188-85DB96F2F824}" presName="linNode" presStyleCnt="0"/>
      <dgm:spPr/>
    </dgm:pt>
    <dgm:pt modelId="{64217EC1-79ED-4ED0-8247-5D952DF8790E}" type="pres">
      <dgm:prSet presAssocID="{CD3DE34E-752D-4E44-A188-85DB96F2F824}" presName="parentText" presStyleLbl="node1" presStyleIdx="3" presStyleCnt="6" custScaleX="252774">
        <dgm:presLayoutVars>
          <dgm:chMax val="1"/>
          <dgm:bulletEnabled val="1"/>
        </dgm:presLayoutVars>
      </dgm:prSet>
      <dgm:spPr/>
      <dgm:t>
        <a:bodyPr/>
        <a:lstStyle/>
        <a:p>
          <a:endParaRPr lang="es-CO"/>
        </a:p>
      </dgm:t>
    </dgm:pt>
    <dgm:pt modelId="{8C9CA5E1-CE2F-4FDC-B15A-03B3EA738147}" type="pres">
      <dgm:prSet presAssocID="{B332123F-B57F-4755-970B-BA93180D59A3}" presName="sp" presStyleCnt="0"/>
      <dgm:spPr/>
    </dgm:pt>
    <dgm:pt modelId="{0A1DAB85-3BFC-47D6-B97C-E59234B588B9}" type="pres">
      <dgm:prSet presAssocID="{1C08EF36-71AA-46E3-8B74-EBA419814FF6}" presName="linNode" presStyleCnt="0"/>
      <dgm:spPr/>
    </dgm:pt>
    <dgm:pt modelId="{EA86D334-79DE-4B7D-B6B7-E29C0773728A}" type="pres">
      <dgm:prSet presAssocID="{1C08EF36-71AA-46E3-8B74-EBA419814FF6}" presName="parentText" presStyleLbl="node1" presStyleIdx="4" presStyleCnt="6" custScaleX="252774">
        <dgm:presLayoutVars>
          <dgm:chMax val="1"/>
          <dgm:bulletEnabled val="1"/>
        </dgm:presLayoutVars>
      </dgm:prSet>
      <dgm:spPr/>
      <dgm:t>
        <a:bodyPr/>
        <a:lstStyle/>
        <a:p>
          <a:endParaRPr lang="es-CO"/>
        </a:p>
      </dgm:t>
    </dgm:pt>
    <dgm:pt modelId="{6A401780-77D1-43FA-B7FF-648F84057B3F}" type="pres">
      <dgm:prSet presAssocID="{B1ECD9CA-700D-4F92-BF0E-A2692B9BDED4}" presName="sp" presStyleCnt="0"/>
      <dgm:spPr/>
    </dgm:pt>
    <dgm:pt modelId="{80D790B0-1CFF-47CC-9E25-70AAFD5C819C}" type="pres">
      <dgm:prSet presAssocID="{25D77CA6-F297-473B-A323-20F6A020C289}" presName="linNode" presStyleCnt="0"/>
      <dgm:spPr/>
    </dgm:pt>
    <dgm:pt modelId="{A8EB6DC4-09CA-405F-8044-D660C995100E}" type="pres">
      <dgm:prSet presAssocID="{25D77CA6-F297-473B-A323-20F6A020C289}" presName="parentText" presStyleLbl="node1" presStyleIdx="5" presStyleCnt="6" custScaleX="253473">
        <dgm:presLayoutVars>
          <dgm:chMax val="1"/>
          <dgm:bulletEnabled val="1"/>
        </dgm:presLayoutVars>
      </dgm:prSet>
      <dgm:spPr/>
      <dgm:t>
        <a:bodyPr/>
        <a:lstStyle/>
        <a:p>
          <a:endParaRPr lang="es-CO"/>
        </a:p>
      </dgm:t>
    </dgm:pt>
  </dgm:ptLst>
  <dgm:cxnLst>
    <dgm:cxn modelId="{19829317-2D6D-4D25-8A2B-A43EFCE6A04C}" type="presOf" srcId="{25D77CA6-F297-473B-A323-20F6A020C289}" destId="{A8EB6DC4-09CA-405F-8044-D660C995100E}" srcOrd="0" destOrd="0" presId="urn:microsoft.com/office/officeart/2005/8/layout/vList5"/>
    <dgm:cxn modelId="{BBDB31FD-A6D9-4C64-BE7F-803A27BEA579}" type="presOf" srcId="{A20DAC5B-260A-48A5-8CD4-16B2C1A9F2AA}" destId="{6BE18942-612D-45A8-8D78-C0488410AE95}" srcOrd="0" destOrd="0" presId="urn:microsoft.com/office/officeart/2005/8/layout/vList5"/>
    <dgm:cxn modelId="{B20CB7F7-EB32-415D-A1E0-D750729E50F5}" srcId="{CAC261A9-12CF-40C0-B2B4-C68FD1D64E50}" destId="{AD4EBD7B-0766-4682-BC15-0421E79D4094}" srcOrd="0" destOrd="0" parTransId="{05F06349-3B2C-46BC-BBFE-6D751BF37011}" sibTransId="{CEC40382-941A-4FA0-8498-7CFCFA220D6E}"/>
    <dgm:cxn modelId="{CEB78096-E540-43F8-B712-732E97F35598}" srcId="{CAC261A9-12CF-40C0-B2B4-C68FD1D64E50}" destId="{CD3DE34E-752D-4E44-A188-85DB96F2F824}" srcOrd="3" destOrd="0" parTransId="{413646B7-E57D-446A-9963-D17D178050AD}" sibTransId="{B332123F-B57F-4755-970B-BA93180D59A3}"/>
    <dgm:cxn modelId="{0C4628FC-8926-44BC-A12B-AA6C1E019098}" srcId="{CAC261A9-12CF-40C0-B2B4-C68FD1D64E50}" destId="{1C08EF36-71AA-46E3-8B74-EBA419814FF6}" srcOrd="4" destOrd="0" parTransId="{188939FD-1FBE-4215-A326-DF792AE7907E}" sibTransId="{B1ECD9CA-700D-4F92-BF0E-A2692B9BDED4}"/>
    <dgm:cxn modelId="{664EDC0C-DE37-4C23-8AD8-4C952E773184}" type="presOf" srcId="{B1F4237A-CD01-4B1E-88DF-76081DD16188}" destId="{29B41EB4-2C6A-48D5-8232-D1058676D39A}" srcOrd="0" destOrd="0" presId="urn:microsoft.com/office/officeart/2005/8/layout/vList5"/>
    <dgm:cxn modelId="{428F4473-56CC-49FE-B0F7-F94C0F899947}" srcId="{CAC261A9-12CF-40C0-B2B4-C68FD1D64E50}" destId="{B1F4237A-CD01-4B1E-88DF-76081DD16188}" srcOrd="1" destOrd="0" parTransId="{8F5A2696-0C40-493C-A143-07DE4A4AC3FD}" sibTransId="{2125B8BB-4EC3-4F33-9C70-BB36A1B1812C}"/>
    <dgm:cxn modelId="{DC68DA29-C12E-4ACE-8249-6144A2E2B8F0}" type="presOf" srcId="{CD3DE34E-752D-4E44-A188-85DB96F2F824}" destId="{64217EC1-79ED-4ED0-8247-5D952DF8790E}" srcOrd="0" destOrd="0" presId="urn:microsoft.com/office/officeart/2005/8/layout/vList5"/>
    <dgm:cxn modelId="{CD42AAC2-57CA-40E7-AAC7-94DA7894FFD2}" srcId="{CAC261A9-12CF-40C0-B2B4-C68FD1D64E50}" destId="{A20DAC5B-260A-48A5-8CD4-16B2C1A9F2AA}" srcOrd="2" destOrd="0" parTransId="{D7EB6591-BC1A-4DDA-A0AA-779146F12B94}" sibTransId="{6B42C421-5ECA-4BB4-B4DD-B2ED9A42E479}"/>
    <dgm:cxn modelId="{9180E718-B621-456E-A166-F1B955812252}" type="presOf" srcId="{1C08EF36-71AA-46E3-8B74-EBA419814FF6}" destId="{EA86D334-79DE-4B7D-B6B7-E29C0773728A}" srcOrd="0" destOrd="0" presId="urn:microsoft.com/office/officeart/2005/8/layout/vList5"/>
    <dgm:cxn modelId="{9709C8E5-A7DF-43CF-822E-549F6EDB21AC}" type="presOf" srcId="{AD4EBD7B-0766-4682-BC15-0421E79D4094}" destId="{4E855ABE-C1BF-4BFB-AA0D-107B76ECB89F}" srcOrd="0" destOrd="0" presId="urn:microsoft.com/office/officeart/2005/8/layout/vList5"/>
    <dgm:cxn modelId="{CA7168A2-080A-4084-9643-DA509732F855}" type="presOf" srcId="{CAC261A9-12CF-40C0-B2B4-C68FD1D64E50}" destId="{396199E6-17EF-42F1-B3C9-50B762A04CA6}" srcOrd="0" destOrd="0" presId="urn:microsoft.com/office/officeart/2005/8/layout/vList5"/>
    <dgm:cxn modelId="{0B13453F-6552-4F77-A714-9A5159596936}" srcId="{CAC261A9-12CF-40C0-B2B4-C68FD1D64E50}" destId="{25D77CA6-F297-473B-A323-20F6A020C289}" srcOrd="5" destOrd="0" parTransId="{8928E532-C5E8-4F4E-91EC-9DA5AC1D5D9A}" sibTransId="{023D1689-68E6-4C77-80D2-D94332BFFF18}"/>
    <dgm:cxn modelId="{4749A97C-4714-43EC-8167-88E9348196E3}" type="presParOf" srcId="{396199E6-17EF-42F1-B3C9-50B762A04CA6}" destId="{B59C046B-6D76-43A0-AF4D-6AD8531678EB}" srcOrd="0" destOrd="0" presId="urn:microsoft.com/office/officeart/2005/8/layout/vList5"/>
    <dgm:cxn modelId="{B7C7DBB9-E965-40BF-B174-4B1F4FEE600E}" type="presParOf" srcId="{B59C046B-6D76-43A0-AF4D-6AD8531678EB}" destId="{4E855ABE-C1BF-4BFB-AA0D-107B76ECB89F}" srcOrd="0" destOrd="0" presId="urn:microsoft.com/office/officeart/2005/8/layout/vList5"/>
    <dgm:cxn modelId="{F14D9ED1-B656-4544-8584-9D718A7E3E49}" type="presParOf" srcId="{396199E6-17EF-42F1-B3C9-50B762A04CA6}" destId="{D59077DF-CC71-4A6C-A7CD-C61A8F95ADE2}" srcOrd="1" destOrd="0" presId="urn:microsoft.com/office/officeart/2005/8/layout/vList5"/>
    <dgm:cxn modelId="{78120739-D5C9-4BEA-81B1-B21458A7BA5E}" type="presParOf" srcId="{396199E6-17EF-42F1-B3C9-50B762A04CA6}" destId="{020FB2BC-87D2-4307-865C-9CD29BF5F508}" srcOrd="2" destOrd="0" presId="urn:microsoft.com/office/officeart/2005/8/layout/vList5"/>
    <dgm:cxn modelId="{2A5BCD75-EB13-477E-84EB-874A51D51890}" type="presParOf" srcId="{020FB2BC-87D2-4307-865C-9CD29BF5F508}" destId="{29B41EB4-2C6A-48D5-8232-D1058676D39A}" srcOrd="0" destOrd="0" presId="urn:microsoft.com/office/officeart/2005/8/layout/vList5"/>
    <dgm:cxn modelId="{68563A8F-7E6B-4E43-86E3-A5CF924F3BBC}" type="presParOf" srcId="{396199E6-17EF-42F1-B3C9-50B762A04CA6}" destId="{D552621C-60C7-4ADB-B2A9-27493959EE2E}" srcOrd="3" destOrd="0" presId="urn:microsoft.com/office/officeart/2005/8/layout/vList5"/>
    <dgm:cxn modelId="{9DB88C8D-BB99-4FD9-A174-080EFFA6520E}" type="presParOf" srcId="{396199E6-17EF-42F1-B3C9-50B762A04CA6}" destId="{3F59551C-FBEA-4FC4-9198-8722E6506B7D}" srcOrd="4" destOrd="0" presId="urn:microsoft.com/office/officeart/2005/8/layout/vList5"/>
    <dgm:cxn modelId="{6A8B5536-C9CB-4D74-91B8-5A9CF08A469E}" type="presParOf" srcId="{3F59551C-FBEA-4FC4-9198-8722E6506B7D}" destId="{6BE18942-612D-45A8-8D78-C0488410AE95}" srcOrd="0" destOrd="0" presId="urn:microsoft.com/office/officeart/2005/8/layout/vList5"/>
    <dgm:cxn modelId="{3B416C44-BB96-463C-BCF0-D67EA1D63C72}" type="presParOf" srcId="{396199E6-17EF-42F1-B3C9-50B762A04CA6}" destId="{2B8021F8-0F1E-46FE-A10D-B12AD637C589}" srcOrd="5" destOrd="0" presId="urn:microsoft.com/office/officeart/2005/8/layout/vList5"/>
    <dgm:cxn modelId="{147486B9-4AE0-4D40-AACD-DDF672901E13}" type="presParOf" srcId="{396199E6-17EF-42F1-B3C9-50B762A04CA6}" destId="{40BBA828-2059-4DC4-8F05-744C248A3F10}" srcOrd="6" destOrd="0" presId="urn:microsoft.com/office/officeart/2005/8/layout/vList5"/>
    <dgm:cxn modelId="{BB7865AA-9796-4021-9796-49F2D1A3D22E}" type="presParOf" srcId="{40BBA828-2059-4DC4-8F05-744C248A3F10}" destId="{64217EC1-79ED-4ED0-8247-5D952DF8790E}" srcOrd="0" destOrd="0" presId="urn:microsoft.com/office/officeart/2005/8/layout/vList5"/>
    <dgm:cxn modelId="{6260062A-B585-44D3-94FC-C0059E29D10B}" type="presParOf" srcId="{396199E6-17EF-42F1-B3C9-50B762A04CA6}" destId="{8C9CA5E1-CE2F-4FDC-B15A-03B3EA738147}" srcOrd="7" destOrd="0" presId="urn:microsoft.com/office/officeart/2005/8/layout/vList5"/>
    <dgm:cxn modelId="{33616048-8CFA-47CF-B6A2-DBC4CBF2B822}" type="presParOf" srcId="{396199E6-17EF-42F1-B3C9-50B762A04CA6}" destId="{0A1DAB85-3BFC-47D6-B97C-E59234B588B9}" srcOrd="8" destOrd="0" presId="urn:microsoft.com/office/officeart/2005/8/layout/vList5"/>
    <dgm:cxn modelId="{108B1745-03C4-4C90-A0C4-825483F0D5A8}" type="presParOf" srcId="{0A1DAB85-3BFC-47D6-B97C-E59234B588B9}" destId="{EA86D334-79DE-4B7D-B6B7-E29C0773728A}" srcOrd="0" destOrd="0" presId="urn:microsoft.com/office/officeart/2005/8/layout/vList5"/>
    <dgm:cxn modelId="{964609A9-55BA-4BDF-96E0-A8E81022ED67}" type="presParOf" srcId="{396199E6-17EF-42F1-B3C9-50B762A04CA6}" destId="{6A401780-77D1-43FA-B7FF-648F84057B3F}" srcOrd="9" destOrd="0" presId="urn:microsoft.com/office/officeart/2005/8/layout/vList5"/>
    <dgm:cxn modelId="{5F53CF77-A949-417C-9D0C-D0785022B36B}" type="presParOf" srcId="{396199E6-17EF-42F1-B3C9-50B762A04CA6}" destId="{80D790B0-1CFF-47CC-9E25-70AAFD5C819C}" srcOrd="10" destOrd="0" presId="urn:microsoft.com/office/officeart/2005/8/layout/vList5"/>
    <dgm:cxn modelId="{F447EAF7-00D6-4C41-BFBF-99C9553CF126}" type="presParOf" srcId="{80D790B0-1CFF-47CC-9E25-70AAFD5C819C}" destId="{A8EB6DC4-09CA-405F-8044-D660C995100E}"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9BAFE40-881A-4225-BAB5-C54699C9F21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s-CO"/>
        </a:p>
      </dgm:t>
    </dgm:pt>
    <dgm:pt modelId="{B2ADA3FB-63D8-45F2-AE93-13B4113E1BC7}">
      <dgm:prSet phldrT="[Texto]" custT="1"/>
      <dgm:spPr/>
      <dgm:t>
        <a:bodyPr/>
        <a:lstStyle/>
        <a:p>
          <a:r>
            <a:rPr lang="es-CO" sz="2400" dirty="0" smtClean="0"/>
            <a:t>1. Revisar los requisitos y verificar que los cumple todos. </a:t>
          </a:r>
          <a:endParaRPr lang="es-CO" sz="2400" dirty="0"/>
        </a:p>
      </dgm:t>
    </dgm:pt>
    <dgm:pt modelId="{90210EF7-BD6D-4D94-9740-029E065D873A}" type="parTrans" cxnId="{553C9E71-D08A-41C6-97EA-BF1163BB1B9C}">
      <dgm:prSet/>
      <dgm:spPr/>
      <dgm:t>
        <a:bodyPr/>
        <a:lstStyle/>
        <a:p>
          <a:endParaRPr lang="es-CO"/>
        </a:p>
      </dgm:t>
    </dgm:pt>
    <dgm:pt modelId="{8FBFF783-7564-4E13-8818-AAE13AAD467F}" type="sibTrans" cxnId="{553C9E71-D08A-41C6-97EA-BF1163BB1B9C}">
      <dgm:prSet/>
      <dgm:spPr/>
      <dgm:t>
        <a:bodyPr/>
        <a:lstStyle/>
        <a:p>
          <a:endParaRPr lang="es-CO"/>
        </a:p>
      </dgm:t>
    </dgm:pt>
    <dgm:pt modelId="{10120848-73E8-4597-82C5-FBD37E8FE020}">
      <dgm:prSet phldrT="[Texto]" custT="1"/>
      <dgm:spPr/>
      <dgm:t>
        <a:bodyPr/>
        <a:lstStyle/>
        <a:p>
          <a:r>
            <a:rPr lang="es-CO" sz="2400" dirty="0" smtClean="0"/>
            <a:t>2. Leer la Guía de Movilidad Académica </a:t>
          </a:r>
          <a:endParaRPr lang="es-CO" sz="2400" dirty="0"/>
        </a:p>
      </dgm:t>
    </dgm:pt>
    <dgm:pt modelId="{4ED71E20-64B3-40BE-8F0A-C7C42E973B6B}" type="parTrans" cxnId="{1019FC7B-4DB5-4E19-92C4-B17197C380B6}">
      <dgm:prSet/>
      <dgm:spPr/>
      <dgm:t>
        <a:bodyPr/>
        <a:lstStyle/>
        <a:p>
          <a:endParaRPr lang="es-CO"/>
        </a:p>
      </dgm:t>
    </dgm:pt>
    <dgm:pt modelId="{0A11AB8D-7749-49D5-887A-A819FC26DE0F}" type="sibTrans" cxnId="{1019FC7B-4DB5-4E19-92C4-B17197C380B6}">
      <dgm:prSet/>
      <dgm:spPr/>
      <dgm:t>
        <a:bodyPr/>
        <a:lstStyle/>
        <a:p>
          <a:endParaRPr lang="es-CO"/>
        </a:p>
      </dgm:t>
    </dgm:pt>
    <dgm:pt modelId="{62C51707-5B32-49BE-B91B-F2A2EB283E3A}">
      <dgm:prSet phldrT="[Texto]" custT="1"/>
      <dgm:spPr/>
      <dgm:t>
        <a:bodyPr/>
        <a:lstStyle/>
        <a:p>
          <a:r>
            <a:rPr lang="es-CO" sz="2000" dirty="0" smtClean="0"/>
            <a:t>La guía la podrán encontrar en el siguiente link: </a:t>
          </a:r>
          <a:r>
            <a:rPr lang="es-CO" sz="2000" b="0" i="0" dirty="0" smtClean="0">
              <a:hlinkClick xmlns:r="http://schemas.openxmlformats.org/officeDocument/2006/relationships" r:id="rId1"/>
            </a:rPr>
            <a:t>Guía Informativa Movilidad Internacional</a:t>
          </a:r>
          <a:endParaRPr lang="es-CO" sz="2000" dirty="0"/>
        </a:p>
      </dgm:t>
    </dgm:pt>
    <dgm:pt modelId="{96E4357A-73FD-4CE9-BB0A-9B9149C22BD7}" type="parTrans" cxnId="{A7F8895C-C6AA-4D5E-BB8F-0D645000E4CC}">
      <dgm:prSet/>
      <dgm:spPr/>
      <dgm:t>
        <a:bodyPr/>
        <a:lstStyle/>
        <a:p>
          <a:endParaRPr lang="es-CO"/>
        </a:p>
      </dgm:t>
    </dgm:pt>
    <dgm:pt modelId="{4AEFC314-63E7-4FF3-B146-426593990B3E}" type="sibTrans" cxnId="{A7F8895C-C6AA-4D5E-BB8F-0D645000E4CC}">
      <dgm:prSet/>
      <dgm:spPr/>
      <dgm:t>
        <a:bodyPr/>
        <a:lstStyle/>
        <a:p>
          <a:endParaRPr lang="es-CO"/>
        </a:p>
      </dgm:t>
    </dgm:pt>
    <dgm:pt modelId="{07FA63EC-80C7-4519-840A-CCFA6F2F739F}">
      <dgm:prSet phldrT="[Texto]" custT="1"/>
      <dgm:spPr/>
      <dgm:t>
        <a:bodyPr/>
        <a:lstStyle/>
        <a:p>
          <a:r>
            <a:rPr lang="es-CO" sz="2400" dirty="0" smtClean="0"/>
            <a:t>3. Revisar la Oferta de las Universidades relacionadas en la presente convocatoria. </a:t>
          </a:r>
          <a:endParaRPr lang="es-CO" sz="2400" dirty="0"/>
        </a:p>
      </dgm:t>
    </dgm:pt>
    <dgm:pt modelId="{1CE24C0E-4397-4C6D-98FE-B09EFF385B83}" type="parTrans" cxnId="{0846637C-3771-4F19-8F02-6E355D6330A4}">
      <dgm:prSet/>
      <dgm:spPr/>
      <dgm:t>
        <a:bodyPr/>
        <a:lstStyle/>
        <a:p>
          <a:endParaRPr lang="es-CO"/>
        </a:p>
      </dgm:t>
    </dgm:pt>
    <dgm:pt modelId="{6B26E473-C25C-4A50-A3B5-D5F56A4CE2B1}" type="sibTrans" cxnId="{0846637C-3771-4F19-8F02-6E355D6330A4}">
      <dgm:prSet/>
      <dgm:spPr/>
      <dgm:t>
        <a:bodyPr/>
        <a:lstStyle/>
        <a:p>
          <a:endParaRPr lang="es-CO"/>
        </a:p>
      </dgm:t>
    </dgm:pt>
    <dgm:pt modelId="{A96FDDB1-1BE3-46B5-8D6D-35C98C6DAA15}">
      <dgm:prSet phldrT="[Texto]" custT="1"/>
      <dgm:spPr/>
      <dgm:t>
        <a:bodyPr/>
        <a:lstStyle/>
        <a:p>
          <a:r>
            <a:rPr lang="es-CO" sz="2400" dirty="0" smtClean="0"/>
            <a:t>4. Consultar con el Director o Decano del programa cuáles asignaturas podría cursar en la Universidad</a:t>
          </a:r>
          <a:endParaRPr lang="es-CO" sz="2400" dirty="0"/>
        </a:p>
      </dgm:t>
    </dgm:pt>
    <dgm:pt modelId="{CCF5F4E5-069F-4F18-B1AC-45AAD364EA98}" type="parTrans" cxnId="{D3160C8C-3AC9-470C-B24B-813099115C9B}">
      <dgm:prSet/>
      <dgm:spPr/>
      <dgm:t>
        <a:bodyPr/>
        <a:lstStyle/>
        <a:p>
          <a:endParaRPr lang="es-CO"/>
        </a:p>
      </dgm:t>
    </dgm:pt>
    <dgm:pt modelId="{49FB6AC7-E7D8-4E42-BA10-60F266026D6E}" type="sibTrans" cxnId="{D3160C8C-3AC9-470C-B24B-813099115C9B}">
      <dgm:prSet/>
      <dgm:spPr/>
      <dgm:t>
        <a:bodyPr/>
        <a:lstStyle/>
        <a:p>
          <a:endParaRPr lang="es-CO"/>
        </a:p>
      </dgm:t>
    </dgm:pt>
    <dgm:pt modelId="{008CD61B-4127-4828-940C-BDDEA449FE40}" type="pres">
      <dgm:prSet presAssocID="{D9BAFE40-881A-4225-BAB5-C54699C9F217}" presName="linear" presStyleCnt="0">
        <dgm:presLayoutVars>
          <dgm:animLvl val="lvl"/>
          <dgm:resizeHandles val="exact"/>
        </dgm:presLayoutVars>
      </dgm:prSet>
      <dgm:spPr/>
      <dgm:t>
        <a:bodyPr/>
        <a:lstStyle/>
        <a:p>
          <a:endParaRPr lang="es-CO"/>
        </a:p>
      </dgm:t>
    </dgm:pt>
    <dgm:pt modelId="{348FDF03-173B-4E4E-A82E-C9CB89E02F56}" type="pres">
      <dgm:prSet presAssocID="{B2ADA3FB-63D8-45F2-AE93-13B4113E1BC7}" presName="parentText" presStyleLbl="node1" presStyleIdx="0" presStyleCnt="4" custScaleX="96667" custScaleY="69561">
        <dgm:presLayoutVars>
          <dgm:chMax val="0"/>
          <dgm:bulletEnabled val="1"/>
        </dgm:presLayoutVars>
      </dgm:prSet>
      <dgm:spPr/>
      <dgm:t>
        <a:bodyPr/>
        <a:lstStyle/>
        <a:p>
          <a:endParaRPr lang="es-CO"/>
        </a:p>
      </dgm:t>
    </dgm:pt>
    <dgm:pt modelId="{91742566-A988-4046-AED8-5EF6ED88BE5C}" type="pres">
      <dgm:prSet presAssocID="{8FBFF783-7564-4E13-8818-AAE13AAD467F}" presName="spacer" presStyleCnt="0"/>
      <dgm:spPr/>
    </dgm:pt>
    <dgm:pt modelId="{706FE401-EBDA-48BF-B072-A8490F94BB6B}" type="pres">
      <dgm:prSet presAssocID="{10120848-73E8-4597-82C5-FBD37E8FE020}" presName="parentText" presStyleLbl="node1" presStyleIdx="1" presStyleCnt="4" custScaleX="96667" custScaleY="69561">
        <dgm:presLayoutVars>
          <dgm:chMax val="0"/>
          <dgm:bulletEnabled val="1"/>
        </dgm:presLayoutVars>
      </dgm:prSet>
      <dgm:spPr/>
      <dgm:t>
        <a:bodyPr/>
        <a:lstStyle/>
        <a:p>
          <a:endParaRPr lang="es-CO"/>
        </a:p>
      </dgm:t>
    </dgm:pt>
    <dgm:pt modelId="{8AED7C02-A5A7-4719-883C-FD8D91980F00}" type="pres">
      <dgm:prSet presAssocID="{10120848-73E8-4597-82C5-FBD37E8FE020}" presName="childText" presStyleLbl="revTx" presStyleIdx="0" presStyleCnt="1">
        <dgm:presLayoutVars>
          <dgm:bulletEnabled val="1"/>
        </dgm:presLayoutVars>
      </dgm:prSet>
      <dgm:spPr/>
      <dgm:t>
        <a:bodyPr/>
        <a:lstStyle/>
        <a:p>
          <a:endParaRPr lang="es-CO"/>
        </a:p>
      </dgm:t>
    </dgm:pt>
    <dgm:pt modelId="{B211E66B-9001-434B-A78A-1469911DFCE1}" type="pres">
      <dgm:prSet presAssocID="{07FA63EC-80C7-4519-840A-CCFA6F2F739F}" presName="parentText" presStyleLbl="node1" presStyleIdx="2" presStyleCnt="4" custScaleX="96667" custScaleY="69561">
        <dgm:presLayoutVars>
          <dgm:chMax val="0"/>
          <dgm:bulletEnabled val="1"/>
        </dgm:presLayoutVars>
      </dgm:prSet>
      <dgm:spPr/>
      <dgm:t>
        <a:bodyPr/>
        <a:lstStyle/>
        <a:p>
          <a:endParaRPr lang="es-CO"/>
        </a:p>
      </dgm:t>
    </dgm:pt>
    <dgm:pt modelId="{505F46B6-7D43-451E-8E34-37E118B0E768}" type="pres">
      <dgm:prSet presAssocID="{6B26E473-C25C-4A50-A3B5-D5F56A4CE2B1}" presName="spacer" presStyleCnt="0"/>
      <dgm:spPr/>
    </dgm:pt>
    <dgm:pt modelId="{3806A841-53F3-4604-AACB-8701C933935A}" type="pres">
      <dgm:prSet presAssocID="{A96FDDB1-1BE3-46B5-8D6D-35C98C6DAA15}" presName="parentText" presStyleLbl="node1" presStyleIdx="3" presStyleCnt="4" custScaleX="96667" custScaleY="69561">
        <dgm:presLayoutVars>
          <dgm:chMax val="0"/>
          <dgm:bulletEnabled val="1"/>
        </dgm:presLayoutVars>
      </dgm:prSet>
      <dgm:spPr/>
      <dgm:t>
        <a:bodyPr/>
        <a:lstStyle/>
        <a:p>
          <a:endParaRPr lang="es-CO"/>
        </a:p>
      </dgm:t>
    </dgm:pt>
  </dgm:ptLst>
  <dgm:cxnLst>
    <dgm:cxn modelId="{553C9E71-D08A-41C6-97EA-BF1163BB1B9C}" srcId="{D9BAFE40-881A-4225-BAB5-C54699C9F217}" destId="{B2ADA3FB-63D8-45F2-AE93-13B4113E1BC7}" srcOrd="0" destOrd="0" parTransId="{90210EF7-BD6D-4D94-9740-029E065D873A}" sibTransId="{8FBFF783-7564-4E13-8818-AAE13AAD467F}"/>
    <dgm:cxn modelId="{2CE88E90-5D99-4E78-861B-948497D34EB9}" type="presOf" srcId="{10120848-73E8-4597-82C5-FBD37E8FE020}" destId="{706FE401-EBDA-48BF-B072-A8490F94BB6B}" srcOrd="0" destOrd="0" presId="urn:microsoft.com/office/officeart/2005/8/layout/vList2"/>
    <dgm:cxn modelId="{BBBB27BD-72F9-48B5-ACDF-AF84B95CE4A0}" type="presOf" srcId="{A96FDDB1-1BE3-46B5-8D6D-35C98C6DAA15}" destId="{3806A841-53F3-4604-AACB-8701C933935A}" srcOrd="0" destOrd="0" presId="urn:microsoft.com/office/officeart/2005/8/layout/vList2"/>
    <dgm:cxn modelId="{06F89408-643A-4EFA-84D8-673129CFC96F}" type="presOf" srcId="{62C51707-5B32-49BE-B91B-F2A2EB283E3A}" destId="{8AED7C02-A5A7-4719-883C-FD8D91980F00}" srcOrd="0" destOrd="0" presId="urn:microsoft.com/office/officeart/2005/8/layout/vList2"/>
    <dgm:cxn modelId="{0846637C-3771-4F19-8F02-6E355D6330A4}" srcId="{D9BAFE40-881A-4225-BAB5-C54699C9F217}" destId="{07FA63EC-80C7-4519-840A-CCFA6F2F739F}" srcOrd="2" destOrd="0" parTransId="{1CE24C0E-4397-4C6D-98FE-B09EFF385B83}" sibTransId="{6B26E473-C25C-4A50-A3B5-D5F56A4CE2B1}"/>
    <dgm:cxn modelId="{AF993994-6901-4F7E-AFBD-ED0FD627A295}" type="presOf" srcId="{B2ADA3FB-63D8-45F2-AE93-13B4113E1BC7}" destId="{348FDF03-173B-4E4E-A82E-C9CB89E02F56}" srcOrd="0" destOrd="0" presId="urn:microsoft.com/office/officeart/2005/8/layout/vList2"/>
    <dgm:cxn modelId="{D3160C8C-3AC9-470C-B24B-813099115C9B}" srcId="{D9BAFE40-881A-4225-BAB5-C54699C9F217}" destId="{A96FDDB1-1BE3-46B5-8D6D-35C98C6DAA15}" srcOrd="3" destOrd="0" parTransId="{CCF5F4E5-069F-4F18-B1AC-45AAD364EA98}" sibTransId="{49FB6AC7-E7D8-4E42-BA10-60F266026D6E}"/>
    <dgm:cxn modelId="{1019FC7B-4DB5-4E19-92C4-B17197C380B6}" srcId="{D9BAFE40-881A-4225-BAB5-C54699C9F217}" destId="{10120848-73E8-4597-82C5-FBD37E8FE020}" srcOrd="1" destOrd="0" parTransId="{4ED71E20-64B3-40BE-8F0A-C7C42E973B6B}" sibTransId="{0A11AB8D-7749-49D5-887A-A819FC26DE0F}"/>
    <dgm:cxn modelId="{E2D81977-A6D9-42ED-8CD0-1D91C3EC32EB}" type="presOf" srcId="{D9BAFE40-881A-4225-BAB5-C54699C9F217}" destId="{008CD61B-4127-4828-940C-BDDEA449FE40}" srcOrd="0" destOrd="0" presId="urn:microsoft.com/office/officeart/2005/8/layout/vList2"/>
    <dgm:cxn modelId="{CEA31B85-3D97-4E64-9498-B97F67A0DDBC}" type="presOf" srcId="{07FA63EC-80C7-4519-840A-CCFA6F2F739F}" destId="{B211E66B-9001-434B-A78A-1469911DFCE1}" srcOrd="0" destOrd="0" presId="urn:microsoft.com/office/officeart/2005/8/layout/vList2"/>
    <dgm:cxn modelId="{A7F8895C-C6AA-4D5E-BB8F-0D645000E4CC}" srcId="{10120848-73E8-4597-82C5-FBD37E8FE020}" destId="{62C51707-5B32-49BE-B91B-F2A2EB283E3A}" srcOrd="0" destOrd="0" parTransId="{96E4357A-73FD-4CE9-BB0A-9B9149C22BD7}" sibTransId="{4AEFC314-63E7-4FF3-B146-426593990B3E}"/>
    <dgm:cxn modelId="{293E9170-D641-4B56-B027-98EEB31FE6E9}" type="presParOf" srcId="{008CD61B-4127-4828-940C-BDDEA449FE40}" destId="{348FDF03-173B-4E4E-A82E-C9CB89E02F56}" srcOrd="0" destOrd="0" presId="urn:microsoft.com/office/officeart/2005/8/layout/vList2"/>
    <dgm:cxn modelId="{2CB7943A-79DA-4C10-8360-6AD75C63AF20}" type="presParOf" srcId="{008CD61B-4127-4828-940C-BDDEA449FE40}" destId="{91742566-A988-4046-AED8-5EF6ED88BE5C}" srcOrd="1" destOrd="0" presId="urn:microsoft.com/office/officeart/2005/8/layout/vList2"/>
    <dgm:cxn modelId="{F5F148E9-F4B3-4A86-A068-EB563091282D}" type="presParOf" srcId="{008CD61B-4127-4828-940C-BDDEA449FE40}" destId="{706FE401-EBDA-48BF-B072-A8490F94BB6B}" srcOrd="2" destOrd="0" presId="urn:microsoft.com/office/officeart/2005/8/layout/vList2"/>
    <dgm:cxn modelId="{FD3C1B38-5068-4299-823A-44E73EAE9227}" type="presParOf" srcId="{008CD61B-4127-4828-940C-BDDEA449FE40}" destId="{8AED7C02-A5A7-4719-883C-FD8D91980F00}" srcOrd="3" destOrd="0" presId="urn:microsoft.com/office/officeart/2005/8/layout/vList2"/>
    <dgm:cxn modelId="{258E2AD3-A751-4CC6-A743-C9185DAA2EB5}" type="presParOf" srcId="{008CD61B-4127-4828-940C-BDDEA449FE40}" destId="{B211E66B-9001-434B-A78A-1469911DFCE1}" srcOrd="4" destOrd="0" presId="urn:microsoft.com/office/officeart/2005/8/layout/vList2"/>
    <dgm:cxn modelId="{C8D8341D-9E7B-4A60-90E9-4D653F8AB97C}" type="presParOf" srcId="{008CD61B-4127-4828-940C-BDDEA449FE40}" destId="{505F46B6-7D43-451E-8E34-37E118B0E768}" srcOrd="5" destOrd="0" presId="urn:microsoft.com/office/officeart/2005/8/layout/vList2"/>
    <dgm:cxn modelId="{A4FA916C-A86D-4CE0-9472-8C6915B4724A}" type="presParOf" srcId="{008CD61B-4127-4828-940C-BDDEA449FE40}" destId="{3806A841-53F3-4604-AACB-8701C933935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9BAFE40-881A-4225-BAB5-C54699C9F217}"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s-CO"/>
        </a:p>
      </dgm:t>
    </dgm:pt>
    <dgm:pt modelId="{B2ADA3FB-63D8-45F2-AE93-13B4113E1BC7}">
      <dgm:prSet phldrT="[Texto]" custT="1"/>
      <dgm:spPr/>
      <dgm:t>
        <a:bodyPr/>
        <a:lstStyle/>
        <a:p>
          <a:r>
            <a:rPr lang="es-CO" sz="2400" dirty="0" smtClean="0"/>
            <a:t>5. Recoger los siguientes documentos:</a:t>
          </a:r>
          <a:endParaRPr lang="es-CO" sz="2400" dirty="0"/>
        </a:p>
      </dgm:t>
    </dgm:pt>
    <dgm:pt modelId="{90210EF7-BD6D-4D94-9740-029E065D873A}" type="parTrans" cxnId="{553C9E71-D08A-41C6-97EA-BF1163BB1B9C}">
      <dgm:prSet/>
      <dgm:spPr/>
      <dgm:t>
        <a:bodyPr/>
        <a:lstStyle/>
        <a:p>
          <a:endParaRPr lang="es-CO"/>
        </a:p>
      </dgm:t>
    </dgm:pt>
    <dgm:pt modelId="{8FBFF783-7564-4E13-8818-AAE13AAD467F}" type="sibTrans" cxnId="{553C9E71-D08A-41C6-97EA-BF1163BB1B9C}">
      <dgm:prSet/>
      <dgm:spPr/>
      <dgm:t>
        <a:bodyPr/>
        <a:lstStyle/>
        <a:p>
          <a:endParaRPr lang="es-CO"/>
        </a:p>
      </dgm:t>
    </dgm:pt>
    <dgm:pt modelId="{B080C001-E397-4FEB-BC9E-AD95E91CA87F}">
      <dgm:prSet phldrT="[Texto]" custT="1"/>
      <dgm:spPr/>
      <dgm:t>
        <a:bodyPr/>
        <a:lstStyle/>
        <a:p>
          <a:r>
            <a:rPr lang="es-CO" sz="1800" u="none" dirty="0" smtClean="0">
              <a:solidFill>
                <a:schemeClr val="tx2">
                  <a:lumMod val="75000"/>
                </a:schemeClr>
              </a:solidFill>
              <a:latin typeface="Georgia" pitchFamily="18" charset="0"/>
            </a:rPr>
            <a:t>Solicitud Movilidad Estudiantes. Descargarlo del siguiente link: </a:t>
          </a:r>
          <a:r>
            <a:rPr lang="es-ES" sz="1800" u="none" dirty="0" smtClean="0">
              <a:solidFill>
                <a:schemeClr val="tx2">
                  <a:lumMod val="75000"/>
                </a:schemeClr>
              </a:solidFill>
              <a:latin typeface="Georgia" pitchFamily="18" charset="0"/>
              <a:hlinkClick xmlns:r="http://schemas.openxmlformats.org/officeDocument/2006/relationships" r:id="rId1"/>
            </a:rPr>
            <a:t>http://www.utp.edu.co/internacional/estudiantes-utp.html</a:t>
          </a:r>
          <a:endParaRPr lang="es-CO" sz="1800" dirty="0"/>
        </a:p>
      </dgm:t>
    </dgm:pt>
    <dgm:pt modelId="{F3CE3F3A-7A23-4C10-91F1-FB4058E6D77F}" type="parTrans" cxnId="{20D0E90E-8AB8-4EF1-94DC-BA417E14E22D}">
      <dgm:prSet/>
      <dgm:spPr/>
      <dgm:t>
        <a:bodyPr/>
        <a:lstStyle/>
        <a:p>
          <a:endParaRPr lang="es-CO"/>
        </a:p>
      </dgm:t>
    </dgm:pt>
    <dgm:pt modelId="{9ADAFE02-CC94-4481-9AAA-B6C9D8568735}" type="sibTrans" cxnId="{20D0E90E-8AB8-4EF1-94DC-BA417E14E22D}">
      <dgm:prSet/>
      <dgm:spPr/>
      <dgm:t>
        <a:bodyPr/>
        <a:lstStyle/>
        <a:p>
          <a:endParaRPr lang="es-CO"/>
        </a:p>
      </dgm:t>
    </dgm:pt>
    <dgm:pt modelId="{BB1C5753-7984-451B-8E99-10F9C7F1A194}">
      <dgm:prSet phldrT="[Texto]" custT="1"/>
      <dgm:spPr/>
      <dgm:t>
        <a:bodyPr/>
        <a:lstStyle/>
        <a:p>
          <a:r>
            <a:rPr lang="es-CO" sz="1800" u="none" dirty="0" smtClean="0">
              <a:solidFill>
                <a:schemeClr val="tx2">
                  <a:lumMod val="75000"/>
                </a:schemeClr>
              </a:solidFill>
              <a:latin typeface="Georgia" pitchFamily="18" charset="0"/>
            </a:rPr>
            <a:t>Hoja de vida</a:t>
          </a:r>
          <a:endParaRPr lang="es-CO" sz="1800" u="none" dirty="0">
            <a:solidFill>
              <a:schemeClr val="tx2">
                <a:lumMod val="75000"/>
              </a:schemeClr>
            </a:solidFill>
            <a:latin typeface="Georgia" pitchFamily="18" charset="0"/>
          </a:endParaRPr>
        </a:p>
      </dgm:t>
    </dgm:pt>
    <dgm:pt modelId="{8E49A978-391D-4809-BD8D-215303E992FE}" type="parTrans" cxnId="{79AC8B21-D34C-4698-8347-60A3C38D76F5}">
      <dgm:prSet/>
      <dgm:spPr/>
      <dgm:t>
        <a:bodyPr/>
        <a:lstStyle/>
        <a:p>
          <a:endParaRPr lang="es-CO"/>
        </a:p>
      </dgm:t>
    </dgm:pt>
    <dgm:pt modelId="{A246EA62-4F00-47E8-BD32-0F8F6D50AA8F}" type="sibTrans" cxnId="{79AC8B21-D34C-4698-8347-60A3C38D76F5}">
      <dgm:prSet/>
      <dgm:spPr/>
      <dgm:t>
        <a:bodyPr/>
        <a:lstStyle/>
        <a:p>
          <a:endParaRPr lang="es-CO"/>
        </a:p>
      </dgm:t>
    </dgm:pt>
    <dgm:pt modelId="{3EC000C9-C866-472D-B444-446B4140999A}">
      <dgm:prSet phldrT="[Texto]" custT="1"/>
      <dgm:spPr/>
      <dgm:t>
        <a:bodyPr/>
        <a:lstStyle/>
        <a:p>
          <a:r>
            <a:rPr lang="es-CO" sz="1800" u="none" dirty="0" smtClean="0">
              <a:solidFill>
                <a:schemeClr val="tx2">
                  <a:lumMod val="75000"/>
                </a:schemeClr>
              </a:solidFill>
              <a:latin typeface="Georgia" pitchFamily="18" charset="0"/>
            </a:rPr>
            <a:t>Fotocopia de Pasaporte de Lectura Mecánica con vigencia mínima de 6 meses. </a:t>
          </a:r>
          <a:endParaRPr lang="es-CO" sz="1800" u="none" dirty="0">
            <a:solidFill>
              <a:schemeClr val="tx2">
                <a:lumMod val="75000"/>
              </a:schemeClr>
            </a:solidFill>
            <a:latin typeface="Georgia" pitchFamily="18" charset="0"/>
          </a:endParaRPr>
        </a:p>
      </dgm:t>
    </dgm:pt>
    <dgm:pt modelId="{35249BDB-668F-451F-93CC-F5093CFD85C6}" type="parTrans" cxnId="{2E51C348-3664-44F5-A317-935F78CCD864}">
      <dgm:prSet/>
      <dgm:spPr/>
      <dgm:t>
        <a:bodyPr/>
        <a:lstStyle/>
        <a:p>
          <a:endParaRPr lang="es-CO"/>
        </a:p>
      </dgm:t>
    </dgm:pt>
    <dgm:pt modelId="{234BFB77-D318-40CB-B510-63DD6790DA82}" type="sibTrans" cxnId="{2E51C348-3664-44F5-A317-935F78CCD864}">
      <dgm:prSet/>
      <dgm:spPr/>
      <dgm:t>
        <a:bodyPr/>
        <a:lstStyle/>
        <a:p>
          <a:endParaRPr lang="es-CO"/>
        </a:p>
      </dgm:t>
    </dgm:pt>
    <dgm:pt modelId="{014DF9D5-CB88-4F4D-9D29-55B5490D65FA}">
      <dgm:prSet phldrT="[Texto]" custT="1"/>
      <dgm:spPr/>
      <dgm:t>
        <a:bodyPr/>
        <a:lstStyle/>
        <a:p>
          <a:r>
            <a:rPr lang="es-CO" sz="1800" u="none" dirty="0" smtClean="0">
              <a:solidFill>
                <a:schemeClr val="tx2">
                  <a:lumMod val="75000"/>
                </a:schemeClr>
              </a:solidFill>
              <a:latin typeface="Georgia" pitchFamily="18" charset="0"/>
            </a:rPr>
            <a:t>Examen de suficiencia en segunda lengua (si aplica)</a:t>
          </a:r>
          <a:endParaRPr lang="es-CO" sz="1800" u="none" dirty="0">
            <a:solidFill>
              <a:schemeClr val="tx2">
                <a:lumMod val="75000"/>
              </a:schemeClr>
            </a:solidFill>
            <a:latin typeface="Georgia" pitchFamily="18" charset="0"/>
          </a:endParaRPr>
        </a:p>
      </dgm:t>
    </dgm:pt>
    <dgm:pt modelId="{33630A0D-CCAD-46D4-9154-A04A677F133F}" type="parTrans" cxnId="{691CEFEC-13A3-4EE7-A46E-AF59B7EA8B0B}">
      <dgm:prSet/>
      <dgm:spPr/>
      <dgm:t>
        <a:bodyPr/>
        <a:lstStyle/>
        <a:p>
          <a:endParaRPr lang="es-CO"/>
        </a:p>
      </dgm:t>
    </dgm:pt>
    <dgm:pt modelId="{B14821C8-6E79-4E8A-A420-DBF97807624B}" type="sibTrans" cxnId="{691CEFEC-13A3-4EE7-A46E-AF59B7EA8B0B}">
      <dgm:prSet/>
      <dgm:spPr/>
      <dgm:t>
        <a:bodyPr/>
        <a:lstStyle/>
        <a:p>
          <a:endParaRPr lang="es-CO"/>
        </a:p>
      </dgm:t>
    </dgm:pt>
    <dgm:pt modelId="{0E313C57-C531-40DC-B95A-A8825662505A}">
      <dgm:prSet phldrT="[Texto]" custT="1"/>
      <dgm:spPr/>
      <dgm:t>
        <a:bodyPr/>
        <a:lstStyle/>
        <a:p>
          <a:r>
            <a:rPr lang="es-CO" sz="1800" u="none" dirty="0" smtClean="0">
              <a:solidFill>
                <a:schemeClr val="tx2">
                  <a:lumMod val="75000"/>
                </a:schemeClr>
              </a:solidFill>
              <a:latin typeface="Georgia" pitchFamily="18" charset="0"/>
            </a:rPr>
            <a:t>Carta de motivación dirigida a la Universidad de destino</a:t>
          </a:r>
          <a:endParaRPr lang="es-CO" sz="1800" u="none" dirty="0">
            <a:solidFill>
              <a:schemeClr val="tx2">
                <a:lumMod val="75000"/>
              </a:schemeClr>
            </a:solidFill>
            <a:latin typeface="Georgia" pitchFamily="18" charset="0"/>
          </a:endParaRPr>
        </a:p>
      </dgm:t>
    </dgm:pt>
    <dgm:pt modelId="{93F08EDF-7AE3-4FE7-8C14-F94C00728132}" type="parTrans" cxnId="{49B896B7-1E64-4A82-80C4-01AAFC6069AA}">
      <dgm:prSet/>
      <dgm:spPr/>
      <dgm:t>
        <a:bodyPr/>
        <a:lstStyle/>
        <a:p>
          <a:endParaRPr lang="es-CO"/>
        </a:p>
      </dgm:t>
    </dgm:pt>
    <dgm:pt modelId="{A98FBDC9-669C-4B25-8D5E-22DD041D7B6E}" type="sibTrans" cxnId="{49B896B7-1E64-4A82-80C4-01AAFC6069AA}">
      <dgm:prSet/>
      <dgm:spPr/>
      <dgm:t>
        <a:bodyPr/>
        <a:lstStyle/>
        <a:p>
          <a:endParaRPr lang="es-CO"/>
        </a:p>
      </dgm:t>
    </dgm:pt>
    <dgm:pt modelId="{8CBA1E90-A7D7-440E-8146-195A80ED8714}">
      <dgm:prSet phldrT="[Texto]" custT="1"/>
      <dgm:spPr/>
      <dgm:t>
        <a:bodyPr/>
        <a:lstStyle/>
        <a:p>
          <a:r>
            <a:rPr lang="es-CO" sz="1800" u="none" dirty="0" smtClean="0">
              <a:solidFill>
                <a:schemeClr val="tx2">
                  <a:lumMod val="75000"/>
                </a:schemeClr>
              </a:solidFill>
              <a:latin typeface="Georgia" pitchFamily="18" charset="0"/>
            </a:rPr>
            <a:t>Carta Aval de Padres dirigida a Oficina de Relaciones Internacionales</a:t>
          </a:r>
          <a:endParaRPr lang="es-CO" sz="1800" u="none" dirty="0">
            <a:solidFill>
              <a:schemeClr val="tx2">
                <a:lumMod val="75000"/>
              </a:schemeClr>
            </a:solidFill>
            <a:latin typeface="Georgia" pitchFamily="18" charset="0"/>
          </a:endParaRPr>
        </a:p>
      </dgm:t>
    </dgm:pt>
    <dgm:pt modelId="{4F2E2F37-2EF3-4EBA-834B-FA63C408B7B9}" type="parTrans" cxnId="{6BA37A60-5EC9-4855-B3E7-3308BB4D9032}">
      <dgm:prSet/>
      <dgm:spPr/>
      <dgm:t>
        <a:bodyPr/>
        <a:lstStyle/>
        <a:p>
          <a:endParaRPr lang="es-CO"/>
        </a:p>
      </dgm:t>
    </dgm:pt>
    <dgm:pt modelId="{31A979CC-7D26-4DEB-A495-1BFA9D179108}" type="sibTrans" cxnId="{6BA37A60-5EC9-4855-B3E7-3308BB4D9032}">
      <dgm:prSet/>
      <dgm:spPr/>
      <dgm:t>
        <a:bodyPr/>
        <a:lstStyle/>
        <a:p>
          <a:endParaRPr lang="es-CO"/>
        </a:p>
      </dgm:t>
    </dgm:pt>
    <dgm:pt modelId="{7C234447-DAE8-434E-B7C3-3D6F2C63B148}">
      <dgm:prSet phldrT="[Texto]" custT="1"/>
      <dgm:spPr/>
      <dgm:t>
        <a:bodyPr/>
        <a:lstStyle/>
        <a:p>
          <a:r>
            <a:rPr lang="es-CO" sz="1800" u="none" dirty="0" smtClean="0">
              <a:solidFill>
                <a:schemeClr val="tx2">
                  <a:lumMod val="75000"/>
                </a:schemeClr>
              </a:solidFill>
              <a:latin typeface="Georgia" pitchFamily="18" charset="0"/>
            </a:rPr>
            <a:t>Copia de carta dirigida a consejo de facultad solicitando aprobación intercambio y evaluación asignaturas a cursar, radicada en Gestión de Documentos</a:t>
          </a:r>
          <a:endParaRPr lang="es-CO" sz="1800" u="none" dirty="0">
            <a:solidFill>
              <a:schemeClr val="tx2">
                <a:lumMod val="75000"/>
              </a:schemeClr>
            </a:solidFill>
            <a:latin typeface="Georgia" pitchFamily="18" charset="0"/>
          </a:endParaRPr>
        </a:p>
      </dgm:t>
    </dgm:pt>
    <dgm:pt modelId="{C7722C27-BEA1-4F20-994A-232C2B3361C5}" type="parTrans" cxnId="{3D81639C-58EE-45DF-93F2-5E9D62ADACC3}">
      <dgm:prSet/>
      <dgm:spPr/>
      <dgm:t>
        <a:bodyPr/>
        <a:lstStyle/>
        <a:p>
          <a:endParaRPr lang="es-CO"/>
        </a:p>
      </dgm:t>
    </dgm:pt>
    <dgm:pt modelId="{603F08AE-0988-4FFB-944A-393E0FA69D29}" type="sibTrans" cxnId="{3D81639C-58EE-45DF-93F2-5E9D62ADACC3}">
      <dgm:prSet/>
      <dgm:spPr/>
      <dgm:t>
        <a:bodyPr/>
        <a:lstStyle/>
        <a:p>
          <a:endParaRPr lang="es-CO"/>
        </a:p>
      </dgm:t>
    </dgm:pt>
    <dgm:pt modelId="{D1098728-270A-4E17-904A-3481F34F9151}">
      <dgm:prSet phldrT="[Texto]" custT="1"/>
      <dgm:spPr/>
      <dgm:t>
        <a:bodyPr/>
        <a:lstStyle/>
        <a:p>
          <a:endParaRPr lang="es-CO" sz="1300" dirty="0">
            <a:solidFill>
              <a:schemeClr val="tx2">
                <a:lumMod val="75000"/>
              </a:schemeClr>
            </a:solidFill>
            <a:latin typeface="Georgia" pitchFamily="18" charset="0"/>
          </a:endParaRPr>
        </a:p>
      </dgm:t>
    </dgm:pt>
    <dgm:pt modelId="{80513CA8-0395-4ECF-8A64-03354CE87A66}" type="parTrans" cxnId="{6BD82D40-9CA6-41DF-B3F8-98D64D0FF865}">
      <dgm:prSet/>
      <dgm:spPr/>
      <dgm:t>
        <a:bodyPr/>
        <a:lstStyle/>
        <a:p>
          <a:endParaRPr lang="es-CO"/>
        </a:p>
      </dgm:t>
    </dgm:pt>
    <dgm:pt modelId="{1F2680DC-97AB-4077-AF31-CA191E3114FE}" type="sibTrans" cxnId="{6BD82D40-9CA6-41DF-B3F8-98D64D0FF865}">
      <dgm:prSet/>
      <dgm:spPr/>
      <dgm:t>
        <a:bodyPr/>
        <a:lstStyle/>
        <a:p>
          <a:endParaRPr lang="es-CO"/>
        </a:p>
      </dgm:t>
    </dgm:pt>
    <dgm:pt modelId="{2E1CCE0C-3DF3-48C0-93CC-48BC425E2ED7}">
      <dgm:prSet phldrT="[Texto]" custT="1"/>
      <dgm:spPr/>
      <dgm:t>
        <a:bodyPr/>
        <a:lstStyle/>
        <a:p>
          <a:r>
            <a:rPr lang="es-CO" sz="2300" dirty="0" smtClean="0"/>
            <a:t>6. Enviar toda la documentación escaneada al siguiente correo electrónico: </a:t>
          </a:r>
          <a:r>
            <a:rPr lang="es-CO" sz="2300" b="1" dirty="0" smtClean="0">
              <a:solidFill>
                <a:schemeClr val="tx2">
                  <a:lumMod val="75000"/>
                </a:schemeClr>
              </a:solidFill>
              <a:latin typeface="Georgia" pitchFamily="18" charset="0"/>
              <a:hlinkClick xmlns:r="http://schemas.openxmlformats.org/officeDocument/2006/relationships" r:id="rId2"/>
            </a:rPr>
            <a:t>relint@utp.edu.co</a:t>
          </a:r>
          <a:r>
            <a:rPr lang="es-CO" sz="2300" dirty="0" smtClean="0">
              <a:solidFill>
                <a:schemeClr val="tx2">
                  <a:lumMod val="75000"/>
                </a:schemeClr>
              </a:solidFill>
              <a:latin typeface="Georgia" pitchFamily="18" charset="0"/>
            </a:rPr>
            <a:t> </a:t>
          </a:r>
          <a:endParaRPr lang="es-CO" sz="2300" dirty="0">
            <a:solidFill>
              <a:schemeClr val="tx2">
                <a:lumMod val="75000"/>
              </a:schemeClr>
            </a:solidFill>
            <a:latin typeface="Georgia" pitchFamily="18" charset="0"/>
          </a:endParaRPr>
        </a:p>
      </dgm:t>
    </dgm:pt>
    <dgm:pt modelId="{9A829DCC-702D-407A-A104-6812F0028298}" type="parTrans" cxnId="{06C90778-1BFC-4982-B076-07FD7158C009}">
      <dgm:prSet/>
      <dgm:spPr/>
      <dgm:t>
        <a:bodyPr/>
        <a:lstStyle/>
        <a:p>
          <a:endParaRPr lang="es-CO"/>
        </a:p>
      </dgm:t>
    </dgm:pt>
    <dgm:pt modelId="{D6205461-1340-485B-911B-751B00D2C1F6}" type="sibTrans" cxnId="{06C90778-1BFC-4982-B076-07FD7158C009}">
      <dgm:prSet/>
      <dgm:spPr/>
      <dgm:t>
        <a:bodyPr/>
        <a:lstStyle/>
        <a:p>
          <a:endParaRPr lang="es-CO"/>
        </a:p>
      </dgm:t>
    </dgm:pt>
    <dgm:pt modelId="{172304D4-A4FE-4DE1-B26B-CE18CDE055CD}">
      <dgm:prSet phldrT="[Texto]" custT="1"/>
      <dgm:spPr/>
      <dgm:t>
        <a:bodyPr/>
        <a:lstStyle/>
        <a:p>
          <a:endParaRPr lang="es-CO" sz="1800" b="1" dirty="0">
            <a:solidFill>
              <a:schemeClr val="tx2">
                <a:lumMod val="75000"/>
              </a:schemeClr>
            </a:solidFill>
            <a:latin typeface="Georgia" pitchFamily="18" charset="0"/>
          </a:endParaRPr>
        </a:p>
      </dgm:t>
    </dgm:pt>
    <dgm:pt modelId="{518AAA29-C46A-4A56-9335-4869E4E22239}" type="parTrans" cxnId="{ACB6954E-A925-4531-AEB1-B7E70BCBC580}">
      <dgm:prSet/>
      <dgm:spPr/>
      <dgm:t>
        <a:bodyPr/>
        <a:lstStyle/>
        <a:p>
          <a:endParaRPr lang="es-CO"/>
        </a:p>
      </dgm:t>
    </dgm:pt>
    <dgm:pt modelId="{74031AE6-2294-470D-9707-1F89E2AA3CBA}" type="sibTrans" cxnId="{ACB6954E-A925-4531-AEB1-B7E70BCBC580}">
      <dgm:prSet/>
      <dgm:spPr/>
      <dgm:t>
        <a:bodyPr/>
        <a:lstStyle/>
        <a:p>
          <a:endParaRPr lang="es-CO"/>
        </a:p>
      </dgm:t>
    </dgm:pt>
    <dgm:pt modelId="{A755B287-9A89-4DD7-9DCB-1783CCF21CC5}">
      <dgm:prSet phldrT="[Texto]" custT="1"/>
      <dgm:spPr/>
      <dgm:t>
        <a:bodyPr/>
        <a:lstStyle/>
        <a:p>
          <a:endParaRPr lang="es-CO" sz="1800" dirty="0"/>
        </a:p>
      </dgm:t>
    </dgm:pt>
    <dgm:pt modelId="{381343CF-DBE3-4AF6-A47D-4F05075FC8D0}" type="parTrans" cxnId="{57812E77-C9BB-420B-9CA4-83E9583C91CE}">
      <dgm:prSet/>
      <dgm:spPr/>
      <dgm:t>
        <a:bodyPr/>
        <a:lstStyle/>
        <a:p>
          <a:endParaRPr lang="es-CO"/>
        </a:p>
      </dgm:t>
    </dgm:pt>
    <dgm:pt modelId="{BB366690-B427-4CD2-B0CC-9FA782CAC775}" type="sibTrans" cxnId="{57812E77-C9BB-420B-9CA4-83E9583C91CE}">
      <dgm:prSet/>
      <dgm:spPr/>
      <dgm:t>
        <a:bodyPr/>
        <a:lstStyle/>
        <a:p>
          <a:endParaRPr lang="es-CO"/>
        </a:p>
      </dgm:t>
    </dgm:pt>
    <dgm:pt modelId="{AB01C24C-508C-4673-8856-14230A27C09D}">
      <dgm:prSet phldrT="[Texto]" custT="1"/>
      <dgm:spPr/>
      <dgm:t>
        <a:bodyPr/>
        <a:lstStyle/>
        <a:p>
          <a:endParaRPr lang="es-CO" sz="1800" dirty="0">
            <a:solidFill>
              <a:schemeClr val="tx2">
                <a:lumMod val="75000"/>
              </a:schemeClr>
            </a:solidFill>
            <a:latin typeface="Georgia" pitchFamily="18" charset="0"/>
          </a:endParaRPr>
        </a:p>
      </dgm:t>
    </dgm:pt>
    <dgm:pt modelId="{4ADE76AE-237D-45F3-B6CE-5E115FCC5F97}" type="parTrans" cxnId="{F16692FB-ED5E-4C43-BCAF-BB4508B5C63B}">
      <dgm:prSet/>
      <dgm:spPr/>
      <dgm:t>
        <a:bodyPr/>
        <a:lstStyle/>
        <a:p>
          <a:endParaRPr lang="es-CO"/>
        </a:p>
      </dgm:t>
    </dgm:pt>
    <dgm:pt modelId="{68AA927B-5DC5-4730-8C60-0DBCEE3FC975}" type="sibTrans" cxnId="{F16692FB-ED5E-4C43-BCAF-BB4508B5C63B}">
      <dgm:prSet/>
      <dgm:spPr/>
      <dgm:t>
        <a:bodyPr/>
        <a:lstStyle/>
        <a:p>
          <a:endParaRPr lang="es-CO"/>
        </a:p>
      </dgm:t>
    </dgm:pt>
    <dgm:pt modelId="{008CD61B-4127-4828-940C-BDDEA449FE40}" type="pres">
      <dgm:prSet presAssocID="{D9BAFE40-881A-4225-BAB5-C54699C9F217}" presName="linear" presStyleCnt="0">
        <dgm:presLayoutVars>
          <dgm:animLvl val="lvl"/>
          <dgm:resizeHandles val="exact"/>
        </dgm:presLayoutVars>
      </dgm:prSet>
      <dgm:spPr/>
      <dgm:t>
        <a:bodyPr/>
        <a:lstStyle/>
        <a:p>
          <a:endParaRPr lang="es-CO"/>
        </a:p>
      </dgm:t>
    </dgm:pt>
    <dgm:pt modelId="{348FDF03-173B-4E4E-A82E-C9CB89E02F56}" type="pres">
      <dgm:prSet presAssocID="{B2ADA3FB-63D8-45F2-AE93-13B4113E1BC7}" presName="parentText" presStyleLbl="node1" presStyleIdx="0" presStyleCnt="2" custScaleX="96667" custScaleY="69561">
        <dgm:presLayoutVars>
          <dgm:chMax val="0"/>
          <dgm:bulletEnabled val="1"/>
        </dgm:presLayoutVars>
      </dgm:prSet>
      <dgm:spPr/>
      <dgm:t>
        <a:bodyPr/>
        <a:lstStyle/>
        <a:p>
          <a:endParaRPr lang="es-CO"/>
        </a:p>
      </dgm:t>
    </dgm:pt>
    <dgm:pt modelId="{DE2843D6-7243-4CEC-9CC3-0F0BCDC679C8}" type="pres">
      <dgm:prSet presAssocID="{B2ADA3FB-63D8-45F2-AE93-13B4113E1BC7}" presName="childText" presStyleLbl="revTx" presStyleIdx="0" presStyleCnt="2">
        <dgm:presLayoutVars>
          <dgm:bulletEnabled val="1"/>
        </dgm:presLayoutVars>
      </dgm:prSet>
      <dgm:spPr/>
      <dgm:t>
        <a:bodyPr/>
        <a:lstStyle/>
        <a:p>
          <a:endParaRPr lang="es-CO"/>
        </a:p>
      </dgm:t>
    </dgm:pt>
    <dgm:pt modelId="{F4A1C396-0777-4575-B3CE-5EE7F831B742}" type="pres">
      <dgm:prSet presAssocID="{2E1CCE0C-3DF3-48C0-93CC-48BC425E2ED7}" presName="parentText" presStyleLbl="node1" presStyleIdx="1" presStyleCnt="2" custScaleX="96656" custScaleY="103132">
        <dgm:presLayoutVars>
          <dgm:chMax val="0"/>
          <dgm:bulletEnabled val="1"/>
        </dgm:presLayoutVars>
      </dgm:prSet>
      <dgm:spPr/>
      <dgm:t>
        <a:bodyPr/>
        <a:lstStyle/>
        <a:p>
          <a:endParaRPr lang="es-CO"/>
        </a:p>
      </dgm:t>
    </dgm:pt>
    <dgm:pt modelId="{04302856-2F8F-4F2F-80E2-B2CE305F44F9}" type="pres">
      <dgm:prSet presAssocID="{2E1CCE0C-3DF3-48C0-93CC-48BC425E2ED7}" presName="childText" presStyleLbl="revTx" presStyleIdx="1" presStyleCnt="2">
        <dgm:presLayoutVars>
          <dgm:bulletEnabled val="1"/>
        </dgm:presLayoutVars>
      </dgm:prSet>
      <dgm:spPr/>
      <dgm:t>
        <a:bodyPr/>
        <a:lstStyle/>
        <a:p>
          <a:endParaRPr lang="es-CO"/>
        </a:p>
      </dgm:t>
    </dgm:pt>
  </dgm:ptLst>
  <dgm:cxnLst>
    <dgm:cxn modelId="{06C90778-1BFC-4982-B076-07FD7158C009}" srcId="{D9BAFE40-881A-4225-BAB5-C54699C9F217}" destId="{2E1CCE0C-3DF3-48C0-93CC-48BC425E2ED7}" srcOrd="1" destOrd="0" parTransId="{9A829DCC-702D-407A-A104-6812F0028298}" sibTransId="{D6205461-1340-485B-911B-751B00D2C1F6}"/>
    <dgm:cxn modelId="{553C9E71-D08A-41C6-97EA-BF1163BB1B9C}" srcId="{D9BAFE40-881A-4225-BAB5-C54699C9F217}" destId="{B2ADA3FB-63D8-45F2-AE93-13B4113E1BC7}" srcOrd="0" destOrd="0" parTransId="{90210EF7-BD6D-4D94-9740-029E065D873A}" sibTransId="{8FBFF783-7564-4E13-8818-AAE13AAD467F}"/>
    <dgm:cxn modelId="{154165A3-E883-44BC-92B9-418093948272}" type="presOf" srcId="{7C234447-DAE8-434E-B7C3-3D6F2C63B148}" destId="{DE2843D6-7243-4CEC-9CC3-0F0BCDC679C8}" srcOrd="0" destOrd="7" presId="urn:microsoft.com/office/officeart/2005/8/layout/vList2"/>
    <dgm:cxn modelId="{138E670F-2A67-468B-9080-D36FF19DD0D1}" type="presOf" srcId="{B2ADA3FB-63D8-45F2-AE93-13B4113E1BC7}" destId="{348FDF03-173B-4E4E-A82E-C9CB89E02F56}" srcOrd="0" destOrd="0" presId="urn:microsoft.com/office/officeart/2005/8/layout/vList2"/>
    <dgm:cxn modelId="{07BDE011-04CF-4552-A648-A6AB0CDA97CB}" type="presOf" srcId="{8CBA1E90-A7D7-440E-8146-195A80ED8714}" destId="{DE2843D6-7243-4CEC-9CC3-0F0BCDC679C8}" srcOrd="0" destOrd="6" presId="urn:microsoft.com/office/officeart/2005/8/layout/vList2"/>
    <dgm:cxn modelId="{F6441448-6379-4613-9977-41F7088F8B5F}" type="presOf" srcId="{2E1CCE0C-3DF3-48C0-93CC-48BC425E2ED7}" destId="{F4A1C396-0777-4575-B3CE-5EE7F831B742}" srcOrd="0" destOrd="0" presId="urn:microsoft.com/office/officeart/2005/8/layout/vList2"/>
    <dgm:cxn modelId="{87083FC7-0E5B-4088-B6FF-DFC8ECA8D857}" type="presOf" srcId="{B080C001-E397-4FEB-BC9E-AD95E91CA87F}" destId="{DE2843D6-7243-4CEC-9CC3-0F0BCDC679C8}" srcOrd="0" destOrd="1" presId="urn:microsoft.com/office/officeart/2005/8/layout/vList2"/>
    <dgm:cxn modelId="{C5A533AD-B4A2-41C1-A892-1B4CF3FF8834}" type="presOf" srcId="{AB01C24C-508C-4673-8856-14230A27C09D}" destId="{DE2843D6-7243-4CEC-9CC3-0F0BCDC679C8}" srcOrd="0" destOrd="9" presId="urn:microsoft.com/office/officeart/2005/8/layout/vList2"/>
    <dgm:cxn modelId="{E6FC174C-9675-4C14-8DD7-66066B6F5B1A}" type="presOf" srcId="{014DF9D5-CB88-4F4D-9D29-55B5490D65FA}" destId="{DE2843D6-7243-4CEC-9CC3-0F0BCDC679C8}" srcOrd="0" destOrd="4" presId="urn:microsoft.com/office/officeart/2005/8/layout/vList2"/>
    <dgm:cxn modelId="{E5A58A04-DF77-47A3-BDFC-803B1C1C5DFE}" type="presOf" srcId="{0E313C57-C531-40DC-B95A-A8825662505A}" destId="{DE2843D6-7243-4CEC-9CC3-0F0BCDC679C8}" srcOrd="0" destOrd="5" presId="urn:microsoft.com/office/officeart/2005/8/layout/vList2"/>
    <dgm:cxn modelId="{691CEFEC-13A3-4EE7-A46E-AF59B7EA8B0B}" srcId="{B2ADA3FB-63D8-45F2-AE93-13B4113E1BC7}" destId="{014DF9D5-CB88-4F4D-9D29-55B5490D65FA}" srcOrd="4" destOrd="0" parTransId="{33630A0D-CCAD-46D4-9154-A04A677F133F}" sibTransId="{B14821C8-6E79-4E8A-A420-DBF97807624B}"/>
    <dgm:cxn modelId="{57812E77-C9BB-420B-9CA4-83E9583C91CE}" srcId="{B2ADA3FB-63D8-45F2-AE93-13B4113E1BC7}" destId="{A755B287-9A89-4DD7-9DCB-1783CCF21CC5}" srcOrd="0" destOrd="0" parTransId="{381343CF-DBE3-4AF6-A47D-4F05075FC8D0}" sibTransId="{BB366690-B427-4CD2-B0CC-9FA782CAC775}"/>
    <dgm:cxn modelId="{2E51C348-3664-44F5-A317-935F78CCD864}" srcId="{B2ADA3FB-63D8-45F2-AE93-13B4113E1BC7}" destId="{3EC000C9-C866-472D-B444-446B4140999A}" srcOrd="3" destOrd="0" parTransId="{35249BDB-668F-451F-93CC-F5093CFD85C6}" sibTransId="{234BFB77-D318-40CB-B510-63DD6790DA82}"/>
    <dgm:cxn modelId="{6BD82D40-9CA6-41DF-B3F8-98D64D0FF865}" srcId="{B2ADA3FB-63D8-45F2-AE93-13B4113E1BC7}" destId="{D1098728-270A-4E17-904A-3481F34F9151}" srcOrd="8" destOrd="0" parTransId="{80513CA8-0395-4ECF-8A64-03354CE87A66}" sibTransId="{1F2680DC-97AB-4077-AF31-CA191E3114FE}"/>
    <dgm:cxn modelId="{CE5E32EC-D044-4A95-AAA5-2ADF384FF93A}" type="presOf" srcId="{172304D4-A4FE-4DE1-B26B-CE18CDE055CD}" destId="{04302856-2F8F-4F2F-80E2-B2CE305F44F9}" srcOrd="0" destOrd="0" presId="urn:microsoft.com/office/officeart/2005/8/layout/vList2"/>
    <dgm:cxn modelId="{04645707-81FB-4BEC-9709-398B8891EF5A}" type="presOf" srcId="{D9BAFE40-881A-4225-BAB5-C54699C9F217}" destId="{008CD61B-4127-4828-940C-BDDEA449FE40}" srcOrd="0" destOrd="0" presId="urn:microsoft.com/office/officeart/2005/8/layout/vList2"/>
    <dgm:cxn modelId="{B3802522-91B8-4D4B-B044-30ABA52DA059}" type="presOf" srcId="{A755B287-9A89-4DD7-9DCB-1783CCF21CC5}" destId="{DE2843D6-7243-4CEC-9CC3-0F0BCDC679C8}" srcOrd="0" destOrd="0" presId="urn:microsoft.com/office/officeart/2005/8/layout/vList2"/>
    <dgm:cxn modelId="{3D81639C-58EE-45DF-93F2-5E9D62ADACC3}" srcId="{B2ADA3FB-63D8-45F2-AE93-13B4113E1BC7}" destId="{7C234447-DAE8-434E-B7C3-3D6F2C63B148}" srcOrd="7" destOrd="0" parTransId="{C7722C27-BEA1-4F20-994A-232C2B3361C5}" sibTransId="{603F08AE-0988-4FFB-944A-393E0FA69D29}"/>
    <dgm:cxn modelId="{F16692FB-ED5E-4C43-BCAF-BB4508B5C63B}" srcId="{B2ADA3FB-63D8-45F2-AE93-13B4113E1BC7}" destId="{AB01C24C-508C-4673-8856-14230A27C09D}" srcOrd="9" destOrd="0" parTransId="{4ADE76AE-237D-45F3-B6CE-5E115FCC5F97}" sibTransId="{68AA927B-5DC5-4730-8C60-0DBCEE3FC975}"/>
    <dgm:cxn modelId="{AA9AC8BC-029A-4DAD-B921-0C8A58178734}" type="presOf" srcId="{D1098728-270A-4E17-904A-3481F34F9151}" destId="{DE2843D6-7243-4CEC-9CC3-0F0BCDC679C8}" srcOrd="0" destOrd="8" presId="urn:microsoft.com/office/officeart/2005/8/layout/vList2"/>
    <dgm:cxn modelId="{79AC8B21-D34C-4698-8347-60A3C38D76F5}" srcId="{B2ADA3FB-63D8-45F2-AE93-13B4113E1BC7}" destId="{BB1C5753-7984-451B-8E99-10F9C7F1A194}" srcOrd="2" destOrd="0" parTransId="{8E49A978-391D-4809-BD8D-215303E992FE}" sibTransId="{A246EA62-4F00-47E8-BD32-0F8F6D50AA8F}"/>
    <dgm:cxn modelId="{49B896B7-1E64-4A82-80C4-01AAFC6069AA}" srcId="{B2ADA3FB-63D8-45F2-AE93-13B4113E1BC7}" destId="{0E313C57-C531-40DC-B95A-A8825662505A}" srcOrd="5" destOrd="0" parTransId="{93F08EDF-7AE3-4FE7-8C14-F94C00728132}" sibTransId="{A98FBDC9-669C-4B25-8D5E-22DD041D7B6E}"/>
    <dgm:cxn modelId="{ACB6954E-A925-4531-AEB1-B7E70BCBC580}" srcId="{2E1CCE0C-3DF3-48C0-93CC-48BC425E2ED7}" destId="{172304D4-A4FE-4DE1-B26B-CE18CDE055CD}" srcOrd="0" destOrd="0" parTransId="{518AAA29-C46A-4A56-9335-4869E4E22239}" sibTransId="{74031AE6-2294-470D-9707-1F89E2AA3CBA}"/>
    <dgm:cxn modelId="{7001FF93-96A3-473F-86B4-E6F6C7FB7E71}" type="presOf" srcId="{3EC000C9-C866-472D-B444-446B4140999A}" destId="{DE2843D6-7243-4CEC-9CC3-0F0BCDC679C8}" srcOrd="0" destOrd="3" presId="urn:microsoft.com/office/officeart/2005/8/layout/vList2"/>
    <dgm:cxn modelId="{6BA37A60-5EC9-4855-B3E7-3308BB4D9032}" srcId="{B2ADA3FB-63D8-45F2-AE93-13B4113E1BC7}" destId="{8CBA1E90-A7D7-440E-8146-195A80ED8714}" srcOrd="6" destOrd="0" parTransId="{4F2E2F37-2EF3-4EBA-834B-FA63C408B7B9}" sibTransId="{31A979CC-7D26-4DEB-A495-1BFA9D179108}"/>
    <dgm:cxn modelId="{20D0E90E-8AB8-4EF1-94DC-BA417E14E22D}" srcId="{B2ADA3FB-63D8-45F2-AE93-13B4113E1BC7}" destId="{B080C001-E397-4FEB-BC9E-AD95E91CA87F}" srcOrd="1" destOrd="0" parTransId="{F3CE3F3A-7A23-4C10-91F1-FB4058E6D77F}" sibTransId="{9ADAFE02-CC94-4481-9AAA-B6C9D8568735}"/>
    <dgm:cxn modelId="{E99008B6-A811-4815-B2C5-A74A3F9F3FDC}" type="presOf" srcId="{BB1C5753-7984-451B-8E99-10F9C7F1A194}" destId="{DE2843D6-7243-4CEC-9CC3-0F0BCDC679C8}" srcOrd="0" destOrd="2" presId="urn:microsoft.com/office/officeart/2005/8/layout/vList2"/>
    <dgm:cxn modelId="{C2CF22AC-66FC-447B-A776-32201CAF60EF}" type="presParOf" srcId="{008CD61B-4127-4828-940C-BDDEA449FE40}" destId="{348FDF03-173B-4E4E-A82E-C9CB89E02F56}" srcOrd="0" destOrd="0" presId="urn:microsoft.com/office/officeart/2005/8/layout/vList2"/>
    <dgm:cxn modelId="{6650ABA7-3C04-4D22-B712-CEBD2F349469}" type="presParOf" srcId="{008CD61B-4127-4828-940C-BDDEA449FE40}" destId="{DE2843D6-7243-4CEC-9CC3-0F0BCDC679C8}" srcOrd="1" destOrd="0" presId="urn:microsoft.com/office/officeart/2005/8/layout/vList2"/>
    <dgm:cxn modelId="{0B20F84B-D24D-48B0-B1A7-FD365C759D27}" type="presParOf" srcId="{008CD61B-4127-4828-940C-BDDEA449FE40}" destId="{F4A1C396-0777-4575-B3CE-5EE7F831B742}" srcOrd="2" destOrd="0" presId="urn:microsoft.com/office/officeart/2005/8/layout/vList2"/>
    <dgm:cxn modelId="{FA1AA947-5C58-47B1-8C4A-C203CD2F2DCF}" type="presParOf" srcId="{008CD61B-4127-4828-940C-BDDEA449FE40}" destId="{04302856-2F8F-4F2F-80E2-B2CE305F44F9}"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855ABE-C1BF-4BFB-AA0D-107B76ECB89F}">
      <dsp:nvSpPr>
        <dsp:cNvPr id="0" name=""/>
        <dsp:cNvSpPr/>
      </dsp:nvSpPr>
      <dsp:spPr>
        <a:xfrm>
          <a:off x="360033" y="1344"/>
          <a:ext cx="7488824" cy="783016"/>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l" defTabSz="889000">
            <a:lnSpc>
              <a:spcPct val="90000"/>
            </a:lnSpc>
            <a:spcBef>
              <a:spcPct val="0"/>
            </a:spcBef>
            <a:spcAft>
              <a:spcPct val="35000"/>
            </a:spcAft>
          </a:pPr>
          <a:r>
            <a:rPr lang="es-CO" sz="2000" kern="1200" dirty="0" smtClean="0">
              <a:latin typeface="Georgia" pitchFamily="18" charset="0"/>
            </a:rPr>
            <a:t>1. Estar cursado sexto semestre o superior.</a:t>
          </a:r>
          <a:endParaRPr lang="es-CO" sz="2000" kern="1200" dirty="0">
            <a:latin typeface="Georgia" pitchFamily="18" charset="0"/>
          </a:endParaRPr>
        </a:p>
      </dsp:txBody>
      <dsp:txXfrm>
        <a:off x="398257" y="39568"/>
        <a:ext cx="7412376" cy="706568"/>
      </dsp:txXfrm>
    </dsp:sp>
    <dsp:sp modelId="{29B41EB4-2C6A-48D5-8232-D1058676D39A}">
      <dsp:nvSpPr>
        <dsp:cNvPr id="0" name=""/>
        <dsp:cNvSpPr/>
      </dsp:nvSpPr>
      <dsp:spPr>
        <a:xfrm>
          <a:off x="360033" y="823512"/>
          <a:ext cx="7488824" cy="783016"/>
        </a:xfrm>
        <a:prstGeom prst="roundRect">
          <a:avLst/>
        </a:prstGeom>
        <a:solidFill>
          <a:schemeClr val="accent4">
            <a:hueOff val="-892954"/>
            <a:satOff val="5380"/>
            <a:lumOff val="43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l" defTabSz="889000">
            <a:lnSpc>
              <a:spcPct val="90000"/>
            </a:lnSpc>
            <a:spcBef>
              <a:spcPct val="0"/>
            </a:spcBef>
            <a:spcAft>
              <a:spcPct val="35000"/>
            </a:spcAft>
          </a:pPr>
          <a:r>
            <a:rPr lang="es-CO" sz="2000" kern="1200" dirty="0" smtClean="0">
              <a:latin typeface="Georgia" pitchFamily="18" charset="0"/>
            </a:rPr>
            <a:t>2. Tener un promedio acumulado de 4.0 </a:t>
          </a:r>
          <a:r>
            <a:rPr lang="es-CO" sz="2000" kern="1200" dirty="0" err="1" smtClean="0">
              <a:latin typeface="Georgia" pitchFamily="18" charset="0"/>
            </a:rPr>
            <a:t>ó</a:t>
          </a:r>
          <a:r>
            <a:rPr lang="es-CO" sz="2000" kern="1200" dirty="0" smtClean="0">
              <a:latin typeface="Georgia" pitchFamily="18" charset="0"/>
            </a:rPr>
            <a:t> superior</a:t>
          </a:r>
          <a:endParaRPr lang="es-CO" sz="2000" kern="1200" dirty="0">
            <a:latin typeface="Georgia" pitchFamily="18" charset="0"/>
          </a:endParaRPr>
        </a:p>
      </dsp:txBody>
      <dsp:txXfrm>
        <a:off x="398257" y="861736"/>
        <a:ext cx="7412376" cy="706568"/>
      </dsp:txXfrm>
    </dsp:sp>
    <dsp:sp modelId="{6BE18942-612D-45A8-8D78-C0488410AE95}">
      <dsp:nvSpPr>
        <dsp:cNvPr id="0" name=""/>
        <dsp:cNvSpPr/>
      </dsp:nvSpPr>
      <dsp:spPr>
        <a:xfrm>
          <a:off x="360033" y="1645679"/>
          <a:ext cx="7488824" cy="783016"/>
        </a:xfrm>
        <a:prstGeom prst="roundRect">
          <a:avLst/>
        </a:prstGeom>
        <a:solidFill>
          <a:schemeClr val="accent4">
            <a:hueOff val="-1785908"/>
            <a:satOff val="10760"/>
            <a:lumOff val="86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l" defTabSz="889000">
            <a:lnSpc>
              <a:spcPct val="90000"/>
            </a:lnSpc>
            <a:spcBef>
              <a:spcPct val="0"/>
            </a:spcBef>
            <a:spcAft>
              <a:spcPct val="35000"/>
            </a:spcAft>
          </a:pPr>
          <a:r>
            <a:rPr lang="es-CO" sz="2000" kern="1200" dirty="0" smtClean="0">
              <a:latin typeface="Georgia" pitchFamily="18" charset="0"/>
            </a:rPr>
            <a:t>3. Ser estudiante activo</a:t>
          </a:r>
          <a:endParaRPr lang="es-CO" sz="2000" kern="1200" dirty="0">
            <a:latin typeface="Georgia" pitchFamily="18" charset="0"/>
          </a:endParaRPr>
        </a:p>
      </dsp:txBody>
      <dsp:txXfrm>
        <a:off x="398257" y="1683903"/>
        <a:ext cx="7412376" cy="706568"/>
      </dsp:txXfrm>
    </dsp:sp>
    <dsp:sp modelId="{64217EC1-79ED-4ED0-8247-5D952DF8790E}">
      <dsp:nvSpPr>
        <dsp:cNvPr id="0" name=""/>
        <dsp:cNvSpPr/>
      </dsp:nvSpPr>
      <dsp:spPr>
        <a:xfrm>
          <a:off x="360033" y="2467847"/>
          <a:ext cx="7488824" cy="783016"/>
        </a:xfrm>
        <a:prstGeom prst="roundRect">
          <a:avLst/>
        </a:prstGeom>
        <a:solidFill>
          <a:schemeClr val="accent4">
            <a:hueOff val="-2678862"/>
            <a:satOff val="16139"/>
            <a:lumOff val="12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l" defTabSz="889000">
            <a:lnSpc>
              <a:spcPct val="90000"/>
            </a:lnSpc>
            <a:spcBef>
              <a:spcPct val="0"/>
            </a:spcBef>
            <a:spcAft>
              <a:spcPct val="35000"/>
            </a:spcAft>
          </a:pPr>
          <a:r>
            <a:rPr lang="es-CO" sz="2000" kern="1200" dirty="0" smtClean="0">
              <a:latin typeface="Georgia" pitchFamily="18" charset="0"/>
            </a:rPr>
            <a:t>4. Asumir los siguientes costos: tiquete, seguro, trasporte interno en Brasil.</a:t>
          </a:r>
          <a:endParaRPr lang="es-CO" sz="2000" kern="1200" dirty="0">
            <a:latin typeface="Georgia" pitchFamily="18" charset="0"/>
          </a:endParaRPr>
        </a:p>
      </dsp:txBody>
      <dsp:txXfrm>
        <a:off x="398257" y="2506071"/>
        <a:ext cx="7412376" cy="706568"/>
      </dsp:txXfrm>
    </dsp:sp>
    <dsp:sp modelId="{EA86D334-79DE-4B7D-B6B7-E29C0773728A}">
      <dsp:nvSpPr>
        <dsp:cNvPr id="0" name=""/>
        <dsp:cNvSpPr/>
      </dsp:nvSpPr>
      <dsp:spPr>
        <a:xfrm>
          <a:off x="360033" y="3290014"/>
          <a:ext cx="7488824" cy="783016"/>
        </a:xfrm>
        <a:prstGeom prst="roundRect">
          <a:avLst/>
        </a:prstGeom>
        <a:solidFill>
          <a:schemeClr val="accent4">
            <a:hueOff val="-3571816"/>
            <a:satOff val="21519"/>
            <a:lumOff val="1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l" defTabSz="889000">
            <a:lnSpc>
              <a:spcPct val="90000"/>
            </a:lnSpc>
            <a:spcBef>
              <a:spcPct val="0"/>
            </a:spcBef>
            <a:spcAft>
              <a:spcPct val="35000"/>
            </a:spcAft>
          </a:pPr>
          <a:r>
            <a:rPr lang="es-CO" sz="2000" kern="1200" dirty="0" smtClean="0">
              <a:latin typeface="Georgia" pitchFamily="18" charset="0"/>
            </a:rPr>
            <a:t>5.Estar avalado por el consejo de Facultad. </a:t>
          </a:r>
          <a:endParaRPr lang="es-CO" sz="2000" kern="1200" dirty="0">
            <a:latin typeface="Georgia" pitchFamily="18" charset="0"/>
          </a:endParaRPr>
        </a:p>
      </dsp:txBody>
      <dsp:txXfrm>
        <a:off x="398257" y="3328238"/>
        <a:ext cx="7412376" cy="706568"/>
      </dsp:txXfrm>
    </dsp:sp>
    <dsp:sp modelId="{A8EB6DC4-09CA-405F-8044-D660C995100E}">
      <dsp:nvSpPr>
        <dsp:cNvPr id="0" name=""/>
        <dsp:cNvSpPr/>
      </dsp:nvSpPr>
      <dsp:spPr>
        <a:xfrm>
          <a:off x="360033" y="4112182"/>
          <a:ext cx="7509533" cy="783016"/>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l" defTabSz="800100">
            <a:lnSpc>
              <a:spcPct val="90000"/>
            </a:lnSpc>
            <a:spcBef>
              <a:spcPct val="0"/>
            </a:spcBef>
            <a:spcAft>
              <a:spcPct val="35000"/>
            </a:spcAft>
          </a:pPr>
          <a:r>
            <a:rPr lang="es-CO" sz="1800" kern="1200" dirty="0" smtClean="0">
              <a:latin typeface="Georgia" pitchFamily="18" charset="0"/>
            </a:rPr>
            <a:t>6. Recibir en su casa a un estudiante internacional  que asista a la UTP bajo el mismo convenio y proveerle alojamiento y alimentación. </a:t>
          </a:r>
          <a:endParaRPr lang="es-CO" sz="1800" kern="1200" dirty="0">
            <a:latin typeface="Georgia" pitchFamily="18" charset="0"/>
          </a:endParaRPr>
        </a:p>
      </dsp:txBody>
      <dsp:txXfrm>
        <a:off x="398257" y="4150406"/>
        <a:ext cx="7433085" cy="7065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8FDF03-173B-4E4E-A82E-C9CB89E02F56}">
      <dsp:nvSpPr>
        <dsp:cNvPr id="0" name=""/>
        <dsp:cNvSpPr/>
      </dsp:nvSpPr>
      <dsp:spPr>
        <a:xfrm>
          <a:off x="144001" y="33634"/>
          <a:ext cx="8352956" cy="80735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s-CO" sz="2400" kern="1200" dirty="0" smtClean="0"/>
            <a:t>1. Revisar los requisitos y verificar que los cumple todos. </a:t>
          </a:r>
          <a:endParaRPr lang="es-CO" sz="2400" kern="1200" dirty="0"/>
        </a:p>
      </dsp:txBody>
      <dsp:txXfrm>
        <a:off x="183413" y="73046"/>
        <a:ext cx="8274132" cy="728528"/>
      </dsp:txXfrm>
    </dsp:sp>
    <dsp:sp modelId="{706FE401-EBDA-48BF-B072-A8490F94BB6B}">
      <dsp:nvSpPr>
        <dsp:cNvPr id="0" name=""/>
        <dsp:cNvSpPr/>
      </dsp:nvSpPr>
      <dsp:spPr>
        <a:xfrm>
          <a:off x="144001" y="1019547"/>
          <a:ext cx="8352956" cy="807352"/>
        </a:xfrm>
        <a:prstGeom prst="roundRect">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s-CO" sz="2400" kern="1200" dirty="0" smtClean="0"/>
            <a:t>2. Leer la Guía de Movilidad Académica </a:t>
          </a:r>
          <a:endParaRPr lang="es-CO" sz="2400" kern="1200" dirty="0"/>
        </a:p>
      </dsp:txBody>
      <dsp:txXfrm>
        <a:off x="183413" y="1058959"/>
        <a:ext cx="8274132" cy="728528"/>
      </dsp:txXfrm>
    </dsp:sp>
    <dsp:sp modelId="{8AED7C02-A5A7-4719-883C-FD8D91980F00}">
      <dsp:nvSpPr>
        <dsp:cNvPr id="0" name=""/>
        <dsp:cNvSpPr/>
      </dsp:nvSpPr>
      <dsp:spPr>
        <a:xfrm>
          <a:off x="0" y="1826899"/>
          <a:ext cx="8640960" cy="1026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4350"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s-CO" sz="2000" kern="1200" dirty="0" smtClean="0"/>
            <a:t>La guía la podrán encontrar en el siguiente link: </a:t>
          </a:r>
          <a:r>
            <a:rPr lang="es-CO" sz="2000" b="0" i="0" kern="1200" dirty="0" smtClean="0">
              <a:hlinkClick xmlns:r="http://schemas.openxmlformats.org/officeDocument/2006/relationships" r:id="rId1"/>
            </a:rPr>
            <a:t>Guía Informativa Movilidad Internacional</a:t>
          </a:r>
          <a:endParaRPr lang="es-CO" sz="2000" kern="1200" dirty="0"/>
        </a:p>
      </dsp:txBody>
      <dsp:txXfrm>
        <a:off x="0" y="1826899"/>
        <a:ext cx="8640960" cy="1026720"/>
      </dsp:txXfrm>
    </dsp:sp>
    <dsp:sp modelId="{B211E66B-9001-434B-A78A-1469911DFCE1}">
      <dsp:nvSpPr>
        <dsp:cNvPr id="0" name=""/>
        <dsp:cNvSpPr/>
      </dsp:nvSpPr>
      <dsp:spPr>
        <a:xfrm>
          <a:off x="144001" y="2853619"/>
          <a:ext cx="8352956" cy="807352"/>
        </a:xfrm>
        <a:prstGeom prst="roundRect">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s-CO" sz="2400" kern="1200" dirty="0" smtClean="0"/>
            <a:t>3. Revisar la Oferta de las Universidades relacionadas en la presente convocatoria. </a:t>
          </a:r>
          <a:endParaRPr lang="es-CO" sz="2400" kern="1200" dirty="0"/>
        </a:p>
      </dsp:txBody>
      <dsp:txXfrm>
        <a:off x="183413" y="2893031"/>
        <a:ext cx="8274132" cy="728528"/>
      </dsp:txXfrm>
    </dsp:sp>
    <dsp:sp modelId="{3806A841-53F3-4604-AACB-8701C933935A}">
      <dsp:nvSpPr>
        <dsp:cNvPr id="0" name=""/>
        <dsp:cNvSpPr/>
      </dsp:nvSpPr>
      <dsp:spPr>
        <a:xfrm>
          <a:off x="144001" y="3839532"/>
          <a:ext cx="8352956" cy="807352"/>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s-CO" sz="2400" kern="1200" dirty="0" smtClean="0"/>
            <a:t>4. Consultar con el Director o Decano del programa cuáles asignaturas podría cursar en la Universidad</a:t>
          </a:r>
          <a:endParaRPr lang="es-CO" sz="2400" kern="1200" dirty="0"/>
        </a:p>
      </dsp:txBody>
      <dsp:txXfrm>
        <a:off x="183413" y="3878944"/>
        <a:ext cx="8274132" cy="7285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8FDF03-173B-4E4E-A82E-C9CB89E02F56}">
      <dsp:nvSpPr>
        <dsp:cNvPr id="0" name=""/>
        <dsp:cNvSpPr/>
      </dsp:nvSpPr>
      <dsp:spPr>
        <a:xfrm>
          <a:off x="144001" y="13277"/>
          <a:ext cx="8352956" cy="636441"/>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s-CO" sz="2400" kern="1200" dirty="0" smtClean="0"/>
            <a:t>5. Recoger los siguientes documentos:</a:t>
          </a:r>
          <a:endParaRPr lang="es-CO" sz="2400" kern="1200" dirty="0"/>
        </a:p>
      </dsp:txBody>
      <dsp:txXfrm>
        <a:off x="175069" y="44345"/>
        <a:ext cx="8290820" cy="574305"/>
      </dsp:txXfrm>
    </dsp:sp>
    <dsp:sp modelId="{DE2843D6-7243-4CEC-9CC3-0F0BCDC679C8}">
      <dsp:nvSpPr>
        <dsp:cNvPr id="0" name=""/>
        <dsp:cNvSpPr/>
      </dsp:nvSpPr>
      <dsp:spPr>
        <a:xfrm>
          <a:off x="0" y="649718"/>
          <a:ext cx="8640960" cy="3519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4350" tIns="22860" rIns="128016" bIns="22860" numCol="1" spcCol="1270" anchor="t" anchorCtr="0">
          <a:noAutofit/>
        </a:bodyPr>
        <a:lstStyle/>
        <a:p>
          <a:pPr marL="171450" lvl="1" indent="-171450" algn="l" defTabSz="800100">
            <a:lnSpc>
              <a:spcPct val="90000"/>
            </a:lnSpc>
            <a:spcBef>
              <a:spcPct val="0"/>
            </a:spcBef>
            <a:spcAft>
              <a:spcPct val="20000"/>
            </a:spcAft>
            <a:buChar char="••"/>
          </a:pPr>
          <a:endParaRPr lang="es-CO" sz="1800" kern="1200" dirty="0"/>
        </a:p>
        <a:p>
          <a:pPr marL="171450" lvl="1" indent="-171450" algn="l" defTabSz="800100">
            <a:lnSpc>
              <a:spcPct val="90000"/>
            </a:lnSpc>
            <a:spcBef>
              <a:spcPct val="0"/>
            </a:spcBef>
            <a:spcAft>
              <a:spcPct val="20000"/>
            </a:spcAft>
            <a:buChar char="••"/>
          </a:pPr>
          <a:r>
            <a:rPr lang="es-CO" sz="1800" u="none" kern="1200" dirty="0" smtClean="0">
              <a:solidFill>
                <a:schemeClr val="tx2">
                  <a:lumMod val="75000"/>
                </a:schemeClr>
              </a:solidFill>
              <a:latin typeface="Georgia" pitchFamily="18" charset="0"/>
            </a:rPr>
            <a:t>Solicitud Movilidad Estudiantes. Descargarlo del siguiente link: </a:t>
          </a:r>
          <a:r>
            <a:rPr lang="es-ES" sz="1800" u="none" kern="1200" dirty="0" smtClean="0">
              <a:solidFill>
                <a:schemeClr val="tx2">
                  <a:lumMod val="75000"/>
                </a:schemeClr>
              </a:solidFill>
              <a:latin typeface="Georgia" pitchFamily="18" charset="0"/>
              <a:hlinkClick xmlns:r="http://schemas.openxmlformats.org/officeDocument/2006/relationships" r:id="rId1"/>
            </a:rPr>
            <a:t>http://www.utp.edu.co/internacional/estudiantes-utp.html</a:t>
          </a:r>
          <a:endParaRPr lang="es-CO" sz="1800" kern="1200" dirty="0"/>
        </a:p>
        <a:p>
          <a:pPr marL="171450" lvl="1" indent="-171450" algn="l" defTabSz="800100">
            <a:lnSpc>
              <a:spcPct val="90000"/>
            </a:lnSpc>
            <a:spcBef>
              <a:spcPct val="0"/>
            </a:spcBef>
            <a:spcAft>
              <a:spcPct val="20000"/>
            </a:spcAft>
            <a:buChar char="••"/>
          </a:pPr>
          <a:r>
            <a:rPr lang="es-CO" sz="1800" u="none" kern="1200" dirty="0" smtClean="0">
              <a:solidFill>
                <a:schemeClr val="tx2">
                  <a:lumMod val="75000"/>
                </a:schemeClr>
              </a:solidFill>
              <a:latin typeface="Georgia" pitchFamily="18" charset="0"/>
            </a:rPr>
            <a:t>Hoja de vida</a:t>
          </a:r>
          <a:endParaRPr lang="es-CO" sz="1800" u="none" kern="1200" dirty="0">
            <a:solidFill>
              <a:schemeClr val="tx2">
                <a:lumMod val="75000"/>
              </a:schemeClr>
            </a:solidFill>
            <a:latin typeface="Georgia" pitchFamily="18" charset="0"/>
          </a:endParaRPr>
        </a:p>
        <a:p>
          <a:pPr marL="171450" lvl="1" indent="-171450" algn="l" defTabSz="800100">
            <a:lnSpc>
              <a:spcPct val="90000"/>
            </a:lnSpc>
            <a:spcBef>
              <a:spcPct val="0"/>
            </a:spcBef>
            <a:spcAft>
              <a:spcPct val="20000"/>
            </a:spcAft>
            <a:buChar char="••"/>
          </a:pPr>
          <a:r>
            <a:rPr lang="es-CO" sz="1800" u="none" kern="1200" dirty="0" smtClean="0">
              <a:solidFill>
                <a:schemeClr val="tx2">
                  <a:lumMod val="75000"/>
                </a:schemeClr>
              </a:solidFill>
              <a:latin typeface="Georgia" pitchFamily="18" charset="0"/>
            </a:rPr>
            <a:t>Fotocopia de Pasaporte de Lectura Mecánica con vigencia mínima de 6 meses. </a:t>
          </a:r>
          <a:endParaRPr lang="es-CO" sz="1800" u="none" kern="1200" dirty="0">
            <a:solidFill>
              <a:schemeClr val="tx2">
                <a:lumMod val="75000"/>
              </a:schemeClr>
            </a:solidFill>
            <a:latin typeface="Georgia" pitchFamily="18" charset="0"/>
          </a:endParaRPr>
        </a:p>
        <a:p>
          <a:pPr marL="171450" lvl="1" indent="-171450" algn="l" defTabSz="800100">
            <a:lnSpc>
              <a:spcPct val="90000"/>
            </a:lnSpc>
            <a:spcBef>
              <a:spcPct val="0"/>
            </a:spcBef>
            <a:spcAft>
              <a:spcPct val="20000"/>
            </a:spcAft>
            <a:buChar char="••"/>
          </a:pPr>
          <a:r>
            <a:rPr lang="es-CO" sz="1800" u="none" kern="1200" dirty="0" smtClean="0">
              <a:solidFill>
                <a:schemeClr val="tx2">
                  <a:lumMod val="75000"/>
                </a:schemeClr>
              </a:solidFill>
              <a:latin typeface="Georgia" pitchFamily="18" charset="0"/>
            </a:rPr>
            <a:t>Examen de suficiencia en segunda lengua (si aplica)</a:t>
          </a:r>
          <a:endParaRPr lang="es-CO" sz="1800" u="none" kern="1200" dirty="0">
            <a:solidFill>
              <a:schemeClr val="tx2">
                <a:lumMod val="75000"/>
              </a:schemeClr>
            </a:solidFill>
            <a:latin typeface="Georgia" pitchFamily="18" charset="0"/>
          </a:endParaRPr>
        </a:p>
        <a:p>
          <a:pPr marL="171450" lvl="1" indent="-171450" algn="l" defTabSz="800100">
            <a:lnSpc>
              <a:spcPct val="90000"/>
            </a:lnSpc>
            <a:spcBef>
              <a:spcPct val="0"/>
            </a:spcBef>
            <a:spcAft>
              <a:spcPct val="20000"/>
            </a:spcAft>
            <a:buChar char="••"/>
          </a:pPr>
          <a:r>
            <a:rPr lang="es-CO" sz="1800" u="none" kern="1200" dirty="0" smtClean="0">
              <a:solidFill>
                <a:schemeClr val="tx2">
                  <a:lumMod val="75000"/>
                </a:schemeClr>
              </a:solidFill>
              <a:latin typeface="Georgia" pitchFamily="18" charset="0"/>
            </a:rPr>
            <a:t>Carta de motivación dirigida a la Universidad de destino</a:t>
          </a:r>
          <a:endParaRPr lang="es-CO" sz="1800" u="none" kern="1200" dirty="0">
            <a:solidFill>
              <a:schemeClr val="tx2">
                <a:lumMod val="75000"/>
              </a:schemeClr>
            </a:solidFill>
            <a:latin typeface="Georgia" pitchFamily="18" charset="0"/>
          </a:endParaRPr>
        </a:p>
        <a:p>
          <a:pPr marL="171450" lvl="1" indent="-171450" algn="l" defTabSz="800100">
            <a:lnSpc>
              <a:spcPct val="90000"/>
            </a:lnSpc>
            <a:spcBef>
              <a:spcPct val="0"/>
            </a:spcBef>
            <a:spcAft>
              <a:spcPct val="20000"/>
            </a:spcAft>
            <a:buChar char="••"/>
          </a:pPr>
          <a:r>
            <a:rPr lang="es-CO" sz="1800" u="none" kern="1200" dirty="0" smtClean="0">
              <a:solidFill>
                <a:schemeClr val="tx2">
                  <a:lumMod val="75000"/>
                </a:schemeClr>
              </a:solidFill>
              <a:latin typeface="Georgia" pitchFamily="18" charset="0"/>
            </a:rPr>
            <a:t>Carta Aval de Padres dirigida a Oficina de Relaciones Internacionales</a:t>
          </a:r>
          <a:endParaRPr lang="es-CO" sz="1800" u="none" kern="1200" dirty="0">
            <a:solidFill>
              <a:schemeClr val="tx2">
                <a:lumMod val="75000"/>
              </a:schemeClr>
            </a:solidFill>
            <a:latin typeface="Georgia" pitchFamily="18" charset="0"/>
          </a:endParaRPr>
        </a:p>
        <a:p>
          <a:pPr marL="171450" lvl="1" indent="-171450" algn="l" defTabSz="800100">
            <a:lnSpc>
              <a:spcPct val="90000"/>
            </a:lnSpc>
            <a:spcBef>
              <a:spcPct val="0"/>
            </a:spcBef>
            <a:spcAft>
              <a:spcPct val="20000"/>
            </a:spcAft>
            <a:buChar char="••"/>
          </a:pPr>
          <a:r>
            <a:rPr lang="es-CO" sz="1800" u="none" kern="1200" dirty="0" smtClean="0">
              <a:solidFill>
                <a:schemeClr val="tx2">
                  <a:lumMod val="75000"/>
                </a:schemeClr>
              </a:solidFill>
              <a:latin typeface="Georgia" pitchFamily="18" charset="0"/>
            </a:rPr>
            <a:t>Copia de carta dirigida a consejo de facultad solicitando aprobación intercambio y evaluación asignaturas a cursar, radicada en Gestión de Documentos</a:t>
          </a:r>
          <a:endParaRPr lang="es-CO" sz="1800" u="none" kern="1200" dirty="0">
            <a:solidFill>
              <a:schemeClr val="tx2">
                <a:lumMod val="75000"/>
              </a:schemeClr>
            </a:solidFill>
            <a:latin typeface="Georgia" pitchFamily="18" charset="0"/>
          </a:endParaRPr>
        </a:p>
        <a:p>
          <a:pPr marL="114300" lvl="1" indent="-114300" algn="l" defTabSz="577850">
            <a:lnSpc>
              <a:spcPct val="90000"/>
            </a:lnSpc>
            <a:spcBef>
              <a:spcPct val="0"/>
            </a:spcBef>
            <a:spcAft>
              <a:spcPct val="20000"/>
            </a:spcAft>
            <a:buChar char="••"/>
          </a:pPr>
          <a:endParaRPr lang="es-CO" sz="1300" kern="1200" dirty="0">
            <a:solidFill>
              <a:schemeClr val="tx2">
                <a:lumMod val="75000"/>
              </a:schemeClr>
            </a:solidFill>
            <a:latin typeface="Georgia" pitchFamily="18" charset="0"/>
          </a:endParaRPr>
        </a:p>
        <a:p>
          <a:pPr marL="171450" lvl="1" indent="-171450" algn="l" defTabSz="800100">
            <a:lnSpc>
              <a:spcPct val="90000"/>
            </a:lnSpc>
            <a:spcBef>
              <a:spcPct val="0"/>
            </a:spcBef>
            <a:spcAft>
              <a:spcPct val="20000"/>
            </a:spcAft>
            <a:buChar char="••"/>
          </a:pPr>
          <a:endParaRPr lang="es-CO" sz="1800" kern="1200" dirty="0">
            <a:solidFill>
              <a:schemeClr val="tx2">
                <a:lumMod val="75000"/>
              </a:schemeClr>
            </a:solidFill>
            <a:latin typeface="Georgia" pitchFamily="18" charset="0"/>
          </a:endParaRPr>
        </a:p>
      </dsp:txBody>
      <dsp:txXfrm>
        <a:off x="0" y="649718"/>
        <a:ext cx="8640960" cy="3519000"/>
      </dsp:txXfrm>
    </dsp:sp>
    <dsp:sp modelId="{F4A1C396-0777-4575-B3CE-5EE7F831B742}">
      <dsp:nvSpPr>
        <dsp:cNvPr id="0" name=""/>
        <dsp:cNvSpPr/>
      </dsp:nvSpPr>
      <dsp:spPr>
        <a:xfrm>
          <a:off x="144476" y="4168718"/>
          <a:ext cx="8352006" cy="943595"/>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s-CO" sz="2300" kern="1200" dirty="0" smtClean="0"/>
            <a:t>6. Enviar toda la documentación escaneada al siguiente correo electrónico: </a:t>
          </a:r>
          <a:r>
            <a:rPr lang="es-CO" sz="2300" b="1" kern="1200" dirty="0" smtClean="0">
              <a:solidFill>
                <a:schemeClr val="tx2">
                  <a:lumMod val="75000"/>
                </a:schemeClr>
              </a:solidFill>
              <a:latin typeface="Georgia" pitchFamily="18" charset="0"/>
              <a:hlinkClick xmlns:r="http://schemas.openxmlformats.org/officeDocument/2006/relationships" r:id="rId2"/>
            </a:rPr>
            <a:t>relint@utp.edu.co</a:t>
          </a:r>
          <a:r>
            <a:rPr lang="es-CO" sz="2300" kern="1200" dirty="0" smtClean="0">
              <a:solidFill>
                <a:schemeClr val="tx2">
                  <a:lumMod val="75000"/>
                </a:schemeClr>
              </a:solidFill>
              <a:latin typeface="Georgia" pitchFamily="18" charset="0"/>
            </a:rPr>
            <a:t> </a:t>
          </a:r>
          <a:endParaRPr lang="es-CO" sz="2300" kern="1200" dirty="0">
            <a:solidFill>
              <a:schemeClr val="tx2">
                <a:lumMod val="75000"/>
              </a:schemeClr>
            </a:solidFill>
            <a:latin typeface="Georgia" pitchFamily="18" charset="0"/>
          </a:endParaRPr>
        </a:p>
      </dsp:txBody>
      <dsp:txXfrm>
        <a:off x="190539" y="4214781"/>
        <a:ext cx="8259880" cy="851469"/>
      </dsp:txXfrm>
    </dsp:sp>
    <dsp:sp modelId="{04302856-2F8F-4F2F-80E2-B2CE305F44F9}">
      <dsp:nvSpPr>
        <dsp:cNvPr id="0" name=""/>
        <dsp:cNvSpPr/>
      </dsp:nvSpPr>
      <dsp:spPr>
        <a:xfrm>
          <a:off x="0" y="5112314"/>
          <a:ext cx="8640960" cy="563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4350" tIns="22860" rIns="128016" bIns="22860" numCol="1" spcCol="1270" anchor="t" anchorCtr="0">
          <a:noAutofit/>
        </a:bodyPr>
        <a:lstStyle/>
        <a:p>
          <a:pPr marL="171450" lvl="1" indent="-171450" algn="l" defTabSz="800100">
            <a:lnSpc>
              <a:spcPct val="90000"/>
            </a:lnSpc>
            <a:spcBef>
              <a:spcPct val="0"/>
            </a:spcBef>
            <a:spcAft>
              <a:spcPct val="20000"/>
            </a:spcAft>
            <a:buChar char="••"/>
          </a:pPr>
          <a:endParaRPr lang="es-CO" sz="1800" b="1" kern="1200" dirty="0">
            <a:solidFill>
              <a:schemeClr val="tx2">
                <a:lumMod val="75000"/>
              </a:schemeClr>
            </a:solidFill>
            <a:latin typeface="Georgia" pitchFamily="18" charset="0"/>
          </a:endParaRPr>
        </a:p>
      </dsp:txBody>
      <dsp:txXfrm>
        <a:off x="0" y="5112314"/>
        <a:ext cx="8640960" cy="56304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0272E3-0812-4642-BC25-E04C62846396}" type="datetimeFigureOut">
              <a:rPr lang="es-CO" smtClean="0"/>
              <a:pPr/>
              <a:t>22/09/2014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B4CCD-5AC8-48A0-A5C8-9FDDA3EA7BD6}" type="slidenum">
              <a:rPr lang="es-CO" smtClean="0"/>
              <a:pPr/>
              <a:t>‹Nº›</a:t>
            </a:fld>
            <a:endParaRPr lang="es-CO"/>
          </a:p>
        </p:txBody>
      </p:sp>
    </p:spTree>
    <p:extLst>
      <p:ext uri="{BB962C8B-B14F-4D97-AF65-F5344CB8AC3E}">
        <p14:creationId xmlns:p14="http://schemas.microsoft.com/office/powerpoint/2010/main" val="2113041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D7BB4CCD-5AC8-48A0-A5C8-9FDDA3EA7BD6}" type="slidenum">
              <a:rPr lang="es-CO" smtClean="0"/>
              <a:pPr/>
              <a:t>1</a:t>
            </a:fld>
            <a:endParaRPr lang="es-CO"/>
          </a:p>
        </p:txBody>
      </p:sp>
    </p:spTree>
    <p:extLst>
      <p:ext uri="{BB962C8B-B14F-4D97-AF65-F5344CB8AC3E}">
        <p14:creationId xmlns:p14="http://schemas.microsoft.com/office/powerpoint/2010/main" val="2928540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dirty="0"/>
          </a:p>
        </p:txBody>
      </p:sp>
      <p:sp>
        <p:nvSpPr>
          <p:cNvPr id="4" name="3 Marcador de número de diapositiva"/>
          <p:cNvSpPr>
            <a:spLocks noGrp="1"/>
          </p:cNvSpPr>
          <p:nvPr>
            <p:ph type="sldNum" sz="quarter" idx="10"/>
          </p:nvPr>
        </p:nvSpPr>
        <p:spPr/>
        <p:txBody>
          <a:bodyPr/>
          <a:lstStyle/>
          <a:p>
            <a:fld id="{D7BB4CCD-5AC8-48A0-A5C8-9FDDA3EA7BD6}" type="slidenum">
              <a:rPr lang="es-CO" smtClean="0"/>
              <a:pPr/>
              <a:t>4</a:t>
            </a:fld>
            <a:endParaRPr lang="es-CO"/>
          </a:p>
        </p:txBody>
      </p:sp>
    </p:spTree>
    <p:extLst>
      <p:ext uri="{BB962C8B-B14F-4D97-AF65-F5344CB8AC3E}">
        <p14:creationId xmlns:p14="http://schemas.microsoft.com/office/powerpoint/2010/main" val="2446363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07469CD0-3775-4FA1-9795-1CCA0A1C33CF}" type="datetimeFigureOut">
              <a:rPr lang="es-CO" smtClean="0"/>
              <a:pPr/>
              <a:t>22/09/2014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0F9224D-3830-45A7-98A1-9F3C72AC1404}" type="slidenum">
              <a:rPr lang="es-CO" smtClean="0"/>
              <a:pPr/>
              <a:t>‹Nº›</a:t>
            </a:fld>
            <a:endParaRPr lang="es-CO"/>
          </a:p>
        </p:txBody>
      </p:sp>
    </p:spTree>
    <p:extLst>
      <p:ext uri="{BB962C8B-B14F-4D97-AF65-F5344CB8AC3E}">
        <p14:creationId xmlns:p14="http://schemas.microsoft.com/office/powerpoint/2010/main" val="1738493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07469CD0-3775-4FA1-9795-1CCA0A1C33CF}" type="datetimeFigureOut">
              <a:rPr lang="es-CO" smtClean="0"/>
              <a:pPr/>
              <a:t>22/09/2014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0F9224D-3830-45A7-98A1-9F3C72AC1404}" type="slidenum">
              <a:rPr lang="es-CO" smtClean="0"/>
              <a:pPr/>
              <a:t>‹Nº›</a:t>
            </a:fld>
            <a:endParaRPr lang="es-CO"/>
          </a:p>
        </p:txBody>
      </p:sp>
    </p:spTree>
    <p:extLst>
      <p:ext uri="{BB962C8B-B14F-4D97-AF65-F5344CB8AC3E}">
        <p14:creationId xmlns:p14="http://schemas.microsoft.com/office/powerpoint/2010/main" val="737550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07469CD0-3775-4FA1-9795-1CCA0A1C33CF}" type="datetimeFigureOut">
              <a:rPr lang="es-CO" smtClean="0"/>
              <a:pPr/>
              <a:t>22/09/2014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0F9224D-3830-45A7-98A1-9F3C72AC1404}" type="slidenum">
              <a:rPr lang="es-CO" smtClean="0"/>
              <a:pPr/>
              <a:t>‹Nº›</a:t>
            </a:fld>
            <a:endParaRPr lang="es-CO"/>
          </a:p>
        </p:txBody>
      </p:sp>
    </p:spTree>
    <p:extLst>
      <p:ext uri="{BB962C8B-B14F-4D97-AF65-F5344CB8AC3E}">
        <p14:creationId xmlns:p14="http://schemas.microsoft.com/office/powerpoint/2010/main" val="4224238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07469CD0-3775-4FA1-9795-1CCA0A1C33CF}" type="datetimeFigureOut">
              <a:rPr lang="es-CO" smtClean="0"/>
              <a:pPr/>
              <a:t>22/09/2014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0F9224D-3830-45A7-98A1-9F3C72AC1404}" type="slidenum">
              <a:rPr lang="es-CO" smtClean="0"/>
              <a:pPr/>
              <a:t>‹Nº›</a:t>
            </a:fld>
            <a:endParaRPr lang="es-CO"/>
          </a:p>
        </p:txBody>
      </p:sp>
    </p:spTree>
    <p:extLst>
      <p:ext uri="{BB962C8B-B14F-4D97-AF65-F5344CB8AC3E}">
        <p14:creationId xmlns:p14="http://schemas.microsoft.com/office/powerpoint/2010/main" val="1323945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7469CD0-3775-4FA1-9795-1CCA0A1C33CF}" type="datetimeFigureOut">
              <a:rPr lang="es-CO" smtClean="0"/>
              <a:pPr/>
              <a:t>22/09/2014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00F9224D-3830-45A7-98A1-9F3C72AC1404}" type="slidenum">
              <a:rPr lang="es-CO" smtClean="0"/>
              <a:pPr/>
              <a:t>‹Nº›</a:t>
            </a:fld>
            <a:endParaRPr lang="es-CO"/>
          </a:p>
        </p:txBody>
      </p:sp>
    </p:spTree>
    <p:extLst>
      <p:ext uri="{BB962C8B-B14F-4D97-AF65-F5344CB8AC3E}">
        <p14:creationId xmlns:p14="http://schemas.microsoft.com/office/powerpoint/2010/main" val="3201044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07469CD0-3775-4FA1-9795-1CCA0A1C33CF}" type="datetimeFigureOut">
              <a:rPr lang="es-CO" smtClean="0"/>
              <a:pPr/>
              <a:t>22/09/2014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00F9224D-3830-45A7-98A1-9F3C72AC1404}" type="slidenum">
              <a:rPr lang="es-CO" smtClean="0"/>
              <a:pPr/>
              <a:t>‹Nº›</a:t>
            </a:fld>
            <a:endParaRPr lang="es-CO"/>
          </a:p>
        </p:txBody>
      </p:sp>
    </p:spTree>
    <p:extLst>
      <p:ext uri="{BB962C8B-B14F-4D97-AF65-F5344CB8AC3E}">
        <p14:creationId xmlns:p14="http://schemas.microsoft.com/office/powerpoint/2010/main" val="3883332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07469CD0-3775-4FA1-9795-1CCA0A1C33CF}" type="datetimeFigureOut">
              <a:rPr lang="es-CO" smtClean="0"/>
              <a:pPr/>
              <a:t>22/09/2014</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00F9224D-3830-45A7-98A1-9F3C72AC1404}" type="slidenum">
              <a:rPr lang="es-CO" smtClean="0"/>
              <a:pPr/>
              <a:t>‹Nº›</a:t>
            </a:fld>
            <a:endParaRPr lang="es-CO"/>
          </a:p>
        </p:txBody>
      </p:sp>
    </p:spTree>
    <p:extLst>
      <p:ext uri="{BB962C8B-B14F-4D97-AF65-F5344CB8AC3E}">
        <p14:creationId xmlns:p14="http://schemas.microsoft.com/office/powerpoint/2010/main" val="687678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07469CD0-3775-4FA1-9795-1CCA0A1C33CF}" type="datetimeFigureOut">
              <a:rPr lang="es-CO" smtClean="0"/>
              <a:pPr/>
              <a:t>22/09/2014</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00F9224D-3830-45A7-98A1-9F3C72AC1404}" type="slidenum">
              <a:rPr lang="es-CO" smtClean="0"/>
              <a:pPr/>
              <a:t>‹Nº›</a:t>
            </a:fld>
            <a:endParaRPr lang="es-CO"/>
          </a:p>
        </p:txBody>
      </p:sp>
    </p:spTree>
    <p:extLst>
      <p:ext uri="{BB962C8B-B14F-4D97-AF65-F5344CB8AC3E}">
        <p14:creationId xmlns:p14="http://schemas.microsoft.com/office/powerpoint/2010/main" val="3487336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7469CD0-3775-4FA1-9795-1CCA0A1C33CF}" type="datetimeFigureOut">
              <a:rPr lang="es-CO" smtClean="0"/>
              <a:pPr/>
              <a:t>22/09/2014</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00F9224D-3830-45A7-98A1-9F3C72AC1404}" type="slidenum">
              <a:rPr lang="es-CO" smtClean="0"/>
              <a:pPr/>
              <a:t>‹Nº›</a:t>
            </a:fld>
            <a:endParaRPr lang="es-CO"/>
          </a:p>
        </p:txBody>
      </p:sp>
    </p:spTree>
    <p:extLst>
      <p:ext uri="{BB962C8B-B14F-4D97-AF65-F5344CB8AC3E}">
        <p14:creationId xmlns:p14="http://schemas.microsoft.com/office/powerpoint/2010/main" val="1335166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7469CD0-3775-4FA1-9795-1CCA0A1C33CF}" type="datetimeFigureOut">
              <a:rPr lang="es-CO" smtClean="0"/>
              <a:pPr/>
              <a:t>22/09/2014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00F9224D-3830-45A7-98A1-9F3C72AC1404}" type="slidenum">
              <a:rPr lang="es-CO" smtClean="0"/>
              <a:pPr/>
              <a:t>‹Nº›</a:t>
            </a:fld>
            <a:endParaRPr lang="es-CO"/>
          </a:p>
        </p:txBody>
      </p:sp>
    </p:spTree>
    <p:extLst>
      <p:ext uri="{BB962C8B-B14F-4D97-AF65-F5344CB8AC3E}">
        <p14:creationId xmlns:p14="http://schemas.microsoft.com/office/powerpoint/2010/main" val="506530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7469CD0-3775-4FA1-9795-1CCA0A1C33CF}" type="datetimeFigureOut">
              <a:rPr lang="es-CO" smtClean="0"/>
              <a:pPr/>
              <a:t>22/09/2014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00F9224D-3830-45A7-98A1-9F3C72AC1404}" type="slidenum">
              <a:rPr lang="es-CO" smtClean="0"/>
              <a:pPr/>
              <a:t>‹Nº›</a:t>
            </a:fld>
            <a:endParaRPr lang="es-CO"/>
          </a:p>
        </p:txBody>
      </p:sp>
    </p:spTree>
    <p:extLst>
      <p:ext uri="{BB962C8B-B14F-4D97-AF65-F5344CB8AC3E}">
        <p14:creationId xmlns:p14="http://schemas.microsoft.com/office/powerpoint/2010/main" val="3905154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469CD0-3775-4FA1-9795-1CCA0A1C33CF}" type="datetimeFigureOut">
              <a:rPr lang="es-CO" smtClean="0"/>
              <a:pPr/>
              <a:t>22/09/2014</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9224D-3830-45A7-98A1-9F3C72AC1404}" type="slidenum">
              <a:rPr lang="es-CO" smtClean="0"/>
              <a:pPr/>
              <a:t>‹Nº›</a:t>
            </a:fld>
            <a:endParaRPr lang="es-CO"/>
          </a:p>
        </p:txBody>
      </p:sp>
    </p:spTree>
    <p:extLst>
      <p:ext uri="{BB962C8B-B14F-4D97-AF65-F5344CB8AC3E}">
        <p14:creationId xmlns:p14="http://schemas.microsoft.com/office/powerpoint/2010/main" val="376157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s://www.facebook.com/InternacionalUTP" TargetMode="External"/><Relationship Id="rId2" Type="http://schemas.openxmlformats.org/officeDocument/2006/relationships/hyperlink" Target="http://www.utp.edu.co/internacional/" TargetMode="External"/><Relationship Id="rId1" Type="http://schemas.openxmlformats.org/officeDocument/2006/relationships/slideLayout" Target="../slideLayouts/slideLayout2.xml"/><Relationship Id="rId4" Type="http://schemas.openxmlformats.org/officeDocument/2006/relationships/hyperlink" Target="mailto:relint@utp.edu.co"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hyperlink" Target="http://cursos3.uea.edu.b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hyperlink" Target="mailto:relint@utp.edu.c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CuadroTexto"/>
          <p:cNvSpPr txBox="1"/>
          <p:nvPr/>
        </p:nvSpPr>
        <p:spPr>
          <a:xfrm>
            <a:off x="107504" y="4581128"/>
            <a:ext cx="3240360" cy="1446550"/>
          </a:xfrm>
          <a:prstGeom prst="rect">
            <a:avLst/>
          </a:prstGeom>
          <a:noFill/>
        </p:spPr>
        <p:txBody>
          <a:bodyPr wrap="square" rtlCol="0">
            <a:spAutoFit/>
          </a:bodyPr>
          <a:lstStyle/>
          <a:p>
            <a:pPr algn="ctr"/>
            <a:r>
              <a:rPr lang="es-CO" sz="2200" dirty="0" smtClean="0">
                <a:solidFill>
                  <a:schemeClr val="bg1"/>
                </a:solidFill>
                <a:latin typeface="Georgia" pitchFamily="18" charset="0"/>
              </a:rPr>
              <a:t>Inicio: 10 de marzo de 2014</a:t>
            </a:r>
          </a:p>
          <a:p>
            <a:pPr algn="ctr"/>
            <a:r>
              <a:rPr lang="es-CO" sz="2200" dirty="0" smtClean="0">
                <a:solidFill>
                  <a:schemeClr val="bg1"/>
                </a:solidFill>
                <a:latin typeface="Georgia" pitchFamily="18" charset="0"/>
              </a:rPr>
              <a:t>Cierre: 15 de abril  de 2014</a:t>
            </a:r>
            <a:endParaRPr lang="es-CO" sz="2200" dirty="0">
              <a:solidFill>
                <a:schemeClr val="bg1"/>
              </a:solidFill>
              <a:latin typeface="Georgia" pitchFamily="18" charset="0"/>
            </a:endParaRPr>
          </a:p>
        </p:txBody>
      </p:sp>
      <p:pic>
        <p:nvPicPr>
          <p:cNvPr id="1031" name="Picture 7"/>
          <p:cNvPicPr>
            <a:picLocks noChangeAspect="1" noChangeArrowheads="1"/>
          </p:cNvPicPr>
          <p:nvPr/>
        </p:nvPicPr>
        <p:blipFill rotWithShape="1">
          <a:blip r:embed="rId3">
            <a:extLst>
              <a:ext uri="{28A0092B-C50C-407E-A947-70E740481C1C}">
                <a14:useLocalDpi xmlns:a14="http://schemas.microsoft.com/office/drawing/2010/main" val="0"/>
              </a:ext>
            </a:extLst>
          </a:blip>
          <a:srcRect l="18599" t="17418" r="67872" b="57450"/>
          <a:stretch/>
        </p:blipFill>
        <p:spPr bwMode="auto">
          <a:xfrm>
            <a:off x="186172" y="0"/>
            <a:ext cx="1649524" cy="24512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12 Rectángulo"/>
          <p:cNvSpPr/>
          <p:nvPr/>
        </p:nvSpPr>
        <p:spPr>
          <a:xfrm>
            <a:off x="1619672" y="1872114"/>
            <a:ext cx="5904656" cy="2492990"/>
          </a:xfrm>
          <a:prstGeom prst="rect">
            <a:avLst/>
          </a:prstGeom>
          <a:noFill/>
        </p:spPr>
        <p:txBody>
          <a:bodyPr wrap="square" lIns="91440" tIns="45720" rIns="91440" bIns="45720">
            <a:spAutoFit/>
          </a:bodyPr>
          <a:lstStyle/>
          <a:p>
            <a:pPr algn="ctr"/>
            <a:r>
              <a:rPr lang="es-CO" sz="3200" b="1" spc="50" dirty="0" smtClean="0">
                <a:ln w="13500">
                  <a:solidFill>
                    <a:schemeClr val="accent1">
                      <a:shade val="2500"/>
                      <a:alpha val="6500"/>
                    </a:schemeClr>
                  </a:solidFill>
                  <a:prstDash val="solid"/>
                </a:ln>
                <a:solidFill>
                  <a:srgbClr val="002060"/>
                </a:solidFill>
                <a:effectLst>
                  <a:outerShdw blurRad="38100" dist="38100" dir="2700000" algn="tl">
                    <a:srgbClr val="000000">
                      <a:alpha val="43137"/>
                    </a:srgbClr>
                  </a:outerShdw>
                </a:effectLst>
                <a:latin typeface="+mj-lt"/>
              </a:rPr>
              <a:t>Convocatoria Movilidad Académica Brasil-Colombia 2015-I</a:t>
            </a:r>
            <a:endParaRPr lang="es-CO" sz="3200" b="1" spc="50" dirty="0">
              <a:ln w="13500">
                <a:solidFill>
                  <a:schemeClr val="accent1">
                    <a:shade val="2500"/>
                    <a:alpha val="6500"/>
                  </a:schemeClr>
                </a:solidFill>
                <a:prstDash val="solid"/>
              </a:ln>
              <a:solidFill>
                <a:srgbClr val="002060"/>
              </a:solidFill>
              <a:effectLst>
                <a:outerShdw blurRad="38100" dist="38100" dir="2700000" algn="tl">
                  <a:srgbClr val="000000">
                    <a:alpha val="43137"/>
                  </a:srgbClr>
                </a:outerShdw>
              </a:effectLst>
            </a:endParaRPr>
          </a:p>
          <a:p>
            <a:pPr algn="ctr"/>
            <a:endParaRPr lang="es-ES" sz="2800" b="1" u="dbl" spc="50" dirty="0" smtClean="0">
              <a:ln w="13500">
                <a:solidFill>
                  <a:schemeClr val="accent1">
                    <a:shade val="2500"/>
                    <a:alpha val="6500"/>
                  </a:schemeClr>
                </a:solidFill>
                <a:prstDash val="solid"/>
              </a:ln>
              <a:solidFill>
                <a:srgbClr val="399AB5"/>
              </a:solidFill>
              <a:latin typeface="+mj-lt"/>
            </a:endParaRPr>
          </a:p>
          <a:p>
            <a:pPr algn="ctr"/>
            <a:endParaRPr lang="es-ES" sz="3200" b="1" cap="none" spc="50" dirty="0" smtClean="0">
              <a:ln w="13500">
                <a:solidFill>
                  <a:schemeClr val="accent1">
                    <a:shade val="2500"/>
                    <a:alpha val="6500"/>
                  </a:schemeClr>
                </a:solidFill>
                <a:prstDash val="solid"/>
              </a:ln>
              <a:solidFill>
                <a:srgbClr val="002060"/>
              </a:solidFill>
              <a:effectLst>
                <a:outerShdw blurRad="38100" dist="38100" dir="2700000" algn="tl">
                  <a:srgbClr val="000000">
                    <a:alpha val="43137"/>
                  </a:srgbClr>
                </a:outerShdw>
              </a:effectLst>
              <a:latin typeface="+mj-lt"/>
            </a:endParaRPr>
          </a:p>
        </p:txBody>
      </p:sp>
      <p:pic>
        <p:nvPicPr>
          <p:cNvPr id="1026" name="Picture 2" descr="http://www.udea.edu.co/portal/page/portal/BibliotecaProgramas/UdeAInternacional/diseno/imagenes/braco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7904" y="4221088"/>
            <a:ext cx="14287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23472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solidFill>
                  <a:srgbClr val="0070C0"/>
                </a:solidFill>
                <a:effectLst>
                  <a:outerShdw blurRad="38100" dist="38100" dir="2700000" algn="tl">
                    <a:srgbClr val="000000">
                      <a:alpha val="43137"/>
                    </a:srgbClr>
                  </a:outerShdw>
                </a:effectLst>
                <a:latin typeface="Georgia" pitchFamily="18" charset="0"/>
              </a:rPr>
              <a:t>Contacto</a:t>
            </a:r>
            <a:endParaRPr lang="es-CO" dirty="0"/>
          </a:p>
        </p:txBody>
      </p:sp>
      <p:sp>
        <p:nvSpPr>
          <p:cNvPr id="3" name="2 Marcador de contenido"/>
          <p:cNvSpPr>
            <a:spLocks noGrp="1"/>
          </p:cNvSpPr>
          <p:nvPr>
            <p:ph idx="1"/>
          </p:nvPr>
        </p:nvSpPr>
        <p:spPr/>
        <p:txBody>
          <a:bodyPr>
            <a:normAutofit fontScale="92500" lnSpcReduction="20000"/>
          </a:bodyPr>
          <a:lstStyle/>
          <a:p>
            <a:pPr algn="ctr"/>
            <a:r>
              <a:rPr lang="es-CO" sz="2500" dirty="0">
                <a:solidFill>
                  <a:schemeClr val="tx2">
                    <a:lumMod val="75000"/>
                  </a:schemeClr>
                </a:solidFill>
                <a:latin typeface="Georgia" pitchFamily="18" charset="0"/>
              </a:rPr>
              <a:t>Página Web:</a:t>
            </a:r>
          </a:p>
          <a:p>
            <a:pPr marL="0" indent="0" algn="ctr">
              <a:buNone/>
            </a:pPr>
            <a:r>
              <a:rPr lang="es-CO" sz="2500" dirty="0">
                <a:solidFill>
                  <a:schemeClr val="tx2">
                    <a:lumMod val="75000"/>
                  </a:schemeClr>
                </a:solidFill>
                <a:latin typeface="Georgia" pitchFamily="18" charset="0"/>
                <a:hlinkClick r:id="rId2"/>
              </a:rPr>
              <a:t>http://www.utp.edu.co/internacional</a:t>
            </a:r>
            <a:r>
              <a:rPr lang="es-CO" sz="2500" dirty="0" smtClean="0">
                <a:solidFill>
                  <a:schemeClr val="tx2">
                    <a:lumMod val="75000"/>
                  </a:schemeClr>
                </a:solidFill>
                <a:latin typeface="Georgia" pitchFamily="18" charset="0"/>
                <a:hlinkClick r:id="rId2"/>
              </a:rPr>
              <a:t>/</a:t>
            </a:r>
            <a:endParaRPr lang="es-CO" sz="2500" dirty="0" smtClean="0">
              <a:solidFill>
                <a:schemeClr val="tx2">
                  <a:lumMod val="75000"/>
                </a:schemeClr>
              </a:solidFill>
              <a:latin typeface="Georgia" pitchFamily="18" charset="0"/>
            </a:endParaRPr>
          </a:p>
          <a:p>
            <a:pPr algn="ctr"/>
            <a:endParaRPr lang="es-CO" sz="2500" dirty="0">
              <a:solidFill>
                <a:schemeClr val="tx2">
                  <a:lumMod val="75000"/>
                </a:schemeClr>
              </a:solidFill>
              <a:latin typeface="Georgia" pitchFamily="18" charset="0"/>
            </a:endParaRPr>
          </a:p>
          <a:p>
            <a:pPr algn="ctr"/>
            <a:r>
              <a:rPr lang="es-CO" sz="2500" dirty="0" smtClean="0">
                <a:solidFill>
                  <a:schemeClr val="tx2">
                    <a:lumMod val="75000"/>
                  </a:schemeClr>
                </a:solidFill>
                <a:latin typeface="Georgia" pitchFamily="18" charset="0"/>
              </a:rPr>
              <a:t>Facebook</a:t>
            </a:r>
            <a:r>
              <a:rPr lang="es-CO" sz="2500" dirty="0">
                <a:solidFill>
                  <a:schemeClr val="tx2">
                    <a:lumMod val="75000"/>
                  </a:schemeClr>
                </a:solidFill>
                <a:latin typeface="Georgia" pitchFamily="18" charset="0"/>
              </a:rPr>
              <a:t>: </a:t>
            </a:r>
          </a:p>
          <a:p>
            <a:pPr marL="0" indent="0" algn="ctr">
              <a:buNone/>
            </a:pPr>
            <a:r>
              <a:rPr lang="es-CO" sz="2500" dirty="0">
                <a:solidFill>
                  <a:schemeClr val="tx2">
                    <a:lumMod val="75000"/>
                  </a:schemeClr>
                </a:solidFill>
                <a:latin typeface="Georgia" pitchFamily="18" charset="0"/>
                <a:hlinkClick r:id="rId3"/>
              </a:rPr>
              <a:t>https://</a:t>
            </a:r>
            <a:r>
              <a:rPr lang="es-CO" sz="2500" dirty="0" smtClean="0">
                <a:solidFill>
                  <a:schemeClr val="tx2">
                    <a:lumMod val="75000"/>
                  </a:schemeClr>
                </a:solidFill>
                <a:latin typeface="Georgia" pitchFamily="18" charset="0"/>
                <a:hlinkClick r:id="rId3"/>
              </a:rPr>
              <a:t>www.facebook.com/InternacionalUTP</a:t>
            </a:r>
            <a:endParaRPr lang="es-CO" sz="2500" dirty="0" smtClean="0">
              <a:solidFill>
                <a:schemeClr val="tx2">
                  <a:lumMod val="75000"/>
                </a:schemeClr>
              </a:solidFill>
              <a:latin typeface="Georgia" pitchFamily="18" charset="0"/>
            </a:endParaRPr>
          </a:p>
          <a:p>
            <a:pPr marL="0" indent="0" algn="ctr">
              <a:buNone/>
            </a:pPr>
            <a:endParaRPr lang="es-CO" sz="2500" dirty="0" smtClean="0">
              <a:solidFill>
                <a:schemeClr val="tx2">
                  <a:lumMod val="75000"/>
                </a:schemeClr>
              </a:solidFill>
              <a:latin typeface="Georgia" pitchFamily="18" charset="0"/>
            </a:endParaRPr>
          </a:p>
          <a:p>
            <a:pPr algn="ctr"/>
            <a:r>
              <a:rPr lang="es-CO" sz="2500" dirty="0" smtClean="0">
                <a:solidFill>
                  <a:schemeClr val="tx2">
                    <a:lumMod val="75000"/>
                  </a:schemeClr>
                </a:solidFill>
                <a:latin typeface="Georgia" pitchFamily="18" charset="0"/>
              </a:rPr>
              <a:t>Correo Electrónico:</a:t>
            </a:r>
          </a:p>
          <a:p>
            <a:pPr marL="0" indent="0" algn="ctr">
              <a:buNone/>
            </a:pPr>
            <a:r>
              <a:rPr lang="es-CO" sz="2500" dirty="0" smtClean="0">
                <a:solidFill>
                  <a:schemeClr val="tx2">
                    <a:lumMod val="75000"/>
                  </a:schemeClr>
                </a:solidFill>
                <a:latin typeface="Georgia" pitchFamily="18" charset="0"/>
                <a:hlinkClick r:id="rId4"/>
              </a:rPr>
              <a:t>relint@utp.edu.co</a:t>
            </a:r>
            <a:endParaRPr lang="es-CO" sz="2500" dirty="0" smtClean="0">
              <a:solidFill>
                <a:schemeClr val="tx2">
                  <a:lumMod val="75000"/>
                </a:schemeClr>
              </a:solidFill>
              <a:latin typeface="Georgia" pitchFamily="18" charset="0"/>
            </a:endParaRPr>
          </a:p>
          <a:p>
            <a:pPr marL="0" indent="0" algn="ctr">
              <a:buNone/>
            </a:pPr>
            <a:endParaRPr lang="es-CO" sz="2500" u="sng" dirty="0">
              <a:solidFill>
                <a:schemeClr val="tx2">
                  <a:lumMod val="75000"/>
                </a:schemeClr>
              </a:solidFill>
              <a:latin typeface="Georgia" pitchFamily="18" charset="0"/>
            </a:endParaRPr>
          </a:p>
          <a:p>
            <a:pPr marL="0" indent="0" algn="ctr">
              <a:buNone/>
            </a:pPr>
            <a:r>
              <a:rPr lang="es-CO" sz="2500" u="sng" dirty="0" smtClean="0">
                <a:solidFill>
                  <a:schemeClr val="tx2">
                    <a:lumMod val="75000"/>
                  </a:schemeClr>
                </a:solidFill>
                <a:latin typeface="Georgia" pitchFamily="18" charset="0"/>
              </a:rPr>
              <a:t>Horario de Atención para Resolver dudas:</a:t>
            </a:r>
          </a:p>
          <a:p>
            <a:pPr marL="0" indent="0" algn="ctr">
              <a:buNone/>
            </a:pPr>
            <a:r>
              <a:rPr lang="es-CO" sz="2500" dirty="0" smtClean="0">
                <a:latin typeface="Georgia" pitchFamily="18" charset="0"/>
              </a:rPr>
              <a:t>Martes a Viernes 2 </a:t>
            </a:r>
            <a:r>
              <a:rPr lang="es-CO" sz="2500" dirty="0" err="1" smtClean="0">
                <a:latin typeface="Georgia" pitchFamily="18" charset="0"/>
              </a:rPr>
              <a:t>p.m</a:t>
            </a:r>
            <a:r>
              <a:rPr lang="es-CO" sz="2500" dirty="0" smtClean="0">
                <a:latin typeface="Georgia" pitchFamily="18" charset="0"/>
              </a:rPr>
              <a:t> - 4 </a:t>
            </a:r>
            <a:r>
              <a:rPr lang="es-CO" sz="2500" dirty="0" err="1" smtClean="0">
                <a:latin typeface="Georgia" pitchFamily="18" charset="0"/>
              </a:rPr>
              <a:t>p.m</a:t>
            </a:r>
            <a:endParaRPr lang="es-CO" sz="2500" dirty="0" smtClean="0">
              <a:latin typeface="Georgia" pitchFamily="18" charset="0"/>
            </a:endParaRPr>
          </a:p>
          <a:p>
            <a:pPr marL="0" indent="0" algn="ctr">
              <a:buNone/>
            </a:pPr>
            <a:r>
              <a:rPr lang="es-CO" sz="2500" dirty="0" smtClean="0">
                <a:latin typeface="Georgia" pitchFamily="18" charset="0"/>
              </a:rPr>
              <a:t>(Las dudas por fuera del horario se resolverán a través del correo electrónico)</a:t>
            </a:r>
          </a:p>
          <a:p>
            <a:pPr marL="0" indent="0" algn="ctr">
              <a:buNone/>
            </a:pPr>
            <a:endParaRPr lang="es-CO" sz="2500" dirty="0" smtClean="0">
              <a:solidFill>
                <a:schemeClr val="tx2">
                  <a:lumMod val="75000"/>
                </a:schemeClr>
              </a:solidFill>
              <a:latin typeface="Georgia" pitchFamily="18" charset="0"/>
            </a:endParaRPr>
          </a:p>
          <a:p>
            <a:pPr marL="0" indent="0" algn="ctr">
              <a:buNone/>
            </a:pPr>
            <a:endParaRPr lang="es-CO" sz="2000" dirty="0">
              <a:solidFill>
                <a:schemeClr val="tx2">
                  <a:lumMod val="75000"/>
                </a:schemeClr>
              </a:solidFill>
              <a:latin typeface="Georgia" pitchFamily="18" charset="0"/>
            </a:endParaRPr>
          </a:p>
        </p:txBody>
      </p:sp>
    </p:spTree>
    <p:extLst>
      <p:ext uri="{BB962C8B-B14F-4D97-AF65-F5344CB8AC3E}">
        <p14:creationId xmlns:p14="http://schemas.microsoft.com/office/powerpoint/2010/main" val="22507587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379909"/>
            <a:ext cx="8229600" cy="5793507"/>
          </a:xfrm>
        </p:spPr>
        <p:txBody>
          <a:bodyPr>
            <a:normAutofit/>
          </a:bodyPr>
          <a:lstStyle/>
          <a:p>
            <a:pPr marL="0" indent="0" algn="ctr">
              <a:lnSpc>
                <a:spcPct val="150000"/>
              </a:lnSpc>
              <a:buNone/>
            </a:pPr>
            <a:r>
              <a:rPr lang="es-CO" sz="2000" dirty="0">
                <a:solidFill>
                  <a:schemeClr val="tx2">
                    <a:lumMod val="75000"/>
                  </a:schemeClr>
                </a:solidFill>
                <a:latin typeface="Georgia" pitchFamily="18" charset="0"/>
              </a:rPr>
              <a:t>La </a:t>
            </a:r>
            <a:r>
              <a:rPr lang="es-CO" sz="2000" b="1" dirty="0">
                <a:solidFill>
                  <a:schemeClr val="tx2">
                    <a:lumMod val="75000"/>
                  </a:schemeClr>
                </a:solidFill>
                <a:latin typeface="Georgia" pitchFamily="18" charset="0"/>
              </a:rPr>
              <a:t>O</a:t>
            </a:r>
            <a:r>
              <a:rPr lang="es-CO" sz="2000" dirty="0">
                <a:solidFill>
                  <a:schemeClr val="tx2">
                    <a:lumMod val="75000"/>
                  </a:schemeClr>
                </a:solidFill>
                <a:latin typeface="Georgia" pitchFamily="18" charset="0"/>
              </a:rPr>
              <a:t>ficina de </a:t>
            </a:r>
            <a:r>
              <a:rPr lang="es-CO" sz="2000" b="1" dirty="0">
                <a:solidFill>
                  <a:schemeClr val="tx2">
                    <a:lumMod val="75000"/>
                  </a:schemeClr>
                </a:solidFill>
                <a:latin typeface="Georgia" pitchFamily="18" charset="0"/>
              </a:rPr>
              <a:t>R</a:t>
            </a:r>
            <a:r>
              <a:rPr lang="es-CO" sz="2000" dirty="0">
                <a:solidFill>
                  <a:schemeClr val="tx2">
                    <a:lumMod val="75000"/>
                  </a:schemeClr>
                </a:solidFill>
                <a:latin typeface="Georgia" pitchFamily="18" charset="0"/>
              </a:rPr>
              <a:t>elaciones </a:t>
            </a:r>
            <a:r>
              <a:rPr lang="es-CO" sz="2000" b="1" dirty="0">
                <a:solidFill>
                  <a:schemeClr val="tx2">
                    <a:lumMod val="75000"/>
                  </a:schemeClr>
                </a:solidFill>
                <a:latin typeface="Georgia" pitchFamily="18" charset="0"/>
              </a:rPr>
              <a:t>I</a:t>
            </a:r>
            <a:r>
              <a:rPr lang="es-CO" sz="2000" dirty="0">
                <a:solidFill>
                  <a:schemeClr val="tx2">
                    <a:lumMod val="75000"/>
                  </a:schemeClr>
                </a:solidFill>
                <a:latin typeface="Georgia" pitchFamily="18" charset="0"/>
              </a:rPr>
              <a:t>nternacionales de la Universidad Tecnológica de Pereira (ORI-UTP), invita a los estudiantes de los programas de pregrado de la universidad que otorgan título profesional y que se encuentren en sexto semestre o superior, a participar en la convocatoria para realizar intercambio académico durante el </a:t>
            </a:r>
            <a:r>
              <a:rPr lang="es-CO" sz="2000" dirty="0" smtClean="0">
                <a:solidFill>
                  <a:schemeClr val="tx2">
                    <a:lumMod val="75000"/>
                  </a:schemeClr>
                </a:solidFill>
                <a:latin typeface="Georgia" pitchFamily="18" charset="0"/>
              </a:rPr>
              <a:t>I </a:t>
            </a:r>
            <a:r>
              <a:rPr lang="es-CO" sz="2000" dirty="0">
                <a:solidFill>
                  <a:schemeClr val="tx2">
                    <a:lumMod val="75000"/>
                  </a:schemeClr>
                </a:solidFill>
                <a:latin typeface="Georgia" pitchFamily="18" charset="0"/>
              </a:rPr>
              <a:t>semestre del año </a:t>
            </a:r>
            <a:r>
              <a:rPr lang="es-CO" sz="2000" dirty="0" smtClean="0">
                <a:solidFill>
                  <a:schemeClr val="tx2">
                    <a:lumMod val="75000"/>
                  </a:schemeClr>
                </a:solidFill>
                <a:latin typeface="Georgia" pitchFamily="18" charset="0"/>
              </a:rPr>
              <a:t>2015, en la Universidad Federal de Pelotas o la Universidad Estadual do Amazonas. Esta </a:t>
            </a:r>
            <a:r>
              <a:rPr lang="es-CO" sz="2000" dirty="0">
                <a:solidFill>
                  <a:schemeClr val="tx2">
                    <a:lumMod val="75000"/>
                  </a:schemeClr>
                </a:solidFill>
                <a:latin typeface="Georgia" pitchFamily="18" charset="0"/>
              </a:rPr>
              <a:t>invitación se hace en el marco </a:t>
            </a:r>
            <a:r>
              <a:rPr lang="es-CO" sz="2000" dirty="0" smtClean="0">
                <a:solidFill>
                  <a:schemeClr val="tx2">
                    <a:lumMod val="75000"/>
                  </a:schemeClr>
                </a:solidFill>
                <a:latin typeface="Georgia" pitchFamily="18" charset="0"/>
              </a:rPr>
              <a:t>del convenio establecido </a:t>
            </a:r>
            <a:r>
              <a:rPr lang="es-CO" sz="2000" dirty="0">
                <a:solidFill>
                  <a:schemeClr val="tx2">
                    <a:lumMod val="75000"/>
                  </a:schemeClr>
                </a:solidFill>
                <a:latin typeface="Georgia" pitchFamily="18" charset="0"/>
              </a:rPr>
              <a:t>entre </a:t>
            </a:r>
            <a:r>
              <a:rPr lang="es-CO" sz="2000" dirty="0" smtClean="0">
                <a:solidFill>
                  <a:schemeClr val="tx2">
                    <a:lumMod val="75000"/>
                  </a:schemeClr>
                </a:solidFill>
                <a:latin typeface="Georgia" pitchFamily="18" charset="0"/>
              </a:rPr>
              <a:t>Universidades Brasileras y </a:t>
            </a:r>
            <a:r>
              <a:rPr lang="es-CO" sz="2000" dirty="0">
                <a:solidFill>
                  <a:schemeClr val="tx2">
                    <a:lumMod val="75000"/>
                  </a:schemeClr>
                </a:solidFill>
                <a:latin typeface="Georgia" pitchFamily="18" charset="0"/>
              </a:rPr>
              <a:t>la UTP</a:t>
            </a:r>
            <a:r>
              <a:rPr lang="es-CO" sz="2000" dirty="0" smtClean="0">
                <a:solidFill>
                  <a:schemeClr val="tx2">
                    <a:lumMod val="75000"/>
                  </a:schemeClr>
                </a:solidFill>
                <a:latin typeface="Georgia" pitchFamily="18" charset="0"/>
              </a:rPr>
              <a:t>.</a:t>
            </a:r>
          </a:p>
          <a:p>
            <a:pPr marL="0" indent="0" algn="ctr">
              <a:lnSpc>
                <a:spcPct val="150000"/>
              </a:lnSpc>
              <a:buNone/>
            </a:pPr>
            <a:endParaRPr lang="es-CO" sz="2000" dirty="0">
              <a:solidFill>
                <a:schemeClr val="tx2">
                  <a:lumMod val="75000"/>
                </a:schemeClr>
              </a:solidFill>
              <a:latin typeface="Georgia" pitchFamily="18" charset="0"/>
            </a:endParaRPr>
          </a:p>
          <a:p>
            <a:pPr marL="0" indent="0">
              <a:buNone/>
            </a:pPr>
            <a:endParaRPr lang="es-CO" dirty="0"/>
          </a:p>
        </p:txBody>
      </p:sp>
    </p:spTree>
    <p:extLst>
      <p:ext uri="{BB962C8B-B14F-4D97-AF65-F5344CB8AC3E}">
        <p14:creationId xmlns:p14="http://schemas.microsoft.com/office/powerpoint/2010/main" val="1769227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O" sz="3600" b="1" dirty="0" smtClean="0">
                <a:solidFill>
                  <a:srgbClr val="0070C0"/>
                </a:solidFill>
                <a:effectLst>
                  <a:outerShdw blurRad="38100" dist="38100" dir="2700000" algn="tl">
                    <a:srgbClr val="000000">
                      <a:alpha val="43137"/>
                    </a:srgbClr>
                  </a:outerShdw>
                </a:effectLst>
                <a:latin typeface="Georgia" pitchFamily="18" charset="0"/>
              </a:rPr>
              <a:t>Requisitos Oficina Relaciones Internacionales</a:t>
            </a:r>
            <a:endParaRPr lang="es-CO" sz="3600" b="1" dirty="0">
              <a:solidFill>
                <a:srgbClr val="0070C0"/>
              </a:solidFill>
              <a:effectLst>
                <a:outerShdw blurRad="38100" dist="38100" dir="2700000" algn="tl">
                  <a:srgbClr val="000000">
                    <a:alpha val="43137"/>
                  </a:srgbClr>
                </a:outerShdw>
              </a:effectLst>
              <a:latin typeface="Georgia" pitchFamily="18" charset="0"/>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58253564"/>
              </p:ext>
            </p:extLst>
          </p:nvPr>
        </p:nvGraphicFramePr>
        <p:xfrm>
          <a:off x="446856" y="1628800"/>
          <a:ext cx="822960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3292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6856" y="404664"/>
            <a:ext cx="8229600" cy="1143000"/>
          </a:xfrm>
        </p:spPr>
        <p:txBody>
          <a:bodyPr>
            <a:normAutofit fontScale="90000"/>
          </a:bodyPr>
          <a:lstStyle/>
          <a:p>
            <a:r>
              <a:rPr lang="es-CO" sz="3600" b="1" dirty="0" smtClean="0">
                <a:solidFill>
                  <a:srgbClr val="0070C0"/>
                </a:solidFill>
                <a:effectLst>
                  <a:outerShdw blurRad="38100" dist="38100" dir="2700000" algn="tl">
                    <a:srgbClr val="000000">
                      <a:alpha val="43137"/>
                    </a:srgbClr>
                  </a:outerShdw>
                </a:effectLst>
                <a:latin typeface="Georgia" pitchFamily="18" charset="0"/>
              </a:rPr>
              <a:t>Oferta Universidad Estadual do Amazonas</a:t>
            </a:r>
            <a:endParaRPr lang="es-CO" sz="3600" b="1" dirty="0">
              <a:solidFill>
                <a:srgbClr val="0070C0"/>
              </a:solidFill>
              <a:effectLst>
                <a:outerShdw blurRad="38100" dist="38100" dir="2700000" algn="tl">
                  <a:srgbClr val="000000">
                    <a:alpha val="43137"/>
                  </a:srgbClr>
                </a:outerShdw>
              </a:effectLst>
              <a:latin typeface="Georgia" pitchFamily="18" charset="0"/>
            </a:endParaRPr>
          </a:p>
        </p:txBody>
      </p:sp>
      <p:sp>
        <p:nvSpPr>
          <p:cNvPr id="3" name="2 Marcador de contenido"/>
          <p:cNvSpPr>
            <a:spLocks noGrp="1"/>
          </p:cNvSpPr>
          <p:nvPr>
            <p:ph idx="1"/>
          </p:nvPr>
        </p:nvSpPr>
        <p:spPr>
          <a:xfrm>
            <a:off x="529208" y="1412776"/>
            <a:ext cx="3826768" cy="4464496"/>
          </a:xfrm>
        </p:spPr>
        <p:txBody>
          <a:bodyPr>
            <a:normAutofit/>
          </a:bodyPr>
          <a:lstStyle/>
          <a:p>
            <a:pPr>
              <a:lnSpc>
                <a:spcPct val="120000"/>
              </a:lnSpc>
            </a:pPr>
            <a:endParaRPr lang="es-CO" sz="3300" dirty="0">
              <a:solidFill>
                <a:schemeClr val="tx2">
                  <a:lumMod val="75000"/>
                </a:schemeClr>
              </a:solidFill>
              <a:latin typeface="Georgia" pitchFamily="18" charset="0"/>
            </a:endParaRPr>
          </a:p>
          <a:p>
            <a:pPr marL="0" indent="0">
              <a:lnSpc>
                <a:spcPct val="120000"/>
              </a:lnSpc>
              <a:buNone/>
            </a:pPr>
            <a:endParaRPr lang="es-CO" b="1" dirty="0">
              <a:solidFill>
                <a:schemeClr val="tx2">
                  <a:lumMod val="75000"/>
                </a:schemeClr>
              </a:solidFill>
              <a:latin typeface="Georgia" pitchFamily="18" charset="0"/>
            </a:endParaRPr>
          </a:p>
          <a:p>
            <a:pPr>
              <a:lnSpc>
                <a:spcPct val="120000"/>
              </a:lnSpc>
            </a:pPr>
            <a:endParaRPr lang="es-CO" b="1" dirty="0">
              <a:solidFill>
                <a:schemeClr val="tx2">
                  <a:lumMod val="75000"/>
                </a:schemeClr>
              </a:solidFill>
              <a:latin typeface="Georgia" pitchFamily="18" charset="0"/>
            </a:endParaRPr>
          </a:p>
          <a:p>
            <a:pPr marL="0" indent="0">
              <a:lnSpc>
                <a:spcPct val="120000"/>
              </a:lnSpc>
              <a:buNone/>
            </a:pPr>
            <a:endParaRPr lang="es-CO" dirty="0">
              <a:solidFill>
                <a:schemeClr val="tx2">
                  <a:lumMod val="75000"/>
                </a:schemeClr>
              </a:solidFill>
              <a:latin typeface="Georgia" pitchFamily="18" charset="0"/>
            </a:endParaRPr>
          </a:p>
          <a:p>
            <a:endParaRPr lang="es-CO" dirty="0">
              <a:solidFill>
                <a:schemeClr val="tx2">
                  <a:lumMod val="75000"/>
                </a:schemeClr>
              </a:solidFill>
              <a:latin typeface="Georgia" pitchFamily="18" charset="0"/>
            </a:endParaRPr>
          </a:p>
        </p:txBody>
      </p:sp>
      <p:sp>
        <p:nvSpPr>
          <p:cNvPr id="5" name="4 CuadroTexto"/>
          <p:cNvSpPr txBox="1"/>
          <p:nvPr/>
        </p:nvSpPr>
        <p:spPr>
          <a:xfrm>
            <a:off x="251520" y="6333648"/>
            <a:ext cx="6264696" cy="584775"/>
          </a:xfrm>
          <a:prstGeom prst="rect">
            <a:avLst/>
          </a:prstGeom>
          <a:noFill/>
        </p:spPr>
        <p:txBody>
          <a:bodyPr wrap="square" rtlCol="0">
            <a:spAutoFit/>
          </a:bodyPr>
          <a:lstStyle/>
          <a:p>
            <a:r>
              <a:rPr lang="es-CO" sz="1600" dirty="0"/>
              <a:t>Pagina Web: </a:t>
            </a:r>
            <a:r>
              <a:rPr lang="es-CO" sz="1600" dirty="0">
                <a:hlinkClick r:id="rId3"/>
              </a:rPr>
              <a:t>http://cursos3.uea.edu.br</a:t>
            </a:r>
            <a:r>
              <a:rPr lang="es-CO" sz="1600" dirty="0" smtClean="0">
                <a:hlinkClick r:id="rId3"/>
              </a:rPr>
              <a:t>/</a:t>
            </a:r>
            <a:endParaRPr lang="es-CO" sz="1600" dirty="0" smtClean="0"/>
          </a:p>
          <a:p>
            <a:endParaRPr lang="es-CO" sz="1600" dirty="0"/>
          </a:p>
        </p:txBody>
      </p:sp>
      <p:sp>
        <p:nvSpPr>
          <p:cNvPr id="4" name="3 CuadroTexto"/>
          <p:cNvSpPr txBox="1"/>
          <p:nvPr/>
        </p:nvSpPr>
        <p:spPr>
          <a:xfrm>
            <a:off x="755576" y="2423790"/>
            <a:ext cx="7344816" cy="1077218"/>
          </a:xfrm>
          <a:prstGeom prst="rect">
            <a:avLst/>
          </a:prstGeom>
          <a:noFill/>
        </p:spPr>
        <p:txBody>
          <a:bodyPr wrap="square" rtlCol="0">
            <a:spAutoFit/>
          </a:bodyPr>
          <a:lstStyle/>
          <a:p>
            <a:pPr marL="285750" indent="-285750">
              <a:buFont typeface="Arial" panose="020B0604020202020204" pitchFamily="34" charset="0"/>
              <a:buChar char="•"/>
            </a:pPr>
            <a:r>
              <a:rPr lang="es-CO" sz="3200" dirty="0" smtClean="0">
                <a:solidFill>
                  <a:schemeClr val="tx2">
                    <a:lumMod val="75000"/>
                  </a:schemeClr>
                </a:solidFill>
                <a:latin typeface="Georgia" pitchFamily="18" charset="0"/>
              </a:rPr>
              <a:t>Administración</a:t>
            </a:r>
          </a:p>
          <a:p>
            <a:pPr marL="285750" indent="-285750">
              <a:buFont typeface="Arial" panose="020B0604020202020204" pitchFamily="34" charset="0"/>
              <a:buChar char="•"/>
            </a:pPr>
            <a:r>
              <a:rPr lang="es-CO" sz="3200" dirty="0" smtClean="0">
                <a:solidFill>
                  <a:schemeClr val="tx2">
                    <a:lumMod val="75000"/>
                  </a:schemeClr>
                </a:solidFill>
                <a:latin typeface="Georgia" pitchFamily="18" charset="0"/>
              </a:rPr>
              <a:t>Turismo</a:t>
            </a:r>
            <a:endParaRPr lang="es-CO" sz="3200" dirty="0">
              <a:solidFill>
                <a:schemeClr val="tx2">
                  <a:lumMod val="75000"/>
                </a:schemeClr>
              </a:solidFill>
              <a:latin typeface="Georgia" pitchFamily="18" charset="0"/>
            </a:endParaRPr>
          </a:p>
        </p:txBody>
      </p:sp>
      <p:pic>
        <p:nvPicPr>
          <p:cNvPr id="2050" name="Picture 2" descr="http://www.muraki.org.br/sites/default/files/UEA_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8" y="2492896"/>
            <a:ext cx="3227652" cy="24207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1035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395536" y="-18256"/>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3600" b="1" dirty="0" smtClean="0">
                <a:solidFill>
                  <a:srgbClr val="0070C0"/>
                </a:solidFill>
                <a:effectLst>
                  <a:outerShdw blurRad="38100" dist="38100" dir="2700000" algn="tl">
                    <a:srgbClr val="000000">
                      <a:alpha val="43137"/>
                    </a:srgbClr>
                  </a:outerShdw>
                </a:effectLst>
                <a:latin typeface="Georgia" pitchFamily="18" charset="0"/>
              </a:rPr>
              <a:t>Proceso Aplicación</a:t>
            </a:r>
            <a:endParaRPr lang="es-CO" sz="3600" b="1" dirty="0">
              <a:solidFill>
                <a:srgbClr val="0070C0"/>
              </a:solidFill>
              <a:effectLst>
                <a:outerShdw blurRad="38100" dist="38100" dir="2700000" algn="tl">
                  <a:srgbClr val="000000">
                    <a:alpha val="43137"/>
                  </a:srgbClr>
                </a:outerShdw>
              </a:effectLst>
              <a:latin typeface="Georgia" pitchFamily="18" charset="0"/>
            </a:endParaRPr>
          </a:p>
        </p:txBody>
      </p:sp>
      <p:graphicFrame>
        <p:nvGraphicFramePr>
          <p:cNvPr id="2" name="1 Diagrama"/>
          <p:cNvGraphicFramePr/>
          <p:nvPr>
            <p:extLst>
              <p:ext uri="{D42A27DB-BD31-4B8C-83A1-F6EECF244321}">
                <p14:modId xmlns:p14="http://schemas.microsoft.com/office/powerpoint/2010/main" val="3605026868"/>
              </p:ext>
            </p:extLst>
          </p:nvPr>
        </p:nvGraphicFramePr>
        <p:xfrm>
          <a:off x="323528" y="1340768"/>
          <a:ext cx="8640960"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82035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395536" y="125760"/>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3600" b="1" dirty="0" smtClean="0">
                <a:solidFill>
                  <a:srgbClr val="0070C0"/>
                </a:solidFill>
                <a:effectLst>
                  <a:outerShdw blurRad="38100" dist="38100" dir="2700000" algn="tl">
                    <a:srgbClr val="000000">
                      <a:alpha val="43137"/>
                    </a:srgbClr>
                  </a:outerShdw>
                </a:effectLst>
                <a:latin typeface="Georgia" pitchFamily="18" charset="0"/>
              </a:rPr>
              <a:t>Proceso Aplicación</a:t>
            </a:r>
            <a:endParaRPr lang="es-CO" sz="3600" b="1" dirty="0">
              <a:solidFill>
                <a:srgbClr val="0070C0"/>
              </a:solidFill>
              <a:effectLst>
                <a:outerShdw blurRad="38100" dist="38100" dir="2700000" algn="tl">
                  <a:srgbClr val="000000">
                    <a:alpha val="43137"/>
                  </a:srgbClr>
                </a:outerShdw>
              </a:effectLst>
              <a:latin typeface="Georgia" pitchFamily="18" charset="0"/>
            </a:endParaRPr>
          </a:p>
        </p:txBody>
      </p:sp>
      <p:graphicFrame>
        <p:nvGraphicFramePr>
          <p:cNvPr id="2" name="1 Diagrama"/>
          <p:cNvGraphicFramePr/>
          <p:nvPr>
            <p:extLst>
              <p:ext uri="{D42A27DB-BD31-4B8C-83A1-F6EECF244321}">
                <p14:modId xmlns:p14="http://schemas.microsoft.com/office/powerpoint/2010/main" val="384787689"/>
              </p:ext>
            </p:extLst>
          </p:nvPr>
        </p:nvGraphicFramePr>
        <p:xfrm>
          <a:off x="323528" y="1196752"/>
          <a:ext cx="8640960" cy="5688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43829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solidFill>
                  <a:srgbClr val="0070C0"/>
                </a:solidFill>
                <a:effectLst>
                  <a:outerShdw blurRad="38100" dist="38100" dir="2700000" algn="tl">
                    <a:srgbClr val="000000">
                      <a:alpha val="43137"/>
                    </a:srgbClr>
                  </a:outerShdw>
                </a:effectLst>
                <a:latin typeface="Georgia" pitchFamily="18" charset="0"/>
              </a:rPr>
              <a:t>Información Adicional</a:t>
            </a:r>
            <a:endParaRPr lang="es-CO" dirty="0"/>
          </a:p>
        </p:txBody>
      </p:sp>
      <p:sp>
        <p:nvSpPr>
          <p:cNvPr id="3" name="2 Marcador de contenido"/>
          <p:cNvSpPr>
            <a:spLocks noGrp="1"/>
          </p:cNvSpPr>
          <p:nvPr>
            <p:ph idx="1"/>
          </p:nvPr>
        </p:nvSpPr>
        <p:spPr>
          <a:xfrm>
            <a:off x="457200" y="1412776"/>
            <a:ext cx="8229600" cy="5040560"/>
          </a:xfrm>
        </p:spPr>
        <p:txBody>
          <a:bodyPr>
            <a:normAutofit fontScale="77500" lnSpcReduction="20000"/>
          </a:bodyPr>
          <a:lstStyle/>
          <a:p>
            <a:pPr>
              <a:lnSpc>
                <a:spcPct val="150000"/>
              </a:lnSpc>
            </a:pPr>
            <a:r>
              <a:rPr lang="es-CO" sz="2000" dirty="0" smtClean="0">
                <a:latin typeface="Georgia" pitchFamily="18" charset="0"/>
              </a:rPr>
              <a:t>Esta convocatoria se hace en el marco del convenio firmado entre la Asociación Colombiana de Universidades (ASCUN) y el Grupo </a:t>
            </a:r>
            <a:r>
              <a:rPr lang="es-CO" sz="2000" dirty="0" err="1" smtClean="0">
                <a:latin typeface="Georgia" pitchFamily="18" charset="0"/>
              </a:rPr>
              <a:t>Coimbra</a:t>
            </a:r>
            <a:r>
              <a:rPr lang="es-CO" sz="2000" dirty="0" smtClean="0">
                <a:latin typeface="Georgia" pitchFamily="18" charset="0"/>
              </a:rPr>
              <a:t> de Universidades Brasileras(GCUB), el cual busca promover la movilidad académica entre Colombia y Brasil.</a:t>
            </a:r>
          </a:p>
          <a:p>
            <a:pPr>
              <a:lnSpc>
                <a:spcPct val="150000"/>
              </a:lnSpc>
            </a:pPr>
            <a:r>
              <a:rPr lang="es-CO" sz="2000" dirty="0" smtClean="0">
                <a:latin typeface="Georgia" pitchFamily="18" charset="0"/>
              </a:rPr>
              <a:t>La Universidad Tecnológica de Pereira cuenta con un cupo </a:t>
            </a:r>
            <a:r>
              <a:rPr lang="es-CO" sz="2000" dirty="0" smtClean="0">
                <a:latin typeface="Georgia" pitchFamily="18" charset="0"/>
              </a:rPr>
              <a:t>para </a:t>
            </a:r>
            <a:r>
              <a:rPr lang="es-CO" sz="2000" dirty="0" smtClean="0">
                <a:latin typeface="Georgia" pitchFamily="18" charset="0"/>
              </a:rPr>
              <a:t>la Universidad Estadual do Amazonas. </a:t>
            </a:r>
          </a:p>
          <a:p>
            <a:pPr>
              <a:lnSpc>
                <a:spcPct val="150000"/>
              </a:lnSpc>
            </a:pPr>
            <a:r>
              <a:rPr lang="es-CO" sz="2000" dirty="0" smtClean="0">
                <a:latin typeface="Georgia" pitchFamily="18" charset="0"/>
              </a:rPr>
              <a:t>Dado que los estudiante beneficiario de los cupos, tendrán asegurado el alojamiento y la alimentación en el país de destino, cada estudiante de la UTP deberá brindarle alojamiento y alimentación al estudiante que venga de la </a:t>
            </a:r>
            <a:r>
              <a:rPr lang="es-CO" sz="2000" dirty="0" err="1" smtClean="0">
                <a:latin typeface="Georgia" pitchFamily="18" charset="0"/>
              </a:rPr>
              <a:t>Unviersidad</a:t>
            </a:r>
            <a:r>
              <a:rPr lang="es-CO" sz="2000" dirty="0" smtClean="0">
                <a:latin typeface="Georgia" pitchFamily="18" charset="0"/>
              </a:rPr>
              <a:t> Brasilera. </a:t>
            </a:r>
          </a:p>
          <a:p>
            <a:pPr>
              <a:lnSpc>
                <a:spcPct val="150000"/>
              </a:lnSpc>
            </a:pPr>
            <a:r>
              <a:rPr lang="es-CO" sz="2000" dirty="0" smtClean="0">
                <a:latin typeface="Georgia" pitchFamily="18" charset="0"/>
              </a:rPr>
              <a:t>Luego </a:t>
            </a:r>
            <a:r>
              <a:rPr lang="es-CO" sz="2000" dirty="0">
                <a:latin typeface="Georgia" pitchFamily="18" charset="0"/>
              </a:rPr>
              <a:t>de haber recogido los documentos deberán ser escaneados y enviados al correo: </a:t>
            </a:r>
            <a:r>
              <a:rPr lang="es-CO" sz="2000" dirty="0" smtClean="0">
                <a:latin typeface="Georgia" pitchFamily="18" charset="0"/>
                <a:hlinkClick r:id="rId2"/>
              </a:rPr>
              <a:t>relint@utp.edu.co</a:t>
            </a:r>
            <a:r>
              <a:rPr lang="es-CO" sz="2000" dirty="0" smtClean="0">
                <a:latin typeface="Georgia" pitchFamily="18" charset="0"/>
              </a:rPr>
              <a:t>.</a:t>
            </a:r>
          </a:p>
          <a:p>
            <a:pPr>
              <a:lnSpc>
                <a:spcPct val="150000"/>
              </a:lnSpc>
            </a:pPr>
            <a:r>
              <a:rPr lang="es-CO" sz="2000" dirty="0" smtClean="0">
                <a:latin typeface="Georgia" pitchFamily="18" charset="0"/>
              </a:rPr>
              <a:t>Aplicaciones con documentación incompleta </a:t>
            </a:r>
            <a:r>
              <a:rPr lang="es-CO" sz="2000" b="1" u="sng" dirty="0" smtClean="0">
                <a:latin typeface="Georgia" pitchFamily="18" charset="0"/>
              </a:rPr>
              <a:t>NO</a:t>
            </a:r>
            <a:r>
              <a:rPr lang="es-CO" sz="2000" dirty="0" smtClean="0">
                <a:latin typeface="Georgia" pitchFamily="18" charset="0"/>
              </a:rPr>
              <a:t> serán tomadas en cuenta. </a:t>
            </a:r>
          </a:p>
          <a:p>
            <a:pPr>
              <a:lnSpc>
                <a:spcPct val="150000"/>
              </a:lnSpc>
            </a:pPr>
            <a:r>
              <a:rPr lang="es-CO" sz="2000" dirty="0">
                <a:latin typeface="Georgia" pitchFamily="18" charset="0"/>
              </a:rPr>
              <a:t>Los estudiantes deberán consultar con sus respectivos programas las materias que podrán </a:t>
            </a:r>
            <a:r>
              <a:rPr lang="es-CO" sz="2000" dirty="0" smtClean="0">
                <a:latin typeface="Georgia" pitchFamily="18" charset="0"/>
              </a:rPr>
              <a:t>cursar durante </a:t>
            </a:r>
            <a:r>
              <a:rPr lang="es-CO" sz="2000" dirty="0">
                <a:latin typeface="Georgia" pitchFamily="18" charset="0"/>
              </a:rPr>
              <a:t>su intercambio. </a:t>
            </a:r>
          </a:p>
          <a:p>
            <a:pPr>
              <a:lnSpc>
                <a:spcPct val="150000"/>
              </a:lnSpc>
            </a:pPr>
            <a:endParaRPr lang="es-CO" sz="2000" dirty="0">
              <a:latin typeface="Georgia" pitchFamily="18" charset="0"/>
            </a:endParaRPr>
          </a:p>
        </p:txBody>
      </p:sp>
    </p:spTree>
    <p:extLst>
      <p:ext uri="{BB962C8B-B14F-4D97-AF65-F5344CB8AC3E}">
        <p14:creationId xmlns:p14="http://schemas.microsoft.com/office/powerpoint/2010/main" val="1876726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solidFill>
                  <a:srgbClr val="0070C0"/>
                </a:solidFill>
                <a:effectLst>
                  <a:outerShdw blurRad="38100" dist="38100" dir="2700000" algn="tl">
                    <a:srgbClr val="000000">
                      <a:alpha val="43137"/>
                    </a:srgbClr>
                  </a:outerShdw>
                </a:effectLst>
                <a:latin typeface="Georgia" pitchFamily="18" charset="0"/>
              </a:rPr>
              <a:t>Información Adicional</a:t>
            </a:r>
            <a:endParaRPr lang="es-CO" dirty="0"/>
          </a:p>
        </p:txBody>
      </p:sp>
      <p:sp>
        <p:nvSpPr>
          <p:cNvPr id="3" name="2 Marcador de contenido"/>
          <p:cNvSpPr>
            <a:spLocks noGrp="1"/>
          </p:cNvSpPr>
          <p:nvPr>
            <p:ph idx="1"/>
          </p:nvPr>
        </p:nvSpPr>
        <p:spPr>
          <a:xfrm>
            <a:off x="457200" y="1412776"/>
            <a:ext cx="8229600" cy="5040560"/>
          </a:xfrm>
        </p:spPr>
        <p:txBody>
          <a:bodyPr>
            <a:normAutofit/>
          </a:bodyPr>
          <a:lstStyle/>
          <a:p>
            <a:pPr>
              <a:lnSpc>
                <a:spcPct val="150000"/>
              </a:lnSpc>
            </a:pPr>
            <a:r>
              <a:rPr lang="es-CO" sz="2000" dirty="0" smtClean="0">
                <a:latin typeface="Georgia" pitchFamily="18" charset="0"/>
              </a:rPr>
              <a:t>La </a:t>
            </a:r>
            <a:r>
              <a:rPr lang="es-CO" sz="2000" dirty="0">
                <a:latin typeface="Georgia" pitchFamily="18" charset="0"/>
              </a:rPr>
              <a:t>carta de solicitud de aprobación del intercambio debe ir dirigida al consejo de facultad, no al comité curricular, ni al programa. Asimismo deberán especificar  en la carta que la respuesta deberá ir dirigida al estudiante con copia a Relaciones Internacionales. </a:t>
            </a:r>
          </a:p>
          <a:p>
            <a:pPr>
              <a:lnSpc>
                <a:spcPct val="150000"/>
              </a:lnSpc>
            </a:pPr>
            <a:r>
              <a:rPr lang="es-CO" sz="2000" dirty="0">
                <a:latin typeface="Georgia" pitchFamily="18" charset="0"/>
              </a:rPr>
              <a:t>En la carta de solicitud de aprobación del intercambio dirigida al consejo de Facultad deberán </a:t>
            </a:r>
            <a:r>
              <a:rPr lang="es-CO" sz="2000" dirty="0" smtClean="0">
                <a:latin typeface="Georgia" pitchFamily="18" charset="0"/>
              </a:rPr>
              <a:t>especificar </a:t>
            </a:r>
            <a:r>
              <a:rPr lang="es-CO" sz="2000" dirty="0">
                <a:latin typeface="Georgia" pitchFamily="18" charset="0"/>
              </a:rPr>
              <a:t>las materias que desean cursar e incluir el contenido de las materias que encuentren en las páginas de las universidades de Destino. </a:t>
            </a:r>
          </a:p>
          <a:p>
            <a:pPr>
              <a:lnSpc>
                <a:spcPct val="150000"/>
              </a:lnSpc>
            </a:pPr>
            <a:endParaRPr lang="es-CO" sz="2000" dirty="0">
              <a:latin typeface="Georgia" pitchFamily="18" charset="0"/>
            </a:endParaRPr>
          </a:p>
        </p:txBody>
      </p:sp>
    </p:spTree>
    <p:extLst>
      <p:ext uri="{BB962C8B-B14F-4D97-AF65-F5344CB8AC3E}">
        <p14:creationId xmlns:p14="http://schemas.microsoft.com/office/powerpoint/2010/main" val="41790418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O" sz="3200" b="1" dirty="0" smtClean="0">
                <a:solidFill>
                  <a:srgbClr val="0070C0"/>
                </a:solidFill>
                <a:effectLst>
                  <a:outerShdw blurRad="38100" dist="38100" dir="2700000" algn="tl">
                    <a:srgbClr val="000000">
                      <a:alpha val="43137"/>
                    </a:srgbClr>
                  </a:outerShdw>
                </a:effectLst>
                <a:latin typeface="Georgia" pitchFamily="18" charset="0"/>
              </a:rPr>
              <a:t>Recomendaciones Carta Motivación</a:t>
            </a:r>
            <a:endParaRPr lang="es-CO" sz="3200" dirty="0"/>
          </a:p>
        </p:txBody>
      </p:sp>
      <p:sp>
        <p:nvSpPr>
          <p:cNvPr id="3" name="2 Marcador de contenido"/>
          <p:cNvSpPr>
            <a:spLocks noGrp="1"/>
          </p:cNvSpPr>
          <p:nvPr>
            <p:ph idx="1"/>
          </p:nvPr>
        </p:nvSpPr>
        <p:spPr>
          <a:xfrm>
            <a:off x="457200" y="1268760"/>
            <a:ext cx="8229600" cy="5472608"/>
          </a:xfrm>
        </p:spPr>
        <p:txBody>
          <a:bodyPr>
            <a:normAutofit/>
          </a:bodyPr>
          <a:lstStyle/>
          <a:p>
            <a:pPr>
              <a:lnSpc>
                <a:spcPct val="150000"/>
              </a:lnSpc>
            </a:pPr>
            <a:r>
              <a:rPr lang="es-CO" sz="2000" dirty="0" smtClean="0">
                <a:latin typeface="Georgia" pitchFamily="18" charset="0"/>
              </a:rPr>
              <a:t>¿Qué razones académicas tuvo para seleccionar la universidad como opción de intercambio?</a:t>
            </a:r>
          </a:p>
          <a:p>
            <a:pPr>
              <a:lnSpc>
                <a:spcPct val="150000"/>
              </a:lnSpc>
            </a:pPr>
            <a:r>
              <a:rPr lang="es-CO" sz="2000" dirty="0" smtClean="0">
                <a:latin typeface="Georgia" pitchFamily="18" charset="0"/>
              </a:rPr>
              <a:t>¿De qué manera le ayudará el intercambio en esa Universidad a desarrollarse acdemicamente y personalmente?</a:t>
            </a:r>
          </a:p>
          <a:p>
            <a:pPr>
              <a:lnSpc>
                <a:spcPct val="150000"/>
              </a:lnSpc>
            </a:pPr>
            <a:r>
              <a:rPr lang="es-CO" sz="2000" dirty="0" smtClean="0">
                <a:latin typeface="Georgia" pitchFamily="18" charset="0"/>
              </a:rPr>
              <a:t>¿Qué referencia tiene de la Universidad?</a:t>
            </a:r>
          </a:p>
          <a:p>
            <a:pPr>
              <a:lnSpc>
                <a:spcPct val="150000"/>
              </a:lnSpc>
            </a:pPr>
            <a:r>
              <a:rPr lang="es-CO" sz="2000" dirty="0" smtClean="0">
                <a:latin typeface="Georgia" pitchFamily="18" charset="0"/>
              </a:rPr>
              <a:t>¿Cuáles son sus motivaciones para ir al país que escogió?</a:t>
            </a:r>
          </a:p>
          <a:p>
            <a:pPr marL="0" indent="0">
              <a:lnSpc>
                <a:spcPct val="150000"/>
              </a:lnSpc>
              <a:buNone/>
            </a:pPr>
            <a:r>
              <a:rPr lang="es-CO" sz="2000" dirty="0" smtClean="0">
                <a:latin typeface="Georgia" pitchFamily="18" charset="0"/>
              </a:rPr>
              <a:t>La carta debe ser un texto consistente y continuo. Las preguntas listadas son referencias para desarrollar el texto. </a:t>
            </a:r>
            <a:endParaRPr lang="es-CO" sz="2000" dirty="0">
              <a:latin typeface="Georgia" pitchFamily="18" charset="0"/>
            </a:endParaRPr>
          </a:p>
        </p:txBody>
      </p:sp>
    </p:spTree>
    <p:extLst>
      <p:ext uri="{BB962C8B-B14F-4D97-AF65-F5344CB8AC3E}">
        <p14:creationId xmlns:p14="http://schemas.microsoft.com/office/powerpoint/2010/main" val="3556752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2564</TotalTime>
  <Words>715</Words>
  <Application>Microsoft Office PowerPoint</Application>
  <PresentationFormat>Presentación en pantalla (4:3)</PresentationFormat>
  <Paragraphs>65</Paragraphs>
  <Slides>10</Slides>
  <Notes>2</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Presentación de PowerPoint</vt:lpstr>
      <vt:lpstr>Presentación de PowerPoint</vt:lpstr>
      <vt:lpstr>Requisitos Oficina Relaciones Internacionales</vt:lpstr>
      <vt:lpstr>Oferta Universidad Estadual do Amazonas</vt:lpstr>
      <vt:lpstr>Presentación de PowerPoint</vt:lpstr>
      <vt:lpstr>Presentación de PowerPoint</vt:lpstr>
      <vt:lpstr>Información Adicional</vt:lpstr>
      <vt:lpstr>Información Adicional</vt:lpstr>
      <vt:lpstr>Recomendaciones Carta Motivación</vt:lpstr>
      <vt:lpstr>Contacto</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UTP</dc:creator>
  <cp:lastModifiedBy>Usuario UTP</cp:lastModifiedBy>
  <cp:revision>80</cp:revision>
  <dcterms:created xsi:type="dcterms:W3CDTF">2013-07-30T19:45:35Z</dcterms:created>
  <dcterms:modified xsi:type="dcterms:W3CDTF">2014-09-22T19:47:03Z</dcterms:modified>
</cp:coreProperties>
</file>