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3"/>
  </p:notesMasterIdLst>
  <p:handoutMasterIdLst>
    <p:handoutMasterId r:id="rId34"/>
  </p:handoutMasterIdLst>
  <p:sldIdLst>
    <p:sldId id="256" r:id="rId2"/>
    <p:sldId id="533" r:id="rId3"/>
    <p:sldId id="534" r:id="rId4"/>
    <p:sldId id="562" r:id="rId5"/>
    <p:sldId id="551" r:id="rId6"/>
    <p:sldId id="540" r:id="rId7"/>
    <p:sldId id="552" r:id="rId8"/>
    <p:sldId id="535" r:id="rId9"/>
    <p:sldId id="487" r:id="rId10"/>
    <p:sldId id="538" r:id="rId11"/>
    <p:sldId id="537" r:id="rId12"/>
    <p:sldId id="539" r:id="rId13"/>
    <p:sldId id="546" r:id="rId14"/>
    <p:sldId id="553" r:id="rId15"/>
    <p:sldId id="499" r:id="rId16"/>
    <p:sldId id="489" r:id="rId17"/>
    <p:sldId id="549" r:id="rId18"/>
    <p:sldId id="550" r:id="rId19"/>
    <p:sldId id="554" r:id="rId20"/>
    <p:sldId id="555" r:id="rId21"/>
    <p:sldId id="557" r:id="rId22"/>
    <p:sldId id="558" r:id="rId23"/>
    <p:sldId id="556" r:id="rId24"/>
    <p:sldId id="563" r:id="rId25"/>
    <p:sldId id="559" r:id="rId26"/>
    <p:sldId id="561" r:id="rId27"/>
    <p:sldId id="564" r:id="rId28"/>
    <p:sldId id="566" r:id="rId29"/>
    <p:sldId id="567" r:id="rId30"/>
    <p:sldId id="565" r:id="rId31"/>
    <p:sldId id="560" r:id="rId32"/>
  </p:sldIdLst>
  <p:sldSz cx="12192000" cy="6858000"/>
  <p:notesSz cx="6858000" cy="9144000"/>
  <p:defaultTextStyle>
    <a:defPPr>
      <a:defRPr lang="es-CO"/>
    </a:defPPr>
    <a:lvl1pPr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1pPr>
    <a:lvl2pPr marL="406400" indent="508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2pPr>
    <a:lvl3pPr marL="812800" indent="1016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3pPr>
    <a:lvl4pPr marL="1219200" indent="1524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4pPr>
    <a:lvl5pPr marL="1625600" indent="2032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72E"/>
    <a:srgbClr val="156082"/>
    <a:srgbClr val="96BCD9"/>
    <a:srgbClr val="215F9A"/>
    <a:srgbClr val="78AACB"/>
    <a:srgbClr val="F7D18D"/>
    <a:srgbClr val="C886AD"/>
    <a:srgbClr val="2B5384"/>
    <a:srgbClr val="003A6A"/>
    <a:srgbClr val="007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308"/>
  </p:normalViewPr>
  <p:slideViewPr>
    <p:cSldViewPr>
      <p:cViewPr varScale="1">
        <p:scale>
          <a:sx n="113" d="100"/>
          <a:sy n="113" d="100"/>
        </p:scale>
        <p:origin x="510"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5FE9DB5-B4CB-274E-9822-4EFD6DB28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MS PGothic" charset="-128"/>
              </a:defRPr>
            </a:lvl1pPr>
          </a:lstStyle>
          <a:p>
            <a:pPr>
              <a:defRPr/>
            </a:pPr>
            <a:endParaRPr lang="es-ES_tradnl"/>
          </a:p>
        </p:txBody>
      </p:sp>
      <p:sp>
        <p:nvSpPr>
          <p:cNvPr id="3" name="Marcador de fecha 2">
            <a:extLst>
              <a:ext uri="{FF2B5EF4-FFF2-40B4-BE49-F238E27FC236}">
                <a16:creationId xmlns:a16="http://schemas.microsoft.com/office/drawing/2014/main" id="{5BDBB47E-6830-D344-9918-FECE5C46C3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ea typeface="MS PGothic" charset="-128"/>
              </a:defRPr>
            </a:lvl1pPr>
          </a:lstStyle>
          <a:p>
            <a:pPr>
              <a:defRPr/>
            </a:pPr>
            <a:fld id="{AA7984B3-1B9C-4665-A062-675A7E100B38}" type="datetimeFigureOut">
              <a:rPr lang="es-ES_tradnl"/>
              <a:pPr>
                <a:defRPr/>
              </a:pPr>
              <a:t>14/04/2026</a:t>
            </a:fld>
            <a:endParaRPr lang="es-ES_tradnl"/>
          </a:p>
        </p:txBody>
      </p:sp>
      <p:sp>
        <p:nvSpPr>
          <p:cNvPr id="4" name="Marcador de pie de página 3">
            <a:extLst>
              <a:ext uri="{FF2B5EF4-FFF2-40B4-BE49-F238E27FC236}">
                <a16:creationId xmlns:a16="http://schemas.microsoft.com/office/drawing/2014/main" id="{806C38CD-32D2-F844-80B3-ABE0F0E069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MS PGothic" charset="-128"/>
              </a:defRPr>
            </a:lvl1pPr>
          </a:lstStyle>
          <a:p>
            <a:pPr>
              <a:defRPr/>
            </a:pPr>
            <a:endParaRPr lang="es-ES_tradnl"/>
          </a:p>
        </p:txBody>
      </p:sp>
      <p:sp>
        <p:nvSpPr>
          <p:cNvPr id="5" name="Marcador de número de diapositiva 4">
            <a:extLst>
              <a:ext uri="{FF2B5EF4-FFF2-40B4-BE49-F238E27FC236}">
                <a16:creationId xmlns:a16="http://schemas.microsoft.com/office/drawing/2014/main" id="{EEC8AAF7-1200-2644-9EAC-77C5766FEB0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17B823-DDF9-4EC7-9245-FB878C01E0C8}" type="slidenum">
              <a:rPr lang="es-ES_tradnl" altLang="es-CO"/>
              <a:pPr/>
              <a:t>‹Nº›</a:t>
            </a:fld>
            <a:endParaRPr lang="es-ES_tradnl" altLang="es-C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61D9D40-6124-664E-A316-0B245F14DB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MS PGothic" charset="-128"/>
              </a:defRPr>
            </a:lvl1pPr>
          </a:lstStyle>
          <a:p>
            <a:pPr>
              <a:defRPr/>
            </a:pPr>
            <a:endParaRPr lang="es-ES_tradnl"/>
          </a:p>
        </p:txBody>
      </p:sp>
      <p:sp>
        <p:nvSpPr>
          <p:cNvPr id="3" name="Marcador de fecha 2">
            <a:extLst>
              <a:ext uri="{FF2B5EF4-FFF2-40B4-BE49-F238E27FC236}">
                <a16:creationId xmlns:a16="http://schemas.microsoft.com/office/drawing/2014/main" id="{847DF98F-CE36-3348-A025-EEDAF3C7E5B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ea typeface="MS PGothic" charset="-128"/>
              </a:defRPr>
            </a:lvl1pPr>
          </a:lstStyle>
          <a:p>
            <a:pPr>
              <a:defRPr/>
            </a:pPr>
            <a:fld id="{AFD4B9C2-6C30-4171-A96E-284684E3D4B5}" type="datetimeFigureOut">
              <a:rPr lang="es-ES_tradnl"/>
              <a:pPr>
                <a:defRPr/>
              </a:pPr>
              <a:t>14/04/2026</a:t>
            </a:fld>
            <a:endParaRPr lang="es-ES_tradnl"/>
          </a:p>
        </p:txBody>
      </p:sp>
      <p:sp>
        <p:nvSpPr>
          <p:cNvPr id="4" name="Marcador de imagen de diapositiva 3">
            <a:extLst>
              <a:ext uri="{FF2B5EF4-FFF2-40B4-BE49-F238E27FC236}">
                <a16:creationId xmlns:a16="http://schemas.microsoft.com/office/drawing/2014/main" id="{738A0D40-189F-A540-A72B-D044DA9603C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Marcador de notas 4">
            <a:extLst>
              <a:ext uri="{FF2B5EF4-FFF2-40B4-BE49-F238E27FC236}">
                <a16:creationId xmlns:a16="http://schemas.microsoft.com/office/drawing/2014/main" id="{625ADEAA-3A49-4840-A7CC-94497E12A2C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6" name="Marcador de pie de página 5">
            <a:extLst>
              <a:ext uri="{FF2B5EF4-FFF2-40B4-BE49-F238E27FC236}">
                <a16:creationId xmlns:a16="http://schemas.microsoft.com/office/drawing/2014/main" id="{A09FE5B0-FDFB-3845-8292-5E292B84329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ea typeface="MS PGothic" charset="-128"/>
              </a:defRPr>
            </a:lvl1pPr>
          </a:lstStyle>
          <a:p>
            <a:pPr>
              <a:defRPr/>
            </a:pPr>
            <a:endParaRPr lang="es-ES_tradnl"/>
          </a:p>
        </p:txBody>
      </p:sp>
      <p:sp>
        <p:nvSpPr>
          <p:cNvPr id="7" name="Marcador de número de diapositiva 6">
            <a:extLst>
              <a:ext uri="{FF2B5EF4-FFF2-40B4-BE49-F238E27FC236}">
                <a16:creationId xmlns:a16="http://schemas.microsoft.com/office/drawing/2014/main" id="{258A5BE0-8FCF-9D4C-973A-536B2EFA387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B614B23-8911-4504-A63F-CE30D7A2F6E2}" type="slidenum">
              <a:rPr lang="es-ES_tradnl" altLang="es-CO"/>
              <a:pPr/>
              <a:t>‹Nº›</a:t>
            </a:fld>
            <a:endParaRPr lang="es-ES_tradnl" altLang="es-C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CO"/>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CO"/>
          </a:p>
        </p:txBody>
      </p:sp>
      <p:sp>
        <p:nvSpPr>
          <p:cNvPr id="4" name="Marcador de fecha 3">
            <a:extLst>
              <a:ext uri="{FF2B5EF4-FFF2-40B4-BE49-F238E27FC236}">
                <a16:creationId xmlns:a16="http://schemas.microsoft.com/office/drawing/2014/main" id="{7E30A22E-99B6-6E86-4CC7-7A04C293902C}"/>
              </a:ext>
            </a:extLst>
          </p:cNvPr>
          <p:cNvSpPr>
            <a:spLocks noGrp="1"/>
          </p:cNvSpPr>
          <p:nvPr>
            <p:ph type="dt" sz="half" idx="10"/>
          </p:nvPr>
        </p:nvSpPr>
        <p:spPr/>
        <p:txBody>
          <a:bodyPr/>
          <a:lstStyle>
            <a:lvl1pPr>
              <a:defRPr/>
            </a:lvl1pPr>
          </a:lstStyle>
          <a:p>
            <a:pPr>
              <a:defRPr/>
            </a:pPr>
            <a:fld id="{562581C6-3B20-477F-BEBD-A7AE71FF7AE8}" type="datetimeFigureOut">
              <a:rPr lang="es-CO" altLang="es-CO"/>
              <a:pPr>
                <a:defRPr/>
              </a:pPr>
              <a:t>14/04/2026</a:t>
            </a:fld>
            <a:endParaRPr lang="es-CO" altLang="es-CO"/>
          </a:p>
        </p:txBody>
      </p:sp>
      <p:sp>
        <p:nvSpPr>
          <p:cNvPr id="5" name="Marcador de pie de página 4">
            <a:extLst>
              <a:ext uri="{FF2B5EF4-FFF2-40B4-BE49-F238E27FC236}">
                <a16:creationId xmlns:a16="http://schemas.microsoft.com/office/drawing/2014/main" id="{BA0D24F8-2B6F-D49B-A6E4-2960BFDA8C88}"/>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434503C0-52D6-4F41-DCD8-81FA34839D6F}"/>
              </a:ext>
            </a:extLst>
          </p:cNvPr>
          <p:cNvSpPr>
            <a:spLocks noGrp="1"/>
          </p:cNvSpPr>
          <p:nvPr>
            <p:ph type="sldNum" sz="quarter" idx="12"/>
          </p:nvPr>
        </p:nvSpPr>
        <p:spPr/>
        <p:txBody>
          <a:bodyPr/>
          <a:lstStyle>
            <a:lvl1pPr>
              <a:defRPr/>
            </a:lvl1pPr>
          </a:lstStyle>
          <a:p>
            <a:fld id="{BC62B9CB-D70D-48E0-A766-7B401F2229A6}" type="slidenum">
              <a:rPr lang="es-CO" altLang="es-CO"/>
              <a:pPr/>
              <a:t>‹Nº›</a:t>
            </a:fld>
            <a:endParaRPr lang="es-CO" altLang="es-CO"/>
          </a:p>
        </p:txBody>
      </p:sp>
    </p:spTree>
    <p:extLst>
      <p:ext uri="{BB962C8B-B14F-4D97-AF65-F5344CB8AC3E}">
        <p14:creationId xmlns:p14="http://schemas.microsoft.com/office/powerpoint/2010/main" val="146758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fecha 3">
            <a:extLst>
              <a:ext uri="{FF2B5EF4-FFF2-40B4-BE49-F238E27FC236}">
                <a16:creationId xmlns:a16="http://schemas.microsoft.com/office/drawing/2014/main" id="{60825E2C-9FC9-BD9D-E6A1-56521C1809E6}"/>
              </a:ext>
            </a:extLst>
          </p:cNvPr>
          <p:cNvSpPr>
            <a:spLocks noGrp="1"/>
          </p:cNvSpPr>
          <p:nvPr>
            <p:ph type="dt" sz="half" idx="10"/>
          </p:nvPr>
        </p:nvSpPr>
        <p:spPr/>
        <p:txBody>
          <a:bodyPr/>
          <a:lstStyle>
            <a:lvl1pPr>
              <a:defRPr/>
            </a:lvl1pPr>
          </a:lstStyle>
          <a:p>
            <a:pPr>
              <a:defRPr/>
            </a:pPr>
            <a:fld id="{B8FA88DE-5619-4696-9E4D-1BFF97890952}" type="datetimeFigureOut">
              <a:rPr lang="es-CO" altLang="es-CO"/>
              <a:pPr>
                <a:defRPr/>
              </a:pPr>
              <a:t>14/04/2026</a:t>
            </a:fld>
            <a:endParaRPr lang="es-CO" altLang="es-CO"/>
          </a:p>
        </p:txBody>
      </p:sp>
      <p:sp>
        <p:nvSpPr>
          <p:cNvPr id="5" name="Marcador de pie de página 4">
            <a:extLst>
              <a:ext uri="{FF2B5EF4-FFF2-40B4-BE49-F238E27FC236}">
                <a16:creationId xmlns:a16="http://schemas.microsoft.com/office/drawing/2014/main" id="{C60C4D8C-BDFD-F549-CBD1-45AC3505BF7F}"/>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478388E2-0B9B-21E3-B1A6-837A3BB3A49C}"/>
              </a:ext>
            </a:extLst>
          </p:cNvPr>
          <p:cNvSpPr>
            <a:spLocks noGrp="1"/>
          </p:cNvSpPr>
          <p:nvPr>
            <p:ph type="sldNum" sz="quarter" idx="12"/>
          </p:nvPr>
        </p:nvSpPr>
        <p:spPr/>
        <p:txBody>
          <a:bodyPr/>
          <a:lstStyle>
            <a:lvl1pPr>
              <a:defRPr/>
            </a:lvl1pPr>
          </a:lstStyle>
          <a:p>
            <a:fld id="{3A9E5FA2-6852-4AFA-8E04-9D18EBE5EAE8}" type="slidenum">
              <a:rPr lang="es-CO" altLang="es-CO"/>
              <a:pPr/>
              <a:t>‹Nº›</a:t>
            </a:fld>
            <a:endParaRPr lang="es-CO" altLang="es-CO"/>
          </a:p>
        </p:txBody>
      </p:sp>
    </p:spTree>
    <p:extLst>
      <p:ext uri="{BB962C8B-B14F-4D97-AF65-F5344CB8AC3E}">
        <p14:creationId xmlns:p14="http://schemas.microsoft.com/office/powerpoint/2010/main" val="103464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CO"/>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fecha 3">
            <a:extLst>
              <a:ext uri="{FF2B5EF4-FFF2-40B4-BE49-F238E27FC236}">
                <a16:creationId xmlns:a16="http://schemas.microsoft.com/office/drawing/2014/main" id="{B580AEEE-3230-105E-2C6D-369BE2E6F363}"/>
              </a:ext>
            </a:extLst>
          </p:cNvPr>
          <p:cNvSpPr>
            <a:spLocks noGrp="1"/>
          </p:cNvSpPr>
          <p:nvPr>
            <p:ph type="dt" sz="half" idx="10"/>
          </p:nvPr>
        </p:nvSpPr>
        <p:spPr/>
        <p:txBody>
          <a:bodyPr/>
          <a:lstStyle>
            <a:lvl1pPr>
              <a:defRPr/>
            </a:lvl1pPr>
          </a:lstStyle>
          <a:p>
            <a:pPr>
              <a:defRPr/>
            </a:pPr>
            <a:fld id="{FA8E3E5F-D069-47FB-8C99-B061C4FAF2C2}" type="datetimeFigureOut">
              <a:rPr lang="es-CO" altLang="es-CO"/>
              <a:pPr>
                <a:defRPr/>
              </a:pPr>
              <a:t>14/04/2026</a:t>
            </a:fld>
            <a:endParaRPr lang="es-CO" altLang="es-CO"/>
          </a:p>
        </p:txBody>
      </p:sp>
      <p:sp>
        <p:nvSpPr>
          <p:cNvPr id="5" name="Marcador de pie de página 4">
            <a:extLst>
              <a:ext uri="{FF2B5EF4-FFF2-40B4-BE49-F238E27FC236}">
                <a16:creationId xmlns:a16="http://schemas.microsoft.com/office/drawing/2014/main" id="{1158C5AC-A3FD-399C-C9D2-5A258A4C5064}"/>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41D1F981-2F9C-782B-A4BA-B5C84871B8F3}"/>
              </a:ext>
            </a:extLst>
          </p:cNvPr>
          <p:cNvSpPr>
            <a:spLocks noGrp="1"/>
          </p:cNvSpPr>
          <p:nvPr>
            <p:ph type="sldNum" sz="quarter" idx="12"/>
          </p:nvPr>
        </p:nvSpPr>
        <p:spPr/>
        <p:txBody>
          <a:bodyPr/>
          <a:lstStyle>
            <a:lvl1pPr>
              <a:defRPr/>
            </a:lvl1pPr>
          </a:lstStyle>
          <a:p>
            <a:fld id="{09E0416F-A4FD-40F6-8DE4-9517E0971692}" type="slidenum">
              <a:rPr lang="es-CO" altLang="es-CO"/>
              <a:pPr/>
              <a:t>‹Nº›</a:t>
            </a:fld>
            <a:endParaRPr lang="es-CO" altLang="es-CO"/>
          </a:p>
        </p:txBody>
      </p:sp>
    </p:spTree>
    <p:extLst>
      <p:ext uri="{BB962C8B-B14F-4D97-AF65-F5344CB8AC3E}">
        <p14:creationId xmlns:p14="http://schemas.microsoft.com/office/powerpoint/2010/main" val="303364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fecha 3">
            <a:extLst>
              <a:ext uri="{FF2B5EF4-FFF2-40B4-BE49-F238E27FC236}">
                <a16:creationId xmlns:a16="http://schemas.microsoft.com/office/drawing/2014/main" id="{7E40048E-D0F5-26E2-9FFD-445FF53CF5AA}"/>
              </a:ext>
            </a:extLst>
          </p:cNvPr>
          <p:cNvSpPr>
            <a:spLocks noGrp="1"/>
          </p:cNvSpPr>
          <p:nvPr>
            <p:ph type="dt" sz="half" idx="10"/>
          </p:nvPr>
        </p:nvSpPr>
        <p:spPr/>
        <p:txBody>
          <a:bodyPr/>
          <a:lstStyle>
            <a:lvl1pPr>
              <a:defRPr/>
            </a:lvl1pPr>
          </a:lstStyle>
          <a:p>
            <a:pPr>
              <a:defRPr/>
            </a:pPr>
            <a:fld id="{38D8694B-8E61-43A4-81B3-7D258311A234}" type="datetimeFigureOut">
              <a:rPr lang="es-CO" altLang="es-CO"/>
              <a:pPr>
                <a:defRPr/>
              </a:pPr>
              <a:t>14/04/2026</a:t>
            </a:fld>
            <a:endParaRPr lang="es-CO" altLang="es-CO"/>
          </a:p>
        </p:txBody>
      </p:sp>
      <p:sp>
        <p:nvSpPr>
          <p:cNvPr id="5" name="Marcador de pie de página 4">
            <a:extLst>
              <a:ext uri="{FF2B5EF4-FFF2-40B4-BE49-F238E27FC236}">
                <a16:creationId xmlns:a16="http://schemas.microsoft.com/office/drawing/2014/main" id="{04AA74AE-C994-020B-6687-5173A8D175B1}"/>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35E4DFBD-7AA8-2C0C-262F-2B8BEE5D452B}"/>
              </a:ext>
            </a:extLst>
          </p:cNvPr>
          <p:cNvSpPr>
            <a:spLocks noGrp="1"/>
          </p:cNvSpPr>
          <p:nvPr>
            <p:ph type="sldNum" sz="quarter" idx="12"/>
          </p:nvPr>
        </p:nvSpPr>
        <p:spPr/>
        <p:txBody>
          <a:bodyPr/>
          <a:lstStyle>
            <a:lvl1pPr>
              <a:defRPr/>
            </a:lvl1pPr>
          </a:lstStyle>
          <a:p>
            <a:fld id="{7EF3C82E-DBE1-4DFD-9EE0-22A6B7E78B8A}" type="slidenum">
              <a:rPr lang="es-CO" altLang="es-CO"/>
              <a:pPr/>
              <a:t>‹Nº›</a:t>
            </a:fld>
            <a:endParaRPr lang="es-CO" altLang="es-CO"/>
          </a:p>
        </p:txBody>
      </p:sp>
    </p:spTree>
    <p:extLst>
      <p:ext uri="{BB962C8B-B14F-4D97-AF65-F5344CB8AC3E}">
        <p14:creationId xmlns:p14="http://schemas.microsoft.com/office/powerpoint/2010/main" val="114323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CO"/>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a:extLst>
              <a:ext uri="{FF2B5EF4-FFF2-40B4-BE49-F238E27FC236}">
                <a16:creationId xmlns:a16="http://schemas.microsoft.com/office/drawing/2014/main" id="{81A53BC4-93EA-E462-3CE7-5620F7E4E398}"/>
              </a:ext>
            </a:extLst>
          </p:cNvPr>
          <p:cNvSpPr>
            <a:spLocks noGrp="1"/>
          </p:cNvSpPr>
          <p:nvPr>
            <p:ph type="dt" sz="half" idx="10"/>
          </p:nvPr>
        </p:nvSpPr>
        <p:spPr/>
        <p:txBody>
          <a:bodyPr/>
          <a:lstStyle>
            <a:lvl1pPr>
              <a:defRPr/>
            </a:lvl1pPr>
          </a:lstStyle>
          <a:p>
            <a:pPr>
              <a:defRPr/>
            </a:pPr>
            <a:fld id="{E80D0FB6-E853-4BA2-AFBF-6F2E70B55F93}" type="datetimeFigureOut">
              <a:rPr lang="es-CO" altLang="es-CO"/>
              <a:pPr>
                <a:defRPr/>
              </a:pPr>
              <a:t>14/04/2026</a:t>
            </a:fld>
            <a:endParaRPr lang="es-CO" altLang="es-CO"/>
          </a:p>
        </p:txBody>
      </p:sp>
      <p:sp>
        <p:nvSpPr>
          <p:cNvPr id="5" name="Marcador de pie de página 4">
            <a:extLst>
              <a:ext uri="{FF2B5EF4-FFF2-40B4-BE49-F238E27FC236}">
                <a16:creationId xmlns:a16="http://schemas.microsoft.com/office/drawing/2014/main" id="{BF01FD72-A729-4584-0C94-5D54415572C7}"/>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A1BFC0B4-ACC8-831D-0C50-069FE5331488}"/>
              </a:ext>
            </a:extLst>
          </p:cNvPr>
          <p:cNvSpPr>
            <a:spLocks noGrp="1"/>
          </p:cNvSpPr>
          <p:nvPr>
            <p:ph type="sldNum" sz="quarter" idx="12"/>
          </p:nvPr>
        </p:nvSpPr>
        <p:spPr/>
        <p:txBody>
          <a:bodyPr/>
          <a:lstStyle>
            <a:lvl1pPr>
              <a:defRPr/>
            </a:lvl1pPr>
          </a:lstStyle>
          <a:p>
            <a:fld id="{01289A2E-E9B0-4916-8F07-4DF552996B5E}" type="slidenum">
              <a:rPr lang="es-CO" altLang="es-CO"/>
              <a:pPr/>
              <a:t>‹Nº›</a:t>
            </a:fld>
            <a:endParaRPr lang="es-CO" altLang="es-CO"/>
          </a:p>
        </p:txBody>
      </p:sp>
    </p:spTree>
    <p:extLst>
      <p:ext uri="{BB962C8B-B14F-4D97-AF65-F5344CB8AC3E}">
        <p14:creationId xmlns:p14="http://schemas.microsoft.com/office/powerpoint/2010/main" val="205226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5" name="Marcador de fecha 4">
            <a:extLst>
              <a:ext uri="{FF2B5EF4-FFF2-40B4-BE49-F238E27FC236}">
                <a16:creationId xmlns:a16="http://schemas.microsoft.com/office/drawing/2014/main" id="{FDBF978B-A1C3-3983-DADC-475837644FFE}"/>
              </a:ext>
            </a:extLst>
          </p:cNvPr>
          <p:cNvSpPr>
            <a:spLocks noGrp="1"/>
          </p:cNvSpPr>
          <p:nvPr>
            <p:ph type="dt" sz="half" idx="10"/>
          </p:nvPr>
        </p:nvSpPr>
        <p:spPr/>
        <p:txBody>
          <a:bodyPr/>
          <a:lstStyle>
            <a:lvl1pPr>
              <a:defRPr/>
            </a:lvl1pPr>
          </a:lstStyle>
          <a:p>
            <a:pPr>
              <a:defRPr/>
            </a:pPr>
            <a:fld id="{89308834-18C4-4362-8A8F-3438E4BA8546}" type="datetimeFigureOut">
              <a:rPr lang="es-CO" altLang="es-CO"/>
              <a:pPr>
                <a:defRPr/>
              </a:pPr>
              <a:t>14/04/2026</a:t>
            </a:fld>
            <a:endParaRPr lang="es-CO" altLang="es-CO"/>
          </a:p>
        </p:txBody>
      </p:sp>
      <p:sp>
        <p:nvSpPr>
          <p:cNvPr id="6" name="Marcador de pie de página 5">
            <a:extLst>
              <a:ext uri="{FF2B5EF4-FFF2-40B4-BE49-F238E27FC236}">
                <a16:creationId xmlns:a16="http://schemas.microsoft.com/office/drawing/2014/main" id="{CC9738E8-ADE7-EAAB-B1FE-7BE687C5C638}"/>
              </a:ext>
            </a:extLst>
          </p:cNvPr>
          <p:cNvSpPr>
            <a:spLocks noGrp="1"/>
          </p:cNvSpPr>
          <p:nvPr>
            <p:ph type="ftr" sz="quarter" idx="11"/>
          </p:nvPr>
        </p:nvSpPr>
        <p:spPr/>
        <p:txBody>
          <a:bodyPr/>
          <a:lstStyle>
            <a:lvl1pPr>
              <a:defRPr/>
            </a:lvl1pPr>
          </a:lstStyle>
          <a:p>
            <a:pPr>
              <a:defRPr/>
            </a:pPr>
            <a:endParaRPr lang="es-ES_tradnl" altLang="es-CO"/>
          </a:p>
        </p:txBody>
      </p:sp>
      <p:sp>
        <p:nvSpPr>
          <p:cNvPr id="7" name="Marcador de número de diapositiva 6">
            <a:extLst>
              <a:ext uri="{FF2B5EF4-FFF2-40B4-BE49-F238E27FC236}">
                <a16:creationId xmlns:a16="http://schemas.microsoft.com/office/drawing/2014/main" id="{BF55B00C-30A6-43EE-AC99-F98ED3AAAA7E}"/>
              </a:ext>
            </a:extLst>
          </p:cNvPr>
          <p:cNvSpPr>
            <a:spLocks noGrp="1"/>
          </p:cNvSpPr>
          <p:nvPr>
            <p:ph type="sldNum" sz="quarter" idx="12"/>
          </p:nvPr>
        </p:nvSpPr>
        <p:spPr/>
        <p:txBody>
          <a:bodyPr/>
          <a:lstStyle>
            <a:lvl1pPr>
              <a:defRPr/>
            </a:lvl1pPr>
          </a:lstStyle>
          <a:p>
            <a:fld id="{03314784-C092-4CF6-BD5B-234DF1B19322}" type="slidenum">
              <a:rPr lang="es-CO" altLang="es-CO"/>
              <a:pPr/>
              <a:t>‹Nº›</a:t>
            </a:fld>
            <a:endParaRPr lang="es-CO" altLang="es-CO"/>
          </a:p>
        </p:txBody>
      </p:sp>
    </p:spTree>
    <p:extLst>
      <p:ext uri="{BB962C8B-B14F-4D97-AF65-F5344CB8AC3E}">
        <p14:creationId xmlns:p14="http://schemas.microsoft.com/office/powerpoint/2010/main" val="5059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CO"/>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7" name="Marcador de fecha 6">
            <a:extLst>
              <a:ext uri="{FF2B5EF4-FFF2-40B4-BE49-F238E27FC236}">
                <a16:creationId xmlns:a16="http://schemas.microsoft.com/office/drawing/2014/main" id="{E4C88F69-27FB-3641-D854-00F9B17CA3CF}"/>
              </a:ext>
            </a:extLst>
          </p:cNvPr>
          <p:cNvSpPr>
            <a:spLocks noGrp="1"/>
          </p:cNvSpPr>
          <p:nvPr>
            <p:ph type="dt" sz="half" idx="10"/>
          </p:nvPr>
        </p:nvSpPr>
        <p:spPr/>
        <p:txBody>
          <a:bodyPr/>
          <a:lstStyle>
            <a:lvl1pPr>
              <a:defRPr/>
            </a:lvl1pPr>
          </a:lstStyle>
          <a:p>
            <a:pPr>
              <a:defRPr/>
            </a:pPr>
            <a:fld id="{3EE90675-A82B-4997-BC01-D1FA1AE9718D}" type="datetimeFigureOut">
              <a:rPr lang="es-CO" altLang="es-CO"/>
              <a:pPr>
                <a:defRPr/>
              </a:pPr>
              <a:t>14/04/2026</a:t>
            </a:fld>
            <a:endParaRPr lang="es-CO" altLang="es-CO"/>
          </a:p>
        </p:txBody>
      </p:sp>
      <p:sp>
        <p:nvSpPr>
          <p:cNvPr id="8" name="Marcador de pie de página 7">
            <a:extLst>
              <a:ext uri="{FF2B5EF4-FFF2-40B4-BE49-F238E27FC236}">
                <a16:creationId xmlns:a16="http://schemas.microsoft.com/office/drawing/2014/main" id="{FA20BADD-8D0A-6FFE-60D7-BA38869FEAA3}"/>
              </a:ext>
            </a:extLst>
          </p:cNvPr>
          <p:cNvSpPr>
            <a:spLocks noGrp="1"/>
          </p:cNvSpPr>
          <p:nvPr>
            <p:ph type="ftr" sz="quarter" idx="11"/>
          </p:nvPr>
        </p:nvSpPr>
        <p:spPr/>
        <p:txBody>
          <a:bodyPr/>
          <a:lstStyle>
            <a:lvl1pPr>
              <a:defRPr/>
            </a:lvl1pPr>
          </a:lstStyle>
          <a:p>
            <a:pPr>
              <a:defRPr/>
            </a:pPr>
            <a:endParaRPr lang="es-ES_tradnl" altLang="es-CO"/>
          </a:p>
        </p:txBody>
      </p:sp>
      <p:sp>
        <p:nvSpPr>
          <p:cNvPr id="9" name="Marcador de número de diapositiva 8">
            <a:extLst>
              <a:ext uri="{FF2B5EF4-FFF2-40B4-BE49-F238E27FC236}">
                <a16:creationId xmlns:a16="http://schemas.microsoft.com/office/drawing/2014/main" id="{F102E0A8-439D-7331-3D02-A9DFB93EEB89}"/>
              </a:ext>
            </a:extLst>
          </p:cNvPr>
          <p:cNvSpPr>
            <a:spLocks noGrp="1"/>
          </p:cNvSpPr>
          <p:nvPr>
            <p:ph type="sldNum" sz="quarter" idx="12"/>
          </p:nvPr>
        </p:nvSpPr>
        <p:spPr/>
        <p:txBody>
          <a:bodyPr/>
          <a:lstStyle>
            <a:lvl1pPr>
              <a:defRPr/>
            </a:lvl1pPr>
          </a:lstStyle>
          <a:p>
            <a:fld id="{E56E20D5-B946-4291-8188-38BFFBB5F9C2}" type="slidenum">
              <a:rPr lang="es-CO" altLang="es-CO"/>
              <a:pPr/>
              <a:t>‹Nº›</a:t>
            </a:fld>
            <a:endParaRPr lang="es-CO" altLang="es-CO"/>
          </a:p>
        </p:txBody>
      </p:sp>
    </p:spTree>
    <p:extLst>
      <p:ext uri="{BB962C8B-B14F-4D97-AF65-F5344CB8AC3E}">
        <p14:creationId xmlns:p14="http://schemas.microsoft.com/office/powerpoint/2010/main" val="38754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fecha 2">
            <a:extLst>
              <a:ext uri="{FF2B5EF4-FFF2-40B4-BE49-F238E27FC236}">
                <a16:creationId xmlns:a16="http://schemas.microsoft.com/office/drawing/2014/main" id="{2CEA7C78-696D-D1F8-8C88-0725A784F852}"/>
              </a:ext>
            </a:extLst>
          </p:cNvPr>
          <p:cNvSpPr>
            <a:spLocks noGrp="1"/>
          </p:cNvSpPr>
          <p:nvPr>
            <p:ph type="dt" sz="half" idx="10"/>
          </p:nvPr>
        </p:nvSpPr>
        <p:spPr/>
        <p:txBody>
          <a:bodyPr/>
          <a:lstStyle>
            <a:lvl1pPr>
              <a:defRPr/>
            </a:lvl1pPr>
          </a:lstStyle>
          <a:p>
            <a:pPr>
              <a:defRPr/>
            </a:pPr>
            <a:fld id="{B95155E5-65A2-412A-BB3E-178AA3F20E3B}" type="datetimeFigureOut">
              <a:rPr lang="es-CO" altLang="es-CO"/>
              <a:pPr>
                <a:defRPr/>
              </a:pPr>
              <a:t>14/04/2026</a:t>
            </a:fld>
            <a:endParaRPr lang="es-CO" altLang="es-CO"/>
          </a:p>
        </p:txBody>
      </p:sp>
      <p:sp>
        <p:nvSpPr>
          <p:cNvPr id="4" name="Marcador de pie de página 3">
            <a:extLst>
              <a:ext uri="{FF2B5EF4-FFF2-40B4-BE49-F238E27FC236}">
                <a16:creationId xmlns:a16="http://schemas.microsoft.com/office/drawing/2014/main" id="{4ADBB0DC-FC08-20E3-7538-32175EEE54C0}"/>
              </a:ext>
            </a:extLst>
          </p:cNvPr>
          <p:cNvSpPr>
            <a:spLocks noGrp="1"/>
          </p:cNvSpPr>
          <p:nvPr>
            <p:ph type="ftr" sz="quarter" idx="11"/>
          </p:nvPr>
        </p:nvSpPr>
        <p:spPr/>
        <p:txBody>
          <a:bodyPr/>
          <a:lstStyle>
            <a:lvl1pPr>
              <a:defRPr/>
            </a:lvl1pPr>
          </a:lstStyle>
          <a:p>
            <a:pPr>
              <a:defRPr/>
            </a:pPr>
            <a:endParaRPr lang="es-ES_tradnl" altLang="es-CO"/>
          </a:p>
        </p:txBody>
      </p:sp>
      <p:sp>
        <p:nvSpPr>
          <p:cNvPr id="5" name="Marcador de número de diapositiva 4">
            <a:extLst>
              <a:ext uri="{FF2B5EF4-FFF2-40B4-BE49-F238E27FC236}">
                <a16:creationId xmlns:a16="http://schemas.microsoft.com/office/drawing/2014/main" id="{D0FF6C5D-45C2-C485-3F9D-5F7D5041CAD1}"/>
              </a:ext>
            </a:extLst>
          </p:cNvPr>
          <p:cNvSpPr>
            <a:spLocks noGrp="1"/>
          </p:cNvSpPr>
          <p:nvPr>
            <p:ph type="sldNum" sz="quarter" idx="12"/>
          </p:nvPr>
        </p:nvSpPr>
        <p:spPr/>
        <p:txBody>
          <a:bodyPr/>
          <a:lstStyle>
            <a:lvl1pPr>
              <a:defRPr/>
            </a:lvl1pPr>
          </a:lstStyle>
          <a:p>
            <a:fld id="{583E469B-2D1E-468D-AD2D-350F6CBF2C83}" type="slidenum">
              <a:rPr lang="es-CO" altLang="es-CO"/>
              <a:pPr/>
              <a:t>‹Nº›</a:t>
            </a:fld>
            <a:endParaRPr lang="es-CO" altLang="es-CO"/>
          </a:p>
        </p:txBody>
      </p:sp>
    </p:spTree>
    <p:extLst>
      <p:ext uri="{BB962C8B-B14F-4D97-AF65-F5344CB8AC3E}">
        <p14:creationId xmlns:p14="http://schemas.microsoft.com/office/powerpoint/2010/main" val="229618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148F86-C642-85D3-CD1F-5C0BA0DD1B30}"/>
              </a:ext>
            </a:extLst>
          </p:cNvPr>
          <p:cNvSpPr>
            <a:spLocks noGrp="1"/>
          </p:cNvSpPr>
          <p:nvPr>
            <p:ph type="dt" sz="half" idx="10"/>
          </p:nvPr>
        </p:nvSpPr>
        <p:spPr/>
        <p:txBody>
          <a:bodyPr/>
          <a:lstStyle>
            <a:lvl1pPr>
              <a:defRPr/>
            </a:lvl1pPr>
          </a:lstStyle>
          <a:p>
            <a:pPr>
              <a:defRPr/>
            </a:pPr>
            <a:fld id="{4F644D56-CCB0-4468-BE2F-015351E02682}" type="datetimeFigureOut">
              <a:rPr lang="es-CO" altLang="es-CO"/>
              <a:pPr>
                <a:defRPr/>
              </a:pPr>
              <a:t>14/04/2026</a:t>
            </a:fld>
            <a:endParaRPr lang="es-CO" altLang="es-CO"/>
          </a:p>
        </p:txBody>
      </p:sp>
      <p:sp>
        <p:nvSpPr>
          <p:cNvPr id="3" name="Marcador de pie de página 2">
            <a:extLst>
              <a:ext uri="{FF2B5EF4-FFF2-40B4-BE49-F238E27FC236}">
                <a16:creationId xmlns:a16="http://schemas.microsoft.com/office/drawing/2014/main" id="{DA6986E6-7229-C877-DD24-3BFDBBFE882A}"/>
              </a:ext>
            </a:extLst>
          </p:cNvPr>
          <p:cNvSpPr>
            <a:spLocks noGrp="1"/>
          </p:cNvSpPr>
          <p:nvPr>
            <p:ph type="ftr" sz="quarter" idx="11"/>
          </p:nvPr>
        </p:nvSpPr>
        <p:spPr/>
        <p:txBody>
          <a:bodyPr/>
          <a:lstStyle>
            <a:lvl1pPr>
              <a:defRPr/>
            </a:lvl1pPr>
          </a:lstStyle>
          <a:p>
            <a:pPr>
              <a:defRPr/>
            </a:pPr>
            <a:endParaRPr lang="es-ES_tradnl" altLang="es-CO"/>
          </a:p>
        </p:txBody>
      </p:sp>
      <p:sp>
        <p:nvSpPr>
          <p:cNvPr id="4" name="Marcador de número de diapositiva 3">
            <a:extLst>
              <a:ext uri="{FF2B5EF4-FFF2-40B4-BE49-F238E27FC236}">
                <a16:creationId xmlns:a16="http://schemas.microsoft.com/office/drawing/2014/main" id="{582D6479-0BF8-B69A-93EA-9AE7F938088D}"/>
              </a:ext>
            </a:extLst>
          </p:cNvPr>
          <p:cNvSpPr>
            <a:spLocks noGrp="1"/>
          </p:cNvSpPr>
          <p:nvPr>
            <p:ph type="sldNum" sz="quarter" idx="12"/>
          </p:nvPr>
        </p:nvSpPr>
        <p:spPr/>
        <p:txBody>
          <a:bodyPr/>
          <a:lstStyle>
            <a:lvl1pPr>
              <a:defRPr/>
            </a:lvl1pPr>
          </a:lstStyle>
          <a:p>
            <a:fld id="{A9C57549-8AAF-42D7-8CC2-6E5944C2DD78}" type="slidenum">
              <a:rPr lang="es-CO" altLang="es-CO"/>
              <a:pPr/>
              <a:t>‹Nº›</a:t>
            </a:fld>
            <a:endParaRPr lang="es-CO" altLang="es-CO"/>
          </a:p>
        </p:txBody>
      </p:sp>
    </p:spTree>
    <p:extLst>
      <p:ext uri="{BB962C8B-B14F-4D97-AF65-F5344CB8AC3E}">
        <p14:creationId xmlns:p14="http://schemas.microsoft.com/office/powerpoint/2010/main" val="212328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CO"/>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a:extLst>
              <a:ext uri="{FF2B5EF4-FFF2-40B4-BE49-F238E27FC236}">
                <a16:creationId xmlns:a16="http://schemas.microsoft.com/office/drawing/2014/main" id="{7A1738E7-A439-2283-18F9-F752402D398B}"/>
              </a:ext>
            </a:extLst>
          </p:cNvPr>
          <p:cNvSpPr>
            <a:spLocks noGrp="1"/>
          </p:cNvSpPr>
          <p:nvPr>
            <p:ph type="dt" sz="half" idx="10"/>
          </p:nvPr>
        </p:nvSpPr>
        <p:spPr/>
        <p:txBody>
          <a:bodyPr/>
          <a:lstStyle>
            <a:lvl1pPr>
              <a:defRPr/>
            </a:lvl1pPr>
          </a:lstStyle>
          <a:p>
            <a:pPr>
              <a:defRPr/>
            </a:pPr>
            <a:fld id="{75B853FC-1A6F-453D-9B1B-1D029DE08766}" type="datetimeFigureOut">
              <a:rPr lang="es-CO" altLang="es-CO"/>
              <a:pPr>
                <a:defRPr/>
              </a:pPr>
              <a:t>14/04/2026</a:t>
            </a:fld>
            <a:endParaRPr lang="es-CO" altLang="es-CO"/>
          </a:p>
        </p:txBody>
      </p:sp>
      <p:sp>
        <p:nvSpPr>
          <p:cNvPr id="6" name="Marcador de pie de página 5">
            <a:extLst>
              <a:ext uri="{FF2B5EF4-FFF2-40B4-BE49-F238E27FC236}">
                <a16:creationId xmlns:a16="http://schemas.microsoft.com/office/drawing/2014/main" id="{D69CBDD3-95E3-83DE-D43B-00E33061A83A}"/>
              </a:ext>
            </a:extLst>
          </p:cNvPr>
          <p:cNvSpPr>
            <a:spLocks noGrp="1"/>
          </p:cNvSpPr>
          <p:nvPr>
            <p:ph type="ftr" sz="quarter" idx="11"/>
          </p:nvPr>
        </p:nvSpPr>
        <p:spPr/>
        <p:txBody>
          <a:bodyPr/>
          <a:lstStyle>
            <a:lvl1pPr>
              <a:defRPr/>
            </a:lvl1pPr>
          </a:lstStyle>
          <a:p>
            <a:pPr>
              <a:defRPr/>
            </a:pPr>
            <a:endParaRPr lang="es-ES_tradnl" altLang="es-CO"/>
          </a:p>
        </p:txBody>
      </p:sp>
      <p:sp>
        <p:nvSpPr>
          <p:cNvPr id="7" name="Marcador de número de diapositiva 6">
            <a:extLst>
              <a:ext uri="{FF2B5EF4-FFF2-40B4-BE49-F238E27FC236}">
                <a16:creationId xmlns:a16="http://schemas.microsoft.com/office/drawing/2014/main" id="{7C8A5218-C8CE-DD55-6FC7-52465E5DDAA4}"/>
              </a:ext>
            </a:extLst>
          </p:cNvPr>
          <p:cNvSpPr>
            <a:spLocks noGrp="1"/>
          </p:cNvSpPr>
          <p:nvPr>
            <p:ph type="sldNum" sz="quarter" idx="12"/>
          </p:nvPr>
        </p:nvSpPr>
        <p:spPr/>
        <p:txBody>
          <a:bodyPr/>
          <a:lstStyle>
            <a:lvl1pPr>
              <a:defRPr/>
            </a:lvl1pPr>
          </a:lstStyle>
          <a:p>
            <a:fld id="{2AF2644D-74BB-413F-86A1-B5B2B53A2446}" type="slidenum">
              <a:rPr lang="es-CO" altLang="es-CO"/>
              <a:pPr/>
              <a:t>‹Nº›</a:t>
            </a:fld>
            <a:endParaRPr lang="es-CO" altLang="es-CO"/>
          </a:p>
        </p:txBody>
      </p:sp>
    </p:spTree>
    <p:extLst>
      <p:ext uri="{BB962C8B-B14F-4D97-AF65-F5344CB8AC3E}">
        <p14:creationId xmlns:p14="http://schemas.microsoft.com/office/powerpoint/2010/main" val="238621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CO"/>
          </a:p>
        </p:txBody>
      </p:sp>
      <p:sp>
        <p:nvSpPr>
          <p:cNvPr id="3" name="Marcador de posición de imagen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a:extLst>
              <a:ext uri="{FF2B5EF4-FFF2-40B4-BE49-F238E27FC236}">
                <a16:creationId xmlns:a16="http://schemas.microsoft.com/office/drawing/2014/main" id="{3D7ADEB9-D188-8E9D-D4C9-94223B733CE8}"/>
              </a:ext>
            </a:extLst>
          </p:cNvPr>
          <p:cNvSpPr>
            <a:spLocks noGrp="1"/>
          </p:cNvSpPr>
          <p:nvPr>
            <p:ph type="dt" sz="half" idx="10"/>
          </p:nvPr>
        </p:nvSpPr>
        <p:spPr/>
        <p:txBody>
          <a:bodyPr/>
          <a:lstStyle>
            <a:lvl1pPr>
              <a:defRPr/>
            </a:lvl1pPr>
          </a:lstStyle>
          <a:p>
            <a:pPr>
              <a:defRPr/>
            </a:pPr>
            <a:fld id="{1C975292-EE6D-4E29-8C68-7C5EF820354D}" type="datetimeFigureOut">
              <a:rPr lang="es-CO" altLang="es-CO"/>
              <a:pPr>
                <a:defRPr/>
              </a:pPr>
              <a:t>14/04/2026</a:t>
            </a:fld>
            <a:endParaRPr lang="es-CO" altLang="es-CO"/>
          </a:p>
        </p:txBody>
      </p:sp>
      <p:sp>
        <p:nvSpPr>
          <p:cNvPr id="6" name="Marcador de pie de página 5">
            <a:extLst>
              <a:ext uri="{FF2B5EF4-FFF2-40B4-BE49-F238E27FC236}">
                <a16:creationId xmlns:a16="http://schemas.microsoft.com/office/drawing/2014/main" id="{62C1B5AF-52F7-373A-BBCE-DA6B7245A06C}"/>
              </a:ext>
            </a:extLst>
          </p:cNvPr>
          <p:cNvSpPr>
            <a:spLocks noGrp="1"/>
          </p:cNvSpPr>
          <p:nvPr>
            <p:ph type="ftr" sz="quarter" idx="11"/>
          </p:nvPr>
        </p:nvSpPr>
        <p:spPr/>
        <p:txBody>
          <a:bodyPr/>
          <a:lstStyle>
            <a:lvl1pPr>
              <a:defRPr/>
            </a:lvl1pPr>
          </a:lstStyle>
          <a:p>
            <a:pPr>
              <a:defRPr/>
            </a:pPr>
            <a:endParaRPr lang="es-ES_tradnl" altLang="es-CO"/>
          </a:p>
        </p:txBody>
      </p:sp>
      <p:sp>
        <p:nvSpPr>
          <p:cNvPr id="7" name="Marcador de número de diapositiva 6">
            <a:extLst>
              <a:ext uri="{FF2B5EF4-FFF2-40B4-BE49-F238E27FC236}">
                <a16:creationId xmlns:a16="http://schemas.microsoft.com/office/drawing/2014/main" id="{767D1BE8-DE63-9EAE-FBDA-481CFA67C597}"/>
              </a:ext>
            </a:extLst>
          </p:cNvPr>
          <p:cNvSpPr>
            <a:spLocks noGrp="1"/>
          </p:cNvSpPr>
          <p:nvPr>
            <p:ph type="sldNum" sz="quarter" idx="12"/>
          </p:nvPr>
        </p:nvSpPr>
        <p:spPr/>
        <p:txBody>
          <a:bodyPr/>
          <a:lstStyle>
            <a:lvl1pPr>
              <a:defRPr/>
            </a:lvl1pPr>
          </a:lstStyle>
          <a:p>
            <a:fld id="{28172315-76A2-423A-8389-C53A586DF0DE}" type="slidenum">
              <a:rPr lang="es-CO" altLang="es-CO"/>
              <a:pPr/>
              <a:t>‹Nº›</a:t>
            </a:fld>
            <a:endParaRPr lang="es-CO" altLang="es-CO"/>
          </a:p>
        </p:txBody>
      </p:sp>
    </p:spTree>
    <p:extLst>
      <p:ext uri="{BB962C8B-B14F-4D97-AF65-F5344CB8AC3E}">
        <p14:creationId xmlns:p14="http://schemas.microsoft.com/office/powerpoint/2010/main" val="412243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E9BE07BE-7D76-4F8C-F562-FE3900CEFF9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O"/>
              <a:t>Clic para editar título</a:t>
            </a:r>
            <a:endParaRPr lang="es-CO" altLang="es-CO"/>
          </a:p>
        </p:txBody>
      </p:sp>
      <p:sp>
        <p:nvSpPr>
          <p:cNvPr id="1027" name="Marcador de texto 2">
            <a:extLst>
              <a:ext uri="{FF2B5EF4-FFF2-40B4-BE49-F238E27FC236}">
                <a16:creationId xmlns:a16="http://schemas.microsoft.com/office/drawing/2014/main" id="{B9A546A4-03EA-4DF1-BDF6-DCE839CF159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O"/>
              <a:t>Haga clic para modificar el estilo de texto del patrón</a:t>
            </a:r>
          </a:p>
          <a:p>
            <a:pPr lvl="1"/>
            <a:r>
              <a:rPr lang="es-ES_tradnl" altLang="es-CO"/>
              <a:t>Segundo nivel</a:t>
            </a:r>
          </a:p>
          <a:p>
            <a:pPr lvl="2"/>
            <a:r>
              <a:rPr lang="es-ES_tradnl" altLang="es-CO"/>
              <a:t>Tercer nivel</a:t>
            </a:r>
          </a:p>
          <a:p>
            <a:pPr lvl="3"/>
            <a:r>
              <a:rPr lang="es-ES_tradnl" altLang="es-CO"/>
              <a:t>Cuarto nivel</a:t>
            </a:r>
          </a:p>
          <a:p>
            <a:pPr lvl="4"/>
            <a:r>
              <a:rPr lang="es-ES_tradnl" altLang="es-CO"/>
              <a:t>Quinto nivel</a:t>
            </a:r>
            <a:endParaRPr lang="es-CO" altLang="es-CO"/>
          </a:p>
        </p:txBody>
      </p:sp>
      <p:sp>
        <p:nvSpPr>
          <p:cNvPr id="4" name="Marcador de fecha 3">
            <a:extLst>
              <a:ext uri="{FF2B5EF4-FFF2-40B4-BE49-F238E27FC236}">
                <a16:creationId xmlns:a16="http://schemas.microsoft.com/office/drawing/2014/main" id="{6FA9AB42-028B-C94D-BC66-BC03175FC4F3}"/>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ea typeface="MS PGothic" panose="020B0600070205080204" pitchFamily="34" charset="-128"/>
              </a:defRPr>
            </a:lvl1pPr>
          </a:lstStyle>
          <a:p>
            <a:pPr>
              <a:defRPr/>
            </a:pPr>
            <a:fld id="{4C67E5F6-1E79-4415-B78A-17CB8B802C06}" type="datetimeFigureOut">
              <a:rPr lang="es-ES" altLang="es-CO"/>
              <a:pPr>
                <a:defRPr/>
              </a:pPr>
              <a:t>14/04/2026</a:t>
            </a:fld>
            <a:endParaRPr lang="es-CO" altLang="es-CO"/>
          </a:p>
        </p:txBody>
      </p:sp>
      <p:sp>
        <p:nvSpPr>
          <p:cNvPr id="5" name="Marcador de pie de página 4">
            <a:extLst>
              <a:ext uri="{FF2B5EF4-FFF2-40B4-BE49-F238E27FC236}">
                <a16:creationId xmlns:a16="http://schemas.microsoft.com/office/drawing/2014/main" id="{70F566D5-9830-3A48-855C-D28589C4F974}"/>
              </a:ext>
            </a:extLst>
          </p:cNvPr>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anose="020B0604020202020204" pitchFamily="34" charset="0"/>
                <a:ea typeface="MS PGothic" panose="020B0600070205080204" pitchFamily="34" charset="-128"/>
              </a:defRPr>
            </a:lvl1pPr>
          </a:lstStyle>
          <a:p>
            <a:pPr>
              <a:defRPr/>
            </a:pPr>
            <a:endParaRPr lang="es-CO" altLang="es-CO"/>
          </a:p>
        </p:txBody>
      </p:sp>
      <p:sp>
        <p:nvSpPr>
          <p:cNvPr id="6" name="Marcador de número de diapositiva 5">
            <a:extLst>
              <a:ext uri="{FF2B5EF4-FFF2-40B4-BE49-F238E27FC236}">
                <a16:creationId xmlns:a16="http://schemas.microsoft.com/office/drawing/2014/main" id="{D5537A43-428D-E34B-9D33-C8A7A269F35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2769FD3-6580-417C-B462-1D0C1416281D}" type="slidenum">
              <a:rPr lang="es-CO" altLang="es-CO"/>
              <a:pPr/>
              <a:t>‹Nº›</a:t>
            </a:fld>
            <a:endParaRPr lang="es-CO" altLang="es-CO"/>
          </a:p>
        </p:txBody>
      </p: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hyperlink" Target="https://minciencias.gov.co/ejecucion-y-seguimiento-la-ctei/gestion-para-la-ejecucion-politica-ctei"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8F10DD3-83C2-A4E3-5F9F-408D680F1B79}"/>
              </a:ext>
            </a:extLst>
          </p:cNvPr>
          <p:cNvSpPr/>
          <p:nvPr/>
        </p:nvSpPr>
        <p:spPr>
          <a:xfrm>
            <a:off x="3994600" y="6309320"/>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3" name="CuadroTexto 2">
            <a:extLst>
              <a:ext uri="{FF2B5EF4-FFF2-40B4-BE49-F238E27FC236}">
                <a16:creationId xmlns:a16="http://schemas.microsoft.com/office/drawing/2014/main" id="{D25EF1A9-7036-C28D-503A-40C930A7DCC1}"/>
              </a:ext>
            </a:extLst>
          </p:cNvPr>
          <p:cNvSpPr txBox="1"/>
          <p:nvPr/>
        </p:nvSpPr>
        <p:spPr>
          <a:xfrm>
            <a:off x="479376" y="980728"/>
            <a:ext cx="10801200" cy="1077218"/>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400" b="1" i="1">
                <a:solidFill>
                  <a:schemeClr val="bg1">
                    <a:lumMod val="95000"/>
                  </a:schemeClr>
                </a:solidFill>
                <a:latin typeface="Georgia Pro Light (Cuerpo)"/>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s-CO" sz="3200" dirty="0"/>
              <a:t>REVISIÓN Y PRESENTACIÓN </a:t>
            </a:r>
          </a:p>
          <a:p>
            <a:pPr algn="l"/>
            <a:r>
              <a:rPr lang="es-CO" sz="3200" dirty="0"/>
              <a:t>INFORMES FINANCIEROS</a:t>
            </a:r>
          </a:p>
        </p:txBody>
      </p:sp>
      <p:pic>
        <p:nvPicPr>
          <p:cNvPr id="5" name="Imagen 4">
            <a:extLst>
              <a:ext uri="{FF2B5EF4-FFF2-40B4-BE49-F238E27FC236}">
                <a16:creationId xmlns:a16="http://schemas.microsoft.com/office/drawing/2014/main" id="{0AD4E412-AE17-44D6-8E72-B3001C88E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96" y="2420888"/>
            <a:ext cx="4680520" cy="3283350"/>
          </a:xfrm>
          <a:prstGeom prst="rect">
            <a:avLst/>
          </a:prstGeom>
        </p:spPr>
      </p:pic>
    </p:spTree>
    <p:extLst>
      <p:ext uri="{BB962C8B-B14F-4D97-AF65-F5344CB8AC3E}">
        <p14:creationId xmlns:p14="http://schemas.microsoft.com/office/powerpoint/2010/main" val="101711550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C913F759-B09F-7C2E-9DD4-605727A81468}"/>
              </a:ext>
            </a:extLst>
          </p:cNvPr>
          <p:cNvSpPr/>
          <p:nvPr/>
        </p:nvSpPr>
        <p:spPr>
          <a:xfrm>
            <a:off x="911424" y="836712"/>
            <a:ext cx="10081120" cy="1296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CO" b="1" dirty="0">
              <a:solidFill>
                <a:schemeClr val="tx1"/>
              </a:solidFill>
              <a:latin typeface="Georgia Pro Light (Cuerpo)"/>
            </a:endParaRPr>
          </a:p>
        </p:txBody>
      </p:sp>
      <p:sp>
        <p:nvSpPr>
          <p:cNvPr id="26" name="Rectángulo: esquinas redondeadas 25">
            <a:extLst>
              <a:ext uri="{FF2B5EF4-FFF2-40B4-BE49-F238E27FC236}">
                <a16:creationId xmlns:a16="http://schemas.microsoft.com/office/drawing/2014/main" id="{E0BEF87C-39C4-43B9-B0EB-803DC4F1C7B6}"/>
              </a:ext>
            </a:extLst>
          </p:cNvPr>
          <p:cNvSpPr/>
          <p:nvPr/>
        </p:nvSpPr>
        <p:spPr>
          <a:xfrm>
            <a:off x="8688288" y="6358849"/>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15" name="CuadroTexto 14">
            <a:extLst>
              <a:ext uri="{FF2B5EF4-FFF2-40B4-BE49-F238E27FC236}">
                <a16:creationId xmlns:a16="http://schemas.microsoft.com/office/drawing/2014/main" id="{7171B09D-7AC9-4576-B81B-EC889B63E01C}"/>
              </a:ext>
            </a:extLst>
          </p:cNvPr>
          <p:cNvSpPr txBox="1"/>
          <p:nvPr/>
        </p:nvSpPr>
        <p:spPr>
          <a:xfrm>
            <a:off x="551384" y="5115131"/>
            <a:ext cx="5904656" cy="1200329"/>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dirty="0"/>
              <a:t>En caso de ser necesario, la Entidad debe reintegrar a Minciencias o a quien se establezca en el contrato o convenio los recursos: recibidos y no ejecutados, y/o los no reconocidos.</a:t>
            </a:r>
          </a:p>
        </p:txBody>
      </p:sp>
      <p:sp>
        <p:nvSpPr>
          <p:cNvPr id="16" name="CuadroTexto 8">
            <a:extLst>
              <a:ext uri="{FF2B5EF4-FFF2-40B4-BE49-F238E27FC236}">
                <a16:creationId xmlns:a16="http://schemas.microsoft.com/office/drawing/2014/main" id="{9C7E800A-13FA-4EB9-BEE1-F2BB5ED16D7C}"/>
              </a:ext>
            </a:extLst>
          </p:cNvPr>
          <p:cNvSpPr txBox="1">
            <a:spLocks noChangeArrowheads="1"/>
          </p:cNvSpPr>
          <p:nvPr/>
        </p:nvSpPr>
        <p:spPr bwMode="auto">
          <a:xfrm>
            <a:off x="1559496" y="605879"/>
            <a:ext cx="8273445" cy="461665"/>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s-CO" sz="2400" b="1" dirty="0">
                <a:solidFill>
                  <a:schemeClr val="bg1"/>
                </a:solidFill>
                <a:latin typeface="Georgia Pro Light (Cuerpo)"/>
              </a:rPr>
              <a:t>ASPECTOS A TENER EN CUENTA</a:t>
            </a:r>
          </a:p>
        </p:txBody>
      </p:sp>
      <p:sp>
        <p:nvSpPr>
          <p:cNvPr id="20" name="CuadroTexto 19">
            <a:extLst>
              <a:ext uri="{FF2B5EF4-FFF2-40B4-BE49-F238E27FC236}">
                <a16:creationId xmlns:a16="http://schemas.microsoft.com/office/drawing/2014/main" id="{FF7A337F-88C3-4C6B-B41E-E7BF05D3C263}"/>
              </a:ext>
            </a:extLst>
          </p:cNvPr>
          <p:cNvSpPr txBox="1"/>
          <p:nvPr/>
        </p:nvSpPr>
        <p:spPr>
          <a:xfrm>
            <a:off x="695400" y="1321073"/>
            <a:ext cx="5400600" cy="1754326"/>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marL="285750" indent="-285750" algn="just">
              <a:buFont typeface="Arial" panose="020B0604020202020204" pitchFamily="34" charset="0"/>
              <a:buChar char="•"/>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marL="0" indent="0">
              <a:buNone/>
            </a:pPr>
            <a:r>
              <a:rPr lang="es-MX" dirty="0"/>
              <a:t>La Entidad responsable de la presentación de los informes deberá garantizar que la información de ejecución financiera reportada en los informes entregados a Minciencias es veraz y corresponde a la información y documentación registrada en los formatos establecidos para tal fin. </a:t>
            </a:r>
          </a:p>
        </p:txBody>
      </p:sp>
      <p:sp>
        <p:nvSpPr>
          <p:cNvPr id="24" name="CuadroTexto 23">
            <a:extLst>
              <a:ext uri="{FF2B5EF4-FFF2-40B4-BE49-F238E27FC236}">
                <a16:creationId xmlns:a16="http://schemas.microsoft.com/office/drawing/2014/main" id="{EA710BFF-1065-47EA-8A2D-4DEF16FD2B60}"/>
              </a:ext>
            </a:extLst>
          </p:cNvPr>
          <p:cNvSpPr txBox="1"/>
          <p:nvPr/>
        </p:nvSpPr>
        <p:spPr>
          <a:xfrm>
            <a:off x="4439344" y="3429000"/>
            <a:ext cx="6841232" cy="1200329"/>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marL="0" indent="0" algn="just">
              <a:buFont typeface="Arial" panose="020B0604020202020204" pitchFamily="34" charset="0"/>
              <a:buNone/>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dirty="0"/>
              <a:t>Las entidades deben revisar y atender las observaciones efectuadas en la Evaluación de Ejecución Financiera realizada por Minciencias y presentar las aclaraciones y/o ajustes a que haya lugar, dentro de los 15 días calendario o dependiendo de cada caso según lo acordado.</a:t>
            </a:r>
          </a:p>
        </p:txBody>
      </p:sp>
      <p:pic>
        <p:nvPicPr>
          <p:cNvPr id="13" name="Imagen 12">
            <a:extLst>
              <a:ext uri="{FF2B5EF4-FFF2-40B4-BE49-F238E27FC236}">
                <a16:creationId xmlns:a16="http://schemas.microsoft.com/office/drawing/2014/main" id="{AD6B2959-D26F-4515-99C7-40D6985C5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276" y="1375134"/>
            <a:ext cx="2087012" cy="1296144"/>
          </a:xfrm>
          <a:prstGeom prst="rect">
            <a:avLst/>
          </a:prstGeom>
        </p:spPr>
      </p:pic>
      <p:pic>
        <p:nvPicPr>
          <p:cNvPr id="18" name="Imagen 17">
            <a:extLst>
              <a:ext uri="{FF2B5EF4-FFF2-40B4-BE49-F238E27FC236}">
                <a16:creationId xmlns:a16="http://schemas.microsoft.com/office/drawing/2014/main" id="{EC94261C-6F70-4903-A0AE-3990A6E64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28" y="3250408"/>
            <a:ext cx="1689714" cy="1689714"/>
          </a:xfrm>
          <a:prstGeom prst="rect">
            <a:avLst/>
          </a:prstGeom>
        </p:spPr>
      </p:pic>
      <p:pic>
        <p:nvPicPr>
          <p:cNvPr id="28" name="Imagen 27">
            <a:extLst>
              <a:ext uri="{FF2B5EF4-FFF2-40B4-BE49-F238E27FC236}">
                <a16:creationId xmlns:a16="http://schemas.microsoft.com/office/drawing/2014/main" id="{ADA2E597-140C-4C27-B5B4-C1AC0989D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2104" y="4934862"/>
            <a:ext cx="2222036" cy="1666527"/>
          </a:xfrm>
          <a:prstGeom prst="rect">
            <a:avLst/>
          </a:prstGeom>
        </p:spPr>
      </p:pic>
    </p:spTree>
    <p:extLst>
      <p:ext uri="{BB962C8B-B14F-4D97-AF65-F5344CB8AC3E}">
        <p14:creationId xmlns:p14="http://schemas.microsoft.com/office/powerpoint/2010/main" val="83684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55207328-9B06-8098-4A49-7588ADCCF53B}"/>
              </a:ext>
            </a:extLst>
          </p:cNvPr>
          <p:cNvSpPr txBox="1"/>
          <p:nvPr/>
        </p:nvSpPr>
        <p:spPr>
          <a:xfrm>
            <a:off x="999443" y="1728962"/>
            <a:ext cx="10081120" cy="923330"/>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lvl1pPr>
          </a:lstStyle>
          <a:p>
            <a:r>
              <a:rPr lang="es-MX" dirty="0"/>
              <a:t>Minciencias ha establecido el uso de (2) dos formatos para la presentación de la ejecución financiera de los proyectos: el formato “Informe de ejecución financiera consolidado” y el formato “Informe detallado de gastos por rubro”</a:t>
            </a:r>
          </a:p>
        </p:txBody>
      </p:sp>
      <p:sp>
        <p:nvSpPr>
          <p:cNvPr id="2" name="CuadroTexto 8">
            <a:extLst>
              <a:ext uri="{FF2B5EF4-FFF2-40B4-BE49-F238E27FC236}">
                <a16:creationId xmlns:a16="http://schemas.microsoft.com/office/drawing/2014/main" id="{2121E22F-52C2-9DE0-0F67-45A3BA6716A3}"/>
              </a:ext>
            </a:extLst>
          </p:cNvPr>
          <p:cNvSpPr txBox="1">
            <a:spLocks noChangeArrowheads="1"/>
          </p:cNvSpPr>
          <p:nvPr/>
        </p:nvSpPr>
        <p:spPr bwMode="auto">
          <a:xfrm>
            <a:off x="1055440" y="284133"/>
            <a:ext cx="7233972" cy="830997"/>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s-MX" altLang="es-CO" sz="2400" b="0" i="0" dirty="0">
                <a:solidFill>
                  <a:schemeClr val="bg1"/>
                </a:solidFill>
              </a:rPr>
              <a:t>F</a:t>
            </a:r>
            <a:r>
              <a:rPr lang="es-CO" altLang="es-CO" sz="2400" b="0" i="0" dirty="0">
                <a:solidFill>
                  <a:schemeClr val="bg1"/>
                </a:solidFill>
              </a:rPr>
              <a:t>ORMATOS PARA LA PRESENTACIÓN DE INFORMES FINANCIEROS</a:t>
            </a:r>
            <a:endParaRPr lang="es-CO" altLang="es-CO" sz="2400" dirty="0">
              <a:solidFill>
                <a:schemeClr val="bg1"/>
              </a:solidFill>
            </a:endParaRPr>
          </a:p>
        </p:txBody>
      </p:sp>
      <p:sp>
        <p:nvSpPr>
          <p:cNvPr id="3" name="Rectángulo: esquinas redondeadas 2">
            <a:extLst>
              <a:ext uri="{FF2B5EF4-FFF2-40B4-BE49-F238E27FC236}">
                <a16:creationId xmlns:a16="http://schemas.microsoft.com/office/drawing/2014/main" id="{C913F759-B09F-7C2E-9DD4-605727A81468}"/>
              </a:ext>
            </a:extLst>
          </p:cNvPr>
          <p:cNvSpPr/>
          <p:nvPr/>
        </p:nvSpPr>
        <p:spPr>
          <a:xfrm>
            <a:off x="911424" y="836712"/>
            <a:ext cx="10081120" cy="1296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CO" b="1" dirty="0">
              <a:solidFill>
                <a:schemeClr val="tx1"/>
              </a:solidFill>
              <a:latin typeface="Georgia Pro Light (Cuerpo)"/>
            </a:endParaRPr>
          </a:p>
        </p:txBody>
      </p:sp>
      <p:sp>
        <p:nvSpPr>
          <p:cNvPr id="36" name="Rectángulo: esquinas redondeadas 35">
            <a:extLst>
              <a:ext uri="{FF2B5EF4-FFF2-40B4-BE49-F238E27FC236}">
                <a16:creationId xmlns:a16="http://schemas.microsoft.com/office/drawing/2014/main" id="{2C67C4D2-9275-42B4-B027-91CA02277692}"/>
              </a:ext>
            </a:extLst>
          </p:cNvPr>
          <p:cNvSpPr/>
          <p:nvPr/>
        </p:nvSpPr>
        <p:spPr>
          <a:xfrm>
            <a:off x="8801745" y="6301078"/>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15" name="CuadroTexto 14">
            <a:extLst>
              <a:ext uri="{FF2B5EF4-FFF2-40B4-BE49-F238E27FC236}">
                <a16:creationId xmlns:a16="http://schemas.microsoft.com/office/drawing/2014/main" id="{CA86E72B-C8DF-409D-A438-430F2859B467}"/>
              </a:ext>
            </a:extLst>
          </p:cNvPr>
          <p:cNvSpPr txBox="1"/>
          <p:nvPr/>
        </p:nvSpPr>
        <p:spPr>
          <a:xfrm>
            <a:off x="1021325" y="3115733"/>
            <a:ext cx="10059238" cy="1200329"/>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dirty="0"/>
              <a:t>Los formatos están disponibles en el portal institucional:</a:t>
            </a:r>
          </a:p>
          <a:p>
            <a:endParaRPr lang="es-MX" dirty="0"/>
          </a:p>
          <a:p>
            <a:r>
              <a:rPr lang="es-MX" dirty="0">
                <a:hlinkClick r:id="rId2" tooltip="https://minciencias.gov.co/ejecucion-y-seguimiento-la-ctei/gestion-para-la-ejecucion-politica-ctei"/>
              </a:rPr>
              <a:t>https://minciencias.gov.co/ejecucion-y-seguimiento-la-ctei/gestion-para-la-ejecucion-politica-ctei</a:t>
            </a:r>
            <a:endParaRPr lang="es-MX" dirty="0"/>
          </a:p>
          <a:p>
            <a:endParaRPr lang="es-CO" dirty="0"/>
          </a:p>
        </p:txBody>
      </p:sp>
    </p:spTree>
    <p:extLst>
      <p:ext uri="{BB962C8B-B14F-4D97-AF65-F5344CB8AC3E}">
        <p14:creationId xmlns:p14="http://schemas.microsoft.com/office/powerpoint/2010/main" val="3174449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C913F759-B09F-7C2E-9DD4-605727A81468}"/>
              </a:ext>
            </a:extLst>
          </p:cNvPr>
          <p:cNvSpPr/>
          <p:nvPr/>
        </p:nvSpPr>
        <p:spPr>
          <a:xfrm>
            <a:off x="911424" y="836712"/>
            <a:ext cx="10081120" cy="1296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CO" b="1" dirty="0">
              <a:solidFill>
                <a:schemeClr val="tx1"/>
              </a:solidFill>
              <a:latin typeface="Georgia Pro Light (Cuerpo)"/>
            </a:endParaRPr>
          </a:p>
        </p:txBody>
      </p:sp>
      <p:sp>
        <p:nvSpPr>
          <p:cNvPr id="8" name="Rectángulo: esquinas redondeadas 7">
            <a:extLst>
              <a:ext uri="{FF2B5EF4-FFF2-40B4-BE49-F238E27FC236}">
                <a16:creationId xmlns:a16="http://schemas.microsoft.com/office/drawing/2014/main" id="{4384C707-DC4C-ED08-50DA-5000D1E1145D}"/>
              </a:ext>
            </a:extLst>
          </p:cNvPr>
          <p:cNvSpPr/>
          <p:nvPr/>
        </p:nvSpPr>
        <p:spPr>
          <a:xfrm>
            <a:off x="10488488" y="6799530"/>
            <a:ext cx="2618624" cy="457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900" b="1" dirty="0">
                <a:solidFill>
                  <a:schemeClr val="tx1"/>
                </a:solidFill>
              </a:rPr>
              <a:t>Fuente: UGPP</a:t>
            </a:r>
          </a:p>
        </p:txBody>
      </p:sp>
      <p:sp>
        <p:nvSpPr>
          <p:cNvPr id="33" name="Rectángulo: esquinas redondeadas 32">
            <a:extLst>
              <a:ext uri="{FF2B5EF4-FFF2-40B4-BE49-F238E27FC236}">
                <a16:creationId xmlns:a16="http://schemas.microsoft.com/office/drawing/2014/main" id="{54F9F918-5D92-4920-BC8B-E034F4C4A300}"/>
              </a:ext>
            </a:extLst>
          </p:cNvPr>
          <p:cNvSpPr/>
          <p:nvPr/>
        </p:nvSpPr>
        <p:spPr>
          <a:xfrm>
            <a:off x="8781287" y="6335021"/>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20" name="CuadroTexto 8">
            <a:extLst>
              <a:ext uri="{FF2B5EF4-FFF2-40B4-BE49-F238E27FC236}">
                <a16:creationId xmlns:a16="http://schemas.microsoft.com/office/drawing/2014/main" id="{684F3DF6-821B-49E8-9932-F6E16A312A6D}"/>
              </a:ext>
            </a:extLst>
          </p:cNvPr>
          <p:cNvSpPr txBox="1">
            <a:spLocks noChangeArrowheads="1"/>
          </p:cNvSpPr>
          <p:nvPr/>
        </p:nvSpPr>
        <p:spPr bwMode="auto">
          <a:xfrm>
            <a:off x="1055440" y="284133"/>
            <a:ext cx="7233972"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s-CO" sz="2000" dirty="0">
                <a:solidFill>
                  <a:schemeClr val="bg1"/>
                </a:solidFill>
              </a:rPr>
              <a:t>FORMATO INFORME DETALLADO DE GASTOS POR RUBRO</a:t>
            </a:r>
            <a:endParaRPr lang="es-CO" altLang="es-CO" sz="2400" dirty="0">
              <a:solidFill>
                <a:schemeClr val="bg1"/>
              </a:solidFill>
            </a:endParaRPr>
          </a:p>
        </p:txBody>
      </p:sp>
      <p:sp>
        <p:nvSpPr>
          <p:cNvPr id="23" name="CuadroTexto 22">
            <a:extLst>
              <a:ext uri="{FF2B5EF4-FFF2-40B4-BE49-F238E27FC236}">
                <a16:creationId xmlns:a16="http://schemas.microsoft.com/office/drawing/2014/main" id="{E27A44EA-F535-4C01-9759-118485DF6B0D}"/>
              </a:ext>
            </a:extLst>
          </p:cNvPr>
          <p:cNvSpPr txBox="1"/>
          <p:nvPr/>
        </p:nvSpPr>
        <p:spPr>
          <a:xfrm>
            <a:off x="886948" y="1569650"/>
            <a:ext cx="10081120" cy="1211278"/>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lvl1pPr>
          </a:lstStyle>
          <a:p>
            <a:r>
              <a:rPr lang="es-MX" dirty="0"/>
              <a:t>Refleja los gastos detallados por rubro de conformidad con el presupuesto aprobado. Sus valores totales deben coincidir con los presentados en el formato de “Informe de ejecución financiera consolidado”. Es importante señalar que se debe diligenciar un formato por cada rubro presupuestado, en el que se detalla claramente uno a uno los gastos realizados y sus datos soporte.</a:t>
            </a:r>
          </a:p>
        </p:txBody>
      </p:sp>
      <p:sp>
        <p:nvSpPr>
          <p:cNvPr id="30" name="CuadroTexto 29">
            <a:extLst>
              <a:ext uri="{FF2B5EF4-FFF2-40B4-BE49-F238E27FC236}">
                <a16:creationId xmlns:a16="http://schemas.microsoft.com/office/drawing/2014/main" id="{5C3F803A-1BDF-4826-A5D0-5801CC63F266}"/>
              </a:ext>
            </a:extLst>
          </p:cNvPr>
          <p:cNvSpPr txBox="1"/>
          <p:nvPr/>
        </p:nvSpPr>
        <p:spPr>
          <a:xfrm>
            <a:off x="886948" y="3188884"/>
            <a:ext cx="10081120" cy="2308324"/>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lvl1pPr>
          </a:lstStyle>
          <a:p>
            <a:r>
              <a:rPr lang="es-MX" dirty="0"/>
              <a:t>En el encabezado del informe detallado de gastos por rubro se deben registrar los siguientes datos: </a:t>
            </a:r>
          </a:p>
          <a:p>
            <a:pPr marL="285750" indent="-285750">
              <a:buFont typeface="Arial" panose="020B0604020202020204" pitchFamily="34" charset="0"/>
              <a:buChar char="•"/>
            </a:pPr>
            <a:r>
              <a:rPr lang="es-MX" dirty="0"/>
              <a:t>Entidad ejecutora: es el nombre de la entidad que recibió los recursos de Minciencias y que es responsable del informe. </a:t>
            </a:r>
          </a:p>
          <a:p>
            <a:pPr marL="285750" indent="-285750">
              <a:buFont typeface="Arial" panose="020B0604020202020204" pitchFamily="34" charset="0"/>
              <a:buChar char="•"/>
            </a:pPr>
            <a:r>
              <a:rPr lang="es-MX" dirty="0"/>
              <a:t>Código del proyecto: corresponde al número de identificación asignado por Minciencias. </a:t>
            </a:r>
          </a:p>
          <a:p>
            <a:pPr marL="285750" indent="-285750">
              <a:buFont typeface="Arial" panose="020B0604020202020204" pitchFamily="34" charset="0"/>
              <a:buChar char="•"/>
            </a:pPr>
            <a:r>
              <a:rPr lang="es-MX" dirty="0"/>
              <a:t>Número del contrato o convenio: corresponde al número del contrato suscrito con Minciencias o el FFJC (Fondo Francisco José de Caldas). Si los recursos Minciencias y otras fuentes de financiación, se otorgan a través de un contrato o convenio celebrado por intermedio de otra entidad, se debe indicar el nombre de la entidad y el número del contrato asignado.</a:t>
            </a:r>
          </a:p>
        </p:txBody>
      </p:sp>
    </p:spTree>
    <p:extLst>
      <p:ext uri="{BB962C8B-B14F-4D97-AF65-F5344CB8AC3E}">
        <p14:creationId xmlns:p14="http://schemas.microsoft.com/office/powerpoint/2010/main" val="824846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CDED-372B-67F3-C16D-4B9BD942DA73}"/>
            </a:ext>
          </a:extLst>
        </p:cNvPr>
        <p:cNvGrpSpPr/>
        <p:nvPr/>
      </p:nvGrpSpPr>
      <p:grpSpPr>
        <a:xfrm>
          <a:off x="0" y="0"/>
          <a:ext cx="0" cy="0"/>
          <a:chOff x="0" y="0"/>
          <a:chExt cx="0" cy="0"/>
        </a:xfrm>
      </p:grpSpPr>
      <p:sp>
        <p:nvSpPr>
          <p:cNvPr id="18" name="Rectángulo: esquinas redondeadas 17">
            <a:extLst>
              <a:ext uri="{FF2B5EF4-FFF2-40B4-BE49-F238E27FC236}">
                <a16:creationId xmlns:a16="http://schemas.microsoft.com/office/drawing/2014/main" id="{28025D89-2F58-4AC1-BA1F-B53122275BF6}"/>
              </a:ext>
            </a:extLst>
          </p:cNvPr>
          <p:cNvSpPr/>
          <p:nvPr/>
        </p:nvSpPr>
        <p:spPr>
          <a:xfrm>
            <a:off x="8781287" y="6335021"/>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9" name="CuadroTexto 8">
            <a:extLst>
              <a:ext uri="{FF2B5EF4-FFF2-40B4-BE49-F238E27FC236}">
                <a16:creationId xmlns:a16="http://schemas.microsoft.com/office/drawing/2014/main" id="{3203E5ED-703B-49CC-9496-0764BC44E2E6}"/>
              </a:ext>
            </a:extLst>
          </p:cNvPr>
          <p:cNvSpPr txBox="1"/>
          <p:nvPr/>
        </p:nvSpPr>
        <p:spPr>
          <a:xfrm>
            <a:off x="911424" y="1772816"/>
            <a:ext cx="10009112" cy="3970318"/>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lvl1pPr>
          </a:lstStyle>
          <a:p>
            <a:r>
              <a:rPr lang="es-MX" dirty="0"/>
              <a:t>En el cuerpo del formato se diligencian los siguientes campos: </a:t>
            </a:r>
          </a:p>
          <a:p>
            <a:pPr marL="285750" indent="-285750">
              <a:buFont typeface="Arial" panose="020B0604020202020204" pitchFamily="34" charset="0"/>
              <a:buChar char="•"/>
            </a:pPr>
            <a:r>
              <a:rPr lang="es-MX" dirty="0"/>
              <a:t>Fecha de Pago: Se registran la fecha de pago del gasto efectuado (</a:t>
            </a:r>
            <a:r>
              <a:rPr lang="es-MX" dirty="0" err="1"/>
              <a:t>dd</a:t>
            </a:r>
            <a:r>
              <a:rPr lang="es-MX" dirty="0"/>
              <a:t>/mm/</a:t>
            </a:r>
            <a:r>
              <a:rPr lang="es-MX" dirty="0" err="1"/>
              <a:t>aaaa</a:t>
            </a:r>
            <a:r>
              <a:rPr lang="es-MX" dirty="0"/>
              <a:t>), la cual debe estar dentro del período de ejecución establecido en el contrato o convenio. </a:t>
            </a:r>
          </a:p>
          <a:p>
            <a:pPr marL="285750" indent="-285750">
              <a:buFont typeface="Arial" panose="020B0604020202020204" pitchFamily="34" charset="0"/>
              <a:buChar char="•"/>
            </a:pPr>
            <a:r>
              <a:rPr lang="es-MX" dirty="0"/>
              <a:t>No. Comprobante de Egreso: Es el documento que demuestra el pago del bien o servicio adquirido. </a:t>
            </a:r>
          </a:p>
          <a:p>
            <a:pPr marL="285750" indent="-285750">
              <a:buFont typeface="Arial" panose="020B0604020202020204" pitchFamily="34" charset="0"/>
              <a:buChar char="•"/>
            </a:pPr>
            <a:r>
              <a:rPr lang="es-MX" dirty="0"/>
              <a:t>Descripción del Gasto: Se especifica claramente el objeto del gasto, el cual debe corresponder con aquellos gastos aprobados en el presupuesto. </a:t>
            </a:r>
          </a:p>
          <a:p>
            <a:pPr marL="285750" indent="-285750">
              <a:buFont typeface="Arial" panose="020B0604020202020204" pitchFamily="34" charset="0"/>
              <a:buChar char="•"/>
            </a:pPr>
            <a:r>
              <a:rPr lang="es-MX" dirty="0"/>
              <a:t>Proveedor del Bien o del Servicio: Se deberá relacionar el nombre del proveedor, al cual se le hizo el pago por el bien o servicio recibido. </a:t>
            </a:r>
          </a:p>
          <a:p>
            <a:pPr marL="285750" indent="-285750">
              <a:buFont typeface="Arial" panose="020B0604020202020204" pitchFamily="34" charset="0"/>
              <a:buChar char="•"/>
            </a:pPr>
            <a:r>
              <a:rPr lang="es-MX" dirty="0"/>
              <a:t>Fuente Minciencias – Valor Ejecutado ($): Corresponde al monto pagado con recursos Minciencias </a:t>
            </a:r>
          </a:p>
          <a:p>
            <a:pPr marL="285750" indent="-285750">
              <a:buFont typeface="Arial" panose="020B0604020202020204" pitchFamily="34" charset="0"/>
              <a:buChar char="•"/>
            </a:pPr>
            <a:r>
              <a:rPr lang="es-MX" dirty="0"/>
              <a:t>Fuente Contrapartida - Valor Ejecutado ($): Corresponde al monto pagado con cargo a recursos de Contrapartida </a:t>
            </a:r>
          </a:p>
          <a:p>
            <a:pPr marL="285750" indent="-285750">
              <a:buFont typeface="Arial" panose="020B0604020202020204" pitchFamily="34" charset="0"/>
              <a:buChar char="•"/>
            </a:pPr>
            <a:r>
              <a:rPr lang="es-MX" dirty="0"/>
              <a:t>Total acumulado del rubro (Nombre del Rubro): Corresponde al valor total ejecutado por rubro. Estos valores deben coincidir con los registrados en el formato de “Informe de ejecución financiera consolidado”-columna “Total ejecución acumulada”. </a:t>
            </a:r>
          </a:p>
        </p:txBody>
      </p:sp>
      <p:sp>
        <p:nvSpPr>
          <p:cNvPr id="12" name="CuadroTexto 8">
            <a:extLst>
              <a:ext uri="{FF2B5EF4-FFF2-40B4-BE49-F238E27FC236}">
                <a16:creationId xmlns:a16="http://schemas.microsoft.com/office/drawing/2014/main" id="{8AAC4EA4-48ED-4DDC-A8D2-C4203ED40343}"/>
              </a:ext>
            </a:extLst>
          </p:cNvPr>
          <p:cNvSpPr txBox="1">
            <a:spLocks noChangeArrowheads="1"/>
          </p:cNvSpPr>
          <p:nvPr/>
        </p:nvSpPr>
        <p:spPr bwMode="auto">
          <a:xfrm>
            <a:off x="911424" y="725718"/>
            <a:ext cx="7233972"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s-CO" sz="2000" dirty="0">
                <a:solidFill>
                  <a:schemeClr val="bg1"/>
                </a:solidFill>
              </a:rPr>
              <a:t>FORMATO INFORME DETALLADO DE GASTOS POR RUBRO</a:t>
            </a:r>
            <a:endParaRPr lang="es-CO" altLang="es-CO" sz="2400" dirty="0">
              <a:solidFill>
                <a:schemeClr val="bg1"/>
              </a:solidFill>
            </a:endParaRPr>
          </a:p>
        </p:txBody>
      </p:sp>
    </p:spTree>
    <p:extLst>
      <p:ext uri="{BB962C8B-B14F-4D97-AF65-F5344CB8AC3E}">
        <p14:creationId xmlns:p14="http://schemas.microsoft.com/office/powerpoint/2010/main" val="3152217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CDED-372B-67F3-C16D-4B9BD942DA73}"/>
            </a:ext>
          </a:extLst>
        </p:cNvPr>
        <p:cNvGrpSpPr/>
        <p:nvPr/>
      </p:nvGrpSpPr>
      <p:grpSpPr>
        <a:xfrm>
          <a:off x="0" y="0"/>
          <a:ext cx="0" cy="0"/>
          <a:chOff x="0" y="0"/>
          <a:chExt cx="0" cy="0"/>
        </a:xfrm>
      </p:grpSpPr>
      <p:sp>
        <p:nvSpPr>
          <p:cNvPr id="18" name="Rectángulo: esquinas redondeadas 17">
            <a:extLst>
              <a:ext uri="{FF2B5EF4-FFF2-40B4-BE49-F238E27FC236}">
                <a16:creationId xmlns:a16="http://schemas.microsoft.com/office/drawing/2014/main" id="{28025D89-2F58-4AC1-BA1F-B53122275BF6}"/>
              </a:ext>
            </a:extLst>
          </p:cNvPr>
          <p:cNvSpPr/>
          <p:nvPr/>
        </p:nvSpPr>
        <p:spPr>
          <a:xfrm>
            <a:off x="8781287" y="6335021"/>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11" name="CuadroTexto 10">
            <a:extLst>
              <a:ext uri="{FF2B5EF4-FFF2-40B4-BE49-F238E27FC236}">
                <a16:creationId xmlns:a16="http://schemas.microsoft.com/office/drawing/2014/main" id="{E254525D-C4CF-48F0-BB7A-676D3CF807D3}"/>
              </a:ext>
            </a:extLst>
          </p:cNvPr>
          <p:cNvSpPr txBox="1"/>
          <p:nvPr/>
        </p:nvSpPr>
        <p:spPr>
          <a:xfrm>
            <a:off x="918816" y="2132856"/>
            <a:ext cx="9957899" cy="1754326"/>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lvl1pPr>
          </a:lstStyle>
          <a:p>
            <a:r>
              <a:rPr lang="es-MX" dirty="0"/>
              <a:t>En la parte inferior del formato se debe diligenciar lo siguiente: </a:t>
            </a:r>
          </a:p>
          <a:p>
            <a:pPr marL="285750" indent="-285750">
              <a:buFont typeface="Arial" panose="020B0604020202020204" pitchFamily="34" charset="0"/>
              <a:buChar char="•"/>
            </a:pPr>
            <a:r>
              <a:rPr lang="es-MX" dirty="0" err="1"/>
              <a:t>Vo.Bo</a:t>
            </a:r>
            <a:r>
              <a:rPr lang="es-MX" dirty="0"/>
              <a:t>. Director del proyecto o investigador principal: se debe registrar el nombre y la firma de la persona que avala la información consignada en el informe. </a:t>
            </a:r>
          </a:p>
          <a:p>
            <a:pPr marL="285750" indent="-285750">
              <a:buFont typeface="Arial" panose="020B0604020202020204" pitchFamily="34" charset="0"/>
              <a:buChar char="•"/>
            </a:pPr>
            <a:r>
              <a:rPr lang="es-MX" dirty="0"/>
              <a:t>Director Financiero: se debe registrar el nombre y la firma. </a:t>
            </a:r>
          </a:p>
          <a:p>
            <a:pPr marL="285750" indent="-285750">
              <a:buFont typeface="Arial" panose="020B0604020202020204" pitchFamily="34" charset="0"/>
              <a:buChar char="•"/>
            </a:pPr>
            <a:r>
              <a:rPr lang="es-MX" dirty="0"/>
              <a:t>Contador: se debe registrar el nombre, No. tarjeta profesional y la firma. </a:t>
            </a:r>
          </a:p>
          <a:p>
            <a:pPr marL="285750" indent="-285750">
              <a:buFont typeface="Arial" panose="020B0604020202020204" pitchFamily="34" charset="0"/>
              <a:buChar char="•"/>
            </a:pPr>
            <a:r>
              <a:rPr lang="es-MX" dirty="0"/>
              <a:t>Cada Hoja que contenga el reporte de detallado de gastos debe ir firmado</a:t>
            </a:r>
          </a:p>
        </p:txBody>
      </p:sp>
      <p:sp>
        <p:nvSpPr>
          <p:cNvPr id="6" name="CuadroTexto 8">
            <a:extLst>
              <a:ext uri="{FF2B5EF4-FFF2-40B4-BE49-F238E27FC236}">
                <a16:creationId xmlns:a16="http://schemas.microsoft.com/office/drawing/2014/main" id="{9FC3838B-EB39-4F73-9025-0A9F1EF83E6E}"/>
              </a:ext>
            </a:extLst>
          </p:cNvPr>
          <p:cNvSpPr txBox="1">
            <a:spLocks noChangeArrowheads="1"/>
          </p:cNvSpPr>
          <p:nvPr/>
        </p:nvSpPr>
        <p:spPr bwMode="auto">
          <a:xfrm>
            <a:off x="911424" y="620688"/>
            <a:ext cx="7233972"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s-CO" sz="2000" dirty="0">
                <a:solidFill>
                  <a:schemeClr val="bg1"/>
                </a:solidFill>
              </a:rPr>
              <a:t>FORMATO INFORME DETALLADO DE GASTOS POR RUBRO</a:t>
            </a:r>
            <a:endParaRPr lang="es-CO" altLang="es-CO" sz="2400" dirty="0">
              <a:solidFill>
                <a:schemeClr val="bg1"/>
              </a:solidFill>
            </a:endParaRPr>
          </a:p>
        </p:txBody>
      </p:sp>
    </p:spTree>
    <p:extLst>
      <p:ext uri="{BB962C8B-B14F-4D97-AF65-F5344CB8AC3E}">
        <p14:creationId xmlns:p14="http://schemas.microsoft.com/office/powerpoint/2010/main" val="3050908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CDED-372B-67F3-C16D-4B9BD942DA73}"/>
            </a:ext>
          </a:extLst>
        </p:cNvPr>
        <p:cNvGrpSpPr/>
        <p:nvPr/>
      </p:nvGrpSpPr>
      <p:grpSpPr>
        <a:xfrm>
          <a:off x="0" y="0"/>
          <a:ext cx="0" cy="0"/>
          <a:chOff x="0" y="0"/>
          <a:chExt cx="0" cy="0"/>
        </a:xfrm>
      </p:grpSpPr>
      <p:sp>
        <p:nvSpPr>
          <p:cNvPr id="18" name="Rectángulo: esquinas redondeadas 17">
            <a:extLst>
              <a:ext uri="{FF2B5EF4-FFF2-40B4-BE49-F238E27FC236}">
                <a16:creationId xmlns:a16="http://schemas.microsoft.com/office/drawing/2014/main" id="{048C0673-3900-4679-89B2-2D55BFDD9486}"/>
              </a:ext>
            </a:extLst>
          </p:cNvPr>
          <p:cNvSpPr/>
          <p:nvPr/>
        </p:nvSpPr>
        <p:spPr>
          <a:xfrm>
            <a:off x="3693400" y="6465580"/>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pic>
        <p:nvPicPr>
          <p:cNvPr id="12" name="Imagen 11">
            <a:extLst>
              <a:ext uri="{FF2B5EF4-FFF2-40B4-BE49-F238E27FC236}">
                <a16:creationId xmlns:a16="http://schemas.microsoft.com/office/drawing/2014/main" id="{CBD9D914-3CD3-45EF-86E7-AF1895C2B9A9}"/>
              </a:ext>
            </a:extLst>
          </p:cNvPr>
          <p:cNvPicPr/>
          <p:nvPr/>
        </p:nvPicPr>
        <p:blipFill>
          <a:blip r:embed="rId2"/>
          <a:stretch>
            <a:fillRect/>
          </a:stretch>
        </p:blipFill>
        <p:spPr>
          <a:xfrm>
            <a:off x="1487488" y="476672"/>
            <a:ext cx="8743950" cy="5711190"/>
          </a:xfrm>
          <a:prstGeom prst="rect">
            <a:avLst/>
          </a:prstGeom>
        </p:spPr>
      </p:pic>
      <p:sp>
        <p:nvSpPr>
          <p:cNvPr id="14" name="Rectángulo 13">
            <a:extLst>
              <a:ext uri="{FF2B5EF4-FFF2-40B4-BE49-F238E27FC236}">
                <a16:creationId xmlns:a16="http://schemas.microsoft.com/office/drawing/2014/main" id="{CC35EB4A-80B1-42F8-AE01-36AF9A36D6CA}"/>
              </a:ext>
            </a:extLst>
          </p:cNvPr>
          <p:cNvSpPr/>
          <p:nvPr/>
        </p:nvSpPr>
        <p:spPr>
          <a:xfrm>
            <a:off x="7104112" y="2204864"/>
            <a:ext cx="1080120" cy="1440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4344A855-D88A-4A2C-890C-44CBC296164A}"/>
              </a:ext>
            </a:extLst>
          </p:cNvPr>
          <p:cNvSpPr/>
          <p:nvPr/>
        </p:nvSpPr>
        <p:spPr>
          <a:xfrm>
            <a:off x="7092528" y="2434041"/>
            <a:ext cx="1080120" cy="1440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9" name="Rectángulo 18">
            <a:extLst>
              <a:ext uri="{FF2B5EF4-FFF2-40B4-BE49-F238E27FC236}">
                <a16:creationId xmlns:a16="http://schemas.microsoft.com/office/drawing/2014/main" id="{DEAD9E34-0D6C-42A1-80A2-F227878D722B}"/>
              </a:ext>
            </a:extLst>
          </p:cNvPr>
          <p:cNvSpPr/>
          <p:nvPr/>
        </p:nvSpPr>
        <p:spPr>
          <a:xfrm>
            <a:off x="7104112" y="2663218"/>
            <a:ext cx="1080120" cy="1440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0" name="Rectángulo 19">
            <a:extLst>
              <a:ext uri="{FF2B5EF4-FFF2-40B4-BE49-F238E27FC236}">
                <a16:creationId xmlns:a16="http://schemas.microsoft.com/office/drawing/2014/main" id="{CD8CE3F9-C97A-4D63-A384-23443D5D4797}"/>
              </a:ext>
            </a:extLst>
          </p:cNvPr>
          <p:cNvSpPr/>
          <p:nvPr/>
        </p:nvSpPr>
        <p:spPr>
          <a:xfrm>
            <a:off x="7104112" y="2964403"/>
            <a:ext cx="1080120" cy="1440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1" name="Rectángulo 20">
            <a:extLst>
              <a:ext uri="{FF2B5EF4-FFF2-40B4-BE49-F238E27FC236}">
                <a16:creationId xmlns:a16="http://schemas.microsoft.com/office/drawing/2014/main" id="{A1030D28-1DE6-419F-A043-E9B7DFE03519}"/>
              </a:ext>
            </a:extLst>
          </p:cNvPr>
          <p:cNvSpPr/>
          <p:nvPr/>
        </p:nvSpPr>
        <p:spPr>
          <a:xfrm>
            <a:off x="7092528" y="3154217"/>
            <a:ext cx="1080120" cy="1440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2" name="Rectángulo 21">
            <a:extLst>
              <a:ext uri="{FF2B5EF4-FFF2-40B4-BE49-F238E27FC236}">
                <a16:creationId xmlns:a16="http://schemas.microsoft.com/office/drawing/2014/main" id="{1D5BE9B7-9BB7-4C10-B823-02EE10439C67}"/>
              </a:ext>
            </a:extLst>
          </p:cNvPr>
          <p:cNvSpPr/>
          <p:nvPr/>
        </p:nvSpPr>
        <p:spPr>
          <a:xfrm>
            <a:off x="7092528" y="3307638"/>
            <a:ext cx="1080120" cy="1440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3" name="Rectángulo 22">
            <a:extLst>
              <a:ext uri="{FF2B5EF4-FFF2-40B4-BE49-F238E27FC236}">
                <a16:creationId xmlns:a16="http://schemas.microsoft.com/office/drawing/2014/main" id="{6BCB84DE-6331-40C7-8F62-62D74A53251C}"/>
              </a:ext>
            </a:extLst>
          </p:cNvPr>
          <p:cNvSpPr/>
          <p:nvPr/>
        </p:nvSpPr>
        <p:spPr>
          <a:xfrm>
            <a:off x="7104112" y="3429643"/>
            <a:ext cx="1080120" cy="1440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4" name="Rectángulo 23">
            <a:extLst>
              <a:ext uri="{FF2B5EF4-FFF2-40B4-BE49-F238E27FC236}">
                <a16:creationId xmlns:a16="http://schemas.microsoft.com/office/drawing/2014/main" id="{9A71A89B-873F-40F0-9FBD-78377A5AB476}"/>
              </a:ext>
            </a:extLst>
          </p:cNvPr>
          <p:cNvSpPr/>
          <p:nvPr/>
        </p:nvSpPr>
        <p:spPr>
          <a:xfrm>
            <a:off x="7104112" y="3583064"/>
            <a:ext cx="1080120" cy="1440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5" name="Rectángulo 24">
            <a:extLst>
              <a:ext uri="{FF2B5EF4-FFF2-40B4-BE49-F238E27FC236}">
                <a16:creationId xmlns:a16="http://schemas.microsoft.com/office/drawing/2014/main" id="{FC5F1088-5B29-400B-86DC-F2FD03BB43B7}"/>
              </a:ext>
            </a:extLst>
          </p:cNvPr>
          <p:cNvSpPr/>
          <p:nvPr/>
        </p:nvSpPr>
        <p:spPr>
          <a:xfrm>
            <a:off x="7104112" y="3869794"/>
            <a:ext cx="1080120" cy="1440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6" name="Rectángulo 25">
            <a:extLst>
              <a:ext uri="{FF2B5EF4-FFF2-40B4-BE49-F238E27FC236}">
                <a16:creationId xmlns:a16="http://schemas.microsoft.com/office/drawing/2014/main" id="{E75B5C34-8D2C-475B-99F2-D6C5BD2B2E15}"/>
              </a:ext>
            </a:extLst>
          </p:cNvPr>
          <p:cNvSpPr/>
          <p:nvPr/>
        </p:nvSpPr>
        <p:spPr>
          <a:xfrm>
            <a:off x="7092528" y="4279944"/>
            <a:ext cx="1080120" cy="1440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7" name="Rectángulo 26">
            <a:extLst>
              <a:ext uri="{FF2B5EF4-FFF2-40B4-BE49-F238E27FC236}">
                <a16:creationId xmlns:a16="http://schemas.microsoft.com/office/drawing/2014/main" id="{D5DE4F51-9ACC-4B21-A56D-0785A29B3D41}"/>
              </a:ext>
            </a:extLst>
          </p:cNvPr>
          <p:cNvSpPr/>
          <p:nvPr/>
        </p:nvSpPr>
        <p:spPr>
          <a:xfrm>
            <a:off x="7108233" y="4770092"/>
            <a:ext cx="1080120" cy="1440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8" name="Rectángulo 27">
            <a:extLst>
              <a:ext uri="{FF2B5EF4-FFF2-40B4-BE49-F238E27FC236}">
                <a16:creationId xmlns:a16="http://schemas.microsoft.com/office/drawing/2014/main" id="{E149C2AA-168A-492C-B21B-9977F7EC5BCC}"/>
              </a:ext>
            </a:extLst>
          </p:cNvPr>
          <p:cNvSpPr/>
          <p:nvPr/>
        </p:nvSpPr>
        <p:spPr>
          <a:xfrm>
            <a:off x="3359696" y="5229200"/>
            <a:ext cx="1368152" cy="2160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9" name="Rectángulo 28">
            <a:extLst>
              <a:ext uri="{FF2B5EF4-FFF2-40B4-BE49-F238E27FC236}">
                <a16:creationId xmlns:a16="http://schemas.microsoft.com/office/drawing/2014/main" id="{1EBF7DF9-3B98-4B78-B06D-D3636A2A87D5}"/>
              </a:ext>
            </a:extLst>
          </p:cNvPr>
          <p:cNvSpPr/>
          <p:nvPr/>
        </p:nvSpPr>
        <p:spPr>
          <a:xfrm>
            <a:off x="7824192" y="5719445"/>
            <a:ext cx="1080120" cy="27262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30392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1A6E4-D352-5EFC-73AC-366B66A7DBFA}"/>
            </a:ext>
          </a:extLst>
        </p:cNvPr>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F71E62F5-B7D7-32E1-1CC4-188F5176F21C}"/>
              </a:ext>
            </a:extLst>
          </p:cNvPr>
          <p:cNvSpPr/>
          <p:nvPr/>
        </p:nvSpPr>
        <p:spPr>
          <a:xfrm>
            <a:off x="911424" y="836712"/>
            <a:ext cx="10081120" cy="1296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CO" b="1" dirty="0">
              <a:solidFill>
                <a:schemeClr val="tx1"/>
              </a:solidFill>
              <a:latin typeface="Georgia Pro Light (Cuerpo)"/>
            </a:endParaRPr>
          </a:p>
        </p:txBody>
      </p:sp>
      <p:sp>
        <p:nvSpPr>
          <p:cNvPr id="9" name="Rectángulo: esquinas redondeadas 8">
            <a:extLst>
              <a:ext uri="{FF2B5EF4-FFF2-40B4-BE49-F238E27FC236}">
                <a16:creationId xmlns:a16="http://schemas.microsoft.com/office/drawing/2014/main" id="{0EC1A7AE-992F-47FF-A4CB-1D37E965A9F0}"/>
              </a:ext>
            </a:extLst>
          </p:cNvPr>
          <p:cNvSpPr/>
          <p:nvPr/>
        </p:nvSpPr>
        <p:spPr>
          <a:xfrm>
            <a:off x="3791744" y="6393572"/>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10" name="CuadroTexto 8">
            <a:extLst>
              <a:ext uri="{FF2B5EF4-FFF2-40B4-BE49-F238E27FC236}">
                <a16:creationId xmlns:a16="http://schemas.microsoft.com/office/drawing/2014/main" id="{4F903E89-B906-4D5B-96FF-6EB6E7EBAB5B}"/>
              </a:ext>
            </a:extLst>
          </p:cNvPr>
          <p:cNvSpPr txBox="1">
            <a:spLocks noChangeArrowheads="1"/>
          </p:cNvSpPr>
          <p:nvPr/>
        </p:nvSpPr>
        <p:spPr bwMode="auto">
          <a:xfrm>
            <a:off x="1055440" y="284133"/>
            <a:ext cx="7233972"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s-MX" dirty="0">
                <a:solidFill>
                  <a:schemeClr val="bg1"/>
                </a:solidFill>
              </a:rPr>
              <a:t>FORMATO INFORME DE EJECUCIÓN FINANCIERA CONSOLIDADO</a:t>
            </a:r>
            <a:endParaRPr lang="es-CO" altLang="es-CO" sz="2400" dirty="0">
              <a:solidFill>
                <a:schemeClr val="bg1"/>
              </a:solidFill>
            </a:endParaRPr>
          </a:p>
        </p:txBody>
      </p:sp>
      <p:sp>
        <p:nvSpPr>
          <p:cNvPr id="11" name="CuadroTexto 10">
            <a:extLst>
              <a:ext uri="{FF2B5EF4-FFF2-40B4-BE49-F238E27FC236}">
                <a16:creationId xmlns:a16="http://schemas.microsoft.com/office/drawing/2014/main" id="{86233065-947A-40EE-B615-D191BD3648A8}"/>
              </a:ext>
            </a:extLst>
          </p:cNvPr>
          <p:cNvSpPr txBox="1"/>
          <p:nvPr/>
        </p:nvSpPr>
        <p:spPr>
          <a:xfrm>
            <a:off x="886949" y="1314625"/>
            <a:ext cx="9957899" cy="646331"/>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lvl1pPr>
          </a:lstStyle>
          <a:p>
            <a:r>
              <a:rPr lang="es-MX" dirty="0"/>
              <a:t>Refleja la ejecución financiera total de los recursos aportados para el desarrollo del contrato o convenio y su diligenciamiento es de obligatorio cumplimiento.</a:t>
            </a:r>
          </a:p>
        </p:txBody>
      </p:sp>
      <p:sp>
        <p:nvSpPr>
          <p:cNvPr id="12" name="CuadroTexto 11">
            <a:extLst>
              <a:ext uri="{FF2B5EF4-FFF2-40B4-BE49-F238E27FC236}">
                <a16:creationId xmlns:a16="http://schemas.microsoft.com/office/drawing/2014/main" id="{151FD0C4-13E6-480B-967F-8A250F4FF1E9}"/>
              </a:ext>
            </a:extLst>
          </p:cNvPr>
          <p:cNvSpPr txBox="1"/>
          <p:nvPr/>
        </p:nvSpPr>
        <p:spPr>
          <a:xfrm>
            <a:off x="891973" y="2416422"/>
            <a:ext cx="9957899" cy="3693319"/>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lvl1pPr>
          </a:lstStyle>
          <a:p>
            <a:r>
              <a:rPr lang="es-MX" dirty="0"/>
              <a:t>En la parte superior de este formato se debe diligenciar la siguiente información: </a:t>
            </a:r>
          </a:p>
          <a:p>
            <a:pPr marL="285750" indent="-285750">
              <a:buFont typeface="Arial" panose="020B0604020202020204" pitchFamily="34" charset="0"/>
              <a:buChar char="•"/>
            </a:pPr>
            <a:r>
              <a:rPr lang="es-MX" dirty="0"/>
              <a:t>Período de ejecución: indicar la fecha de inicio y terminación del período de ejecución (Para los informes de avance corresponde desde la fecha de inicio hasta la fecha de corte</a:t>
            </a:r>
          </a:p>
          <a:p>
            <a:pPr marL="285750" indent="-285750">
              <a:buFont typeface="Arial" panose="020B0604020202020204" pitchFamily="34" charset="0"/>
              <a:buChar char="•"/>
            </a:pPr>
            <a:r>
              <a:rPr lang="es-MX" dirty="0"/>
              <a:t>Fecha de presentación del informe: corresponde a la fecha de elaboración del informe </a:t>
            </a:r>
          </a:p>
          <a:p>
            <a:pPr marL="285750" indent="-285750">
              <a:buFont typeface="Arial" panose="020B0604020202020204" pitchFamily="34" charset="0"/>
              <a:buChar char="•"/>
            </a:pPr>
            <a:r>
              <a:rPr lang="es-MX" dirty="0"/>
              <a:t>Entidad ejecutora: es el nombre de la entidad que recibió los recursos de Minciencias y que es responsable del informe. </a:t>
            </a:r>
          </a:p>
          <a:p>
            <a:pPr marL="285750" indent="-285750">
              <a:buFont typeface="Arial" panose="020B0604020202020204" pitchFamily="34" charset="0"/>
              <a:buChar char="•"/>
            </a:pPr>
            <a:r>
              <a:rPr lang="es-MX" dirty="0"/>
              <a:t>Entidad(es) beneficiaria(s): es el (los) nombre(s) de la(s) entidad(es) que se identifica(n) como beneficiaria(s) en el contrato o convenio. </a:t>
            </a:r>
          </a:p>
          <a:p>
            <a:pPr marL="285750" indent="-285750">
              <a:buFont typeface="Arial" panose="020B0604020202020204" pitchFamily="34" charset="0"/>
              <a:buChar char="•"/>
            </a:pPr>
            <a:r>
              <a:rPr lang="es-MX" dirty="0"/>
              <a:t>Título del proyecto: es el nombre del proyecto financiado. </a:t>
            </a:r>
          </a:p>
          <a:p>
            <a:pPr marL="285750" indent="-285750">
              <a:buFont typeface="Arial" panose="020B0604020202020204" pitchFamily="34" charset="0"/>
              <a:buChar char="•"/>
            </a:pPr>
            <a:r>
              <a:rPr lang="es-MX" dirty="0"/>
              <a:t>Código del proyecto: corresponde al número de identificación asignado por Minciencias. No aplica para convenios </a:t>
            </a:r>
          </a:p>
          <a:p>
            <a:pPr marL="285750" indent="-285750">
              <a:buFont typeface="Arial" panose="020B0604020202020204" pitchFamily="34" charset="0"/>
              <a:buChar char="•"/>
            </a:pPr>
            <a:r>
              <a:rPr lang="es-MX" dirty="0"/>
              <a:t>Contrato No: corresponde al número del contrato o convenio suscrito con Minciencias o a través del FFJC (Fondo Francisco José de Caldas). </a:t>
            </a:r>
          </a:p>
        </p:txBody>
      </p:sp>
    </p:spTree>
    <p:extLst>
      <p:ext uri="{BB962C8B-B14F-4D97-AF65-F5344CB8AC3E}">
        <p14:creationId xmlns:p14="http://schemas.microsoft.com/office/powerpoint/2010/main" val="4159733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1A6E4-D352-5EFC-73AC-366B66A7DBFA}"/>
            </a:ext>
          </a:extLst>
        </p:cNvPr>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F71E62F5-B7D7-32E1-1CC4-188F5176F21C}"/>
              </a:ext>
            </a:extLst>
          </p:cNvPr>
          <p:cNvSpPr/>
          <p:nvPr/>
        </p:nvSpPr>
        <p:spPr>
          <a:xfrm>
            <a:off x="911424" y="836712"/>
            <a:ext cx="10081120" cy="1296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CO" b="1" dirty="0">
              <a:solidFill>
                <a:schemeClr val="tx1"/>
              </a:solidFill>
              <a:latin typeface="Georgia Pro Light (Cuerpo)"/>
            </a:endParaRPr>
          </a:p>
        </p:txBody>
      </p:sp>
      <p:sp>
        <p:nvSpPr>
          <p:cNvPr id="9" name="Rectángulo: esquinas redondeadas 8">
            <a:extLst>
              <a:ext uri="{FF2B5EF4-FFF2-40B4-BE49-F238E27FC236}">
                <a16:creationId xmlns:a16="http://schemas.microsoft.com/office/drawing/2014/main" id="{0EC1A7AE-992F-47FF-A4CB-1D37E965A9F0}"/>
              </a:ext>
            </a:extLst>
          </p:cNvPr>
          <p:cNvSpPr/>
          <p:nvPr/>
        </p:nvSpPr>
        <p:spPr>
          <a:xfrm>
            <a:off x="3863752" y="6353526"/>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10" name="CuadroTexto 8">
            <a:extLst>
              <a:ext uri="{FF2B5EF4-FFF2-40B4-BE49-F238E27FC236}">
                <a16:creationId xmlns:a16="http://schemas.microsoft.com/office/drawing/2014/main" id="{4F903E89-B906-4D5B-96FF-6EB6E7EBAB5B}"/>
              </a:ext>
            </a:extLst>
          </p:cNvPr>
          <p:cNvSpPr txBox="1">
            <a:spLocks noChangeArrowheads="1"/>
          </p:cNvSpPr>
          <p:nvPr/>
        </p:nvSpPr>
        <p:spPr bwMode="auto">
          <a:xfrm>
            <a:off x="1055440" y="284133"/>
            <a:ext cx="7233972"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s-MX" dirty="0">
                <a:solidFill>
                  <a:schemeClr val="bg1"/>
                </a:solidFill>
              </a:rPr>
              <a:t>FORMATO INFORME DE EJECUCIÓN FINANCIERA CONSOLIDADO</a:t>
            </a:r>
            <a:endParaRPr lang="es-CO" altLang="es-CO" sz="2400" dirty="0">
              <a:solidFill>
                <a:schemeClr val="bg1"/>
              </a:solidFill>
            </a:endParaRPr>
          </a:p>
        </p:txBody>
      </p:sp>
      <p:sp>
        <p:nvSpPr>
          <p:cNvPr id="12" name="CuadroTexto 11">
            <a:extLst>
              <a:ext uri="{FF2B5EF4-FFF2-40B4-BE49-F238E27FC236}">
                <a16:creationId xmlns:a16="http://schemas.microsoft.com/office/drawing/2014/main" id="{151FD0C4-13E6-480B-967F-8A250F4FF1E9}"/>
              </a:ext>
            </a:extLst>
          </p:cNvPr>
          <p:cNvSpPr txBox="1"/>
          <p:nvPr/>
        </p:nvSpPr>
        <p:spPr>
          <a:xfrm>
            <a:off x="782872" y="1252593"/>
            <a:ext cx="9957899" cy="4524315"/>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lvl1pPr>
          </a:lstStyle>
          <a:p>
            <a:r>
              <a:rPr lang="es-MX" dirty="0"/>
              <a:t>En el cuerpo del cuadro se registran los rubros y las fuentes que se financian en el contrato: </a:t>
            </a:r>
          </a:p>
          <a:p>
            <a:pPr marL="285750" indent="-285750">
              <a:buFont typeface="Arial" panose="020B0604020202020204" pitchFamily="34" charset="0"/>
              <a:buChar char="•"/>
            </a:pPr>
            <a:r>
              <a:rPr lang="es-MX" dirty="0"/>
              <a:t>Primera columna: “Rubros”. Se registran los nombres de cada uno de los rubros financiados al proyecto tanto de fuente Minciencias como de Contrapartida. En el cuadro solo se deben relacionar los rubros que tienen asignado presupuesto, según lo establecido en el memorando de elaboración de contrato o convenio, que se comunican según lo establecido en el procedimiento Evaluación y decisión de propuestas de convocatorias.</a:t>
            </a:r>
          </a:p>
          <a:p>
            <a:pPr marL="285750" indent="-285750">
              <a:buFont typeface="Arial" panose="020B0604020202020204" pitchFamily="34" charset="0"/>
              <a:buChar char="•"/>
            </a:pPr>
            <a:r>
              <a:rPr lang="es-MX" dirty="0"/>
              <a:t>Segunda columna: “Aportes de Minciencias”. “Presupuesto Inicial Aprobado”: corresponde al presupuesto aprobado por Minciencias, según memorando de elaboración de contrato o convenio. </a:t>
            </a:r>
          </a:p>
          <a:p>
            <a:pPr marL="285750" indent="-285750">
              <a:buFont typeface="Arial" panose="020B0604020202020204" pitchFamily="34" charset="0"/>
              <a:buChar char="•"/>
            </a:pPr>
            <a:r>
              <a:rPr lang="es-MX" dirty="0"/>
              <a:t>Tercera columna: “Aportes de Minciencias”. “Modificaciones”. “Reducción”: Se refleja el monto en que se disminuye un rubro para ser transferido a otro, previa autorización del supervisor conforme a lo establecido en el contrato o convenio. También se debe tener en cuenta los movimientos que pueden realizar de acuerdo con el contrato sin autorización de la entidad, sin embargo, se debe informar previamente</a:t>
            </a:r>
          </a:p>
          <a:p>
            <a:pPr marL="285750" indent="-285750">
              <a:buFont typeface="Arial" panose="020B0604020202020204" pitchFamily="34" charset="0"/>
              <a:buChar char="•"/>
            </a:pPr>
            <a:r>
              <a:rPr lang="es-MX" dirty="0"/>
              <a:t>Cuarta columna: “Aportes de Minciencias”. “Modificaciones”. “Aumento”: Es el monto en que se incrementa un rubro a causa de transferencias de recursos de otro(s) rubro(s), previa autorización del supervisor conforme a lo establecido en el contrato o convenio.</a:t>
            </a:r>
          </a:p>
        </p:txBody>
      </p:sp>
    </p:spTree>
    <p:extLst>
      <p:ext uri="{BB962C8B-B14F-4D97-AF65-F5344CB8AC3E}">
        <p14:creationId xmlns:p14="http://schemas.microsoft.com/office/powerpoint/2010/main" val="3989382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1A6E4-D352-5EFC-73AC-366B66A7DBFA}"/>
            </a:ext>
          </a:extLst>
        </p:cNvPr>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F71E62F5-B7D7-32E1-1CC4-188F5176F21C}"/>
              </a:ext>
            </a:extLst>
          </p:cNvPr>
          <p:cNvSpPr/>
          <p:nvPr/>
        </p:nvSpPr>
        <p:spPr>
          <a:xfrm>
            <a:off x="911424" y="836712"/>
            <a:ext cx="10081120" cy="1296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CO" b="1" dirty="0">
              <a:solidFill>
                <a:schemeClr val="tx1"/>
              </a:solidFill>
              <a:latin typeface="Georgia Pro Light (Cuerpo)"/>
            </a:endParaRPr>
          </a:p>
        </p:txBody>
      </p:sp>
      <p:sp>
        <p:nvSpPr>
          <p:cNvPr id="9" name="Rectángulo: esquinas redondeadas 8">
            <a:extLst>
              <a:ext uri="{FF2B5EF4-FFF2-40B4-BE49-F238E27FC236}">
                <a16:creationId xmlns:a16="http://schemas.microsoft.com/office/drawing/2014/main" id="{0EC1A7AE-992F-47FF-A4CB-1D37E965A9F0}"/>
              </a:ext>
            </a:extLst>
          </p:cNvPr>
          <p:cNvSpPr/>
          <p:nvPr/>
        </p:nvSpPr>
        <p:spPr>
          <a:xfrm>
            <a:off x="3503712" y="6446453"/>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10" name="CuadroTexto 8">
            <a:extLst>
              <a:ext uri="{FF2B5EF4-FFF2-40B4-BE49-F238E27FC236}">
                <a16:creationId xmlns:a16="http://schemas.microsoft.com/office/drawing/2014/main" id="{4F903E89-B906-4D5B-96FF-6EB6E7EBAB5B}"/>
              </a:ext>
            </a:extLst>
          </p:cNvPr>
          <p:cNvSpPr txBox="1">
            <a:spLocks noChangeArrowheads="1"/>
          </p:cNvSpPr>
          <p:nvPr/>
        </p:nvSpPr>
        <p:spPr bwMode="auto">
          <a:xfrm>
            <a:off x="1055440" y="284133"/>
            <a:ext cx="7233972"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s-MX" dirty="0">
                <a:solidFill>
                  <a:schemeClr val="bg1"/>
                </a:solidFill>
              </a:rPr>
              <a:t>FORMATO INFORME DE EJECUCIÓN FINANCIERA CONSOLIDADO</a:t>
            </a:r>
            <a:endParaRPr lang="es-CO" altLang="es-CO" sz="2400" dirty="0">
              <a:solidFill>
                <a:schemeClr val="bg1"/>
              </a:solidFill>
            </a:endParaRPr>
          </a:p>
        </p:txBody>
      </p:sp>
      <p:sp>
        <p:nvSpPr>
          <p:cNvPr id="12" name="CuadroTexto 11">
            <a:extLst>
              <a:ext uri="{FF2B5EF4-FFF2-40B4-BE49-F238E27FC236}">
                <a16:creationId xmlns:a16="http://schemas.microsoft.com/office/drawing/2014/main" id="{151FD0C4-13E6-480B-967F-8A250F4FF1E9}"/>
              </a:ext>
            </a:extLst>
          </p:cNvPr>
          <p:cNvSpPr txBox="1"/>
          <p:nvPr/>
        </p:nvSpPr>
        <p:spPr>
          <a:xfrm>
            <a:off x="782872" y="1252593"/>
            <a:ext cx="9957899" cy="2585323"/>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lvl1pPr>
          </a:lstStyle>
          <a:p>
            <a:pPr marL="285750" indent="-285750">
              <a:buFont typeface="Arial" panose="020B0604020202020204" pitchFamily="34" charset="0"/>
              <a:buChar char="•"/>
            </a:pPr>
            <a:r>
              <a:rPr lang="es-MX" dirty="0"/>
              <a:t>Quinta columna: “Presupuesto Vigente”. Muestra la distribución del presupuesto definitivo, incluidas las modificaciones aprobadas. </a:t>
            </a:r>
          </a:p>
          <a:p>
            <a:pPr marL="285750" indent="-285750">
              <a:buFont typeface="Arial" panose="020B0604020202020204" pitchFamily="34" charset="0"/>
              <a:buChar char="•"/>
            </a:pPr>
            <a:r>
              <a:rPr lang="es-MX" dirty="0"/>
              <a:t>Sexta columna: “Total Ejecución acumulada”. Se refiere al valor total ejecutado en cada rubro desde el inicio del período de ejecución hasta la fecha de presentación del informe. </a:t>
            </a:r>
          </a:p>
          <a:p>
            <a:pPr marL="285750" indent="-285750">
              <a:buFont typeface="Arial" panose="020B0604020202020204" pitchFamily="34" charset="0"/>
              <a:buChar char="•"/>
            </a:pPr>
            <a:r>
              <a:rPr lang="es-MX" dirty="0"/>
              <a:t>Séptima columna. “Aportes de Contrapartida”. “Presupuesto Aprobado”: corresponde al presupuesto definitivo aprobado e incluye las modificaciones realizadas. </a:t>
            </a:r>
          </a:p>
          <a:p>
            <a:pPr marL="285750" indent="-285750">
              <a:buFont typeface="Arial" panose="020B0604020202020204" pitchFamily="34" charset="0"/>
              <a:buChar char="•"/>
            </a:pPr>
            <a:r>
              <a:rPr lang="es-MX" dirty="0"/>
              <a:t>Octava columna. “Aportes de Contrapartida”. “Total Ejecución Acumulada”: se refiere al valor total ejecutado en cada rubro desde el inicio del período de ejecución hasta la fecha de presentación del informe. </a:t>
            </a:r>
          </a:p>
        </p:txBody>
      </p:sp>
      <p:sp>
        <p:nvSpPr>
          <p:cNvPr id="11" name="CuadroTexto 10">
            <a:extLst>
              <a:ext uri="{FF2B5EF4-FFF2-40B4-BE49-F238E27FC236}">
                <a16:creationId xmlns:a16="http://schemas.microsoft.com/office/drawing/2014/main" id="{F3227B93-D632-4A5A-B0D9-9F7B5135FB3F}"/>
              </a:ext>
            </a:extLst>
          </p:cNvPr>
          <p:cNvSpPr txBox="1"/>
          <p:nvPr/>
        </p:nvSpPr>
        <p:spPr>
          <a:xfrm>
            <a:off x="780576" y="3944335"/>
            <a:ext cx="9968754" cy="369332"/>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marL="285750" indent="-285750" algn="just">
              <a:buFont typeface="Arial" panose="020B0604020202020204" pitchFamily="34" charset="0"/>
              <a:buChar char="•"/>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dirty="0"/>
              <a:t>Es necesario tener en cuenta que las cifras deben ser aproximadas a pesos colombianos (no centavos).</a:t>
            </a:r>
            <a:endParaRPr lang="es-CO" dirty="0"/>
          </a:p>
        </p:txBody>
      </p:sp>
      <p:sp>
        <p:nvSpPr>
          <p:cNvPr id="13" name="CuadroTexto 12">
            <a:extLst>
              <a:ext uri="{FF2B5EF4-FFF2-40B4-BE49-F238E27FC236}">
                <a16:creationId xmlns:a16="http://schemas.microsoft.com/office/drawing/2014/main" id="{5C144D70-292B-40AD-A4B5-DE8AA8E68867}"/>
              </a:ext>
            </a:extLst>
          </p:cNvPr>
          <p:cNvSpPr txBox="1"/>
          <p:nvPr/>
        </p:nvSpPr>
        <p:spPr>
          <a:xfrm>
            <a:off x="791431" y="4578564"/>
            <a:ext cx="9957899" cy="1754326"/>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lvl1pPr>
          </a:lstStyle>
          <a:p>
            <a:r>
              <a:rPr lang="es-MX" dirty="0"/>
              <a:t>En la parte inferior del formato se debe diligenciar lo siguiente: </a:t>
            </a:r>
          </a:p>
          <a:p>
            <a:pPr marL="285750" indent="-285750">
              <a:buFont typeface="Arial" panose="020B0604020202020204" pitchFamily="34" charset="0"/>
              <a:buChar char="•"/>
            </a:pPr>
            <a:r>
              <a:rPr lang="es-MX" dirty="0"/>
              <a:t>Vo.Bo. Director del proyecto o investigador principal: se debe registrar el nombre y la firma de la persona que avala la información consignada en el informe. </a:t>
            </a:r>
          </a:p>
          <a:p>
            <a:pPr marL="285750" indent="-285750">
              <a:buFont typeface="Arial" panose="020B0604020202020204" pitchFamily="34" charset="0"/>
              <a:buChar char="•"/>
            </a:pPr>
            <a:r>
              <a:rPr lang="es-MX" dirty="0"/>
              <a:t>Director Financiero: se debe registrar el nombre y la firma. </a:t>
            </a:r>
          </a:p>
          <a:p>
            <a:pPr marL="285750" indent="-285750">
              <a:buFont typeface="Arial" panose="020B0604020202020204" pitchFamily="34" charset="0"/>
              <a:buChar char="•"/>
            </a:pPr>
            <a:r>
              <a:rPr lang="es-MX" dirty="0"/>
              <a:t>Contador: se debe registrar el nombre, No. tarjeta profesional y la firma. </a:t>
            </a:r>
          </a:p>
          <a:p>
            <a:pPr marL="285750" indent="-285750">
              <a:buFont typeface="Arial" panose="020B0604020202020204" pitchFamily="34" charset="0"/>
              <a:buChar char="•"/>
            </a:pPr>
            <a:r>
              <a:rPr lang="es-MX" dirty="0"/>
              <a:t>Cada Hoja que contenga el reporte de detallado de gastos debe ir firmado</a:t>
            </a:r>
          </a:p>
        </p:txBody>
      </p:sp>
    </p:spTree>
    <p:extLst>
      <p:ext uri="{BB962C8B-B14F-4D97-AF65-F5344CB8AC3E}">
        <p14:creationId xmlns:p14="http://schemas.microsoft.com/office/powerpoint/2010/main" val="3849168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1A6E4-D352-5EFC-73AC-366B66A7DBFA}"/>
            </a:ext>
          </a:extLst>
        </p:cNvPr>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F71E62F5-B7D7-32E1-1CC4-188F5176F21C}"/>
              </a:ext>
            </a:extLst>
          </p:cNvPr>
          <p:cNvSpPr/>
          <p:nvPr/>
        </p:nvSpPr>
        <p:spPr>
          <a:xfrm>
            <a:off x="911424" y="836712"/>
            <a:ext cx="10081120" cy="1296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CO" b="1" dirty="0">
              <a:solidFill>
                <a:schemeClr val="tx1"/>
              </a:solidFill>
              <a:latin typeface="Georgia Pro Light (Cuerpo)"/>
            </a:endParaRPr>
          </a:p>
        </p:txBody>
      </p:sp>
      <p:sp>
        <p:nvSpPr>
          <p:cNvPr id="4" name="Rectángulo: esquinas redondeadas 3">
            <a:extLst>
              <a:ext uri="{FF2B5EF4-FFF2-40B4-BE49-F238E27FC236}">
                <a16:creationId xmlns:a16="http://schemas.microsoft.com/office/drawing/2014/main" id="{2A88CDB9-656C-8BCF-AAD0-7F147265F2CC}"/>
              </a:ext>
            </a:extLst>
          </p:cNvPr>
          <p:cNvSpPr/>
          <p:nvPr/>
        </p:nvSpPr>
        <p:spPr>
          <a:xfrm>
            <a:off x="10488488" y="6799530"/>
            <a:ext cx="2618624" cy="457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900" b="1" i="1" dirty="0">
                <a:solidFill>
                  <a:schemeClr val="tx1"/>
                </a:solidFill>
              </a:rPr>
              <a:t>Fuente: UGPP</a:t>
            </a:r>
          </a:p>
        </p:txBody>
      </p:sp>
      <p:sp>
        <p:nvSpPr>
          <p:cNvPr id="5" name="Rectángulo: esquinas redondeadas 4">
            <a:extLst>
              <a:ext uri="{FF2B5EF4-FFF2-40B4-BE49-F238E27FC236}">
                <a16:creationId xmlns:a16="http://schemas.microsoft.com/office/drawing/2014/main" id="{E5AFD18B-3B1A-9B11-45C2-B53239BF54D2}"/>
              </a:ext>
            </a:extLst>
          </p:cNvPr>
          <p:cNvSpPr/>
          <p:nvPr/>
        </p:nvSpPr>
        <p:spPr>
          <a:xfrm>
            <a:off x="-528736" y="6790232"/>
            <a:ext cx="2618624" cy="457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900" b="1" i="1" dirty="0">
                <a:solidFill>
                  <a:schemeClr val="tx1"/>
                </a:solidFill>
              </a:rPr>
              <a:t>Resaltos propios</a:t>
            </a:r>
          </a:p>
        </p:txBody>
      </p:sp>
      <p:sp>
        <p:nvSpPr>
          <p:cNvPr id="9" name="Rectángulo: esquinas redondeadas 8">
            <a:extLst>
              <a:ext uri="{FF2B5EF4-FFF2-40B4-BE49-F238E27FC236}">
                <a16:creationId xmlns:a16="http://schemas.microsoft.com/office/drawing/2014/main" id="{0EC1A7AE-992F-47FF-A4CB-1D37E965A9F0}"/>
              </a:ext>
            </a:extLst>
          </p:cNvPr>
          <p:cNvSpPr/>
          <p:nvPr/>
        </p:nvSpPr>
        <p:spPr>
          <a:xfrm>
            <a:off x="8781287" y="6335021"/>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Gestión Contable 2026</a:t>
            </a:r>
          </a:p>
        </p:txBody>
      </p:sp>
      <p:sp>
        <p:nvSpPr>
          <p:cNvPr id="10" name="CuadroTexto 8">
            <a:extLst>
              <a:ext uri="{FF2B5EF4-FFF2-40B4-BE49-F238E27FC236}">
                <a16:creationId xmlns:a16="http://schemas.microsoft.com/office/drawing/2014/main" id="{4F903E89-B906-4D5B-96FF-6EB6E7EBAB5B}"/>
              </a:ext>
            </a:extLst>
          </p:cNvPr>
          <p:cNvSpPr txBox="1">
            <a:spLocks noChangeArrowheads="1"/>
          </p:cNvSpPr>
          <p:nvPr/>
        </p:nvSpPr>
        <p:spPr bwMode="auto">
          <a:xfrm>
            <a:off x="1055440" y="284133"/>
            <a:ext cx="7233972"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s-MX" dirty="0">
                <a:solidFill>
                  <a:schemeClr val="bg1"/>
                </a:solidFill>
              </a:rPr>
              <a:t>FORMATO INFORME DE EJECUCIÓN FINANCIERA CONSOLIDADO</a:t>
            </a:r>
            <a:endParaRPr lang="es-CO" altLang="es-CO" sz="2400" dirty="0">
              <a:solidFill>
                <a:schemeClr val="bg1"/>
              </a:solidFill>
            </a:endParaRPr>
          </a:p>
        </p:txBody>
      </p:sp>
      <p:pic>
        <p:nvPicPr>
          <p:cNvPr id="6" name="Imagen 5">
            <a:extLst>
              <a:ext uri="{FF2B5EF4-FFF2-40B4-BE49-F238E27FC236}">
                <a16:creationId xmlns:a16="http://schemas.microsoft.com/office/drawing/2014/main" id="{04B831E4-631A-4004-83BB-A36373D1865B}"/>
              </a:ext>
            </a:extLst>
          </p:cNvPr>
          <p:cNvPicPr>
            <a:picLocks noChangeAspect="1"/>
          </p:cNvPicPr>
          <p:nvPr/>
        </p:nvPicPr>
        <p:blipFill>
          <a:blip r:embed="rId2"/>
          <a:stretch>
            <a:fillRect/>
          </a:stretch>
        </p:blipFill>
        <p:spPr>
          <a:xfrm>
            <a:off x="45569" y="0"/>
            <a:ext cx="12100861" cy="6858000"/>
          </a:xfrm>
          <a:prstGeom prst="rect">
            <a:avLst/>
          </a:prstGeom>
        </p:spPr>
      </p:pic>
      <p:sp>
        <p:nvSpPr>
          <p:cNvPr id="7" name="Rectángulo 6">
            <a:extLst>
              <a:ext uri="{FF2B5EF4-FFF2-40B4-BE49-F238E27FC236}">
                <a16:creationId xmlns:a16="http://schemas.microsoft.com/office/drawing/2014/main" id="{12EC9E4C-2B51-48DC-8195-E3AB6C9CDBE8}"/>
              </a:ext>
            </a:extLst>
          </p:cNvPr>
          <p:cNvSpPr/>
          <p:nvPr/>
        </p:nvSpPr>
        <p:spPr>
          <a:xfrm>
            <a:off x="767408" y="1124744"/>
            <a:ext cx="7056784" cy="1440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372832E3-A3C0-40A2-B395-EB6E8D9DDF25}"/>
              </a:ext>
            </a:extLst>
          </p:cNvPr>
          <p:cNvSpPr/>
          <p:nvPr/>
        </p:nvSpPr>
        <p:spPr>
          <a:xfrm>
            <a:off x="767408" y="5588956"/>
            <a:ext cx="1440160" cy="33718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45844DBB-4BB0-4F34-901B-F51144813CE6}"/>
              </a:ext>
            </a:extLst>
          </p:cNvPr>
          <p:cNvSpPr/>
          <p:nvPr/>
        </p:nvSpPr>
        <p:spPr>
          <a:xfrm>
            <a:off x="7569332" y="6165304"/>
            <a:ext cx="398876" cy="16971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33725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8F10DD3-83C2-A4E3-5F9F-408D680F1B79}"/>
              </a:ext>
            </a:extLst>
          </p:cNvPr>
          <p:cNvSpPr/>
          <p:nvPr/>
        </p:nvSpPr>
        <p:spPr>
          <a:xfrm>
            <a:off x="3503712" y="6381328"/>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12" name="CuadroTexto 11">
            <a:extLst>
              <a:ext uri="{FF2B5EF4-FFF2-40B4-BE49-F238E27FC236}">
                <a16:creationId xmlns:a16="http://schemas.microsoft.com/office/drawing/2014/main" id="{D5CA1CE5-0F56-4DD0-BE05-54F6515C1891}"/>
              </a:ext>
            </a:extLst>
          </p:cNvPr>
          <p:cNvSpPr txBox="1"/>
          <p:nvPr/>
        </p:nvSpPr>
        <p:spPr>
          <a:xfrm>
            <a:off x="1055440" y="2364071"/>
            <a:ext cx="7560840" cy="1815882"/>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sz="2800" dirty="0"/>
              <a:t>Es un documento obligatorio que detalla la ejecución económica de proyectos de ciencia, tecnología e innovación beneficiados mediante convocatorias públicas.</a:t>
            </a:r>
            <a:endParaRPr lang="es-CO" sz="2800" dirty="0"/>
          </a:p>
        </p:txBody>
      </p:sp>
      <p:pic>
        <p:nvPicPr>
          <p:cNvPr id="14" name="Imagen 13">
            <a:extLst>
              <a:ext uri="{FF2B5EF4-FFF2-40B4-BE49-F238E27FC236}">
                <a16:creationId xmlns:a16="http://schemas.microsoft.com/office/drawing/2014/main" id="{F140326F-32A8-495D-AAE1-697EA4A8E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312" y="2282867"/>
            <a:ext cx="2747729" cy="2747729"/>
          </a:xfrm>
          <a:prstGeom prst="rect">
            <a:avLst/>
          </a:prstGeom>
        </p:spPr>
      </p:pic>
      <p:sp>
        <p:nvSpPr>
          <p:cNvPr id="15" name="CuadroTexto 8">
            <a:extLst>
              <a:ext uri="{FF2B5EF4-FFF2-40B4-BE49-F238E27FC236}">
                <a16:creationId xmlns:a16="http://schemas.microsoft.com/office/drawing/2014/main" id="{47801B1E-8B5C-4554-A936-4D83444F91A8}"/>
              </a:ext>
            </a:extLst>
          </p:cNvPr>
          <p:cNvSpPr txBox="1">
            <a:spLocks noChangeArrowheads="1"/>
          </p:cNvSpPr>
          <p:nvPr/>
        </p:nvSpPr>
        <p:spPr bwMode="auto">
          <a:xfrm>
            <a:off x="1062915" y="908720"/>
            <a:ext cx="7233972" cy="461665"/>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s-CO" sz="2400" b="1" dirty="0">
                <a:solidFill>
                  <a:schemeClr val="bg1">
                    <a:lumMod val="95000"/>
                  </a:schemeClr>
                </a:solidFill>
                <a:latin typeface="Georgia Pro Light (Cuerpo)"/>
              </a:rPr>
              <a:t>¿QUÉ ES UN INFORME FINANCIERO</a:t>
            </a:r>
            <a:r>
              <a:rPr lang="es-CO" sz="2400" b="0" i="0" dirty="0">
                <a:solidFill>
                  <a:schemeClr val="bg1"/>
                </a:solidFill>
              </a:rPr>
              <a:t>?</a:t>
            </a:r>
            <a:endParaRPr lang="es-CO" altLang="es-CO" sz="2400" dirty="0">
              <a:solidFill>
                <a:schemeClr val="bg1"/>
              </a:solidFill>
            </a:endParaRPr>
          </a:p>
        </p:txBody>
      </p:sp>
    </p:spTree>
    <p:extLst>
      <p:ext uri="{BB962C8B-B14F-4D97-AF65-F5344CB8AC3E}">
        <p14:creationId xmlns:p14="http://schemas.microsoft.com/office/powerpoint/2010/main" val="151250719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1A6E4-D352-5EFC-73AC-366B66A7DBFA}"/>
            </a:ext>
          </a:extLst>
        </p:cNvPr>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F71E62F5-B7D7-32E1-1CC4-188F5176F21C}"/>
              </a:ext>
            </a:extLst>
          </p:cNvPr>
          <p:cNvSpPr/>
          <p:nvPr/>
        </p:nvSpPr>
        <p:spPr>
          <a:xfrm>
            <a:off x="911424" y="836712"/>
            <a:ext cx="10081120" cy="1296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CO" b="1" dirty="0">
              <a:solidFill>
                <a:schemeClr val="tx1"/>
              </a:solidFill>
              <a:latin typeface="Georgia Pro Light (Cuerpo)"/>
            </a:endParaRPr>
          </a:p>
        </p:txBody>
      </p:sp>
      <p:sp>
        <p:nvSpPr>
          <p:cNvPr id="9" name="Rectángulo: esquinas redondeadas 8">
            <a:extLst>
              <a:ext uri="{FF2B5EF4-FFF2-40B4-BE49-F238E27FC236}">
                <a16:creationId xmlns:a16="http://schemas.microsoft.com/office/drawing/2014/main" id="{0EC1A7AE-992F-47FF-A4CB-1D37E965A9F0}"/>
              </a:ext>
            </a:extLst>
          </p:cNvPr>
          <p:cNvSpPr/>
          <p:nvPr/>
        </p:nvSpPr>
        <p:spPr>
          <a:xfrm>
            <a:off x="4246628" y="6353564"/>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10" name="CuadroTexto 8">
            <a:extLst>
              <a:ext uri="{FF2B5EF4-FFF2-40B4-BE49-F238E27FC236}">
                <a16:creationId xmlns:a16="http://schemas.microsoft.com/office/drawing/2014/main" id="{4F903E89-B906-4D5B-96FF-6EB6E7EBAB5B}"/>
              </a:ext>
            </a:extLst>
          </p:cNvPr>
          <p:cNvSpPr txBox="1">
            <a:spLocks noChangeArrowheads="1"/>
          </p:cNvSpPr>
          <p:nvPr/>
        </p:nvSpPr>
        <p:spPr bwMode="auto">
          <a:xfrm>
            <a:off x="922076" y="284095"/>
            <a:ext cx="7766211" cy="830997"/>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s-MX" altLang="es-CO" sz="2400" dirty="0">
                <a:solidFill>
                  <a:schemeClr val="bg1"/>
                </a:solidFill>
              </a:rPr>
              <a:t>PROCEDIMIIENTO INTERNO PARA REVISIÓN  DE INFORMES FINANCIEROS</a:t>
            </a:r>
            <a:endParaRPr lang="es-CO" altLang="es-CO" sz="2400" dirty="0">
              <a:solidFill>
                <a:schemeClr val="bg1"/>
              </a:solidFill>
            </a:endParaRPr>
          </a:p>
        </p:txBody>
      </p:sp>
      <p:sp>
        <p:nvSpPr>
          <p:cNvPr id="12" name="CuadroTexto 11">
            <a:extLst>
              <a:ext uri="{FF2B5EF4-FFF2-40B4-BE49-F238E27FC236}">
                <a16:creationId xmlns:a16="http://schemas.microsoft.com/office/drawing/2014/main" id="{151FD0C4-13E6-480B-967F-8A250F4FF1E9}"/>
              </a:ext>
            </a:extLst>
          </p:cNvPr>
          <p:cNvSpPr txBox="1"/>
          <p:nvPr/>
        </p:nvSpPr>
        <p:spPr>
          <a:xfrm>
            <a:off x="897776" y="3435965"/>
            <a:ext cx="6928159" cy="2585323"/>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lvl1pPr>
          </a:lstStyle>
          <a:p>
            <a:r>
              <a:rPr lang="es-CO" dirty="0"/>
              <a:t>Una vez diligenciados y firmados por el director del proyecto o investigador principal, remitir a Gestión Contable al correo:  dipaga@utp.edu.co con los soportes:  listado de compromisos presupuestales, certificados de contrapartida y si es ejecución conjunta, los informes financieros de entidades externas (en formato PDF)</a:t>
            </a:r>
          </a:p>
          <a:p>
            <a:endParaRPr lang="es-CO" dirty="0"/>
          </a:p>
          <a:p>
            <a:r>
              <a:rPr lang="es-CO" dirty="0"/>
              <a:t>IMPORTANTE: En caso de tratarse de segundos informes o posteriores,  se deben adjuntar los informes anteriores debidamente firmados, con el fin de verificar la información y facilitar la revisión.</a:t>
            </a:r>
            <a:endParaRPr lang="es-MX" dirty="0"/>
          </a:p>
        </p:txBody>
      </p:sp>
      <p:sp>
        <p:nvSpPr>
          <p:cNvPr id="14" name="CuadroTexto 13">
            <a:extLst>
              <a:ext uri="{FF2B5EF4-FFF2-40B4-BE49-F238E27FC236}">
                <a16:creationId xmlns:a16="http://schemas.microsoft.com/office/drawing/2014/main" id="{06CD4DD6-5EF9-46AF-A525-F3A317F62307}"/>
              </a:ext>
            </a:extLst>
          </p:cNvPr>
          <p:cNvSpPr txBox="1"/>
          <p:nvPr/>
        </p:nvSpPr>
        <p:spPr>
          <a:xfrm>
            <a:off x="897776" y="1461993"/>
            <a:ext cx="7056447" cy="369332"/>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dirty="0"/>
              <a:t>Solicitar al área de proyectos, el listado de compromisos presupuestales.</a:t>
            </a:r>
          </a:p>
        </p:txBody>
      </p:sp>
      <p:pic>
        <p:nvPicPr>
          <p:cNvPr id="7" name="Imagen 6">
            <a:extLst>
              <a:ext uri="{FF2B5EF4-FFF2-40B4-BE49-F238E27FC236}">
                <a16:creationId xmlns:a16="http://schemas.microsoft.com/office/drawing/2014/main" id="{AFBEC723-0680-4560-B9B5-6F897B13E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240" y="1191308"/>
            <a:ext cx="1440832" cy="1228616"/>
          </a:xfrm>
          <a:prstGeom prst="rect">
            <a:avLst/>
          </a:prstGeom>
        </p:spPr>
      </p:pic>
      <p:sp>
        <p:nvSpPr>
          <p:cNvPr id="15" name="CuadroTexto 14">
            <a:extLst>
              <a:ext uri="{FF2B5EF4-FFF2-40B4-BE49-F238E27FC236}">
                <a16:creationId xmlns:a16="http://schemas.microsoft.com/office/drawing/2014/main" id="{D990A737-6309-4E69-B0E5-64AA53416120}"/>
              </a:ext>
            </a:extLst>
          </p:cNvPr>
          <p:cNvSpPr txBox="1"/>
          <p:nvPr/>
        </p:nvSpPr>
        <p:spPr>
          <a:xfrm>
            <a:off x="3503712" y="2443659"/>
            <a:ext cx="6928159" cy="646331"/>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dirty="0"/>
              <a:t>Diligenciar los formatos “I</a:t>
            </a:r>
            <a:r>
              <a:rPr lang="es-CO" dirty="0"/>
              <a:t>nforme de ejecución financiera consolidado” e “Informe detallado de gastos por rubro”</a:t>
            </a:r>
          </a:p>
        </p:txBody>
      </p:sp>
      <p:pic>
        <p:nvPicPr>
          <p:cNvPr id="17" name="Imagen 16">
            <a:extLst>
              <a:ext uri="{FF2B5EF4-FFF2-40B4-BE49-F238E27FC236}">
                <a16:creationId xmlns:a16="http://schemas.microsoft.com/office/drawing/2014/main" id="{72996521-A0BD-41A4-8CB6-9C621673377F}"/>
              </a:ext>
            </a:extLst>
          </p:cNvPr>
          <p:cNvPicPr>
            <a:picLocks noChangeAspect="1"/>
          </p:cNvPicPr>
          <p:nvPr/>
        </p:nvPicPr>
        <p:blipFill rotWithShape="1">
          <a:blip r:embed="rId3">
            <a:extLst>
              <a:ext uri="{28A0092B-C50C-407E-A947-70E740481C1C}">
                <a14:useLocalDpi xmlns:a14="http://schemas.microsoft.com/office/drawing/2010/main" val="0"/>
              </a:ext>
            </a:extLst>
          </a:blip>
          <a:srcRect l="11024" t="13250" r="8776" b="16400"/>
          <a:stretch/>
        </p:blipFill>
        <p:spPr>
          <a:xfrm>
            <a:off x="1559496" y="2215676"/>
            <a:ext cx="1609970" cy="1008112"/>
          </a:xfrm>
          <a:prstGeom prst="rect">
            <a:avLst/>
          </a:prstGeom>
        </p:spPr>
      </p:pic>
      <p:pic>
        <p:nvPicPr>
          <p:cNvPr id="4" name="Imagen 3">
            <a:extLst>
              <a:ext uri="{FF2B5EF4-FFF2-40B4-BE49-F238E27FC236}">
                <a16:creationId xmlns:a16="http://schemas.microsoft.com/office/drawing/2014/main" id="{8DD05DCB-E64F-4D5D-813A-2241EED4279C}"/>
              </a:ext>
            </a:extLst>
          </p:cNvPr>
          <p:cNvPicPr>
            <a:picLocks noChangeAspect="1"/>
          </p:cNvPicPr>
          <p:nvPr/>
        </p:nvPicPr>
        <p:blipFill>
          <a:blip r:embed="rId4"/>
          <a:stretch>
            <a:fillRect/>
          </a:stretch>
        </p:blipFill>
        <p:spPr>
          <a:xfrm>
            <a:off x="8400256" y="3698202"/>
            <a:ext cx="1373899" cy="2060848"/>
          </a:xfrm>
          <a:prstGeom prst="rect">
            <a:avLst/>
          </a:prstGeom>
        </p:spPr>
      </p:pic>
    </p:spTree>
    <p:extLst>
      <p:ext uri="{BB962C8B-B14F-4D97-AF65-F5344CB8AC3E}">
        <p14:creationId xmlns:p14="http://schemas.microsoft.com/office/powerpoint/2010/main" val="1548265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54BB3BA-F128-437B-AED3-5308BB2FFD1D}"/>
              </a:ext>
            </a:extLst>
          </p:cNvPr>
          <p:cNvPicPr>
            <a:picLocks noChangeAspect="1"/>
          </p:cNvPicPr>
          <p:nvPr/>
        </p:nvPicPr>
        <p:blipFill>
          <a:blip r:embed="rId2"/>
          <a:stretch>
            <a:fillRect/>
          </a:stretch>
        </p:blipFill>
        <p:spPr>
          <a:xfrm>
            <a:off x="695400" y="980728"/>
            <a:ext cx="11208568" cy="3673132"/>
          </a:xfrm>
          <a:prstGeom prst="rect">
            <a:avLst/>
          </a:prstGeom>
        </p:spPr>
      </p:pic>
      <p:sp>
        <p:nvSpPr>
          <p:cNvPr id="4" name="Rectángulo 3">
            <a:extLst>
              <a:ext uri="{FF2B5EF4-FFF2-40B4-BE49-F238E27FC236}">
                <a16:creationId xmlns:a16="http://schemas.microsoft.com/office/drawing/2014/main" id="{135088B4-C75D-47A8-BDE6-0BEA65779ECD}"/>
              </a:ext>
            </a:extLst>
          </p:cNvPr>
          <p:cNvSpPr/>
          <p:nvPr/>
        </p:nvSpPr>
        <p:spPr>
          <a:xfrm>
            <a:off x="4943872" y="2276872"/>
            <a:ext cx="504056" cy="1440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7B22E435-FFD6-4D32-86F8-09355C6D6361}"/>
              </a:ext>
            </a:extLst>
          </p:cNvPr>
          <p:cNvSpPr/>
          <p:nvPr/>
        </p:nvSpPr>
        <p:spPr>
          <a:xfrm>
            <a:off x="6240016" y="2276872"/>
            <a:ext cx="1152128" cy="13525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 name="Rectángulo 5">
            <a:extLst>
              <a:ext uri="{FF2B5EF4-FFF2-40B4-BE49-F238E27FC236}">
                <a16:creationId xmlns:a16="http://schemas.microsoft.com/office/drawing/2014/main" id="{489868A2-EDF6-4DB6-817E-62A9EBF9B777}"/>
              </a:ext>
            </a:extLst>
          </p:cNvPr>
          <p:cNvSpPr/>
          <p:nvPr/>
        </p:nvSpPr>
        <p:spPr>
          <a:xfrm>
            <a:off x="4583832" y="3221360"/>
            <a:ext cx="576064" cy="128776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43C6AAC6-4CD5-46C8-AB88-C3591CD57FD5}"/>
              </a:ext>
            </a:extLst>
          </p:cNvPr>
          <p:cNvSpPr/>
          <p:nvPr/>
        </p:nvSpPr>
        <p:spPr>
          <a:xfrm>
            <a:off x="6960096" y="3221360"/>
            <a:ext cx="1944216" cy="128776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521C81BA-D87B-4FF4-87C1-3FD3E446783D}"/>
              </a:ext>
            </a:extLst>
          </p:cNvPr>
          <p:cNvSpPr/>
          <p:nvPr/>
        </p:nvSpPr>
        <p:spPr>
          <a:xfrm>
            <a:off x="8328248" y="2420888"/>
            <a:ext cx="2952328" cy="72008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82774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2958E7-82B5-4B3A-AD01-A8F99D447AF5}"/>
              </a:ext>
            </a:extLst>
          </p:cNvPr>
          <p:cNvPicPr>
            <a:picLocks noChangeAspect="1"/>
          </p:cNvPicPr>
          <p:nvPr/>
        </p:nvPicPr>
        <p:blipFill>
          <a:blip r:embed="rId2"/>
          <a:stretch>
            <a:fillRect/>
          </a:stretch>
        </p:blipFill>
        <p:spPr>
          <a:xfrm>
            <a:off x="1991544" y="332656"/>
            <a:ext cx="7519924" cy="5761088"/>
          </a:xfrm>
          <a:prstGeom prst="rect">
            <a:avLst/>
          </a:prstGeom>
        </p:spPr>
      </p:pic>
    </p:spTree>
    <p:extLst>
      <p:ext uri="{BB962C8B-B14F-4D97-AF65-F5344CB8AC3E}">
        <p14:creationId xmlns:p14="http://schemas.microsoft.com/office/powerpoint/2010/main" val="3363516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1A6E4-D352-5EFC-73AC-366B66A7DBFA}"/>
            </a:ext>
          </a:extLst>
        </p:cNvPr>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F71E62F5-B7D7-32E1-1CC4-188F5176F21C}"/>
              </a:ext>
            </a:extLst>
          </p:cNvPr>
          <p:cNvSpPr/>
          <p:nvPr/>
        </p:nvSpPr>
        <p:spPr>
          <a:xfrm>
            <a:off x="911424" y="836712"/>
            <a:ext cx="10081120" cy="1296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CO" b="1" dirty="0">
              <a:solidFill>
                <a:schemeClr val="tx1"/>
              </a:solidFill>
              <a:latin typeface="Georgia Pro Light (Cuerpo)"/>
            </a:endParaRPr>
          </a:p>
        </p:txBody>
      </p:sp>
      <p:sp>
        <p:nvSpPr>
          <p:cNvPr id="9" name="Rectángulo: esquinas redondeadas 8">
            <a:extLst>
              <a:ext uri="{FF2B5EF4-FFF2-40B4-BE49-F238E27FC236}">
                <a16:creationId xmlns:a16="http://schemas.microsoft.com/office/drawing/2014/main" id="{0EC1A7AE-992F-47FF-A4CB-1D37E965A9F0}"/>
              </a:ext>
            </a:extLst>
          </p:cNvPr>
          <p:cNvSpPr/>
          <p:nvPr/>
        </p:nvSpPr>
        <p:spPr>
          <a:xfrm>
            <a:off x="3431704" y="6377011"/>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pic>
        <p:nvPicPr>
          <p:cNvPr id="15" name="Imagen 14">
            <a:extLst>
              <a:ext uri="{FF2B5EF4-FFF2-40B4-BE49-F238E27FC236}">
                <a16:creationId xmlns:a16="http://schemas.microsoft.com/office/drawing/2014/main" id="{C5D0FEDB-3342-4406-AF4F-22903389D9FE}"/>
              </a:ext>
            </a:extLst>
          </p:cNvPr>
          <p:cNvPicPr>
            <a:picLocks noChangeAspect="1"/>
          </p:cNvPicPr>
          <p:nvPr/>
        </p:nvPicPr>
        <p:blipFill>
          <a:blip r:embed="rId2"/>
          <a:stretch>
            <a:fillRect/>
          </a:stretch>
        </p:blipFill>
        <p:spPr>
          <a:xfrm>
            <a:off x="876386" y="260648"/>
            <a:ext cx="10435544" cy="5926467"/>
          </a:xfrm>
          <a:prstGeom prst="rect">
            <a:avLst/>
          </a:prstGeom>
        </p:spPr>
      </p:pic>
    </p:spTree>
    <p:extLst>
      <p:ext uri="{BB962C8B-B14F-4D97-AF65-F5344CB8AC3E}">
        <p14:creationId xmlns:p14="http://schemas.microsoft.com/office/powerpoint/2010/main" val="2024966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1A6E4-D352-5EFC-73AC-366B66A7DBFA}"/>
            </a:ext>
          </a:extLst>
        </p:cNvPr>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F71E62F5-B7D7-32E1-1CC4-188F5176F21C}"/>
              </a:ext>
            </a:extLst>
          </p:cNvPr>
          <p:cNvSpPr/>
          <p:nvPr/>
        </p:nvSpPr>
        <p:spPr>
          <a:xfrm>
            <a:off x="911424" y="836712"/>
            <a:ext cx="10081120" cy="1296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CO" b="1" dirty="0">
              <a:solidFill>
                <a:schemeClr val="tx1"/>
              </a:solidFill>
              <a:latin typeface="Georgia Pro Light (Cuerpo)"/>
            </a:endParaRPr>
          </a:p>
        </p:txBody>
      </p:sp>
      <p:sp>
        <p:nvSpPr>
          <p:cNvPr id="9" name="Rectángulo: esquinas redondeadas 8">
            <a:extLst>
              <a:ext uri="{FF2B5EF4-FFF2-40B4-BE49-F238E27FC236}">
                <a16:creationId xmlns:a16="http://schemas.microsoft.com/office/drawing/2014/main" id="{0EC1A7AE-992F-47FF-A4CB-1D37E965A9F0}"/>
              </a:ext>
            </a:extLst>
          </p:cNvPr>
          <p:cNvSpPr/>
          <p:nvPr/>
        </p:nvSpPr>
        <p:spPr>
          <a:xfrm>
            <a:off x="3431704" y="6377011"/>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grpSp>
        <p:nvGrpSpPr>
          <p:cNvPr id="6" name="Grupo 5">
            <a:extLst>
              <a:ext uri="{FF2B5EF4-FFF2-40B4-BE49-F238E27FC236}">
                <a16:creationId xmlns:a16="http://schemas.microsoft.com/office/drawing/2014/main" id="{6E0F9691-1784-495D-B463-9075C2A6CE7F}"/>
              </a:ext>
            </a:extLst>
          </p:cNvPr>
          <p:cNvGrpSpPr/>
          <p:nvPr/>
        </p:nvGrpSpPr>
        <p:grpSpPr>
          <a:xfrm>
            <a:off x="1847528" y="77211"/>
            <a:ext cx="8338764" cy="5944160"/>
            <a:chOff x="1847528" y="77211"/>
            <a:chExt cx="8338764" cy="5944160"/>
          </a:xfrm>
        </p:grpSpPr>
        <p:pic>
          <p:nvPicPr>
            <p:cNvPr id="4" name="Imagen 3">
              <a:extLst>
                <a:ext uri="{FF2B5EF4-FFF2-40B4-BE49-F238E27FC236}">
                  <a16:creationId xmlns:a16="http://schemas.microsoft.com/office/drawing/2014/main" id="{FF4B8CCD-0E18-488C-8977-56DEEF369304}"/>
                </a:ext>
              </a:extLst>
            </p:cNvPr>
            <p:cNvPicPr>
              <a:picLocks noChangeAspect="1"/>
            </p:cNvPicPr>
            <p:nvPr/>
          </p:nvPicPr>
          <p:blipFill>
            <a:blip r:embed="rId2"/>
            <a:stretch>
              <a:fillRect/>
            </a:stretch>
          </p:blipFill>
          <p:spPr>
            <a:xfrm>
              <a:off x="1847528" y="77211"/>
              <a:ext cx="8338764" cy="5944160"/>
            </a:xfrm>
            <a:prstGeom prst="rect">
              <a:avLst/>
            </a:prstGeom>
          </p:spPr>
        </p:pic>
        <p:sp>
          <p:nvSpPr>
            <p:cNvPr id="5" name="Rectángulo 4">
              <a:extLst>
                <a:ext uri="{FF2B5EF4-FFF2-40B4-BE49-F238E27FC236}">
                  <a16:creationId xmlns:a16="http://schemas.microsoft.com/office/drawing/2014/main" id="{754D9B1B-7AFE-494C-BE14-265819F4096E}"/>
                </a:ext>
              </a:extLst>
            </p:cNvPr>
            <p:cNvSpPr/>
            <p:nvPr/>
          </p:nvSpPr>
          <p:spPr>
            <a:xfrm>
              <a:off x="3215680" y="1484784"/>
              <a:ext cx="6192688" cy="42484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4248027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8D884BA-C662-4433-AC0F-4F30C38601F4}"/>
              </a:ext>
            </a:extLst>
          </p:cNvPr>
          <p:cNvPicPr>
            <a:picLocks noChangeAspect="1"/>
          </p:cNvPicPr>
          <p:nvPr/>
        </p:nvPicPr>
        <p:blipFill>
          <a:blip r:embed="rId2"/>
          <a:stretch>
            <a:fillRect/>
          </a:stretch>
        </p:blipFill>
        <p:spPr>
          <a:xfrm>
            <a:off x="3503712" y="574142"/>
            <a:ext cx="4867298" cy="5709715"/>
          </a:xfrm>
          <a:prstGeom prst="rect">
            <a:avLst/>
          </a:prstGeom>
        </p:spPr>
      </p:pic>
      <p:sp>
        <p:nvSpPr>
          <p:cNvPr id="4" name="Rectángulo 3">
            <a:extLst>
              <a:ext uri="{FF2B5EF4-FFF2-40B4-BE49-F238E27FC236}">
                <a16:creationId xmlns:a16="http://schemas.microsoft.com/office/drawing/2014/main" id="{ADD31338-942C-4282-812D-DCBF84380C37}"/>
              </a:ext>
            </a:extLst>
          </p:cNvPr>
          <p:cNvSpPr/>
          <p:nvPr/>
        </p:nvSpPr>
        <p:spPr>
          <a:xfrm>
            <a:off x="6240016" y="2924944"/>
            <a:ext cx="1512168" cy="7200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137724E2-8127-4165-92C1-F13E465078C0}"/>
              </a:ext>
            </a:extLst>
          </p:cNvPr>
          <p:cNvSpPr/>
          <p:nvPr/>
        </p:nvSpPr>
        <p:spPr>
          <a:xfrm>
            <a:off x="4007768" y="2996952"/>
            <a:ext cx="3240360" cy="14401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 name="Rectángulo 5">
            <a:extLst>
              <a:ext uri="{FF2B5EF4-FFF2-40B4-BE49-F238E27FC236}">
                <a16:creationId xmlns:a16="http://schemas.microsoft.com/office/drawing/2014/main" id="{E73B8EF7-AB6D-4DB9-8E13-FC65BBCFC63C}"/>
              </a:ext>
            </a:extLst>
          </p:cNvPr>
          <p:cNvSpPr/>
          <p:nvPr/>
        </p:nvSpPr>
        <p:spPr>
          <a:xfrm>
            <a:off x="5130650" y="3933056"/>
            <a:ext cx="2261494" cy="93610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66296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8">
            <a:extLst>
              <a:ext uri="{FF2B5EF4-FFF2-40B4-BE49-F238E27FC236}">
                <a16:creationId xmlns:a16="http://schemas.microsoft.com/office/drawing/2014/main" id="{CAAA9729-596E-4695-AB07-62E4DAA90000}"/>
              </a:ext>
            </a:extLst>
          </p:cNvPr>
          <p:cNvSpPr txBox="1">
            <a:spLocks noChangeArrowheads="1"/>
          </p:cNvSpPr>
          <p:nvPr/>
        </p:nvSpPr>
        <p:spPr bwMode="auto">
          <a:xfrm>
            <a:off x="922076" y="284095"/>
            <a:ext cx="7766211" cy="830997"/>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s-MX" altLang="es-CO" sz="2400" dirty="0">
                <a:solidFill>
                  <a:schemeClr val="bg1"/>
                </a:solidFill>
              </a:rPr>
              <a:t>PROCEDIMIIENTO INTERNO PARA REVISIÓN  DE INFORMES FINANCIEROS</a:t>
            </a:r>
            <a:endParaRPr lang="es-CO" altLang="es-CO" sz="2400" dirty="0">
              <a:solidFill>
                <a:schemeClr val="bg1"/>
              </a:solidFill>
            </a:endParaRPr>
          </a:p>
        </p:txBody>
      </p:sp>
      <p:sp>
        <p:nvSpPr>
          <p:cNvPr id="3" name="CuadroTexto 2">
            <a:extLst>
              <a:ext uri="{FF2B5EF4-FFF2-40B4-BE49-F238E27FC236}">
                <a16:creationId xmlns:a16="http://schemas.microsoft.com/office/drawing/2014/main" id="{23B18863-3508-46D7-A50A-2B19BE965AC3}"/>
              </a:ext>
            </a:extLst>
          </p:cNvPr>
          <p:cNvSpPr txBox="1"/>
          <p:nvPr/>
        </p:nvSpPr>
        <p:spPr>
          <a:xfrm>
            <a:off x="922076" y="1675809"/>
            <a:ext cx="9998460" cy="1200329"/>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sz="2400" dirty="0"/>
              <a:t>Una vez revisado en Gestión Contable y firmado por el Contador, se remite a Profesional Universitario Proyectos para revisión y posterior firma de jefe Gestión Financiera</a:t>
            </a:r>
          </a:p>
        </p:txBody>
      </p:sp>
      <p:pic>
        <p:nvPicPr>
          <p:cNvPr id="5" name="Imagen 4">
            <a:extLst>
              <a:ext uri="{FF2B5EF4-FFF2-40B4-BE49-F238E27FC236}">
                <a16:creationId xmlns:a16="http://schemas.microsoft.com/office/drawing/2014/main" id="{C7E33F49-1267-460E-9BEA-03C3AE8BE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646" y="3209105"/>
            <a:ext cx="3736698" cy="2328858"/>
          </a:xfrm>
          <a:prstGeom prst="rect">
            <a:avLst/>
          </a:prstGeom>
        </p:spPr>
      </p:pic>
      <p:pic>
        <p:nvPicPr>
          <p:cNvPr id="7" name="Imagen 6">
            <a:extLst>
              <a:ext uri="{FF2B5EF4-FFF2-40B4-BE49-F238E27FC236}">
                <a16:creationId xmlns:a16="http://schemas.microsoft.com/office/drawing/2014/main" id="{3925DEB8-B0C7-42D6-8F6F-EE939806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607" y="3476605"/>
            <a:ext cx="1413749" cy="1413749"/>
          </a:xfrm>
          <a:prstGeom prst="rect">
            <a:avLst/>
          </a:prstGeom>
        </p:spPr>
      </p:pic>
      <p:pic>
        <p:nvPicPr>
          <p:cNvPr id="9" name="Imagen 8">
            <a:extLst>
              <a:ext uri="{FF2B5EF4-FFF2-40B4-BE49-F238E27FC236}">
                <a16:creationId xmlns:a16="http://schemas.microsoft.com/office/drawing/2014/main" id="{4C205B67-9A16-4BDC-BE47-587A46D27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0995" y="4242146"/>
            <a:ext cx="2263430" cy="1240031"/>
          </a:xfrm>
          <a:prstGeom prst="rect">
            <a:avLst/>
          </a:prstGeom>
        </p:spPr>
      </p:pic>
      <p:cxnSp>
        <p:nvCxnSpPr>
          <p:cNvPr id="11" name="Conector: curvado 10">
            <a:extLst>
              <a:ext uri="{FF2B5EF4-FFF2-40B4-BE49-F238E27FC236}">
                <a16:creationId xmlns:a16="http://schemas.microsoft.com/office/drawing/2014/main" id="{6DC354B7-472A-4A6B-A3E0-BAFD6CF2738F}"/>
              </a:ext>
            </a:extLst>
          </p:cNvPr>
          <p:cNvCxnSpPr/>
          <p:nvPr/>
        </p:nvCxnSpPr>
        <p:spPr>
          <a:xfrm>
            <a:off x="4930932" y="4532916"/>
            <a:ext cx="1368152" cy="288032"/>
          </a:xfrm>
          <a:prstGeom prst="curvedConnector3">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Conector: curvado 11">
            <a:extLst>
              <a:ext uri="{FF2B5EF4-FFF2-40B4-BE49-F238E27FC236}">
                <a16:creationId xmlns:a16="http://schemas.microsoft.com/office/drawing/2014/main" id="{93D44BA3-6F08-4196-8F1A-1FCCD203C51F}"/>
              </a:ext>
            </a:extLst>
          </p:cNvPr>
          <p:cNvCxnSpPr>
            <a:cxnSpLocks/>
          </p:cNvCxnSpPr>
          <p:nvPr/>
        </p:nvCxnSpPr>
        <p:spPr>
          <a:xfrm flipV="1">
            <a:off x="8011052" y="4076769"/>
            <a:ext cx="1613340" cy="609076"/>
          </a:xfrm>
          <a:prstGeom prst="curvedConnector3">
            <a:avLst/>
          </a:prstGeom>
          <a:ln>
            <a:tailEnd type="triangle"/>
          </a:ln>
        </p:spPr>
        <p:style>
          <a:lnRef idx="2">
            <a:schemeClr val="accent6"/>
          </a:lnRef>
          <a:fillRef idx="0">
            <a:schemeClr val="accent6"/>
          </a:fillRef>
          <a:effectRef idx="1">
            <a:schemeClr val="accent6"/>
          </a:effectRef>
          <a:fontRef idx="minor">
            <a:schemeClr val="tx1"/>
          </a:fontRef>
        </p:style>
      </p:cxnSp>
      <p:pic>
        <p:nvPicPr>
          <p:cNvPr id="6" name="Imagen 5">
            <a:extLst>
              <a:ext uri="{FF2B5EF4-FFF2-40B4-BE49-F238E27FC236}">
                <a16:creationId xmlns:a16="http://schemas.microsoft.com/office/drawing/2014/main" id="{265A3BE5-945D-46E6-A546-E9DD19130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727" y="3476605"/>
            <a:ext cx="1800491" cy="1200328"/>
          </a:xfrm>
          <a:prstGeom prst="rect">
            <a:avLst/>
          </a:prstGeom>
        </p:spPr>
      </p:pic>
      <p:cxnSp>
        <p:nvCxnSpPr>
          <p:cNvPr id="13" name="Conector: curvado 12">
            <a:extLst>
              <a:ext uri="{FF2B5EF4-FFF2-40B4-BE49-F238E27FC236}">
                <a16:creationId xmlns:a16="http://schemas.microsoft.com/office/drawing/2014/main" id="{6E412FA0-77D0-414F-AA01-5946E69E7F3A}"/>
              </a:ext>
            </a:extLst>
          </p:cNvPr>
          <p:cNvCxnSpPr>
            <a:cxnSpLocks/>
          </p:cNvCxnSpPr>
          <p:nvPr/>
        </p:nvCxnSpPr>
        <p:spPr>
          <a:xfrm>
            <a:off x="2415760" y="4229518"/>
            <a:ext cx="1087952" cy="359861"/>
          </a:xfrm>
          <a:prstGeom prst="curvedConnector3">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03800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8">
            <a:extLst>
              <a:ext uri="{FF2B5EF4-FFF2-40B4-BE49-F238E27FC236}">
                <a16:creationId xmlns:a16="http://schemas.microsoft.com/office/drawing/2014/main" id="{CAAA9729-596E-4695-AB07-62E4DAA90000}"/>
              </a:ext>
            </a:extLst>
          </p:cNvPr>
          <p:cNvSpPr txBox="1">
            <a:spLocks noChangeArrowheads="1"/>
          </p:cNvSpPr>
          <p:nvPr/>
        </p:nvSpPr>
        <p:spPr bwMode="auto">
          <a:xfrm>
            <a:off x="922076" y="284095"/>
            <a:ext cx="7766211" cy="830997"/>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s-MX" altLang="es-CO" sz="2400" dirty="0">
                <a:solidFill>
                  <a:schemeClr val="bg1"/>
                </a:solidFill>
              </a:rPr>
              <a:t>REPORTE DE SALDOS PENDIENTES DE EJECUTAR A GESTIÓN CONTABLE</a:t>
            </a:r>
            <a:endParaRPr lang="es-CO" altLang="es-CO" sz="2400" dirty="0">
              <a:solidFill>
                <a:schemeClr val="bg1"/>
              </a:solidFill>
            </a:endParaRPr>
          </a:p>
        </p:txBody>
      </p:sp>
      <p:sp>
        <p:nvSpPr>
          <p:cNvPr id="3" name="CuadroTexto 2">
            <a:extLst>
              <a:ext uri="{FF2B5EF4-FFF2-40B4-BE49-F238E27FC236}">
                <a16:creationId xmlns:a16="http://schemas.microsoft.com/office/drawing/2014/main" id="{23B18863-3508-46D7-A50A-2B19BE965AC3}"/>
              </a:ext>
            </a:extLst>
          </p:cNvPr>
          <p:cNvSpPr txBox="1"/>
          <p:nvPr/>
        </p:nvSpPr>
        <p:spPr>
          <a:xfrm>
            <a:off x="922076" y="1675809"/>
            <a:ext cx="9998460" cy="1200329"/>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sz="2400" dirty="0"/>
              <a:t>De manera trimestral, Gestión Contable podrá solicitar a los responsables el valor pendiente de ejecución de algunos proyectos para hacer validación con </a:t>
            </a:r>
            <a:r>
              <a:rPr lang="es-MX" sz="2400" dirty="0" err="1"/>
              <a:t>Minciencias</a:t>
            </a:r>
            <a:r>
              <a:rPr lang="es-MX" sz="2400" dirty="0"/>
              <a:t> de los saldos pendientes.</a:t>
            </a:r>
          </a:p>
        </p:txBody>
      </p:sp>
      <p:pic>
        <p:nvPicPr>
          <p:cNvPr id="1026" name="Picture 2" descr="Contadora De Chicas Con Papeleo Y Calculadora Stock de ilustración -  Ilustración de arte, papeles: 383429853">
            <a:extLst>
              <a:ext uri="{FF2B5EF4-FFF2-40B4-BE49-F238E27FC236}">
                <a16:creationId xmlns:a16="http://schemas.microsoft.com/office/drawing/2014/main" id="{8F5163A4-61E4-440A-A49F-3BB4F85F9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00" y="3212976"/>
            <a:ext cx="2636912" cy="26369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diación stock de ilustración. Ilustración de handshake - 61661910">
            <a:extLst>
              <a:ext uri="{FF2B5EF4-FFF2-40B4-BE49-F238E27FC236}">
                <a16:creationId xmlns:a16="http://schemas.microsoft.com/office/drawing/2014/main" id="{EC030873-ADA5-44FA-A7A1-01E594F90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3068960"/>
            <a:ext cx="3202186" cy="29061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tador De Dibujos Animados Feliz 3D Trabajando En La Calculadora Stock de  ilustración - Ilustración de contable, papel: 378076628">
            <a:extLst>
              <a:ext uri="{FF2B5EF4-FFF2-40B4-BE49-F238E27FC236}">
                <a16:creationId xmlns:a16="http://schemas.microsoft.com/office/drawing/2014/main" id="{1B6437FC-6172-4EDE-A32E-A38E39B3A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00" y="3217912"/>
            <a:ext cx="28803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833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AC9CC7E-A342-41A9-A73B-9D3D3EF7D950}"/>
              </a:ext>
            </a:extLst>
          </p:cNvPr>
          <p:cNvPicPr>
            <a:picLocks noChangeAspect="1"/>
          </p:cNvPicPr>
          <p:nvPr/>
        </p:nvPicPr>
        <p:blipFill>
          <a:blip r:embed="rId2"/>
          <a:stretch>
            <a:fillRect/>
          </a:stretch>
        </p:blipFill>
        <p:spPr>
          <a:xfrm>
            <a:off x="623392" y="1268760"/>
            <a:ext cx="11098512" cy="2664296"/>
          </a:xfrm>
          <a:prstGeom prst="rect">
            <a:avLst/>
          </a:prstGeom>
        </p:spPr>
      </p:pic>
    </p:spTree>
    <p:extLst>
      <p:ext uri="{BB962C8B-B14F-4D97-AF65-F5344CB8AC3E}">
        <p14:creationId xmlns:p14="http://schemas.microsoft.com/office/powerpoint/2010/main" val="2708372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51404C-E772-4DF3-BF08-61BECC387BBD}"/>
              </a:ext>
            </a:extLst>
          </p:cNvPr>
          <p:cNvPicPr>
            <a:picLocks noChangeAspect="1"/>
          </p:cNvPicPr>
          <p:nvPr/>
        </p:nvPicPr>
        <p:blipFill>
          <a:blip r:embed="rId2"/>
          <a:stretch>
            <a:fillRect/>
          </a:stretch>
        </p:blipFill>
        <p:spPr>
          <a:xfrm>
            <a:off x="911424" y="1988840"/>
            <a:ext cx="10848528" cy="1862408"/>
          </a:xfrm>
          <a:prstGeom prst="rect">
            <a:avLst/>
          </a:prstGeom>
        </p:spPr>
      </p:pic>
    </p:spTree>
    <p:extLst>
      <p:ext uri="{BB962C8B-B14F-4D97-AF65-F5344CB8AC3E}">
        <p14:creationId xmlns:p14="http://schemas.microsoft.com/office/powerpoint/2010/main" val="7534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8F10DD3-83C2-A4E3-5F9F-408D680F1B79}"/>
              </a:ext>
            </a:extLst>
          </p:cNvPr>
          <p:cNvSpPr/>
          <p:nvPr/>
        </p:nvSpPr>
        <p:spPr>
          <a:xfrm>
            <a:off x="3597315" y="6309320"/>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12" name="CuadroTexto 11">
            <a:extLst>
              <a:ext uri="{FF2B5EF4-FFF2-40B4-BE49-F238E27FC236}">
                <a16:creationId xmlns:a16="http://schemas.microsoft.com/office/drawing/2014/main" id="{D5CA1CE5-0F56-4DD0-BE05-54F6515C1891}"/>
              </a:ext>
            </a:extLst>
          </p:cNvPr>
          <p:cNvSpPr txBox="1"/>
          <p:nvPr/>
        </p:nvSpPr>
        <p:spPr>
          <a:xfrm>
            <a:off x="1048604" y="1443841"/>
            <a:ext cx="5982178" cy="1477328"/>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dirty="0"/>
              <a:t>Deben presentar informes de ejecución financiera, las  entidades ejecutoras, entidades expertas, beneficiarias, coejecutoras, acompañantes, cuyas responsabilidades quedan definidas en el contrato o convenio de acuerdo con la financiación otorgada.</a:t>
            </a:r>
          </a:p>
        </p:txBody>
      </p:sp>
      <p:sp>
        <p:nvSpPr>
          <p:cNvPr id="10" name="CuadroTexto 8">
            <a:extLst>
              <a:ext uri="{FF2B5EF4-FFF2-40B4-BE49-F238E27FC236}">
                <a16:creationId xmlns:a16="http://schemas.microsoft.com/office/drawing/2014/main" id="{AEFAE38B-9BE3-451E-8EFC-0AF874E06507}"/>
              </a:ext>
            </a:extLst>
          </p:cNvPr>
          <p:cNvSpPr txBox="1">
            <a:spLocks noChangeArrowheads="1"/>
          </p:cNvSpPr>
          <p:nvPr/>
        </p:nvSpPr>
        <p:spPr bwMode="auto">
          <a:xfrm>
            <a:off x="1048687" y="260648"/>
            <a:ext cx="7233972" cy="830997"/>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s-CO" sz="2400" dirty="0">
                <a:solidFill>
                  <a:schemeClr val="bg1"/>
                </a:solidFill>
                <a:latin typeface="Georgia Pro Light (Cuerpo)"/>
              </a:rPr>
              <a:t>¿QUIÉNES DEBEN PRESENTAR INFORMES FINANCIEROS?</a:t>
            </a:r>
            <a:endParaRPr lang="es-CO" sz="2400" b="1" dirty="0">
              <a:solidFill>
                <a:schemeClr val="bg1"/>
              </a:solidFill>
              <a:latin typeface="Georgia Pro Light (Cuerpo)"/>
            </a:endParaRPr>
          </a:p>
        </p:txBody>
      </p:sp>
      <p:pic>
        <p:nvPicPr>
          <p:cNvPr id="6" name="Imagen 5">
            <a:extLst>
              <a:ext uri="{FF2B5EF4-FFF2-40B4-BE49-F238E27FC236}">
                <a16:creationId xmlns:a16="http://schemas.microsoft.com/office/drawing/2014/main" id="{B806D5A7-637C-4C7D-94BF-C457A8DB96D4}"/>
              </a:ext>
            </a:extLst>
          </p:cNvPr>
          <p:cNvPicPr>
            <a:picLocks noChangeAspect="1"/>
          </p:cNvPicPr>
          <p:nvPr/>
        </p:nvPicPr>
        <p:blipFill rotWithShape="1">
          <a:blip r:embed="rId2">
            <a:extLst>
              <a:ext uri="{28A0092B-C50C-407E-A947-70E740481C1C}">
                <a14:useLocalDpi xmlns:a14="http://schemas.microsoft.com/office/drawing/2010/main" val="0"/>
              </a:ext>
            </a:extLst>
          </a:blip>
          <a:srcRect b="14723"/>
          <a:stretch/>
        </p:blipFill>
        <p:spPr>
          <a:xfrm>
            <a:off x="7320136" y="2188045"/>
            <a:ext cx="4351672" cy="2664297"/>
          </a:xfrm>
          <a:prstGeom prst="rect">
            <a:avLst/>
          </a:prstGeom>
        </p:spPr>
      </p:pic>
      <p:sp>
        <p:nvSpPr>
          <p:cNvPr id="11" name="CuadroTexto 10">
            <a:extLst>
              <a:ext uri="{FF2B5EF4-FFF2-40B4-BE49-F238E27FC236}">
                <a16:creationId xmlns:a16="http://schemas.microsoft.com/office/drawing/2014/main" id="{9E875EE8-8AD7-4720-BA6C-9226293E9516}"/>
              </a:ext>
            </a:extLst>
          </p:cNvPr>
          <p:cNvSpPr txBox="1"/>
          <p:nvPr/>
        </p:nvSpPr>
        <p:spPr>
          <a:xfrm>
            <a:off x="1048604" y="3236668"/>
            <a:ext cx="5982178" cy="2308324"/>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dirty="0"/>
              <a:t>En los términos de referencia de la convocatoria se fija la modalidad y las condiciones de financiamiento para los proyectos y una vez ejecutado el procedimiento de evaluación y decisión de propuestas de convocatorias, se suscribe un contrato o convenio de común acuerdo entre las partes en el cual se formaliza la aprobación, se aprueba el presupuesto para la ejecución del objeto contractual, plazos de ejecución, obligaciones, entre otros.</a:t>
            </a:r>
            <a:endParaRPr lang="es-CO" dirty="0"/>
          </a:p>
        </p:txBody>
      </p:sp>
    </p:spTree>
    <p:extLst>
      <p:ext uri="{BB962C8B-B14F-4D97-AF65-F5344CB8AC3E}">
        <p14:creationId xmlns:p14="http://schemas.microsoft.com/office/powerpoint/2010/main" val="409879882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F3B977E-E358-41A7-A23C-72809A8F2717}"/>
              </a:ext>
            </a:extLst>
          </p:cNvPr>
          <p:cNvPicPr>
            <a:picLocks noChangeAspect="1"/>
          </p:cNvPicPr>
          <p:nvPr/>
        </p:nvPicPr>
        <p:blipFill>
          <a:blip r:embed="rId2"/>
          <a:stretch>
            <a:fillRect/>
          </a:stretch>
        </p:blipFill>
        <p:spPr>
          <a:xfrm>
            <a:off x="1487488" y="188640"/>
            <a:ext cx="8001404" cy="6133856"/>
          </a:xfrm>
          <a:prstGeom prst="rect">
            <a:avLst/>
          </a:prstGeom>
        </p:spPr>
      </p:pic>
      <p:sp>
        <p:nvSpPr>
          <p:cNvPr id="6" name="Rectángulo 5">
            <a:extLst>
              <a:ext uri="{FF2B5EF4-FFF2-40B4-BE49-F238E27FC236}">
                <a16:creationId xmlns:a16="http://schemas.microsoft.com/office/drawing/2014/main" id="{735592BB-F856-46CD-8C0D-6F58DEDAAB8F}"/>
              </a:ext>
            </a:extLst>
          </p:cNvPr>
          <p:cNvSpPr/>
          <p:nvPr/>
        </p:nvSpPr>
        <p:spPr>
          <a:xfrm>
            <a:off x="2999656" y="2132856"/>
            <a:ext cx="4680520" cy="2232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27A8B8B7-0BAD-4409-81BE-DC47C691528B}"/>
              </a:ext>
            </a:extLst>
          </p:cNvPr>
          <p:cNvSpPr/>
          <p:nvPr/>
        </p:nvSpPr>
        <p:spPr>
          <a:xfrm>
            <a:off x="1919536" y="4789222"/>
            <a:ext cx="1872208" cy="51198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01234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1995489"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7" name="Rectángulo: esquinas redondeadas 6">
            <a:extLst>
              <a:ext uri="{FF2B5EF4-FFF2-40B4-BE49-F238E27FC236}">
                <a16:creationId xmlns:a16="http://schemas.microsoft.com/office/drawing/2014/main" id="{E55AA9E5-A054-492F-8EAE-2442813FB48F}"/>
              </a:ext>
            </a:extLst>
          </p:cNvPr>
          <p:cNvSpPr/>
          <p:nvPr/>
        </p:nvSpPr>
        <p:spPr>
          <a:xfrm>
            <a:off x="8781287" y="6335021"/>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Gestión Contable 2026</a:t>
            </a:r>
          </a:p>
        </p:txBody>
      </p:sp>
      <p:pic>
        <p:nvPicPr>
          <p:cNvPr id="4" name="Imagen 3">
            <a:extLst>
              <a:ext uri="{FF2B5EF4-FFF2-40B4-BE49-F238E27FC236}">
                <a16:creationId xmlns:a16="http://schemas.microsoft.com/office/drawing/2014/main" id="{1A26BFEE-76B4-4FB6-A0E6-6F6C3AC32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1"/>
          </a:xfrm>
          <a:prstGeom prst="rect">
            <a:avLst/>
          </a:prstGeom>
        </p:spPr>
      </p:pic>
    </p:spTree>
    <p:extLst>
      <p:ext uri="{BB962C8B-B14F-4D97-AF65-F5344CB8AC3E}">
        <p14:creationId xmlns:p14="http://schemas.microsoft.com/office/powerpoint/2010/main" val="3454378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8F10DD3-83C2-A4E3-5F9F-408D680F1B79}"/>
              </a:ext>
            </a:extLst>
          </p:cNvPr>
          <p:cNvSpPr/>
          <p:nvPr/>
        </p:nvSpPr>
        <p:spPr>
          <a:xfrm>
            <a:off x="3647728" y="6377011"/>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10" name="CuadroTexto 8">
            <a:extLst>
              <a:ext uri="{FF2B5EF4-FFF2-40B4-BE49-F238E27FC236}">
                <a16:creationId xmlns:a16="http://schemas.microsoft.com/office/drawing/2014/main" id="{AEFAE38B-9BE3-451E-8EFC-0AF874E06507}"/>
              </a:ext>
            </a:extLst>
          </p:cNvPr>
          <p:cNvSpPr txBox="1">
            <a:spLocks noChangeArrowheads="1"/>
          </p:cNvSpPr>
          <p:nvPr/>
        </p:nvSpPr>
        <p:spPr bwMode="auto">
          <a:xfrm>
            <a:off x="1048687" y="260648"/>
            <a:ext cx="7233972" cy="830997"/>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s-CO" sz="2400" dirty="0">
                <a:solidFill>
                  <a:schemeClr val="bg1"/>
                </a:solidFill>
                <a:latin typeface="Georgia Pro Light (Cuerpo)"/>
              </a:rPr>
              <a:t>¿QUIÉNES DEBEN PRESENTAR INFORMES FINANCIEROS?</a:t>
            </a:r>
            <a:endParaRPr lang="es-CO" sz="2400" b="1" dirty="0">
              <a:solidFill>
                <a:schemeClr val="bg1"/>
              </a:solidFill>
              <a:latin typeface="Georgia Pro Light (Cuerpo)"/>
            </a:endParaRPr>
          </a:p>
        </p:txBody>
      </p:sp>
      <p:grpSp>
        <p:nvGrpSpPr>
          <p:cNvPr id="5" name="Grupo 4">
            <a:extLst>
              <a:ext uri="{FF2B5EF4-FFF2-40B4-BE49-F238E27FC236}">
                <a16:creationId xmlns:a16="http://schemas.microsoft.com/office/drawing/2014/main" id="{E5FA15DC-F139-4C97-A9B6-E64E9C2B8BC9}"/>
              </a:ext>
            </a:extLst>
          </p:cNvPr>
          <p:cNvGrpSpPr/>
          <p:nvPr/>
        </p:nvGrpSpPr>
        <p:grpSpPr>
          <a:xfrm>
            <a:off x="817855" y="1556792"/>
            <a:ext cx="2253809" cy="830997"/>
            <a:chOff x="817855" y="1556792"/>
            <a:chExt cx="2253809" cy="830997"/>
          </a:xfrm>
        </p:grpSpPr>
        <p:sp>
          <p:nvSpPr>
            <p:cNvPr id="3" name="Rectángulo: esquinas redondeadas 2">
              <a:extLst>
                <a:ext uri="{FF2B5EF4-FFF2-40B4-BE49-F238E27FC236}">
                  <a16:creationId xmlns:a16="http://schemas.microsoft.com/office/drawing/2014/main" id="{78C5FAF3-4AED-4999-87C3-EDAA08EB2D67}"/>
                </a:ext>
              </a:extLst>
            </p:cNvPr>
            <p:cNvSpPr/>
            <p:nvPr/>
          </p:nvSpPr>
          <p:spPr>
            <a:xfrm>
              <a:off x="911424" y="1556792"/>
              <a:ext cx="2160240" cy="830997"/>
            </a:xfrm>
            <a:prstGeom prst="roundRect">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05D60357-F658-4CDD-8CD5-6165F85C0799}"/>
                </a:ext>
              </a:extLst>
            </p:cNvPr>
            <p:cNvSpPr txBox="1"/>
            <p:nvPr/>
          </p:nvSpPr>
          <p:spPr>
            <a:xfrm>
              <a:off x="817855" y="1649124"/>
              <a:ext cx="2239001" cy="646331"/>
            </a:xfrm>
            <a:prstGeom prst="rect">
              <a:avLst/>
            </a:prstGeom>
            <a:noFill/>
          </p:spPr>
          <p:txBody>
            <a:bodyPr wrap="square" rtlCol="0">
              <a:spAutoFit/>
            </a:bodyPr>
            <a:lstStyle/>
            <a:p>
              <a:pPr algn="ctr"/>
              <a:r>
                <a:rPr lang="es-MX" sz="1800" dirty="0">
                  <a:solidFill>
                    <a:schemeClr val="bg1"/>
                  </a:solidFill>
                </a:rPr>
                <a:t>Entidades Ejecutoras</a:t>
              </a:r>
              <a:endParaRPr lang="es-CO" sz="1800" dirty="0">
                <a:solidFill>
                  <a:schemeClr val="bg1"/>
                </a:solidFill>
              </a:endParaRPr>
            </a:p>
          </p:txBody>
        </p:sp>
      </p:grpSp>
      <p:sp>
        <p:nvSpPr>
          <p:cNvPr id="9" name="CuadroTexto 8">
            <a:extLst>
              <a:ext uri="{FF2B5EF4-FFF2-40B4-BE49-F238E27FC236}">
                <a16:creationId xmlns:a16="http://schemas.microsoft.com/office/drawing/2014/main" id="{24B72394-4913-4588-B563-2A1FF05F1D2B}"/>
              </a:ext>
            </a:extLst>
          </p:cNvPr>
          <p:cNvSpPr txBox="1"/>
          <p:nvPr/>
        </p:nvSpPr>
        <p:spPr>
          <a:xfrm>
            <a:off x="3647728" y="1650264"/>
            <a:ext cx="6055188" cy="738664"/>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sz="1400" dirty="0"/>
              <a:t>Son aquellas instituciones que poseen capacidades técnicas e infraestructura interna adecuada en los aspectos científicos, técnicos, administrativos y financieros que garanticen la adecuada ejecución del proyecto. </a:t>
            </a:r>
          </a:p>
        </p:txBody>
      </p:sp>
      <p:grpSp>
        <p:nvGrpSpPr>
          <p:cNvPr id="13" name="Grupo 12">
            <a:extLst>
              <a:ext uri="{FF2B5EF4-FFF2-40B4-BE49-F238E27FC236}">
                <a16:creationId xmlns:a16="http://schemas.microsoft.com/office/drawing/2014/main" id="{D59C83A8-EF09-401B-B88E-E5125CA5BA19}"/>
              </a:ext>
            </a:extLst>
          </p:cNvPr>
          <p:cNvGrpSpPr/>
          <p:nvPr/>
        </p:nvGrpSpPr>
        <p:grpSpPr>
          <a:xfrm>
            <a:off x="808518" y="2708920"/>
            <a:ext cx="2248338" cy="830997"/>
            <a:chOff x="823326" y="1556792"/>
            <a:chExt cx="2248338" cy="830997"/>
          </a:xfrm>
        </p:grpSpPr>
        <p:sp>
          <p:nvSpPr>
            <p:cNvPr id="14" name="Rectángulo: esquinas redondeadas 13">
              <a:extLst>
                <a:ext uri="{FF2B5EF4-FFF2-40B4-BE49-F238E27FC236}">
                  <a16:creationId xmlns:a16="http://schemas.microsoft.com/office/drawing/2014/main" id="{0B1C8B5D-FA2B-4C55-9C21-0CA49D46BE06}"/>
                </a:ext>
              </a:extLst>
            </p:cNvPr>
            <p:cNvSpPr/>
            <p:nvPr/>
          </p:nvSpPr>
          <p:spPr>
            <a:xfrm>
              <a:off x="911424" y="1556792"/>
              <a:ext cx="2160240" cy="830997"/>
            </a:xfrm>
            <a:prstGeom prst="roundRect">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E054D773-CD2D-4FEF-9A96-7E47B893ACEA}"/>
                </a:ext>
              </a:extLst>
            </p:cNvPr>
            <p:cNvSpPr txBox="1"/>
            <p:nvPr/>
          </p:nvSpPr>
          <p:spPr>
            <a:xfrm>
              <a:off x="823326" y="1787624"/>
              <a:ext cx="2239001" cy="369332"/>
            </a:xfrm>
            <a:prstGeom prst="rect">
              <a:avLst/>
            </a:prstGeom>
            <a:noFill/>
          </p:spPr>
          <p:txBody>
            <a:bodyPr wrap="square" rtlCol="0">
              <a:spAutoFit/>
            </a:bodyPr>
            <a:lstStyle/>
            <a:p>
              <a:pPr algn="ctr"/>
              <a:r>
                <a:rPr lang="es-MX" sz="1800" dirty="0">
                  <a:solidFill>
                    <a:schemeClr val="bg1"/>
                  </a:solidFill>
                </a:rPr>
                <a:t>Entidades Expertas</a:t>
              </a:r>
              <a:endParaRPr lang="es-CO" sz="1800" dirty="0">
                <a:solidFill>
                  <a:schemeClr val="bg1"/>
                </a:solidFill>
              </a:endParaRPr>
            </a:p>
          </p:txBody>
        </p:sp>
      </p:grpSp>
      <p:sp>
        <p:nvSpPr>
          <p:cNvPr id="16" name="CuadroTexto 15">
            <a:extLst>
              <a:ext uri="{FF2B5EF4-FFF2-40B4-BE49-F238E27FC236}">
                <a16:creationId xmlns:a16="http://schemas.microsoft.com/office/drawing/2014/main" id="{CF3A0694-4828-4B51-A8F5-558C491F7E5A}"/>
              </a:ext>
            </a:extLst>
          </p:cNvPr>
          <p:cNvSpPr txBox="1"/>
          <p:nvPr/>
        </p:nvSpPr>
        <p:spPr>
          <a:xfrm>
            <a:off x="3633733" y="2772622"/>
            <a:ext cx="6069182" cy="738664"/>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sz="1400" dirty="0"/>
              <a:t>Minciencias reconoce como entidades expertas a centros de investigación, desarrollo tecnológico, innovación y productividad, además de centros de ciencia e instituciones de formación avanzada</a:t>
            </a:r>
          </a:p>
        </p:txBody>
      </p:sp>
      <p:grpSp>
        <p:nvGrpSpPr>
          <p:cNvPr id="17" name="Grupo 16">
            <a:extLst>
              <a:ext uri="{FF2B5EF4-FFF2-40B4-BE49-F238E27FC236}">
                <a16:creationId xmlns:a16="http://schemas.microsoft.com/office/drawing/2014/main" id="{320D4AF9-CA20-4DF0-8CE2-D6288341013C}"/>
              </a:ext>
            </a:extLst>
          </p:cNvPr>
          <p:cNvGrpSpPr/>
          <p:nvPr/>
        </p:nvGrpSpPr>
        <p:grpSpPr>
          <a:xfrm>
            <a:off x="802768" y="3844884"/>
            <a:ext cx="2239001" cy="830997"/>
            <a:chOff x="832663" y="1556792"/>
            <a:chExt cx="2239001" cy="830997"/>
          </a:xfrm>
        </p:grpSpPr>
        <p:sp>
          <p:nvSpPr>
            <p:cNvPr id="18" name="Rectángulo: esquinas redondeadas 17">
              <a:extLst>
                <a:ext uri="{FF2B5EF4-FFF2-40B4-BE49-F238E27FC236}">
                  <a16:creationId xmlns:a16="http://schemas.microsoft.com/office/drawing/2014/main" id="{894E65BA-7ADC-40FF-9360-DB3B90244E47}"/>
                </a:ext>
              </a:extLst>
            </p:cNvPr>
            <p:cNvSpPr/>
            <p:nvPr/>
          </p:nvSpPr>
          <p:spPr>
            <a:xfrm>
              <a:off x="911424" y="1556792"/>
              <a:ext cx="2160240" cy="830997"/>
            </a:xfrm>
            <a:prstGeom prst="roundRect">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1D577A00-EDDA-4C64-ABFA-87EDC5F0AC05}"/>
                </a:ext>
              </a:extLst>
            </p:cNvPr>
            <p:cNvSpPr txBox="1"/>
            <p:nvPr/>
          </p:nvSpPr>
          <p:spPr>
            <a:xfrm>
              <a:off x="832663" y="1673952"/>
              <a:ext cx="2239001" cy="646331"/>
            </a:xfrm>
            <a:prstGeom prst="rect">
              <a:avLst/>
            </a:prstGeom>
            <a:noFill/>
          </p:spPr>
          <p:txBody>
            <a:bodyPr wrap="square" rtlCol="0">
              <a:spAutoFit/>
            </a:bodyPr>
            <a:lstStyle/>
            <a:p>
              <a:pPr algn="ctr"/>
              <a:r>
                <a:rPr lang="es-MX" sz="1800" dirty="0">
                  <a:solidFill>
                    <a:schemeClr val="bg1"/>
                  </a:solidFill>
                </a:rPr>
                <a:t>Entidades Beneficiarias</a:t>
              </a:r>
              <a:endParaRPr lang="es-CO" sz="1800" dirty="0">
                <a:solidFill>
                  <a:schemeClr val="bg1"/>
                </a:solidFill>
              </a:endParaRPr>
            </a:p>
          </p:txBody>
        </p:sp>
      </p:grpSp>
      <p:sp>
        <p:nvSpPr>
          <p:cNvPr id="20" name="CuadroTexto 19">
            <a:extLst>
              <a:ext uri="{FF2B5EF4-FFF2-40B4-BE49-F238E27FC236}">
                <a16:creationId xmlns:a16="http://schemas.microsoft.com/office/drawing/2014/main" id="{D21391A2-8A7C-4250-B303-04B270ABC538}"/>
              </a:ext>
            </a:extLst>
          </p:cNvPr>
          <p:cNvSpPr txBox="1"/>
          <p:nvPr/>
        </p:nvSpPr>
        <p:spPr>
          <a:xfrm>
            <a:off x="3606916" y="3733098"/>
            <a:ext cx="6096000" cy="954107"/>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4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dirty="0"/>
              <a:t>Son organizaciones públicas, privadas o mixtas, incluyendo centros de investigación, universidades, empresas innovadoras y parques tecnológicos, que reciben apoyo financiero y reconocimiento </a:t>
            </a:r>
            <a:r>
              <a:rPr lang="es-MX" b="0" i="0" dirty="0">
                <a:solidFill>
                  <a:srgbClr val="0A0A0A"/>
                </a:solidFill>
                <a:effectLst/>
                <a:latin typeface="Google Sans"/>
              </a:rPr>
              <a:t>para fortalecer la investigación, el desarrollo tecnológico y la innovación</a:t>
            </a:r>
            <a:endParaRPr lang="es-CO" dirty="0"/>
          </a:p>
        </p:txBody>
      </p:sp>
      <p:sp>
        <p:nvSpPr>
          <p:cNvPr id="21" name="CuadroTexto 20">
            <a:extLst>
              <a:ext uri="{FF2B5EF4-FFF2-40B4-BE49-F238E27FC236}">
                <a16:creationId xmlns:a16="http://schemas.microsoft.com/office/drawing/2014/main" id="{A9B213A1-442D-4AC3-8EB5-2537BE1BDFF9}"/>
              </a:ext>
            </a:extLst>
          </p:cNvPr>
          <p:cNvSpPr txBox="1"/>
          <p:nvPr/>
        </p:nvSpPr>
        <p:spPr>
          <a:xfrm>
            <a:off x="3576822" y="4960067"/>
            <a:ext cx="6126093" cy="954107"/>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4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dirty="0"/>
              <a:t>Toda empresa, institución pública o privada, que participa en forma directa en el cumplimiento de los objetivos y resultados planteados para el proyecto de Ciencia, Tecnología e Innovación, bajo la coordinación directa o indirecta del ejecutor, mediante aportes de contrapartida definidos contractualmente.</a:t>
            </a:r>
            <a:endParaRPr lang="es-CO" dirty="0"/>
          </a:p>
        </p:txBody>
      </p:sp>
      <p:grpSp>
        <p:nvGrpSpPr>
          <p:cNvPr id="22" name="Grupo 21">
            <a:extLst>
              <a:ext uri="{FF2B5EF4-FFF2-40B4-BE49-F238E27FC236}">
                <a16:creationId xmlns:a16="http://schemas.microsoft.com/office/drawing/2014/main" id="{F15E050F-7C0C-42F8-BCC6-3B43793A193B}"/>
              </a:ext>
            </a:extLst>
          </p:cNvPr>
          <p:cNvGrpSpPr/>
          <p:nvPr/>
        </p:nvGrpSpPr>
        <p:grpSpPr>
          <a:xfrm>
            <a:off x="843580" y="5015625"/>
            <a:ext cx="2239001" cy="830997"/>
            <a:chOff x="832663" y="1556792"/>
            <a:chExt cx="2239001" cy="830997"/>
          </a:xfrm>
        </p:grpSpPr>
        <p:sp>
          <p:nvSpPr>
            <p:cNvPr id="23" name="Rectángulo: esquinas redondeadas 22">
              <a:extLst>
                <a:ext uri="{FF2B5EF4-FFF2-40B4-BE49-F238E27FC236}">
                  <a16:creationId xmlns:a16="http://schemas.microsoft.com/office/drawing/2014/main" id="{055C6906-28B4-420D-BC20-24BAB8584FAA}"/>
                </a:ext>
              </a:extLst>
            </p:cNvPr>
            <p:cNvSpPr/>
            <p:nvPr/>
          </p:nvSpPr>
          <p:spPr>
            <a:xfrm>
              <a:off x="911424" y="1556792"/>
              <a:ext cx="2160240" cy="830997"/>
            </a:xfrm>
            <a:prstGeom prst="roundRect">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4" name="CuadroTexto 23">
              <a:extLst>
                <a:ext uri="{FF2B5EF4-FFF2-40B4-BE49-F238E27FC236}">
                  <a16:creationId xmlns:a16="http://schemas.microsoft.com/office/drawing/2014/main" id="{749A8183-B6D4-4603-B816-02F700896C8E}"/>
                </a:ext>
              </a:extLst>
            </p:cNvPr>
            <p:cNvSpPr txBox="1"/>
            <p:nvPr/>
          </p:nvSpPr>
          <p:spPr>
            <a:xfrm>
              <a:off x="832663" y="1673952"/>
              <a:ext cx="2239001" cy="646331"/>
            </a:xfrm>
            <a:prstGeom prst="rect">
              <a:avLst/>
            </a:prstGeom>
            <a:noFill/>
          </p:spPr>
          <p:txBody>
            <a:bodyPr wrap="square" rtlCol="0">
              <a:spAutoFit/>
            </a:bodyPr>
            <a:lstStyle/>
            <a:p>
              <a:pPr algn="ctr"/>
              <a:r>
                <a:rPr lang="es-MX" sz="1800" dirty="0">
                  <a:solidFill>
                    <a:schemeClr val="bg1"/>
                  </a:solidFill>
                </a:rPr>
                <a:t>Entidades Coejecutoras</a:t>
              </a:r>
              <a:endParaRPr lang="es-CO" sz="1800" dirty="0">
                <a:solidFill>
                  <a:schemeClr val="bg1"/>
                </a:solidFill>
              </a:endParaRPr>
            </a:p>
          </p:txBody>
        </p:sp>
      </p:grpSp>
    </p:spTree>
    <p:extLst>
      <p:ext uri="{BB962C8B-B14F-4D97-AF65-F5344CB8AC3E}">
        <p14:creationId xmlns:p14="http://schemas.microsoft.com/office/powerpoint/2010/main" val="172223690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8F10DD3-83C2-A4E3-5F9F-408D680F1B79}"/>
              </a:ext>
            </a:extLst>
          </p:cNvPr>
          <p:cNvSpPr/>
          <p:nvPr/>
        </p:nvSpPr>
        <p:spPr>
          <a:xfrm>
            <a:off x="3675100" y="6165304"/>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pic>
        <p:nvPicPr>
          <p:cNvPr id="4" name="Imagen 3">
            <a:extLst>
              <a:ext uri="{FF2B5EF4-FFF2-40B4-BE49-F238E27FC236}">
                <a16:creationId xmlns:a16="http://schemas.microsoft.com/office/drawing/2014/main" id="{DD99629A-77A7-4E04-BC26-6A00BB3438AA}"/>
              </a:ext>
            </a:extLst>
          </p:cNvPr>
          <p:cNvPicPr>
            <a:picLocks noChangeAspect="1"/>
          </p:cNvPicPr>
          <p:nvPr/>
        </p:nvPicPr>
        <p:blipFill>
          <a:blip r:embed="rId2"/>
          <a:stretch>
            <a:fillRect/>
          </a:stretch>
        </p:blipFill>
        <p:spPr>
          <a:xfrm>
            <a:off x="1559496" y="836712"/>
            <a:ext cx="9375326" cy="4104456"/>
          </a:xfrm>
          <a:prstGeom prst="rect">
            <a:avLst/>
          </a:prstGeom>
        </p:spPr>
      </p:pic>
      <p:sp>
        <p:nvSpPr>
          <p:cNvPr id="6" name="Rectángulo 5">
            <a:extLst>
              <a:ext uri="{FF2B5EF4-FFF2-40B4-BE49-F238E27FC236}">
                <a16:creationId xmlns:a16="http://schemas.microsoft.com/office/drawing/2014/main" id="{4070B588-A6CF-406F-807B-06DEE0BE8942}"/>
              </a:ext>
            </a:extLst>
          </p:cNvPr>
          <p:cNvSpPr/>
          <p:nvPr/>
        </p:nvSpPr>
        <p:spPr>
          <a:xfrm>
            <a:off x="4799856" y="3140968"/>
            <a:ext cx="5544616" cy="1440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4E1AEB52-D05E-4687-A7D4-BF15A54144CA}"/>
              </a:ext>
            </a:extLst>
          </p:cNvPr>
          <p:cNvSpPr/>
          <p:nvPr/>
        </p:nvSpPr>
        <p:spPr>
          <a:xfrm>
            <a:off x="4871864" y="3284984"/>
            <a:ext cx="1017184" cy="2160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8691446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8F10DD3-83C2-A4E3-5F9F-408D680F1B79}"/>
              </a:ext>
            </a:extLst>
          </p:cNvPr>
          <p:cNvSpPr/>
          <p:nvPr/>
        </p:nvSpPr>
        <p:spPr>
          <a:xfrm>
            <a:off x="8781287" y="6335021"/>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12" name="CuadroTexto 11">
            <a:extLst>
              <a:ext uri="{FF2B5EF4-FFF2-40B4-BE49-F238E27FC236}">
                <a16:creationId xmlns:a16="http://schemas.microsoft.com/office/drawing/2014/main" id="{D5CA1CE5-0F56-4DD0-BE05-54F6515C1891}"/>
              </a:ext>
            </a:extLst>
          </p:cNvPr>
          <p:cNvSpPr txBox="1"/>
          <p:nvPr/>
        </p:nvSpPr>
        <p:spPr>
          <a:xfrm>
            <a:off x="2059814" y="2348880"/>
            <a:ext cx="7560840" cy="415498"/>
          </a:xfrm>
          <a:prstGeom prst="rect">
            <a:avLst/>
          </a:prstGeom>
          <a:noFill/>
        </p:spPr>
        <p:txBody>
          <a:bodyPr wrap="square" rtlCol="0">
            <a:spAutoFit/>
          </a:bodyPr>
          <a:lstStyle/>
          <a:p>
            <a:pPr algn="just"/>
            <a:endParaRPr lang="es-MX" dirty="0"/>
          </a:p>
        </p:txBody>
      </p:sp>
      <p:sp>
        <p:nvSpPr>
          <p:cNvPr id="7" name="CuadroTexto 6">
            <a:extLst>
              <a:ext uri="{FF2B5EF4-FFF2-40B4-BE49-F238E27FC236}">
                <a16:creationId xmlns:a16="http://schemas.microsoft.com/office/drawing/2014/main" id="{8EAFF898-1298-42F1-9A5D-D275EDD78B34}"/>
              </a:ext>
            </a:extLst>
          </p:cNvPr>
          <p:cNvSpPr txBox="1"/>
          <p:nvPr/>
        </p:nvSpPr>
        <p:spPr>
          <a:xfrm>
            <a:off x="1147541" y="2132856"/>
            <a:ext cx="8993525" cy="2862322"/>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dirty="0"/>
              <a:t>Dentro de las obligaciones pactadas, se estipula la presentación de informes de ejecución financiera de los recursos entregados, por lo cual, se deben remitir a los Supervisores de los contratos o convenios asignados por Minciencias, los informes financieros detallado y consolidado diligenciados y firmados.</a:t>
            </a:r>
          </a:p>
          <a:p>
            <a:endParaRPr lang="es-MX" dirty="0"/>
          </a:p>
          <a:p>
            <a:r>
              <a:rPr lang="es-MX" dirty="0"/>
              <a:t>Igualmente, esta obligación está contemplada en el Instructivo Registro, Ejecución y Cierre de proyectos de investigación financiados externamente, establecido por la Vicerrectoría de Investigaciones, Innovación y Extensión.</a:t>
            </a:r>
          </a:p>
          <a:p>
            <a:endParaRPr lang="es-MX" dirty="0"/>
          </a:p>
          <a:p>
            <a:endParaRPr lang="es-CO" dirty="0"/>
          </a:p>
        </p:txBody>
      </p:sp>
      <p:sp>
        <p:nvSpPr>
          <p:cNvPr id="19" name="CuadroTexto 8">
            <a:extLst>
              <a:ext uri="{FF2B5EF4-FFF2-40B4-BE49-F238E27FC236}">
                <a16:creationId xmlns:a16="http://schemas.microsoft.com/office/drawing/2014/main" id="{416831D0-B6F6-4571-A95D-D6D7E4AFDA38}"/>
              </a:ext>
            </a:extLst>
          </p:cNvPr>
          <p:cNvSpPr txBox="1">
            <a:spLocks noChangeArrowheads="1"/>
          </p:cNvSpPr>
          <p:nvPr/>
        </p:nvSpPr>
        <p:spPr bwMode="auto">
          <a:xfrm>
            <a:off x="1062915" y="908720"/>
            <a:ext cx="7233972" cy="830997"/>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s-CO" sz="2400" dirty="0">
                <a:solidFill>
                  <a:schemeClr val="bg1"/>
                </a:solidFill>
                <a:latin typeface="Georgia Pro Light (Cuerpo)"/>
              </a:rPr>
              <a:t>¿QUIÉNES DEBEN PRESENTAR INFORMES FINANCIEROS?</a:t>
            </a:r>
            <a:endParaRPr lang="es-CO" sz="2400" b="1" dirty="0">
              <a:solidFill>
                <a:schemeClr val="bg1"/>
              </a:solidFill>
              <a:latin typeface="Georgia Pro Light (Cuerpo)"/>
            </a:endParaRPr>
          </a:p>
        </p:txBody>
      </p:sp>
      <p:pic>
        <p:nvPicPr>
          <p:cNvPr id="31" name="Imagen 30">
            <a:extLst>
              <a:ext uri="{FF2B5EF4-FFF2-40B4-BE49-F238E27FC236}">
                <a16:creationId xmlns:a16="http://schemas.microsoft.com/office/drawing/2014/main" id="{B3602809-0A1A-4704-9AE8-817B32E54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050" y="5183143"/>
            <a:ext cx="3312368" cy="1532273"/>
          </a:xfrm>
          <a:prstGeom prst="rect">
            <a:avLst/>
          </a:prstGeom>
        </p:spPr>
      </p:pic>
    </p:spTree>
    <p:extLst>
      <p:ext uri="{BB962C8B-B14F-4D97-AF65-F5344CB8AC3E}">
        <p14:creationId xmlns:p14="http://schemas.microsoft.com/office/powerpoint/2010/main" val="423424532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8F10DD3-83C2-A4E3-5F9F-408D680F1B79}"/>
              </a:ext>
            </a:extLst>
          </p:cNvPr>
          <p:cNvSpPr/>
          <p:nvPr/>
        </p:nvSpPr>
        <p:spPr>
          <a:xfrm>
            <a:off x="4134878" y="6353716"/>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12" name="CuadroTexto 11">
            <a:extLst>
              <a:ext uri="{FF2B5EF4-FFF2-40B4-BE49-F238E27FC236}">
                <a16:creationId xmlns:a16="http://schemas.microsoft.com/office/drawing/2014/main" id="{D5CA1CE5-0F56-4DD0-BE05-54F6515C1891}"/>
              </a:ext>
            </a:extLst>
          </p:cNvPr>
          <p:cNvSpPr txBox="1"/>
          <p:nvPr/>
        </p:nvSpPr>
        <p:spPr>
          <a:xfrm>
            <a:off x="2059814" y="2348880"/>
            <a:ext cx="7560840" cy="415498"/>
          </a:xfrm>
          <a:prstGeom prst="rect">
            <a:avLst/>
          </a:prstGeom>
          <a:noFill/>
        </p:spPr>
        <p:txBody>
          <a:bodyPr wrap="square" rtlCol="0">
            <a:spAutoFit/>
          </a:bodyPr>
          <a:lstStyle/>
          <a:p>
            <a:pPr algn="just"/>
            <a:endParaRPr lang="es-MX" dirty="0"/>
          </a:p>
        </p:txBody>
      </p:sp>
      <p:sp>
        <p:nvSpPr>
          <p:cNvPr id="17" name="CuadroTexto 16">
            <a:extLst>
              <a:ext uri="{FF2B5EF4-FFF2-40B4-BE49-F238E27FC236}">
                <a16:creationId xmlns:a16="http://schemas.microsoft.com/office/drawing/2014/main" id="{C695FA24-3647-4739-B178-68577724C285}"/>
              </a:ext>
            </a:extLst>
          </p:cNvPr>
          <p:cNvSpPr txBox="1"/>
          <p:nvPr/>
        </p:nvSpPr>
        <p:spPr>
          <a:xfrm>
            <a:off x="7619480" y="4288245"/>
            <a:ext cx="1663556" cy="415498"/>
          </a:xfrm>
          <a:prstGeom prst="rect">
            <a:avLst/>
          </a:prstGeom>
          <a:noFill/>
        </p:spPr>
        <p:txBody>
          <a:bodyPr wrap="square" rtlCol="0">
            <a:spAutoFit/>
          </a:bodyPr>
          <a:lstStyle/>
          <a:p>
            <a:pPr algn="ctr"/>
            <a:r>
              <a:rPr lang="es-MX" b="1" dirty="0">
                <a:solidFill>
                  <a:schemeClr val="bg1"/>
                </a:solidFill>
              </a:rPr>
              <a:t>BIENA</a:t>
            </a:r>
            <a:endParaRPr lang="es-CO" b="1" dirty="0">
              <a:solidFill>
                <a:schemeClr val="bg1"/>
              </a:solidFill>
            </a:endParaRPr>
          </a:p>
        </p:txBody>
      </p:sp>
      <p:pic>
        <p:nvPicPr>
          <p:cNvPr id="9" name="Imagen 8">
            <a:extLst>
              <a:ext uri="{FF2B5EF4-FFF2-40B4-BE49-F238E27FC236}">
                <a16:creationId xmlns:a16="http://schemas.microsoft.com/office/drawing/2014/main" id="{9C6B2FF8-7616-4894-BD06-844B58264038}"/>
              </a:ext>
            </a:extLst>
          </p:cNvPr>
          <p:cNvPicPr>
            <a:picLocks noChangeAspect="1"/>
          </p:cNvPicPr>
          <p:nvPr/>
        </p:nvPicPr>
        <p:blipFill>
          <a:blip r:embed="rId2"/>
          <a:stretch>
            <a:fillRect/>
          </a:stretch>
        </p:blipFill>
        <p:spPr>
          <a:xfrm>
            <a:off x="1847528" y="1058585"/>
            <a:ext cx="9196656" cy="4460797"/>
          </a:xfrm>
          <a:prstGeom prst="rect">
            <a:avLst/>
          </a:prstGeom>
        </p:spPr>
      </p:pic>
    </p:spTree>
    <p:extLst>
      <p:ext uri="{BB962C8B-B14F-4D97-AF65-F5344CB8AC3E}">
        <p14:creationId xmlns:p14="http://schemas.microsoft.com/office/powerpoint/2010/main" val="76260461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713489-DC26-43CC-BE94-30B928D4067C}"/>
              </a:ext>
            </a:extLst>
          </p:cNvPr>
          <p:cNvPicPr>
            <a:picLocks noChangeAspect="1"/>
          </p:cNvPicPr>
          <p:nvPr/>
        </p:nvPicPr>
        <p:blipFill rotWithShape="1">
          <a:blip r:embed="rId2">
            <a:extLst>
              <a:ext uri="{28A0092B-C50C-407E-A947-70E740481C1C}">
                <a14:useLocalDpi xmlns:a14="http://schemas.microsoft.com/office/drawing/2010/main" val="0"/>
              </a:ext>
            </a:extLst>
          </a:blip>
          <a:srcRect l="5770" r="10573" b="5771"/>
          <a:stretch/>
        </p:blipFill>
        <p:spPr>
          <a:xfrm>
            <a:off x="479376" y="2395691"/>
            <a:ext cx="4176464" cy="2761411"/>
          </a:xfrm>
          <a:prstGeom prst="rect">
            <a:avLst/>
          </a:prstGeom>
        </p:spPr>
      </p:pic>
      <p:sp>
        <p:nvSpPr>
          <p:cNvPr id="2" name="Rectángulo: esquinas redondeadas 1">
            <a:extLst>
              <a:ext uri="{FF2B5EF4-FFF2-40B4-BE49-F238E27FC236}">
                <a16:creationId xmlns:a16="http://schemas.microsoft.com/office/drawing/2014/main" id="{98F10DD3-83C2-A4E3-5F9F-408D680F1B79}"/>
              </a:ext>
            </a:extLst>
          </p:cNvPr>
          <p:cNvSpPr/>
          <p:nvPr/>
        </p:nvSpPr>
        <p:spPr>
          <a:xfrm>
            <a:off x="3215680" y="6472794"/>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12" name="CuadroTexto 11">
            <a:extLst>
              <a:ext uri="{FF2B5EF4-FFF2-40B4-BE49-F238E27FC236}">
                <a16:creationId xmlns:a16="http://schemas.microsoft.com/office/drawing/2014/main" id="{D5CA1CE5-0F56-4DD0-BE05-54F6515C1891}"/>
              </a:ext>
            </a:extLst>
          </p:cNvPr>
          <p:cNvSpPr txBox="1"/>
          <p:nvPr/>
        </p:nvSpPr>
        <p:spPr>
          <a:xfrm>
            <a:off x="5144068" y="4559235"/>
            <a:ext cx="5311414" cy="1754326"/>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marL="285750" indent="-285750">
              <a:buFont typeface="Arial" panose="020B0604020202020204" pitchFamily="34" charset="0"/>
              <a:buChar char="•"/>
            </a:pPr>
            <a:r>
              <a:rPr lang="es-MX" dirty="0"/>
              <a:t>Aplicar exclusivamente los recursos de fuente Minciencias a las actividades del proyecto y controlar la ejecución según lo establecido en el presupuesto inicial aprobado por Minciencias (global y detallado) y en las modificaciones autorizadas al mismo.</a:t>
            </a:r>
          </a:p>
        </p:txBody>
      </p:sp>
      <p:sp>
        <p:nvSpPr>
          <p:cNvPr id="8" name="CuadroTexto 8">
            <a:extLst>
              <a:ext uri="{FF2B5EF4-FFF2-40B4-BE49-F238E27FC236}">
                <a16:creationId xmlns:a16="http://schemas.microsoft.com/office/drawing/2014/main" id="{B01AFF71-325B-4D50-A2B7-7D148BA9A4A7}"/>
              </a:ext>
            </a:extLst>
          </p:cNvPr>
          <p:cNvSpPr txBox="1">
            <a:spLocks noChangeArrowheads="1"/>
          </p:cNvSpPr>
          <p:nvPr/>
        </p:nvSpPr>
        <p:spPr bwMode="auto">
          <a:xfrm>
            <a:off x="1199456" y="610157"/>
            <a:ext cx="8273445" cy="461665"/>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s-CO" sz="2400" b="1" dirty="0">
                <a:solidFill>
                  <a:schemeClr val="bg1"/>
                </a:solidFill>
                <a:latin typeface="Georgia Pro Light (Cuerpo)"/>
              </a:rPr>
              <a:t>ASPECTOS A TENER EN CUENTA</a:t>
            </a:r>
          </a:p>
        </p:txBody>
      </p:sp>
      <p:sp>
        <p:nvSpPr>
          <p:cNvPr id="9" name="CuadroTexto 8">
            <a:extLst>
              <a:ext uri="{FF2B5EF4-FFF2-40B4-BE49-F238E27FC236}">
                <a16:creationId xmlns:a16="http://schemas.microsoft.com/office/drawing/2014/main" id="{7FA69CDF-D3E1-4C3E-8CF4-868CA7E76A30}"/>
              </a:ext>
            </a:extLst>
          </p:cNvPr>
          <p:cNvSpPr txBox="1"/>
          <p:nvPr/>
        </p:nvSpPr>
        <p:spPr>
          <a:xfrm>
            <a:off x="5153304" y="1411879"/>
            <a:ext cx="5303912" cy="646331"/>
          </a:xfrm>
          <a:prstGeom prst="rect">
            <a:avLst/>
          </a:prstGeom>
          <a:ln w="38100">
            <a:solidFill>
              <a:srgbClr val="4EA72E"/>
            </a:solid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marL="285750" indent="-285750" algn="just">
              <a:buFont typeface="Arial" panose="020B0604020202020204" pitchFamily="34" charset="0"/>
              <a:buChar char="•"/>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dirty="0"/>
              <a:t>Analizar cada una de las cláusulas del contrato o convenio  para garantizar su cumplimiento.</a:t>
            </a:r>
          </a:p>
        </p:txBody>
      </p:sp>
      <p:sp>
        <p:nvSpPr>
          <p:cNvPr id="10" name="CuadroTexto 9">
            <a:extLst>
              <a:ext uri="{FF2B5EF4-FFF2-40B4-BE49-F238E27FC236}">
                <a16:creationId xmlns:a16="http://schemas.microsoft.com/office/drawing/2014/main" id="{501A101A-8F10-462D-9983-20229C596C7B}"/>
              </a:ext>
            </a:extLst>
          </p:cNvPr>
          <p:cNvSpPr txBox="1"/>
          <p:nvPr/>
        </p:nvSpPr>
        <p:spPr>
          <a:xfrm>
            <a:off x="5153305" y="2281934"/>
            <a:ext cx="5303911" cy="923330"/>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marL="285750" indent="-285750" algn="just">
              <a:buFont typeface="Arial" panose="020B0604020202020204" pitchFamily="34" charset="0"/>
              <a:buChar char="•"/>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dirty="0"/>
              <a:t>Tener en cuenta las fechas de perfeccionamiento y/o legalización del contrato o convenio, prórrogas, adiciones, otrosí modificatorio y desembolsos </a:t>
            </a:r>
          </a:p>
        </p:txBody>
      </p:sp>
      <p:sp>
        <p:nvSpPr>
          <p:cNvPr id="13" name="CuadroTexto 12">
            <a:extLst>
              <a:ext uri="{FF2B5EF4-FFF2-40B4-BE49-F238E27FC236}">
                <a16:creationId xmlns:a16="http://schemas.microsoft.com/office/drawing/2014/main" id="{5F76B223-7E70-47DB-88A6-A2F0CE837B4D}"/>
              </a:ext>
            </a:extLst>
          </p:cNvPr>
          <p:cNvSpPr txBox="1"/>
          <p:nvPr/>
        </p:nvSpPr>
        <p:spPr>
          <a:xfrm>
            <a:off x="5153304" y="3437664"/>
            <a:ext cx="5296409" cy="923330"/>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marL="285750" indent="-285750" algn="just">
              <a:buFont typeface="Arial" panose="020B0604020202020204" pitchFamily="34" charset="0"/>
              <a:buChar char="•"/>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s-MX" dirty="0"/>
              <a:t>Tener presente que sólo son válidos aquellos gastos que se efectúen dentro del período de ejecución del contrato</a:t>
            </a:r>
          </a:p>
        </p:txBody>
      </p:sp>
      <p:cxnSp>
        <p:nvCxnSpPr>
          <p:cNvPr id="14" name="Conector recto de flecha 13">
            <a:extLst>
              <a:ext uri="{FF2B5EF4-FFF2-40B4-BE49-F238E27FC236}">
                <a16:creationId xmlns:a16="http://schemas.microsoft.com/office/drawing/2014/main" id="{3A9FD11A-12F9-4CB5-A824-4FA4791B29E8}"/>
              </a:ext>
            </a:extLst>
          </p:cNvPr>
          <p:cNvCxnSpPr>
            <a:cxnSpLocks/>
            <a:endCxn id="9" idx="1"/>
          </p:cNvCxnSpPr>
          <p:nvPr/>
        </p:nvCxnSpPr>
        <p:spPr>
          <a:xfrm flipV="1">
            <a:off x="4278662" y="1735045"/>
            <a:ext cx="874642" cy="1583978"/>
          </a:xfrm>
          <a:prstGeom prst="straightConnector1">
            <a:avLst/>
          </a:prstGeom>
          <a:ln>
            <a:solidFill>
              <a:srgbClr val="4EA72E"/>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a:extLst>
              <a:ext uri="{FF2B5EF4-FFF2-40B4-BE49-F238E27FC236}">
                <a16:creationId xmlns:a16="http://schemas.microsoft.com/office/drawing/2014/main" id="{94811AC8-A015-43DE-9638-7BDA685F3850}"/>
              </a:ext>
            </a:extLst>
          </p:cNvPr>
          <p:cNvCxnSpPr>
            <a:cxnSpLocks/>
            <a:endCxn id="10" idx="1"/>
          </p:cNvCxnSpPr>
          <p:nvPr/>
        </p:nvCxnSpPr>
        <p:spPr>
          <a:xfrm flipV="1">
            <a:off x="4286424" y="2743599"/>
            <a:ext cx="866881" cy="593466"/>
          </a:xfrm>
          <a:prstGeom prst="straightConnector1">
            <a:avLst/>
          </a:prstGeom>
          <a:ln>
            <a:solidFill>
              <a:srgbClr val="4EA72E"/>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a:extLst>
              <a:ext uri="{FF2B5EF4-FFF2-40B4-BE49-F238E27FC236}">
                <a16:creationId xmlns:a16="http://schemas.microsoft.com/office/drawing/2014/main" id="{50264D0E-1BCE-4826-A74C-FC8B15F5277A}"/>
              </a:ext>
            </a:extLst>
          </p:cNvPr>
          <p:cNvCxnSpPr>
            <a:cxnSpLocks/>
          </p:cNvCxnSpPr>
          <p:nvPr/>
        </p:nvCxnSpPr>
        <p:spPr>
          <a:xfrm>
            <a:off x="4297592" y="3337063"/>
            <a:ext cx="855712" cy="537034"/>
          </a:xfrm>
          <a:prstGeom prst="straightConnector1">
            <a:avLst/>
          </a:prstGeom>
          <a:ln>
            <a:solidFill>
              <a:srgbClr val="4EA72E"/>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ector recto de flecha 19">
            <a:extLst>
              <a:ext uri="{FF2B5EF4-FFF2-40B4-BE49-F238E27FC236}">
                <a16:creationId xmlns:a16="http://schemas.microsoft.com/office/drawing/2014/main" id="{67A5B027-C38C-4584-9022-CB2C990954A5}"/>
              </a:ext>
            </a:extLst>
          </p:cNvPr>
          <p:cNvCxnSpPr>
            <a:cxnSpLocks/>
          </p:cNvCxnSpPr>
          <p:nvPr/>
        </p:nvCxnSpPr>
        <p:spPr>
          <a:xfrm>
            <a:off x="4265464" y="3337063"/>
            <a:ext cx="822424" cy="2047809"/>
          </a:xfrm>
          <a:prstGeom prst="straightConnector1">
            <a:avLst/>
          </a:prstGeom>
          <a:ln>
            <a:solidFill>
              <a:srgbClr val="4EA72E"/>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061931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C913F759-B09F-7C2E-9DD4-605727A81468}"/>
              </a:ext>
            </a:extLst>
          </p:cNvPr>
          <p:cNvSpPr/>
          <p:nvPr/>
        </p:nvSpPr>
        <p:spPr>
          <a:xfrm>
            <a:off x="911424" y="836712"/>
            <a:ext cx="10081120" cy="1296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CO" b="1" dirty="0">
              <a:solidFill>
                <a:schemeClr val="tx1"/>
              </a:solidFill>
              <a:latin typeface="Georgia Pro Light (Cuerpo)"/>
            </a:endParaRPr>
          </a:p>
        </p:txBody>
      </p:sp>
      <p:sp>
        <p:nvSpPr>
          <p:cNvPr id="31" name="Rectángulo: esquinas redondeadas 30">
            <a:extLst>
              <a:ext uri="{FF2B5EF4-FFF2-40B4-BE49-F238E27FC236}">
                <a16:creationId xmlns:a16="http://schemas.microsoft.com/office/drawing/2014/main" id="{6C097EE8-325C-4488-8399-59FCDBEBBBC3}"/>
              </a:ext>
            </a:extLst>
          </p:cNvPr>
          <p:cNvSpPr/>
          <p:nvPr/>
        </p:nvSpPr>
        <p:spPr>
          <a:xfrm>
            <a:off x="8781287" y="6335021"/>
            <a:ext cx="3410712" cy="4406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Gestión Contable 2026</a:t>
            </a:r>
          </a:p>
        </p:txBody>
      </p:sp>
      <p:sp>
        <p:nvSpPr>
          <p:cNvPr id="18" name="CuadroTexto 17">
            <a:extLst>
              <a:ext uri="{FF2B5EF4-FFF2-40B4-BE49-F238E27FC236}">
                <a16:creationId xmlns:a16="http://schemas.microsoft.com/office/drawing/2014/main" id="{8DFEFFBD-4999-460C-AFDD-98A0D89341A4}"/>
              </a:ext>
            </a:extLst>
          </p:cNvPr>
          <p:cNvSpPr txBox="1"/>
          <p:nvPr/>
        </p:nvSpPr>
        <p:spPr>
          <a:xfrm>
            <a:off x="1415480" y="1256708"/>
            <a:ext cx="5610200" cy="5078313"/>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algn="just">
              <a:defRPr sz="18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marL="285750" indent="-285750">
              <a:buFont typeface="Arial" panose="020B0604020202020204" pitchFamily="34" charset="0"/>
              <a:buChar char="•"/>
            </a:pPr>
            <a:r>
              <a:rPr lang="es-MX" dirty="0"/>
              <a:t>La Entidad debe cumplir con el compromiso de aportar los recursos de contrapartida de acuerdo con lo establecido en el contrato o convenio. </a:t>
            </a:r>
          </a:p>
          <a:p>
            <a:pPr marL="285750" indent="-285750">
              <a:buFont typeface="Arial" panose="020B0604020202020204" pitchFamily="34" charset="0"/>
              <a:buChar char="•"/>
            </a:pPr>
            <a:r>
              <a:rPr lang="es-MX" dirty="0"/>
              <a:t>Es necesario tener en cuenta que para las modalidades de cofinanciación como por ejemplo jóvenes investigadores, la no ejecución de la contrapartida ocasiona el reintegro de los recursos aportados por Minciencias en la misma proporción de los recursos recibidos. </a:t>
            </a:r>
          </a:p>
          <a:p>
            <a:pPr marL="285750" indent="-285750">
              <a:buFont typeface="Arial" panose="020B0604020202020204" pitchFamily="34" charset="0"/>
              <a:buChar char="•"/>
            </a:pPr>
            <a:r>
              <a:rPr lang="es-MX" dirty="0"/>
              <a:t>La ejecución de recursos Minciencias y contrapartida deben soportarse con la misma rigurosidad. </a:t>
            </a:r>
          </a:p>
          <a:p>
            <a:pPr marL="285750" indent="-285750">
              <a:buFont typeface="Arial" panose="020B0604020202020204" pitchFamily="34" charset="0"/>
              <a:buChar char="•"/>
            </a:pPr>
            <a:r>
              <a:rPr lang="es-MX" dirty="0"/>
              <a:t>Prever que sólo son válidos aquellos gastos que se efectúen dentro del período de ejecución del contrato, tanto para recursos Minciencias como para recursos contrapartida. </a:t>
            </a:r>
          </a:p>
          <a:p>
            <a:pPr marL="285750" indent="-285750">
              <a:buFont typeface="Arial" panose="020B0604020202020204" pitchFamily="34" charset="0"/>
              <a:buChar char="•"/>
            </a:pPr>
            <a:r>
              <a:rPr lang="es-MX" dirty="0"/>
              <a:t>Llevar un sistema de contabilidad con los soportes financieros que permita verificar el movimiento de los recursos aportados al contrato o convenio. </a:t>
            </a:r>
          </a:p>
        </p:txBody>
      </p:sp>
      <p:sp>
        <p:nvSpPr>
          <p:cNvPr id="20" name="CuadroTexto 8">
            <a:extLst>
              <a:ext uri="{FF2B5EF4-FFF2-40B4-BE49-F238E27FC236}">
                <a16:creationId xmlns:a16="http://schemas.microsoft.com/office/drawing/2014/main" id="{9B47E367-B702-450C-9A05-4D6B2313AB03}"/>
              </a:ext>
            </a:extLst>
          </p:cNvPr>
          <p:cNvSpPr txBox="1">
            <a:spLocks noChangeArrowheads="1"/>
          </p:cNvSpPr>
          <p:nvPr/>
        </p:nvSpPr>
        <p:spPr bwMode="auto">
          <a:xfrm>
            <a:off x="1415480" y="339775"/>
            <a:ext cx="8273445" cy="461665"/>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s-CO" sz="2400" b="1" dirty="0">
                <a:solidFill>
                  <a:schemeClr val="bg1"/>
                </a:solidFill>
                <a:latin typeface="Georgia Pro Light (Cuerpo)"/>
              </a:rPr>
              <a:t>ASPECTOS A TENER EN CUENTA</a:t>
            </a:r>
          </a:p>
        </p:txBody>
      </p:sp>
      <p:pic>
        <p:nvPicPr>
          <p:cNvPr id="6" name="Imagen 5">
            <a:extLst>
              <a:ext uri="{FF2B5EF4-FFF2-40B4-BE49-F238E27FC236}">
                <a16:creationId xmlns:a16="http://schemas.microsoft.com/office/drawing/2014/main" id="{76F0F707-603A-4C99-8AF3-8A79E0DF1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208" y="2492896"/>
            <a:ext cx="2605249" cy="2916324"/>
          </a:xfrm>
          <a:prstGeom prst="rect">
            <a:avLst/>
          </a:prstGeom>
        </p:spPr>
      </p:pic>
    </p:spTree>
    <p:extLst>
      <p:ext uri="{BB962C8B-B14F-4D97-AF65-F5344CB8AC3E}">
        <p14:creationId xmlns:p14="http://schemas.microsoft.com/office/powerpoint/2010/main" val="4129631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27239</TotalTime>
  <Words>2268</Words>
  <Application>Microsoft Office PowerPoint</Application>
  <PresentationFormat>Panorámica</PresentationFormat>
  <Paragraphs>126</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Arial titulos</vt:lpstr>
      <vt:lpstr>Calibri</vt:lpstr>
      <vt:lpstr>Georgia Pro Light (Cuerpo)</vt:lpstr>
      <vt:lpstr>Google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PLAN DE INTERVENCIÓN</dc:title>
  <dc:creator>Monitor</dc:creator>
  <cp:lastModifiedBy>Diana Patricia Garcia Moreno</cp:lastModifiedBy>
  <cp:revision>987</cp:revision>
  <dcterms:created xsi:type="dcterms:W3CDTF">2010-08-19T19:03:43Z</dcterms:created>
  <dcterms:modified xsi:type="dcterms:W3CDTF">2026-04-14T19:16:12Z</dcterms:modified>
</cp:coreProperties>
</file>