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3" r:id="rId2"/>
    <p:sldId id="298" r:id="rId3"/>
    <p:sldId id="299" r:id="rId4"/>
    <p:sldId id="300" r:id="rId5"/>
    <p:sldId id="301" r:id="rId6"/>
    <p:sldId id="287" r:id="rId7"/>
    <p:sldId id="302" r:id="rId8"/>
    <p:sldId id="303" r:id="rId9"/>
    <p:sldId id="304" r:id="rId10"/>
    <p:sldId id="305" r:id="rId11"/>
    <p:sldId id="309" r:id="rId12"/>
    <p:sldId id="322" r:id="rId13"/>
    <p:sldId id="306" r:id="rId14"/>
    <p:sldId id="307" r:id="rId15"/>
    <p:sldId id="308" r:id="rId16"/>
    <p:sldId id="310" r:id="rId17"/>
    <p:sldId id="311" r:id="rId18"/>
    <p:sldId id="312" r:id="rId19"/>
    <p:sldId id="313" r:id="rId20"/>
    <p:sldId id="314" r:id="rId21"/>
    <p:sldId id="315" r:id="rId22"/>
    <p:sldId id="317" r:id="rId23"/>
    <p:sldId id="316" r:id="rId24"/>
    <p:sldId id="318" r:id="rId25"/>
    <p:sldId id="332" r:id="rId26"/>
    <p:sldId id="331" r:id="rId27"/>
    <p:sldId id="321" r:id="rId28"/>
    <p:sldId id="323" r:id="rId29"/>
    <p:sldId id="324" r:id="rId30"/>
    <p:sldId id="325" r:id="rId31"/>
    <p:sldId id="328" r:id="rId32"/>
    <p:sldId id="329" r:id="rId33"/>
    <p:sldId id="330" r:id="rId34"/>
    <p:sldId id="297" r:id="rId3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968152-6A96-4F7E-AB3D-7FA414275740}" type="doc">
      <dgm:prSet loTypeId="urn:microsoft.com/office/officeart/2005/8/layout/list1" loCatId="list" qsTypeId="urn:microsoft.com/office/officeart/2005/8/quickstyle/3d3" qsCatId="3D" csTypeId="urn:microsoft.com/office/officeart/2005/8/colors/colorful3" csCatId="colorful" phldr="1"/>
      <dgm:spPr/>
    </dgm:pt>
    <dgm:pt modelId="{A797C563-BE3A-4478-89EC-AAC746996577}">
      <dgm:prSet phldrT="[Texto]"/>
      <dgm:spPr/>
      <dgm:t>
        <a:bodyPr/>
        <a:lstStyle/>
        <a:p>
          <a:pPr algn="l"/>
          <a:r>
            <a:rPr lang="es-ES" dirty="0"/>
            <a:t>1. Sector de búsqueda</a:t>
          </a:r>
        </a:p>
      </dgm:t>
    </dgm:pt>
    <dgm:pt modelId="{A6338CE5-721A-4B40-9442-4DB8783EA8FA}" type="parTrans" cxnId="{F4870CA1-4494-4E8C-A160-74B776370FBE}">
      <dgm:prSet/>
      <dgm:spPr/>
      <dgm:t>
        <a:bodyPr/>
        <a:lstStyle/>
        <a:p>
          <a:endParaRPr lang="es-ES"/>
        </a:p>
      </dgm:t>
    </dgm:pt>
    <dgm:pt modelId="{678E8A2D-C869-4895-BE92-ED2740D67D1F}" type="sibTrans" cxnId="{F4870CA1-4494-4E8C-A160-74B776370FBE}">
      <dgm:prSet/>
      <dgm:spPr/>
      <dgm:t>
        <a:bodyPr/>
        <a:lstStyle/>
        <a:p>
          <a:endParaRPr lang="es-ES"/>
        </a:p>
      </dgm:t>
    </dgm:pt>
    <dgm:pt modelId="{2A4A9AB5-3F64-4B9A-A122-E0C0AAA147CB}">
      <dgm:prSet phldrT="[Texto]"/>
      <dgm:spPr/>
      <dgm:t>
        <a:bodyPr/>
        <a:lstStyle/>
        <a:p>
          <a:pPr algn="l"/>
          <a:r>
            <a:rPr lang="es-CO" dirty="0"/>
            <a:t>2. Sector de navegación de la dimensión</a:t>
          </a:r>
          <a:endParaRPr lang="es-ES" dirty="0"/>
        </a:p>
      </dgm:t>
    </dgm:pt>
    <dgm:pt modelId="{65D3DB1B-CD39-40BE-AA0E-EDA4EBE0D7DC}" type="parTrans" cxnId="{C80BC67A-6C00-4C06-AD69-6C21148AACBA}">
      <dgm:prSet/>
      <dgm:spPr/>
      <dgm:t>
        <a:bodyPr/>
        <a:lstStyle/>
        <a:p>
          <a:endParaRPr lang="es-ES"/>
        </a:p>
      </dgm:t>
    </dgm:pt>
    <dgm:pt modelId="{D0CB40DD-5540-45DE-8888-DD0E62821843}" type="sibTrans" cxnId="{C80BC67A-6C00-4C06-AD69-6C21148AACBA}">
      <dgm:prSet/>
      <dgm:spPr/>
      <dgm:t>
        <a:bodyPr/>
        <a:lstStyle/>
        <a:p>
          <a:endParaRPr lang="es-ES"/>
        </a:p>
      </dgm:t>
    </dgm:pt>
    <dgm:pt modelId="{D2A00301-5145-4F5D-8A2E-60116E425C85}">
      <dgm:prSet phldrT="[Texto]"/>
      <dgm:spPr/>
      <dgm:t>
        <a:bodyPr/>
        <a:lstStyle/>
        <a:p>
          <a:pPr algn="l"/>
          <a:r>
            <a:rPr lang="es-CO" dirty="0"/>
            <a:t>3. Sector de nivel de exploración</a:t>
          </a:r>
          <a:endParaRPr lang="es-ES" dirty="0"/>
        </a:p>
      </dgm:t>
    </dgm:pt>
    <dgm:pt modelId="{52EA97A4-C3A0-4B05-BDB2-D144795B5EC7}" type="parTrans" cxnId="{2218D9E8-B747-4A82-A191-8074A120D233}">
      <dgm:prSet/>
      <dgm:spPr/>
      <dgm:t>
        <a:bodyPr/>
        <a:lstStyle/>
        <a:p>
          <a:endParaRPr lang="es-ES"/>
        </a:p>
      </dgm:t>
    </dgm:pt>
    <dgm:pt modelId="{CD0DC557-7872-4475-B197-8FDDCFFB484B}" type="sibTrans" cxnId="{2218D9E8-B747-4A82-A191-8074A120D233}">
      <dgm:prSet/>
      <dgm:spPr/>
      <dgm:t>
        <a:bodyPr/>
        <a:lstStyle/>
        <a:p>
          <a:endParaRPr lang="es-ES"/>
        </a:p>
      </dgm:t>
    </dgm:pt>
    <dgm:pt modelId="{9B824EF8-0148-4662-ACA8-B1D9D871C5BB}">
      <dgm:prSet phldrT="[Texto]"/>
      <dgm:spPr/>
      <dgm:t>
        <a:bodyPr/>
        <a:lstStyle/>
        <a:p>
          <a:r>
            <a:rPr lang="es-CO" dirty="0"/>
            <a:t>4. Botón para aceptar la consulta</a:t>
          </a:r>
          <a:endParaRPr lang="es-ES" dirty="0"/>
        </a:p>
      </dgm:t>
    </dgm:pt>
    <dgm:pt modelId="{A77157DE-360D-411E-B5E0-EE7D08AE12C6}" type="parTrans" cxnId="{82FFE89F-69D7-46FB-B0D9-637E4251324A}">
      <dgm:prSet/>
      <dgm:spPr/>
      <dgm:t>
        <a:bodyPr/>
        <a:lstStyle/>
        <a:p>
          <a:endParaRPr lang="es-ES"/>
        </a:p>
      </dgm:t>
    </dgm:pt>
    <dgm:pt modelId="{1D3D646B-2C2F-4F7A-B754-29C0D89FCA7C}" type="sibTrans" cxnId="{82FFE89F-69D7-46FB-B0D9-637E4251324A}">
      <dgm:prSet/>
      <dgm:spPr/>
      <dgm:t>
        <a:bodyPr/>
        <a:lstStyle/>
        <a:p>
          <a:endParaRPr lang="es-ES"/>
        </a:p>
      </dgm:t>
    </dgm:pt>
    <dgm:pt modelId="{E67CFFAE-BA3A-41E3-A69A-7EAFAF1E4188}">
      <dgm:prSet phldrT="[Texto]"/>
      <dgm:spPr/>
      <dgm:t>
        <a:bodyPr/>
        <a:lstStyle/>
        <a:p>
          <a:r>
            <a:rPr lang="es-CO" dirty="0"/>
            <a:t>5. Botón para cancelar la consulta</a:t>
          </a:r>
          <a:endParaRPr lang="es-ES" dirty="0"/>
        </a:p>
      </dgm:t>
    </dgm:pt>
    <dgm:pt modelId="{6BA75313-F6DA-45B3-B2EA-1BAFBB438FA5}" type="parTrans" cxnId="{6446761B-A023-4529-A116-45FB54E4DBA3}">
      <dgm:prSet/>
      <dgm:spPr/>
      <dgm:t>
        <a:bodyPr/>
        <a:lstStyle/>
        <a:p>
          <a:endParaRPr lang="es-ES"/>
        </a:p>
      </dgm:t>
    </dgm:pt>
    <dgm:pt modelId="{CFE77DDE-FA55-486A-9136-10E652CF0A57}" type="sibTrans" cxnId="{6446761B-A023-4529-A116-45FB54E4DBA3}">
      <dgm:prSet/>
      <dgm:spPr/>
      <dgm:t>
        <a:bodyPr/>
        <a:lstStyle/>
        <a:p>
          <a:endParaRPr lang="es-ES"/>
        </a:p>
      </dgm:t>
    </dgm:pt>
    <dgm:pt modelId="{5BECE82A-AC7C-4F90-88F7-D5CDFA57BF3B}">
      <dgm:prSet/>
      <dgm:spPr/>
      <dgm:t>
        <a:bodyPr/>
        <a:lstStyle/>
        <a:p>
          <a:r>
            <a:rPr lang="es-CO" dirty="0"/>
            <a:t>Permite encontrar elementos de la dimensión cuyas etiquetas contienen una determinada </a:t>
          </a:r>
          <a:r>
            <a:rPr lang="es-ES" dirty="0"/>
            <a:t>descripción</a:t>
          </a:r>
        </a:p>
      </dgm:t>
    </dgm:pt>
    <dgm:pt modelId="{36CF0CDE-5E98-441A-9637-4D8F78C57892}" type="parTrans" cxnId="{0FAFED0D-D5F0-4C1D-BABA-8BFA810DD513}">
      <dgm:prSet/>
      <dgm:spPr/>
      <dgm:t>
        <a:bodyPr/>
        <a:lstStyle/>
        <a:p>
          <a:endParaRPr lang="es-ES"/>
        </a:p>
      </dgm:t>
    </dgm:pt>
    <dgm:pt modelId="{9779B16F-634E-4723-9EBA-080EF12BA05A}" type="sibTrans" cxnId="{0FAFED0D-D5F0-4C1D-BABA-8BFA810DD513}">
      <dgm:prSet/>
      <dgm:spPr/>
      <dgm:t>
        <a:bodyPr/>
        <a:lstStyle/>
        <a:p>
          <a:endParaRPr lang="es-ES"/>
        </a:p>
      </dgm:t>
    </dgm:pt>
    <dgm:pt modelId="{771678FD-9711-46C8-84B9-F8C24C7BD6EE}">
      <dgm:prSet/>
      <dgm:spPr/>
      <dgm:t>
        <a:bodyPr/>
        <a:lstStyle/>
        <a:p>
          <a:r>
            <a:rPr lang="es-ES" dirty="0"/>
            <a:t>Jerarquía de la dimensión</a:t>
          </a:r>
        </a:p>
      </dgm:t>
    </dgm:pt>
    <dgm:pt modelId="{B48C583D-F170-49BB-9A2A-E6472277C393}" type="parTrans" cxnId="{387BD6A4-C8FA-4404-BC9E-3CC3C31C85A4}">
      <dgm:prSet/>
      <dgm:spPr/>
      <dgm:t>
        <a:bodyPr/>
        <a:lstStyle/>
        <a:p>
          <a:endParaRPr lang="es-ES"/>
        </a:p>
      </dgm:t>
    </dgm:pt>
    <dgm:pt modelId="{5338678F-7271-4A80-ACBD-1CBDB0A8CA74}" type="sibTrans" cxnId="{387BD6A4-C8FA-4404-BC9E-3CC3C31C85A4}">
      <dgm:prSet/>
      <dgm:spPr/>
      <dgm:t>
        <a:bodyPr/>
        <a:lstStyle/>
        <a:p>
          <a:endParaRPr lang="es-ES"/>
        </a:p>
      </dgm:t>
    </dgm:pt>
    <dgm:pt modelId="{0A2A499D-E006-408B-BB16-C639F7020B9C}">
      <dgm:prSet/>
      <dgm:spPr/>
      <dgm:t>
        <a:bodyPr/>
        <a:lstStyle/>
        <a:p>
          <a:r>
            <a:rPr lang="es-ES" dirty="0"/>
            <a:t>Tipo de consulta</a:t>
          </a:r>
        </a:p>
      </dgm:t>
    </dgm:pt>
    <dgm:pt modelId="{29E28D5B-9963-4910-94B9-7DC85483B443}" type="parTrans" cxnId="{4FCEE25C-9644-4BDE-94E9-0CCDB14F4EF0}">
      <dgm:prSet/>
      <dgm:spPr/>
      <dgm:t>
        <a:bodyPr/>
        <a:lstStyle/>
        <a:p>
          <a:endParaRPr lang="es-ES"/>
        </a:p>
      </dgm:t>
    </dgm:pt>
    <dgm:pt modelId="{FA25DA73-A2CE-427F-8566-81099C8EB82B}" type="sibTrans" cxnId="{4FCEE25C-9644-4BDE-94E9-0CCDB14F4EF0}">
      <dgm:prSet/>
      <dgm:spPr/>
      <dgm:t>
        <a:bodyPr/>
        <a:lstStyle/>
        <a:p>
          <a:endParaRPr lang="es-ES"/>
        </a:p>
      </dgm:t>
    </dgm:pt>
    <dgm:pt modelId="{C8B802D7-5679-4687-B1A5-97B35BBAA838}" type="pres">
      <dgm:prSet presAssocID="{F6968152-6A96-4F7E-AB3D-7FA414275740}" presName="linear" presStyleCnt="0">
        <dgm:presLayoutVars>
          <dgm:dir/>
          <dgm:animLvl val="lvl"/>
          <dgm:resizeHandles val="exact"/>
        </dgm:presLayoutVars>
      </dgm:prSet>
      <dgm:spPr/>
    </dgm:pt>
    <dgm:pt modelId="{6FCB075C-1415-4B93-A516-E12658011368}" type="pres">
      <dgm:prSet presAssocID="{A797C563-BE3A-4478-89EC-AAC746996577}" presName="parentLin" presStyleCnt="0"/>
      <dgm:spPr/>
    </dgm:pt>
    <dgm:pt modelId="{560B7675-765F-4334-ACD8-863BBAC0FF2E}" type="pres">
      <dgm:prSet presAssocID="{A797C563-BE3A-4478-89EC-AAC746996577}" presName="parentLeftMargin" presStyleLbl="node1" presStyleIdx="0" presStyleCnt="5"/>
      <dgm:spPr/>
      <dgm:t>
        <a:bodyPr/>
        <a:lstStyle/>
        <a:p>
          <a:endParaRPr lang="es-CO"/>
        </a:p>
      </dgm:t>
    </dgm:pt>
    <dgm:pt modelId="{7520FF3E-2B9C-45D8-8FD6-D4B172D9D2B0}" type="pres">
      <dgm:prSet presAssocID="{A797C563-BE3A-4478-89EC-AAC74699657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EDA5D4A-960E-43DC-8134-2B9D38447498}" type="pres">
      <dgm:prSet presAssocID="{A797C563-BE3A-4478-89EC-AAC746996577}" presName="negativeSpace" presStyleCnt="0"/>
      <dgm:spPr/>
    </dgm:pt>
    <dgm:pt modelId="{C1F185F0-25E6-4F4A-9507-166D3FE571B6}" type="pres">
      <dgm:prSet presAssocID="{A797C563-BE3A-4478-89EC-AAC746996577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09BB17D-7BD1-422C-B6D2-06D932E854CC}" type="pres">
      <dgm:prSet presAssocID="{678E8A2D-C869-4895-BE92-ED2740D67D1F}" presName="spaceBetweenRectangles" presStyleCnt="0"/>
      <dgm:spPr/>
    </dgm:pt>
    <dgm:pt modelId="{DCEF17E0-E201-4DA1-830E-AEAE6EAA5FAB}" type="pres">
      <dgm:prSet presAssocID="{2A4A9AB5-3F64-4B9A-A122-E0C0AAA147CB}" presName="parentLin" presStyleCnt="0"/>
      <dgm:spPr/>
    </dgm:pt>
    <dgm:pt modelId="{43AB64A5-A360-4678-99EA-5FAB50C28003}" type="pres">
      <dgm:prSet presAssocID="{2A4A9AB5-3F64-4B9A-A122-E0C0AAA147CB}" presName="parentLeftMargin" presStyleLbl="node1" presStyleIdx="0" presStyleCnt="5"/>
      <dgm:spPr/>
      <dgm:t>
        <a:bodyPr/>
        <a:lstStyle/>
        <a:p>
          <a:endParaRPr lang="es-CO"/>
        </a:p>
      </dgm:t>
    </dgm:pt>
    <dgm:pt modelId="{B997BD05-863F-42D4-9250-C9C79A94D2B8}" type="pres">
      <dgm:prSet presAssocID="{2A4A9AB5-3F64-4B9A-A122-E0C0AAA147CB}" presName="parentText" presStyleLbl="node1" presStyleIdx="1" presStyleCnt="5" custLinFactNeighborX="9710" custLinFactNeighborY="149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D044179-E22D-4A72-A257-790724F60DB4}" type="pres">
      <dgm:prSet presAssocID="{2A4A9AB5-3F64-4B9A-A122-E0C0AAA147CB}" presName="negativeSpace" presStyleCnt="0"/>
      <dgm:spPr/>
    </dgm:pt>
    <dgm:pt modelId="{F6C2B087-B6CE-48B4-A4B2-9674B87F5CAB}" type="pres">
      <dgm:prSet presAssocID="{2A4A9AB5-3F64-4B9A-A122-E0C0AAA147CB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FDF5009-90B8-4C5B-AD4E-BAD21AECA0E9}" type="pres">
      <dgm:prSet presAssocID="{D0CB40DD-5540-45DE-8888-DD0E62821843}" presName="spaceBetweenRectangles" presStyleCnt="0"/>
      <dgm:spPr/>
    </dgm:pt>
    <dgm:pt modelId="{3518D6DF-ADDD-4BC1-88D7-4DD4D5E26D1E}" type="pres">
      <dgm:prSet presAssocID="{D2A00301-5145-4F5D-8A2E-60116E425C85}" presName="parentLin" presStyleCnt="0"/>
      <dgm:spPr/>
    </dgm:pt>
    <dgm:pt modelId="{D4586948-A775-48F4-8B0D-CB2522034691}" type="pres">
      <dgm:prSet presAssocID="{D2A00301-5145-4F5D-8A2E-60116E425C85}" presName="parentLeftMargin" presStyleLbl="node1" presStyleIdx="1" presStyleCnt="5"/>
      <dgm:spPr/>
      <dgm:t>
        <a:bodyPr/>
        <a:lstStyle/>
        <a:p>
          <a:endParaRPr lang="es-CO"/>
        </a:p>
      </dgm:t>
    </dgm:pt>
    <dgm:pt modelId="{597C1BC9-0CF2-44A8-B968-B0C2BC8CF75D}" type="pres">
      <dgm:prSet presAssocID="{D2A00301-5145-4F5D-8A2E-60116E425C85}" presName="parentText" presStyleLbl="node1" presStyleIdx="2" presStyleCnt="5" custLinFactNeighborX="-1911" custLinFactNeighborY="2258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AC159F1-1BEE-4A93-BAB1-A402B0C51232}" type="pres">
      <dgm:prSet presAssocID="{D2A00301-5145-4F5D-8A2E-60116E425C85}" presName="negativeSpace" presStyleCnt="0"/>
      <dgm:spPr/>
    </dgm:pt>
    <dgm:pt modelId="{A80D8CB3-F32B-4DF1-80AE-ACAB488FEDD0}" type="pres">
      <dgm:prSet presAssocID="{D2A00301-5145-4F5D-8A2E-60116E425C85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1188F3C-4860-401F-9516-4803592575B3}" type="pres">
      <dgm:prSet presAssocID="{CD0DC557-7872-4475-B197-8FDDCFFB484B}" presName="spaceBetweenRectangles" presStyleCnt="0"/>
      <dgm:spPr/>
    </dgm:pt>
    <dgm:pt modelId="{6A2806FF-CE86-4D49-BD20-AAE7355A0F4E}" type="pres">
      <dgm:prSet presAssocID="{9B824EF8-0148-4662-ACA8-B1D9D871C5BB}" presName="parentLin" presStyleCnt="0"/>
      <dgm:spPr/>
    </dgm:pt>
    <dgm:pt modelId="{499BAC7B-9242-45F1-84F1-40599E96465B}" type="pres">
      <dgm:prSet presAssocID="{9B824EF8-0148-4662-ACA8-B1D9D871C5BB}" presName="parentLeftMargin" presStyleLbl="node1" presStyleIdx="2" presStyleCnt="5"/>
      <dgm:spPr/>
      <dgm:t>
        <a:bodyPr/>
        <a:lstStyle/>
        <a:p>
          <a:endParaRPr lang="es-CO"/>
        </a:p>
      </dgm:t>
    </dgm:pt>
    <dgm:pt modelId="{F11C3EB0-2F77-437F-8941-4C5728D90FDE}" type="pres">
      <dgm:prSet presAssocID="{9B824EF8-0148-4662-ACA8-B1D9D871C5B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EF26CAA-5A77-4AA6-AF2F-BC516A938269}" type="pres">
      <dgm:prSet presAssocID="{9B824EF8-0148-4662-ACA8-B1D9D871C5BB}" presName="negativeSpace" presStyleCnt="0"/>
      <dgm:spPr/>
    </dgm:pt>
    <dgm:pt modelId="{27DF384C-725C-42EC-9EBF-8494777AE4BB}" type="pres">
      <dgm:prSet presAssocID="{9B824EF8-0148-4662-ACA8-B1D9D871C5BB}" presName="childText" presStyleLbl="conFgAcc1" presStyleIdx="3" presStyleCnt="5">
        <dgm:presLayoutVars>
          <dgm:bulletEnabled val="1"/>
        </dgm:presLayoutVars>
      </dgm:prSet>
      <dgm:spPr/>
    </dgm:pt>
    <dgm:pt modelId="{135F031C-186E-4164-905F-3BAF66B5ED72}" type="pres">
      <dgm:prSet presAssocID="{1D3D646B-2C2F-4F7A-B754-29C0D89FCA7C}" presName="spaceBetweenRectangles" presStyleCnt="0"/>
      <dgm:spPr/>
    </dgm:pt>
    <dgm:pt modelId="{6ACB310D-3AB5-4E08-B405-5D85F1B2F870}" type="pres">
      <dgm:prSet presAssocID="{E67CFFAE-BA3A-41E3-A69A-7EAFAF1E4188}" presName="parentLin" presStyleCnt="0"/>
      <dgm:spPr/>
    </dgm:pt>
    <dgm:pt modelId="{60826083-A336-49A7-899C-3E0566CDF25D}" type="pres">
      <dgm:prSet presAssocID="{E67CFFAE-BA3A-41E3-A69A-7EAFAF1E4188}" presName="parentLeftMargin" presStyleLbl="node1" presStyleIdx="3" presStyleCnt="5"/>
      <dgm:spPr/>
      <dgm:t>
        <a:bodyPr/>
        <a:lstStyle/>
        <a:p>
          <a:endParaRPr lang="es-CO"/>
        </a:p>
      </dgm:t>
    </dgm:pt>
    <dgm:pt modelId="{05E828D7-E16B-4204-90A3-E20C277DC5A2}" type="pres">
      <dgm:prSet presAssocID="{E67CFFAE-BA3A-41E3-A69A-7EAFAF1E418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B9CBB0-8AE7-4CD8-B77B-3C297737A859}" type="pres">
      <dgm:prSet presAssocID="{E67CFFAE-BA3A-41E3-A69A-7EAFAF1E4188}" presName="negativeSpace" presStyleCnt="0"/>
      <dgm:spPr/>
    </dgm:pt>
    <dgm:pt modelId="{F7796EB7-73C5-4245-A95A-FD91C68F2396}" type="pres">
      <dgm:prSet presAssocID="{E67CFFAE-BA3A-41E3-A69A-7EAFAF1E418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06C4BC2-0D57-4EBE-8C49-209E9B29164A}" type="presOf" srcId="{2A4A9AB5-3F64-4B9A-A122-E0C0AAA147CB}" destId="{43AB64A5-A360-4678-99EA-5FAB50C28003}" srcOrd="0" destOrd="0" presId="urn:microsoft.com/office/officeart/2005/8/layout/list1"/>
    <dgm:cxn modelId="{323FDB89-FC9D-42C2-BEB8-49DB547D1B27}" type="presOf" srcId="{9B824EF8-0148-4662-ACA8-B1D9D871C5BB}" destId="{F11C3EB0-2F77-437F-8941-4C5728D90FDE}" srcOrd="1" destOrd="0" presId="urn:microsoft.com/office/officeart/2005/8/layout/list1"/>
    <dgm:cxn modelId="{B6930436-5A5C-4480-86D0-80F3B20CFC42}" type="presOf" srcId="{D2A00301-5145-4F5D-8A2E-60116E425C85}" destId="{597C1BC9-0CF2-44A8-B968-B0C2BC8CF75D}" srcOrd="1" destOrd="0" presId="urn:microsoft.com/office/officeart/2005/8/layout/list1"/>
    <dgm:cxn modelId="{E4C7EA7A-F18F-417F-B31E-C3135D7FA1C4}" type="presOf" srcId="{771678FD-9711-46C8-84B9-F8C24C7BD6EE}" destId="{F6C2B087-B6CE-48B4-A4B2-9674B87F5CAB}" srcOrd="0" destOrd="0" presId="urn:microsoft.com/office/officeart/2005/8/layout/list1"/>
    <dgm:cxn modelId="{4657FFC8-72F1-4C2F-BFE5-49117B3641FB}" type="presOf" srcId="{9B824EF8-0148-4662-ACA8-B1D9D871C5BB}" destId="{499BAC7B-9242-45F1-84F1-40599E96465B}" srcOrd="0" destOrd="0" presId="urn:microsoft.com/office/officeart/2005/8/layout/list1"/>
    <dgm:cxn modelId="{0FAFED0D-D5F0-4C1D-BABA-8BFA810DD513}" srcId="{A797C563-BE3A-4478-89EC-AAC746996577}" destId="{5BECE82A-AC7C-4F90-88F7-D5CDFA57BF3B}" srcOrd="0" destOrd="0" parTransId="{36CF0CDE-5E98-441A-9637-4D8F78C57892}" sibTransId="{9779B16F-634E-4723-9EBA-080EF12BA05A}"/>
    <dgm:cxn modelId="{4FCEE25C-9644-4BDE-94E9-0CCDB14F4EF0}" srcId="{D2A00301-5145-4F5D-8A2E-60116E425C85}" destId="{0A2A499D-E006-408B-BB16-C639F7020B9C}" srcOrd="0" destOrd="0" parTransId="{29E28D5B-9963-4910-94B9-7DC85483B443}" sibTransId="{FA25DA73-A2CE-427F-8566-81099C8EB82B}"/>
    <dgm:cxn modelId="{2218D9E8-B747-4A82-A191-8074A120D233}" srcId="{F6968152-6A96-4F7E-AB3D-7FA414275740}" destId="{D2A00301-5145-4F5D-8A2E-60116E425C85}" srcOrd="2" destOrd="0" parTransId="{52EA97A4-C3A0-4B05-BDB2-D144795B5EC7}" sibTransId="{CD0DC557-7872-4475-B197-8FDDCFFB484B}"/>
    <dgm:cxn modelId="{C80BC67A-6C00-4C06-AD69-6C21148AACBA}" srcId="{F6968152-6A96-4F7E-AB3D-7FA414275740}" destId="{2A4A9AB5-3F64-4B9A-A122-E0C0AAA147CB}" srcOrd="1" destOrd="0" parTransId="{65D3DB1B-CD39-40BE-AA0E-EDA4EBE0D7DC}" sibTransId="{D0CB40DD-5540-45DE-8888-DD0E62821843}"/>
    <dgm:cxn modelId="{6446761B-A023-4529-A116-45FB54E4DBA3}" srcId="{F6968152-6A96-4F7E-AB3D-7FA414275740}" destId="{E67CFFAE-BA3A-41E3-A69A-7EAFAF1E4188}" srcOrd="4" destOrd="0" parTransId="{6BA75313-F6DA-45B3-B2EA-1BAFBB438FA5}" sibTransId="{CFE77DDE-FA55-486A-9136-10E652CF0A57}"/>
    <dgm:cxn modelId="{B73D5D52-014F-48EE-89CA-C2E804BA9F6A}" type="presOf" srcId="{D2A00301-5145-4F5D-8A2E-60116E425C85}" destId="{D4586948-A775-48F4-8B0D-CB2522034691}" srcOrd="0" destOrd="0" presId="urn:microsoft.com/office/officeart/2005/8/layout/list1"/>
    <dgm:cxn modelId="{F4870CA1-4494-4E8C-A160-74B776370FBE}" srcId="{F6968152-6A96-4F7E-AB3D-7FA414275740}" destId="{A797C563-BE3A-4478-89EC-AAC746996577}" srcOrd="0" destOrd="0" parTransId="{A6338CE5-721A-4B40-9442-4DB8783EA8FA}" sibTransId="{678E8A2D-C869-4895-BE92-ED2740D67D1F}"/>
    <dgm:cxn modelId="{AB26D707-F21E-4ADB-84F2-54ADDDEC5403}" type="presOf" srcId="{A797C563-BE3A-4478-89EC-AAC746996577}" destId="{7520FF3E-2B9C-45D8-8FD6-D4B172D9D2B0}" srcOrd="1" destOrd="0" presId="urn:microsoft.com/office/officeart/2005/8/layout/list1"/>
    <dgm:cxn modelId="{35EB7FF7-AFE9-4048-B8AD-8D7AB4BFFAA2}" type="presOf" srcId="{A797C563-BE3A-4478-89EC-AAC746996577}" destId="{560B7675-765F-4334-ACD8-863BBAC0FF2E}" srcOrd="0" destOrd="0" presId="urn:microsoft.com/office/officeart/2005/8/layout/list1"/>
    <dgm:cxn modelId="{CFFE28B9-F23B-4859-9318-676AE9F7CBED}" type="presOf" srcId="{0A2A499D-E006-408B-BB16-C639F7020B9C}" destId="{A80D8CB3-F32B-4DF1-80AE-ACAB488FEDD0}" srcOrd="0" destOrd="0" presId="urn:microsoft.com/office/officeart/2005/8/layout/list1"/>
    <dgm:cxn modelId="{82FFE89F-69D7-46FB-B0D9-637E4251324A}" srcId="{F6968152-6A96-4F7E-AB3D-7FA414275740}" destId="{9B824EF8-0148-4662-ACA8-B1D9D871C5BB}" srcOrd="3" destOrd="0" parTransId="{A77157DE-360D-411E-B5E0-EE7D08AE12C6}" sibTransId="{1D3D646B-2C2F-4F7A-B754-29C0D89FCA7C}"/>
    <dgm:cxn modelId="{A1F05D80-6E30-4FFC-A42C-EAF51982D4CC}" type="presOf" srcId="{2A4A9AB5-3F64-4B9A-A122-E0C0AAA147CB}" destId="{B997BD05-863F-42D4-9250-C9C79A94D2B8}" srcOrd="1" destOrd="0" presId="urn:microsoft.com/office/officeart/2005/8/layout/list1"/>
    <dgm:cxn modelId="{99718E90-4C39-44F1-8F79-D3F09795417F}" type="presOf" srcId="{5BECE82A-AC7C-4F90-88F7-D5CDFA57BF3B}" destId="{C1F185F0-25E6-4F4A-9507-166D3FE571B6}" srcOrd="0" destOrd="0" presId="urn:microsoft.com/office/officeart/2005/8/layout/list1"/>
    <dgm:cxn modelId="{AFD5F2EC-B6CA-4F27-96DF-220762D8DF6E}" type="presOf" srcId="{E67CFFAE-BA3A-41E3-A69A-7EAFAF1E4188}" destId="{05E828D7-E16B-4204-90A3-E20C277DC5A2}" srcOrd="1" destOrd="0" presId="urn:microsoft.com/office/officeart/2005/8/layout/list1"/>
    <dgm:cxn modelId="{387BD6A4-C8FA-4404-BC9E-3CC3C31C85A4}" srcId="{2A4A9AB5-3F64-4B9A-A122-E0C0AAA147CB}" destId="{771678FD-9711-46C8-84B9-F8C24C7BD6EE}" srcOrd="0" destOrd="0" parTransId="{B48C583D-F170-49BB-9A2A-E6472277C393}" sibTransId="{5338678F-7271-4A80-ACBD-1CBDB0A8CA74}"/>
    <dgm:cxn modelId="{E6BD4AE2-39FD-4CA2-A408-459B1B9B40A9}" type="presOf" srcId="{E67CFFAE-BA3A-41E3-A69A-7EAFAF1E4188}" destId="{60826083-A336-49A7-899C-3E0566CDF25D}" srcOrd="0" destOrd="0" presId="urn:microsoft.com/office/officeart/2005/8/layout/list1"/>
    <dgm:cxn modelId="{57CF3665-F05E-45CB-93C2-499F5EA3E37F}" type="presOf" srcId="{F6968152-6A96-4F7E-AB3D-7FA414275740}" destId="{C8B802D7-5679-4687-B1A5-97B35BBAA838}" srcOrd="0" destOrd="0" presId="urn:microsoft.com/office/officeart/2005/8/layout/list1"/>
    <dgm:cxn modelId="{DD13AF7A-6F64-4B64-990D-2C976732B113}" type="presParOf" srcId="{C8B802D7-5679-4687-B1A5-97B35BBAA838}" destId="{6FCB075C-1415-4B93-A516-E12658011368}" srcOrd="0" destOrd="0" presId="urn:microsoft.com/office/officeart/2005/8/layout/list1"/>
    <dgm:cxn modelId="{3F22EE4E-AA4E-411B-AA90-2B2E5D9BF30F}" type="presParOf" srcId="{6FCB075C-1415-4B93-A516-E12658011368}" destId="{560B7675-765F-4334-ACD8-863BBAC0FF2E}" srcOrd="0" destOrd="0" presId="urn:microsoft.com/office/officeart/2005/8/layout/list1"/>
    <dgm:cxn modelId="{87C1921C-0B3D-4427-AAB0-22B9837A3817}" type="presParOf" srcId="{6FCB075C-1415-4B93-A516-E12658011368}" destId="{7520FF3E-2B9C-45D8-8FD6-D4B172D9D2B0}" srcOrd="1" destOrd="0" presId="urn:microsoft.com/office/officeart/2005/8/layout/list1"/>
    <dgm:cxn modelId="{97EEE16C-20B8-4303-B62C-5C32536CDC59}" type="presParOf" srcId="{C8B802D7-5679-4687-B1A5-97B35BBAA838}" destId="{2EDA5D4A-960E-43DC-8134-2B9D38447498}" srcOrd="1" destOrd="0" presId="urn:microsoft.com/office/officeart/2005/8/layout/list1"/>
    <dgm:cxn modelId="{86F8DD7B-853E-4DFF-9CA2-0CC3E05F6442}" type="presParOf" srcId="{C8B802D7-5679-4687-B1A5-97B35BBAA838}" destId="{C1F185F0-25E6-4F4A-9507-166D3FE571B6}" srcOrd="2" destOrd="0" presId="urn:microsoft.com/office/officeart/2005/8/layout/list1"/>
    <dgm:cxn modelId="{F9E1337A-297D-474A-9790-D207F9B961E7}" type="presParOf" srcId="{C8B802D7-5679-4687-B1A5-97B35BBAA838}" destId="{D09BB17D-7BD1-422C-B6D2-06D932E854CC}" srcOrd="3" destOrd="0" presId="urn:microsoft.com/office/officeart/2005/8/layout/list1"/>
    <dgm:cxn modelId="{08A4F11A-BC63-4D43-9361-8114EDFD2D3E}" type="presParOf" srcId="{C8B802D7-5679-4687-B1A5-97B35BBAA838}" destId="{DCEF17E0-E201-4DA1-830E-AEAE6EAA5FAB}" srcOrd="4" destOrd="0" presId="urn:microsoft.com/office/officeart/2005/8/layout/list1"/>
    <dgm:cxn modelId="{2900136D-3758-4962-866B-9489BCBCEAE4}" type="presParOf" srcId="{DCEF17E0-E201-4DA1-830E-AEAE6EAA5FAB}" destId="{43AB64A5-A360-4678-99EA-5FAB50C28003}" srcOrd="0" destOrd="0" presId="urn:microsoft.com/office/officeart/2005/8/layout/list1"/>
    <dgm:cxn modelId="{3A10BA58-BFD8-4433-BEBD-554F1391BF7E}" type="presParOf" srcId="{DCEF17E0-E201-4DA1-830E-AEAE6EAA5FAB}" destId="{B997BD05-863F-42D4-9250-C9C79A94D2B8}" srcOrd="1" destOrd="0" presId="urn:microsoft.com/office/officeart/2005/8/layout/list1"/>
    <dgm:cxn modelId="{3FD32645-B46A-44A4-993C-D87D0BE184C9}" type="presParOf" srcId="{C8B802D7-5679-4687-B1A5-97B35BBAA838}" destId="{DD044179-E22D-4A72-A257-790724F60DB4}" srcOrd="5" destOrd="0" presId="urn:microsoft.com/office/officeart/2005/8/layout/list1"/>
    <dgm:cxn modelId="{87C0D20A-51C2-40FE-A028-115F85240D57}" type="presParOf" srcId="{C8B802D7-5679-4687-B1A5-97B35BBAA838}" destId="{F6C2B087-B6CE-48B4-A4B2-9674B87F5CAB}" srcOrd="6" destOrd="0" presId="urn:microsoft.com/office/officeart/2005/8/layout/list1"/>
    <dgm:cxn modelId="{75624645-6F99-4F8B-BBB8-29C112A81B87}" type="presParOf" srcId="{C8B802D7-5679-4687-B1A5-97B35BBAA838}" destId="{EFDF5009-90B8-4C5B-AD4E-BAD21AECA0E9}" srcOrd="7" destOrd="0" presId="urn:microsoft.com/office/officeart/2005/8/layout/list1"/>
    <dgm:cxn modelId="{6625B0DE-E9DA-4890-A162-87DF2F3381E5}" type="presParOf" srcId="{C8B802D7-5679-4687-B1A5-97B35BBAA838}" destId="{3518D6DF-ADDD-4BC1-88D7-4DD4D5E26D1E}" srcOrd="8" destOrd="0" presId="urn:microsoft.com/office/officeart/2005/8/layout/list1"/>
    <dgm:cxn modelId="{FE4EAA67-7F25-4ED6-AB1F-9524C88BF441}" type="presParOf" srcId="{3518D6DF-ADDD-4BC1-88D7-4DD4D5E26D1E}" destId="{D4586948-A775-48F4-8B0D-CB2522034691}" srcOrd="0" destOrd="0" presId="urn:microsoft.com/office/officeart/2005/8/layout/list1"/>
    <dgm:cxn modelId="{25E83910-6B57-4433-9BE2-336B8464369C}" type="presParOf" srcId="{3518D6DF-ADDD-4BC1-88D7-4DD4D5E26D1E}" destId="{597C1BC9-0CF2-44A8-B968-B0C2BC8CF75D}" srcOrd="1" destOrd="0" presId="urn:microsoft.com/office/officeart/2005/8/layout/list1"/>
    <dgm:cxn modelId="{A21F8AA7-3303-4DE5-AEE5-AB0107DD74D5}" type="presParOf" srcId="{C8B802D7-5679-4687-B1A5-97B35BBAA838}" destId="{EAC159F1-1BEE-4A93-BAB1-A402B0C51232}" srcOrd="9" destOrd="0" presId="urn:microsoft.com/office/officeart/2005/8/layout/list1"/>
    <dgm:cxn modelId="{6A0A205C-8499-49CD-9DAB-B8B38395E052}" type="presParOf" srcId="{C8B802D7-5679-4687-B1A5-97B35BBAA838}" destId="{A80D8CB3-F32B-4DF1-80AE-ACAB488FEDD0}" srcOrd="10" destOrd="0" presId="urn:microsoft.com/office/officeart/2005/8/layout/list1"/>
    <dgm:cxn modelId="{8EA6400A-82FC-4A4E-AE33-40B091D485B5}" type="presParOf" srcId="{C8B802D7-5679-4687-B1A5-97B35BBAA838}" destId="{C1188F3C-4860-401F-9516-4803592575B3}" srcOrd="11" destOrd="0" presId="urn:microsoft.com/office/officeart/2005/8/layout/list1"/>
    <dgm:cxn modelId="{C6D5DEC3-DC89-4D1D-A5F2-9987B455859B}" type="presParOf" srcId="{C8B802D7-5679-4687-B1A5-97B35BBAA838}" destId="{6A2806FF-CE86-4D49-BD20-AAE7355A0F4E}" srcOrd="12" destOrd="0" presId="urn:microsoft.com/office/officeart/2005/8/layout/list1"/>
    <dgm:cxn modelId="{F8D185F9-C0B4-45DB-9786-04C4D367711B}" type="presParOf" srcId="{6A2806FF-CE86-4D49-BD20-AAE7355A0F4E}" destId="{499BAC7B-9242-45F1-84F1-40599E96465B}" srcOrd="0" destOrd="0" presId="urn:microsoft.com/office/officeart/2005/8/layout/list1"/>
    <dgm:cxn modelId="{499AB60F-73E4-4D1D-ABDE-ED9B35416F87}" type="presParOf" srcId="{6A2806FF-CE86-4D49-BD20-AAE7355A0F4E}" destId="{F11C3EB0-2F77-437F-8941-4C5728D90FDE}" srcOrd="1" destOrd="0" presId="urn:microsoft.com/office/officeart/2005/8/layout/list1"/>
    <dgm:cxn modelId="{CE690A62-3E24-4FD2-A012-D4E703243DB6}" type="presParOf" srcId="{C8B802D7-5679-4687-B1A5-97B35BBAA838}" destId="{EEF26CAA-5A77-4AA6-AF2F-BC516A938269}" srcOrd="13" destOrd="0" presId="urn:microsoft.com/office/officeart/2005/8/layout/list1"/>
    <dgm:cxn modelId="{E9CE1AEE-29A0-431B-BF20-989DCE549C6D}" type="presParOf" srcId="{C8B802D7-5679-4687-B1A5-97B35BBAA838}" destId="{27DF384C-725C-42EC-9EBF-8494777AE4BB}" srcOrd="14" destOrd="0" presId="urn:microsoft.com/office/officeart/2005/8/layout/list1"/>
    <dgm:cxn modelId="{98054CEF-E4C8-49DD-9B32-97F8A8D346FA}" type="presParOf" srcId="{C8B802D7-5679-4687-B1A5-97B35BBAA838}" destId="{135F031C-186E-4164-905F-3BAF66B5ED72}" srcOrd="15" destOrd="0" presId="urn:microsoft.com/office/officeart/2005/8/layout/list1"/>
    <dgm:cxn modelId="{FD8489A9-C8E8-409C-99CB-FEC0426CA96E}" type="presParOf" srcId="{C8B802D7-5679-4687-B1A5-97B35BBAA838}" destId="{6ACB310D-3AB5-4E08-B405-5D85F1B2F870}" srcOrd="16" destOrd="0" presId="urn:microsoft.com/office/officeart/2005/8/layout/list1"/>
    <dgm:cxn modelId="{9F48F6B9-BAC9-482A-B835-D83D00FDC72B}" type="presParOf" srcId="{6ACB310D-3AB5-4E08-B405-5D85F1B2F870}" destId="{60826083-A336-49A7-899C-3E0566CDF25D}" srcOrd="0" destOrd="0" presId="urn:microsoft.com/office/officeart/2005/8/layout/list1"/>
    <dgm:cxn modelId="{7BB8936F-7B8D-40AC-A300-5FC43BD2233E}" type="presParOf" srcId="{6ACB310D-3AB5-4E08-B405-5D85F1B2F870}" destId="{05E828D7-E16B-4204-90A3-E20C277DC5A2}" srcOrd="1" destOrd="0" presId="urn:microsoft.com/office/officeart/2005/8/layout/list1"/>
    <dgm:cxn modelId="{D8DA6FD0-553F-446B-B112-F9E6460EDD40}" type="presParOf" srcId="{C8B802D7-5679-4687-B1A5-97B35BBAA838}" destId="{ABB9CBB0-8AE7-4CD8-B77B-3C297737A859}" srcOrd="17" destOrd="0" presId="urn:microsoft.com/office/officeart/2005/8/layout/list1"/>
    <dgm:cxn modelId="{C80C5127-A26F-40B4-AD69-1894F6253EDB}" type="presParOf" srcId="{C8B802D7-5679-4687-B1A5-97B35BBAA838}" destId="{F7796EB7-73C5-4245-A95A-FD91C68F239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185F0-25E6-4F4A-9507-166D3FE571B6}">
      <dsp:nvSpPr>
        <dsp:cNvPr id="0" name=""/>
        <dsp:cNvSpPr/>
      </dsp:nvSpPr>
      <dsp:spPr>
        <a:xfrm>
          <a:off x="0" y="278231"/>
          <a:ext cx="5021525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9726" tIns="291592" rIns="38972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/>
            <a:t>Permite encontrar elementos de la dimensión cuyas etiquetas contienen una determinada </a:t>
          </a:r>
          <a:r>
            <a:rPr lang="es-ES" sz="1400" kern="1200" dirty="0"/>
            <a:t>descripción</a:t>
          </a:r>
        </a:p>
      </dsp:txBody>
      <dsp:txXfrm>
        <a:off x="0" y="278231"/>
        <a:ext cx="5021525" cy="793800"/>
      </dsp:txXfrm>
    </dsp:sp>
    <dsp:sp modelId="{7520FF3E-2B9C-45D8-8FD6-D4B172D9D2B0}">
      <dsp:nvSpPr>
        <dsp:cNvPr id="0" name=""/>
        <dsp:cNvSpPr/>
      </dsp:nvSpPr>
      <dsp:spPr>
        <a:xfrm>
          <a:off x="251076" y="71591"/>
          <a:ext cx="3515068" cy="4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861" tIns="0" rIns="13286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1. Sector de búsqueda</a:t>
          </a:r>
        </a:p>
      </dsp:txBody>
      <dsp:txXfrm>
        <a:off x="271251" y="91766"/>
        <a:ext cx="3474718" cy="372930"/>
      </dsp:txXfrm>
    </dsp:sp>
    <dsp:sp modelId="{F6C2B087-B6CE-48B4-A4B2-9674B87F5CAB}">
      <dsp:nvSpPr>
        <dsp:cNvPr id="0" name=""/>
        <dsp:cNvSpPr/>
      </dsp:nvSpPr>
      <dsp:spPr>
        <a:xfrm>
          <a:off x="0" y="1354271"/>
          <a:ext cx="5021525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9726" tIns="291592" rIns="38972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/>
            <a:t>Jerarquía de la dimensión</a:t>
          </a:r>
        </a:p>
      </dsp:txBody>
      <dsp:txXfrm>
        <a:off x="0" y="1354271"/>
        <a:ext cx="5021525" cy="595350"/>
      </dsp:txXfrm>
    </dsp:sp>
    <dsp:sp modelId="{B997BD05-863F-42D4-9250-C9C79A94D2B8}">
      <dsp:nvSpPr>
        <dsp:cNvPr id="0" name=""/>
        <dsp:cNvSpPr/>
      </dsp:nvSpPr>
      <dsp:spPr>
        <a:xfrm>
          <a:off x="275455" y="1153801"/>
          <a:ext cx="3515068" cy="413280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861" tIns="0" rIns="13286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/>
            <a:t>2. Sector de navegación de la dimensión</a:t>
          </a:r>
          <a:endParaRPr lang="es-ES" sz="1400" kern="1200" dirty="0"/>
        </a:p>
      </dsp:txBody>
      <dsp:txXfrm>
        <a:off x="295630" y="1173976"/>
        <a:ext cx="3474718" cy="372930"/>
      </dsp:txXfrm>
    </dsp:sp>
    <dsp:sp modelId="{A80D8CB3-F32B-4DF1-80AE-ACAB488FEDD0}">
      <dsp:nvSpPr>
        <dsp:cNvPr id="0" name=""/>
        <dsp:cNvSpPr/>
      </dsp:nvSpPr>
      <dsp:spPr>
        <a:xfrm>
          <a:off x="0" y="2231861"/>
          <a:ext cx="5021525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9726" tIns="291592" rIns="38972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/>
            <a:t>Tipo de consulta</a:t>
          </a:r>
        </a:p>
      </dsp:txBody>
      <dsp:txXfrm>
        <a:off x="0" y="2231861"/>
        <a:ext cx="5021525" cy="595350"/>
      </dsp:txXfrm>
    </dsp:sp>
    <dsp:sp modelId="{597C1BC9-0CF2-44A8-B968-B0C2BC8CF75D}">
      <dsp:nvSpPr>
        <dsp:cNvPr id="0" name=""/>
        <dsp:cNvSpPr/>
      </dsp:nvSpPr>
      <dsp:spPr>
        <a:xfrm>
          <a:off x="246278" y="2034553"/>
          <a:ext cx="3515068" cy="41328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861" tIns="0" rIns="13286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/>
            <a:t>3. Sector de nivel de exploración</a:t>
          </a:r>
          <a:endParaRPr lang="es-ES" sz="1400" kern="1200" dirty="0"/>
        </a:p>
      </dsp:txBody>
      <dsp:txXfrm>
        <a:off x="266453" y="2054728"/>
        <a:ext cx="3474718" cy="372930"/>
      </dsp:txXfrm>
    </dsp:sp>
    <dsp:sp modelId="{27DF384C-725C-42EC-9EBF-8494777AE4BB}">
      <dsp:nvSpPr>
        <dsp:cNvPr id="0" name=""/>
        <dsp:cNvSpPr/>
      </dsp:nvSpPr>
      <dsp:spPr>
        <a:xfrm>
          <a:off x="0" y="3109451"/>
          <a:ext cx="502152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C3EB0-2F77-437F-8941-4C5728D90FDE}">
      <dsp:nvSpPr>
        <dsp:cNvPr id="0" name=""/>
        <dsp:cNvSpPr/>
      </dsp:nvSpPr>
      <dsp:spPr>
        <a:xfrm>
          <a:off x="251076" y="2902811"/>
          <a:ext cx="3515068" cy="413280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861" tIns="0" rIns="13286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/>
            <a:t>4. Botón para aceptar la consulta</a:t>
          </a:r>
          <a:endParaRPr lang="es-ES" sz="1400" kern="1200" dirty="0"/>
        </a:p>
      </dsp:txBody>
      <dsp:txXfrm>
        <a:off x="271251" y="2922986"/>
        <a:ext cx="3474718" cy="372930"/>
      </dsp:txXfrm>
    </dsp:sp>
    <dsp:sp modelId="{F7796EB7-73C5-4245-A95A-FD91C68F2396}">
      <dsp:nvSpPr>
        <dsp:cNvPr id="0" name=""/>
        <dsp:cNvSpPr/>
      </dsp:nvSpPr>
      <dsp:spPr>
        <a:xfrm>
          <a:off x="0" y="3744491"/>
          <a:ext cx="502152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E828D7-E16B-4204-90A3-E20C277DC5A2}">
      <dsp:nvSpPr>
        <dsp:cNvPr id="0" name=""/>
        <dsp:cNvSpPr/>
      </dsp:nvSpPr>
      <dsp:spPr>
        <a:xfrm>
          <a:off x="251076" y="3537851"/>
          <a:ext cx="3515068" cy="4132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861" tIns="0" rIns="13286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/>
            <a:t>5. Botón para cancelar la consulta</a:t>
          </a:r>
          <a:endParaRPr lang="es-ES" sz="1400" kern="1200" dirty="0"/>
        </a:p>
      </dsp:txBody>
      <dsp:txXfrm>
        <a:off x="271251" y="3558026"/>
        <a:ext cx="3474718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7E665-8485-4C77-AF19-EABFFFDA6F14}" type="datetimeFigureOut">
              <a:rPr lang="es-CO" smtClean="0"/>
              <a:t>11/08/2017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78F3E-A260-477B-997E-717DC633FF4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441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3E778-84A0-48A5-82C1-E67C64B4018E}" type="slidenum">
              <a:rPr lang="es-CO" smtClean="0"/>
              <a:pPr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73956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3E778-84A0-48A5-82C1-E67C64B4018E}" type="slidenum">
              <a:rPr lang="es-CO" smtClean="0"/>
              <a:pPr/>
              <a:t>34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4093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2690-C496-4178-9A14-0ED17CA966AA}" type="datetimeFigureOut">
              <a:rPr lang="es-CO" smtClean="0"/>
              <a:t>11/08/2017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FEED-A272-4107-BD16-C2C49FF94C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5734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2690-C496-4178-9A14-0ED17CA966AA}" type="datetimeFigureOut">
              <a:rPr lang="es-CO" smtClean="0"/>
              <a:t>11/08/2017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FEED-A272-4107-BD16-C2C49FF94C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852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2690-C496-4178-9A14-0ED17CA966AA}" type="datetimeFigureOut">
              <a:rPr lang="es-CO" smtClean="0"/>
              <a:t>11/08/2017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FEED-A272-4107-BD16-C2C49FF94C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7458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2690-C496-4178-9A14-0ED17CA966AA}" type="datetimeFigureOut">
              <a:rPr lang="es-CO" smtClean="0"/>
              <a:t>11/08/2017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FEED-A272-4107-BD16-C2C49FF94C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3704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2690-C496-4178-9A14-0ED17CA966AA}" type="datetimeFigureOut">
              <a:rPr lang="es-CO" smtClean="0"/>
              <a:t>11/08/2017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FEED-A272-4107-BD16-C2C49FF94C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8766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2690-C496-4178-9A14-0ED17CA966AA}" type="datetimeFigureOut">
              <a:rPr lang="es-CO" smtClean="0"/>
              <a:t>11/08/2017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FEED-A272-4107-BD16-C2C49FF94C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940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2690-C496-4178-9A14-0ED17CA966AA}" type="datetimeFigureOut">
              <a:rPr lang="es-CO" smtClean="0"/>
              <a:t>11/08/2017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FEED-A272-4107-BD16-C2C49FF94C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542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2690-C496-4178-9A14-0ED17CA966AA}" type="datetimeFigureOut">
              <a:rPr lang="es-CO" smtClean="0"/>
              <a:t>11/08/2017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FEED-A272-4107-BD16-C2C49FF94C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126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2690-C496-4178-9A14-0ED17CA966AA}" type="datetimeFigureOut">
              <a:rPr lang="es-CO" smtClean="0"/>
              <a:t>11/08/2017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FEED-A272-4107-BD16-C2C49FF94C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924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2690-C496-4178-9A14-0ED17CA966AA}" type="datetimeFigureOut">
              <a:rPr lang="es-CO" smtClean="0"/>
              <a:t>11/08/2017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FEED-A272-4107-BD16-C2C49FF94C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9009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2690-C496-4178-9A14-0ED17CA966AA}" type="datetimeFigureOut">
              <a:rPr lang="es-CO" smtClean="0"/>
              <a:t>11/08/2017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FEED-A272-4107-BD16-C2C49FF94C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456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72690-C496-4178-9A14-0ED17CA966AA}" type="datetimeFigureOut">
              <a:rPr lang="es-CO" smtClean="0"/>
              <a:t>11/08/2017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7FEED-A272-4107-BD16-C2C49FF94C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151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8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jpeg"/><Relationship Id="rId7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jpeg"/><Relationship Id="rId7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5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50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39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33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33.png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3" y="2204865"/>
            <a:ext cx="11877675" cy="2000229"/>
          </a:xfrm>
          <a:solidFill>
            <a:srgbClr val="A50021"/>
          </a:solidFill>
        </p:spPr>
        <p:txBody>
          <a:bodyPr>
            <a:normAutofit/>
          </a:bodyPr>
          <a:lstStyle/>
          <a:p>
            <a:pPr algn="l"/>
            <a:r>
              <a:rPr lang="es-CO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8256241" y="5870268"/>
            <a:ext cx="3168352" cy="727085"/>
            <a:chOff x="7556096" y="5480103"/>
            <a:chExt cx="2919245" cy="583069"/>
          </a:xfrm>
        </p:grpSpPr>
        <p:pic>
          <p:nvPicPr>
            <p:cNvPr id="4" name="3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8957329" y="5480103"/>
              <a:ext cx="1518012" cy="583069"/>
            </a:xfrm>
            <a:prstGeom prst="rect">
              <a:avLst/>
            </a:prstGeom>
          </p:spPr>
        </p:pic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7556096" y="5634684"/>
              <a:ext cx="1401235" cy="273904"/>
            </a:xfrm>
            <a:prstGeom prst="rect">
              <a:avLst/>
            </a:prstGeom>
          </p:spPr>
        </p:pic>
      </p:grpSp>
      <p:sp>
        <p:nvSpPr>
          <p:cNvPr id="7" name="1 Título"/>
          <p:cNvSpPr txBox="1">
            <a:spLocks/>
          </p:cNvSpPr>
          <p:nvPr/>
        </p:nvSpPr>
        <p:spPr>
          <a:xfrm>
            <a:off x="335361" y="2264861"/>
            <a:ext cx="11550961" cy="1773926"/>
          </a:xfrm>
          <a:prstGeom prst="rect">
            <a:avLst/>
          </a:prstGeom>
        </p:spPr>
        <p:txBody>
          <a:bodyPr vert="horz" lIns="70395" tIns="35197" rIns="70395" bIns="3519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CO" sz="2000" b="1" dirty="0">
                <a:solidFill>
                  <a:schemeClr val="bg1"/>
                </a:solidFill>
                <a:latin typeface="Verdana" panose="020B0604030504040204" pitchFamily="34" charset="0"/>
              </a:rPr>
              <a:t>TALLER USO DEL SISTEMA DE CONSULTA EN LÍNEA</a:t>
            </a:r>
            <a:endParaRPr lang="en-US" sz="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83878" y="5977134"/>
            <a:ext cx="424847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0"/>
              </a:spcBef>
              <a:buFontTx/>
              <a:buNone/>
              <a:defRPr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Bogotá D.C., </a:t>
            </a:r>
            <a:r>
              <a:rPr lang="es-ES" dirty="0" smtClean="0"/>
              <a:t>2017</a:t>
            </a:r>
            <a:endParaRPr lang="es-ES" dirty="0"/>
          </a:p>
        </p:txBody>
      </p:sp>
      <p:sp>
        <p:nvSpPr>
          <p:cNvPr id="9" name="Rectángulo 5"/>
          <p:cNvSpPr/>
          <p:nvPr/>
        </p:nvSpPr>
        <p:spPr>
          <a:xfrm>
            <a:off x="7558677" y="4887184"/>
            <a:ext cx="3865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" altLang="es-ES" sz="1400" dirty="0">
                <a:cs typeface="Times New Roman" panose="02020603050405020304" pitchFamily="18" charset="0"/>
              </a:rPr>
              <a:t>Subdirección de Desarrollo Sectorial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400" dirty="0">
                <a:cs typeface="Times New Roman" panose="02020603050405020304" pitchFamily="18" charset="0"/>
              </a:rPr>
              <a:t>Dirección de Fomento para la Educación Superior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dirty="0">
                <a:cs typeface="Times New Roman" panose="02020603050405020304" pitchFamily="18" charset="0"/>
              </a:rPr>
              <a:t>Viceministerio de Educación Superior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483877" y="5949281"/>
            <a:ext cx="0" cy="46048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13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3433" y="178156"/>
            <a:ext cx="6047923" cy="706090"/>
          </a:xfrm>
        </p:spPr>
        <p:txBody>
          <a:bodyPr>
            <a:normAutofit/>
          </a:bodyPr>
          <a:lstStyle/>
          <a:p>
            <a:r>
              <a:rPr lang="es-ES_tradnl" sz="2400" b="1" dirty="0">
                <a:solidFill>
                  <a:srgbClr val="A50021"/>
                </a:solidFill>
              </a:rPr>
              <a:t>3. Principales elementos del sistema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32829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412586" y="244016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157164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157164" y="244017"/>
            <a:ext cx="826269" cy="4812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Elipse 2"/>
          <p:cNvSpPr/>
          <p:nvPr/>
        </p:nvSpPr>
        <p:spPr>
          <a:xfrm>
            <a:off x="6224326" y="335118"/>
            <a:ext cx="706902" cy="443483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A</a:t>
            </a:r>
          </a:p>
        </p:txBody>
      </p:sp>
      <p:sp>
        <p:nvSpPr>
          <p:cNvPr id="11" name="Rectángulo: esquinas redondeadas 10"/>
          <p:cNvSpPr/>
          <p:nvPr/>
        </p:nvSpPr>
        <p:spPr>
          <a:xfrm>
            <a:off x="343677" y="1139659"/>
            <a:ext cx="4377613" cy="465654"/>
          </a:xfrm>
          <a:prstGeom prst="roundRect">
            <a:avLst/>
          </a:prstGeom>
          <a:solidFill>
            <a:srgbClr val="A5002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b="1" dirty="0">
              <a:latin typeface="Arial MT" charset="0"/>
            </a:endParaRPr>
          </a:p>
          <a:p>
            <a:r>
              <a:rPr lang="es-CO" b="1" dirty="0">
                <a:latin typeface="Arial MT" charset="0"/>
              </a:rPr>
              <a:t>Dimensión- Ventana de Navegación</a:t>
            </a:r>
          </a:p>
          <a:p>
            <a:endParaRPr lang="es-CO" b="1" dirty="0">
              <a:latin typeface="Arial MT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794" y="2035610"/>
            <a:ext cx="2705100" cy="3800475"/>
          </a:xfrm>
          <a:prstGeom prst="rect">
            <a:avLst/>
          </a:prstGeom>
        </p:spPr>
      </p:pic>
      <p:sp>
        <p:nvSpPr>
          <p:cNvPr id="20" name="Elipse 19"/>
          <p:cNvSpPr/>
          <p:nvPr/>
        </p:nvSpPr>
        <p:spPr>
          <a:xfrm>
            <a:off x="2532315" y="2538691"/>
            <a:ext cx="338752" cy="237396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1</a:t>
            </a:r>
          </a:p>
        </p:txBody>
      </p:sp>
      <p:sp>
        <p:nvSpPr>
          <p:cNvPr id="21" name="Elipse 20"/>
          <p:cNvSpPr/>
          <p:nvPr/>
        </p:nvSpPr>
        <p:spPr>
          <a:xfrm>
            <a:off x="2094968" y="3230557"/>
            <a:ext cx="338752" cy="237396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2</a:t>
            </a:r>
          </a:p>
        </p:txBody>
      </p:sp>
      <p:sp>
        <p:nvSpPr>
          <p:cNvPr id="22" name="Elipse 21"/>
          <p:cNvSpPr/>
          <p:nvPr/>
        </p:nvSpPr>
        <p:spPr>
          <a:xfrm>
            <a:off x="644681" y="5567990"/>
            <a:ext cx="338752" cy="243973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3</a:t>
            </a:r>
          </a:p>
        </p:txBody>
      </p:sp>
      <p:sp>
        <p:nvSpPr>
          <p:cNvPr id="23" name="Elipse 22"/>
          <p:cNvSpPr/>
          <p:nvPr/>
        </p:nvSpPr>
        <p:spPr>
          <a:xfrm>
            <a:off x="2950096" y="5330594"/>
            <a:ext cx="338752" cy="237396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4</a:t>
            </a:r>
          </a:p>
        </p:txBody>
      </p:sp>
      <p:sp>
        <p:nvSpPr>
          <p:cNvPr id="24" name="Elipse 23"/>
          <p:cNvSpPr/>
          <p:nvPr/>
        </p:nvSpPr>
        <p:spPr>
          <a:xfrm>
            <a:off x="3442165" y="5330594"/>
            <a:ext cx="338752" cy="237396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5</a:t>
            </a: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177749724"/>
              </p:ext>
            </p:extLst>
          </p:nvPr>
        </p:nvGraphicFramePr>
        <p:xfrm>
          <a:off x="5027543" y="1951999"/>
          <a:ext cx="5021526" cy="4168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46954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3433" y="178156"/>
            <a:ext cx="6047923" cy="706090"/>
          </a:xfrm>
        </p:spPr>
        <p:txBody>
          <a:bodyPr>
            <a:normAutofit/>
          </a:bodyPr>
          <a:lstStyle/>
          <a:p>
            <a:r>
              <a:rPr lang="es-ES_tradnl" sz="2400" b="1" dirty="0">
                <a:solidFill>
                  <a:srgbClr val="A50021"/>
                </a:solidFill>
              </a:rPr>
              <a:t>3. Principales elementos del sistema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32829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412586" y="244016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157164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157164" y="244017"/>
            <a:ext cx="826269" cy="4812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Elipse 2"/>
          <p:cNvSpPr/>
          <p:nvPr/>
        </p:nvSpPr>
        <p:spPr>
          <a:xfrm>
            <a:off x="6224326" y="335118"/>
            <a:ext cx="706902" cy="443483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3</a:t>
            </a:r>
          </a:p>
        </p:txBody>
      </p:sp>
      <p:sp>
        <p:nvSpPr>
          <p:cNvPr id="11" name="Rectángulo: esquinas redondeadas 10"/>
          <p:cNvSpPr/>
          <p:nvPr/>
        </p:nvSpPr>
        <p:spPr>
          <a:xfrm>
            <a:off x="343677" y="1139659"/>
            <a:ext cx="4377613" cy="465654"/>
          </a:xfrm>
          <a:prstGeom prst="roundRect">
            <a:avLst/>
          </a:prstGeom>
          <a:solidFill>
            <a:srgbClr val="A5002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b="1" dirty="0">
              <a:latin typeface="Arial MT" charset="0"/>
            </a:endParaRPr>
          </a:p>
          <a:p>
            <a:r>
              <a:rPr lang="es-CO" b="1" dirty="0">
                <a:latin typeface="Arial MT" charset="0"/>
              </a:rPr>
              <a:t>Dimensión- Ventana de Navegación-Sector Nivel de exploración</a:t>
            </a:r>
          </a:p>
          <a:p>
            <a:endParaRPr lang="es-CO" b="1" dirty="0">
              <a:latin typeface="Arial MT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9453" y="987652"/>
            <a:ext cx="1885386" cy="76966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009" y="2018475"/>
            <a:ext cx="1847850" cy="1428750"/>
          </a:xfrm>
          <a:prstGeom prst="rect">
            <a:avLst/>
          </a:prstGeom>
          <a:effectLst>
            <a:glow rad="38100">
              <a:srgbClr val="C00000">
                <a:alpha val="69000"/>
              </a:srgbClr>
            </a:glow>
            <a:softEdge rad="0"/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1290" y="2022370"/>
            <a:ext cx="1866900" cy="1123950"/>
          </a:xfrm>
          <a:prstGeom prst="rect">
            <a:avLst/>
          </a:prstGeom>
          <a:effectLst>
            <a:glow rad="38100">
              <a:srgbClr val="C00000">
                <a:alpha val="69000"/>
              </a:srgbClr>
            </a:glow>
            <a:softEdge rad="0"/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009" y="4462053"/>
            <a:ext cx="1885950" cy="1343025"/>
          </a:xfrm>
          <a:prstGeom prst="rect">
            <a:avLst/>
          </a:prstGeom>
          <a:effectLst>
            <a:glow rad="38100">
              <a:srgbClr val="C00000">
                <a:alpha val="69000"/>
              </a:srgbClr>
            </a:glow>
            <a:softEdge rad="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2715" y="4462053"/>
            <a:ext cx="1895475" cy="942975"/>
          </a:xfrm>
          <a:prstGeom prst="rect">
            <a:avLst/>
          </a:prstGeom>
          <a:effectLst>
            <a:glow rad="38100">
              <a:srgbClr val="C00000">
                <a:alpha val="69000"/>
              </a:srgbClr>
            </a:glow>
            <a:softEdge rad="0"/>
          </a:effectLst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6501" y="2022370"/>
            <a:ext cx="3086100" cy="523875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1263" y="2751972"/>
            <a:ext cx="3076575" cy="314325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5128" y="4588522"/>
            <a:ext cx="20669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7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3433" y="178156"/>
            <a:ext cx="6047923" cy="706090"/>
          </a:xfrm>
        </p:spPr>
        <p:txBody>
          <a:bodyPr>
            <a:normAutofit/>
          </a:bodyPr>
          <a:lstStyle/>
          <a:p>
            <a:r>
              <a:rPr lang="es-ES_tradnl" sz="2400" b="1" dirty="0">
                <a:solidFill>
                  <a:srgbClr val="A50021"/>
                </a:solidFill>
              </a:rPr>
              <a:t>3. Principales elementos del sistema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32829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412586" y="244016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157164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157164" y="244017"/>
            <a:ext cx="826269" cy="4812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Elipse 2"/>
          <p:cNvSpPr/>
          <p:nvPr/>
        </p:nvSpPr>
        <p:spPr>
          <a:xfrm>
            <a:off x="6224326" y="335118"/>
            <a:ext cx="706902" cy="443483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3</a:t>
            </a:r>
          </a:p>
        </p:txBody>
      </p:sp>
      <p:sp>
        <p:nvSpPr>
          <p:cNvPr id="11" name="Rectángulo: esquinas redondeadas 10"/>
          <p:cNvSpPr/>
          <p:nvPr/>
        </p:nvSpPr>
        <p:spPr>
          <a:xfrm>
            <a:off x="343677" y="1139659"/>
            <a:ext cx="4377613" cy="465654"/>
          </a:xfrm>
          <a:prstGeom prst="roundRect">
            <a:avLst/>
          </a:prstGeom>
          <a:solidFill>
            <a:srgbClr val="A5002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b="1" dirty="0">
              <a:latin typeface="Arial MT" charset="0"/>
            </a:endParaRPr>
          </a:p>
          <a:p>
            <a:r>
              <a:rPr lang="es-CO" b="1" dirty="0">
                <a:latin typeface="Arial MT" charset="0"/>
              </a:rPr>
              <a:t>Dimensión- Ventana de Navegación-Sector Nivel de exploración</a:t>
            </a:r>
          </a:p>
          <a:p>
            <a:endParaRPr lang="es-CO" b="1" dirty="0">
              <a:latin typeface="Arial MT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9453" y="987652"/>
            <a:ext cx="1885386" cy="769667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774" y="2858444"/>
            <a:ext cx="1895475" cy="1133475"/>
          </a:xfrm>
          <a:prstGeom prst="rect">
            <a:avLst/>
          </a:prstGeom>
          <a:effectLst>
            <a:glow rad="38100">
              <a:srgbClr val="C00000">
                <a:alpha val="69000"/>
              </a:srgbClr>
            </a:glow>
            <a:softEdge rad="0"/>
          </a:effectLst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7859" y="3090182"/>
            <a:ext cx="1866900" cy="1162050"/>
          </a:xfrm>
          <a:prstGeom prst="rect">
            <a:avLst/>
          </a:prstGeom>
          <a:effectLst>
            <a:glow rad="38100">
              <a:srgbClr val="C00000">
                <a:alpha val="69000"/>
              </a:srgbClr>
            </a:glow>
            <a:softEdge rad="0"/>
          </a:effectLst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6853" y="3090182"/>
            <a:ext cx="1857375" cy="923925"/>
          </a:xfrm>
          <a:prstGeom prst="rect">
            <a:avLst/>
          </a:prstGeom>
          <a:effectLst>
            <a:glow rad="38100">
              <a:srgbClr val="C00000">
                <a:alpha val="69000"/>
              </a:srgbClr>
            </a:glow>
            <a:softEdge rad="0"/>
          </a:effectLst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4365" y="3671207"/>
            <a:ext cx="2066925" cy="116205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4365" y="2566711"/>
            <a:ext cx="13525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7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3433" y="178156"/>
            <a:ext cx="6047923" cy="706090"/>
          </a:xfrm>
        </p:spPr>
        <p:txBody>
          <a:bodyPr>
            <a:normAutofit/>
          </a:bodyPr>
          <a:lstStyle/>
          <a:p>
            <a:r>
              <a:rPr lang="es-ES_tradnl" sz="2400" b="1" dirty="0">
                <a:solidFill>
                  <a:srgbClr val="A50021"/>
                </a:solidFill>
              </a:rPr>
              <a:t>3. Principales elementos del sistema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32829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412586" y="244016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157164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157164" y="244017"/>
            <a:ext cx="826269" cy="4812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Elipse 2"/>
          <p:cNvSpPr/>
          <p:nvPr/>
        </p:nvSpPr>
        <p:spPr>
          <a:xfrm>
            <a:off x="6224326" y="335118"/>
            <a:ext cx="706902" cy="443483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A</a:t>
            </a:r>
          </a:p>
        </p:txBody>
      </p:sp>
      <p:sp>
        <p:nvSpPr>
          <p:cNvPr id="11" name="Rectángulo: esquinas redondeadas 10"/>
          <p:cNvSpPr/>
          <p:nvPr/>
        </p:nvSpPr>
        <p:spPr>
          <a:xfrm>
            <a:off x="343678" y="1139659"/>
            <a:ext cx="5506616" cy="465654"/>
          </a:xfrm>
          <a:prstGeom prst="roundRect">
            <a:avLst/>
          </a:prstGeom>
          <a:solidFill>
            <a:srgbClr val="A5002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>
                <a:latin typeface="Arial MT" charset="0"/>
              </a:rPr>
              <a:t>Visualizar una dimensión en el panel de análisis</a:t>
            </a:r>
          </a:p>
        </p:txBody>
      </p:sp>
      <p:sp>
        <p:nvSpPr>
          <p:cNvPr id="19" name="Rectángulo: esquinas redondeadas 18"/>
          <p:cNvSpPr/>
          <p:nvPr/>
        </p:nvSpPr>
        <p:spPr>
          <a:xfrm>
            <a:off x="1586205" y="2581412"/>
            <a:ext cx="4264088" cy="46565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altLang="es-CO" sz="1600" b="1" dirty="0">
                <a:latin typeface="Arial MT" charset="0"/>
              </a:rPr>
              <a:t>Sistema Drag &amp; Drop (Arrastrar &amp; Soltar)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06" y="3962655"/>
            <a:ext cx="11458575" cy="279082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3485" y="2401520"/>
            <a:ext cx="787858" cy="68509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6" name="Elipse 5"/>
          <p:cNvSpPr/>
          <p:nvPr/>
        </p:nvSpPr>
        <p:spPr>
          <a:xfrm>
            <a:off x="7784983" y="4437776"/>
            <a:ext cx="335560" cy="20133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1398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3433" y="178156"/>
            <a:ext cx="6047923" cy="706090"/>
          </a:xfrm>
        </p:spPr>
        <p:txBody>
          <a:bodyPr>
            <a:normAutofit/>
          </a:bodyPr>
          <a:lstStyle/>
          <a:p>
            <a:r>
              <a:rPr lang="es-ES_tradnl" sz="2400" b="1" dirty="0">
                <a:solidFill>
                  <a:srgbClr val="A50021"/>
                </a:solidFill>
              </a:rPr>
              <a:t>3. Principales elementos del sistema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32829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412586" y="244016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157164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157164" y="244017"/>
            <a:ext cx="826269" cy="4812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Elipse 2"/>
          <p:cNvSpPr/>
          <p:nvPr/>
        </p:nvSpPr>
        <p:spPr>
          <a:xfrm>
            <a:off x="6224326" y="335118"/>
            <a:ext cx="706902" cy="443483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A</a:t>
            </a:r>
          </a:p>
        </p:txBody>
      </p:sp>
      <p:sp>
        <p:nvSpPr>
          <p:cNvPr id="11" name="Rectángulo: esquinas redondeadas 10"/>
          <p:cNvSpPr/>
          <p:nvPr/>
        </p:nvSpPr>
        <p:spPr>
          <a:xfrm>
            <a:off x="343678" y="1139659"/>
            <a:ext cx="5506616" cy="465654"/>
          </a:xfrm>
          <a:prstGeom prst="roundRect">
            <a:avLst/>
          </a:prstGeom>
          <a:solidFill>
            <a:srgbClr val="A5002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>
                <a:latin typeface="Arial MT" charset="0"/>
              </a:rPr>
              <a:t>Visualizar una dimensión en el panel de análisis</a:t>
            </a:r>
          </a:p>
        </p:txBody>
      </p:sp>
      <p:sp>
        <p:nvSpPr>
          <p:cNvPr id="19" name="Rectángulo: esquinas redondeadas 18"/>
          <p:cNvSpPr/>
          <p:nvPr/>
        </p:nvSpPr>
        <p:spPr>
          <a:xfrm>
            <a:off x="7412586" y="1174660"/>
            <a:ext cx="3242973" cy="46565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altLang="es-CO" sz="1600" b="1" dirty="0">
                <a:latin typeface="Arial MT" charset="0"/>
              </a:rPr>
              <a:t>Paso 1: Navegación Dimensión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4" y="2193579"/>
            <a:ext cx="11638844" cy="3754674"/>
          </a:xfrm>
          <a:prstGeom prst="rect">
            <a:avLst/>
          </a:prstGeom>
        </p:spPr>
      </p:pic>
      <p:sp>
        <p:nvSpPr>
          <p:cNvPr id="10" name="Flecha: a la derecha con bandas 9"/>
          <p:cNvSpPr/>
          <p:nvPr/>
        </p:nvSpPr>
        <p:spPr>
          <a:xfrm>
            <a:off x="8991786" y="5487727"/>
            <a:ext cx="497069" cy="401216"/>
          </a:xfrm>
          <a:prstGeom prst="striped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2</a:t>
            </a:r>
          </a:p>
        </p:txBody>
      </p:sp>
      <p:sp>
        <p:nvSpPr>
          <p:cNvPr id="17" name="Flecha: a la derecha con bandas 16"/>
          <p:cNvSpPr/>
          <p:nvPr/>
        </p:nvSpPr>
        <p:spPr>
          <a:xfrm>
            <a:off x="9012920" y="3148203"/>
            <a:ext cx="497069" cy="401216"/>
          </a:xfrm>
          <a:prstGeom prst="striped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3</a:t>
            </a:r>
          </a:p>
        </p:txBody>
      </p:sp>
      <p:sp>
        <p:nvSpPr>
          <p:cNvPr id="20" name="Flecha: a la derecha con bandas 19"/>
          <p:cNvSpPr/>
          <p:nvPr/>
        </p:nvSpPr>
        <p:spPr>
          <a:xfrm rot="16200000">
            <a:off x="11208763" y="5996180"/>
            <a:ext cx="497069" cy="401216"/>
          </a:xfrm>
          <a:prstGeom prst="striped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CO" dirty="0"/>
              <a:t>4</a:t>
            </a:r>
          </a:p>
        </p:txBody>
      </p:sp>
      <p:sp>
        <p:nvSpPr>
          <p:cNvPr id="22" name="Elipse 21"/>
          <p:cNvSpPr/>
          <p:nvPr/>
        </p:nvSpPr>
        <p:spPr>
          <a:xfrm>
            <a:off x="10878037" y="2659957"/>
            <a:ext cx="378652" cy="319076"/>
          </a:xfrm>
          <a:prstGeom prst="ellipse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86614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3433" y="178156"/>
            <a:ext cx="6047923" cy="706090"/>
          </a:xfrm>
        </p:spPr>
        <p:txBody>
          <a:bodyPr>
            <a:normAutofit/>
          </a:bodyPr>
          <a:lstStyle/>
          <a:p>
            <a:r>
              <a:rPr lang="es-ES_tradnl" sz="2400" b="1" dirty="0">
                <a:solidFill>
                  <a:srgbClr val="A50021"/>
                </a:solidFill>
              </a:rPr>
              <a:t>3. Principales elementos del sistema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32829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412586" y="244016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157164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157164" y="244017"/>
            <a:ext cx="826269" cy="4812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Elipse 2"/>
          <p:cNvSpPr/>
          <p:nvPr/>
        </p:nvSpPr>
        <p:spPr>
          <a:xfrm>
            <a:off x="6224326" y="335118"/>
            <a:ext cx="706902" cy="443483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A</a:t>
            </a:r>
          </a:p>
        </p:txBody>
      </p:sp>
      <p:sp>
        <p:nvSpPr>
          <p:cNvPr id="11" name="Rectángulo: esquinas redondeadas 10"/>
          <p:cNvSpPr/>
          <p:nvPr/>
        </p:nvSpPr>
        <p:spPr>
          <a:xfrm>
            <a:off x="343678" y="1139659"/>
            <a:ext cx="5506616" cy="465654"/>
          </a:xfrm>
          <a:prstGeom prst="roundRect">
            <a:avLst/>
          </a:prstGeom>
          <a:solidFill>
            <a:srgbClr val="A5002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>
                <a:latin typeface="Arial MT" charset="0"/>
              </a:rPr>
              <a:t>Visualizar una dimensión en el panel de análisis</a:t>
            </a:r>
          </a:p>
        </p:txBody>
      </p:sp>
      <p:sp>
        <p:nvSpPr>
          <p:cNvPr id="19" name="Rectángulo: esquinas redondeadas 18"/>
          <p:cNvSpPr/>
          <p:nvPr/>
        </p:nvSpPr>
        <p:spPr>
          <a:xfrm>
            <a:off x="7412586" y="1174660"/>
            <a:ext cx="4245320" cy="46565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altLang="es-CO" sz="1600" b="1" dirty="0">
                <a:latin typeface="Arial MT" charset="0"/>
              </a:rPr>
              <a:t>Paso 2: Drag &amp; Drop (Arrastrar &amp; Soltar)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85520"/>
            <a:ext cx="12192000" cy="1886960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2743201" y="3355596"/>
            <a:ext cx="318782" cy="897622"/>
          </a:xfrm>
          <a:prstGeom prst="ellipse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1541" y="2924237"/>
            <a:ext cx="496063" cy="431359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1419" y="4690494"/>
            <a:ext cx="4857750" cy="2373553"/>
          </a:xfrm>
          <a:prstGeom prst="rect">
            <a:avLst/>
          </a:prstGeom>
        </p:spPr>
      </p:pic>
      <p:sp>
        <p:nvSpPr>
          <p:cNvPr id="8" name="Flecha: a la derecha con bandas 7"/>
          <p:cNvSpPr/>
          <p:nvPr/>
        </p:nvSpPr>
        <p:spPr>
          <a:xfrm rot="5400000">
            <a:off x="5029201" y="4161454"/>
            <a:ext cx="531842" cy="40121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634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0463 L -0.03021 0.00486 C -0.03347 0.00579 -0.03659 0.00718 -0.03959 0.00903 C -0.04258 0.01111 -0.04505 0.01435 -0.04805 0.01574 L -0.05625 0.01898 C -0.05873 0.01968 -0.06094 0.0213 -0.06367 0.02199 C -0.06979 0.02361 -0.07591 0.02384 -0.08216 0.02523 C -0.10664 0.03056 -0.06901 0.02199 -0.09883 0.03009 C -0.11771 0.03495 -0.10768 0.03148 -0.12162 0.03472 C -0.12578 0.03588 -0.13008 0.03611 -0.13399 0.03796 C -0.13516 0.03843 -0.13607 0.03958 -0.13724 0.03958 C -0.14753 0.04074 -0.15781 0.04074 -0.16836 0.0412 C -0.17878 0.04769 -0.16927 0.04282 -0.18802 0.04607 C -0.18932 0.0463 -0.19063 0.04745 -0.19206 0.04769 L -0.30091 0.04907 C -0.30313 0.05023 -0.30573 0.05185 -0.3082 0.05232 C -0.31511 0.05417 -0.33685 0.05532 -0.34024 0.05556 C -0.34297 0.05648 -0.35534 0.05972 -0.36003 0.06042 C -0.36406 0.06111 -0.36836 0.06157 -0.37227 0.06204 L -0.38477 0.06505 C -0.38685 0.06574 -0.38893 0.06644 -0.39102 0.06667 L -0.42097 0.06991 C -0.43555 0.07755 -0.42005 0.06991 -0.45938 0.07338 C -0.46081 0.07338 -0.46198 0.07431 -0.46341 0.075 C -0.46667 0.07546 -0.46979 0.07593 -0.47279 0.07662 C -0.47409 0.07708 -0.47565 0.07778 -0.47695 0.07824 C -0.54102 0.08009 -0.58503 0.07963 -0.64701 0.07963 L -0.64701 0.07662 L -0.64766 0.07662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72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3433" y="178156"/>
            <a:ext cx="6047923" cy="706090"/>
          </a:xfrm>
        </p:spPr>
        <p:txBody>
          <a:bodyPr>
            <a:normAutofit/>
          </a:bodyPr>
          <a:lstStyle/>
          <a:p>
            <a:r>
              <a:rPr lang="es-ES_tradnl" sz="2400" b="1" dirty="0">
                <a:solidFill>
                  <a:srgbClr val="A50021"/>
                </a:solidFill>
              </a:rPr>
              <a:t>3. Principales elementos del sistema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32829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412586" y="244016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157164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157164" y="244017"/>
            <a:ext cx="826269" cy="4812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Elipse 2"/>
          <p:cNvSpPr/>
          <p:nvPr/>
        </p:nvSpPr>
        <p:spPr>
          <a:xfrm>
            <a:off x="6224326" y="335118"/>
            <a:ext cx="706902" cy="443483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3</a:t>
            </a:r>
          </a:p>
        </p:txBody>
      </p:sp>
      <p:sp>
        <p:nvSpPr>
          <p:cNvPr id="11" name="Rectángulo: esquinas redondeadas 10"/>
          <p:cNvSpPr/>
          <p:nvPr/>
        </p:nvSpPr>
        <p:spPr>
          <a:xfrm>
            <a:off x="343678" y="1139659"/>
            <a:ext cx="5506616" cy="465654"/>
          </a:xfrm>
          <a:prstGeom prst="roundRect">
            <a:avLst/>
          </a:prstGeom>
          <a:solidFill>
            <a:srgbClr val="A5002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>
                <a:latin typeface="Arial MT" charset="0"/>
              </a:rPr>
              <a:t>Visualizar una dimensión en el panel de análisis</a:t>
            </a:r>
          </a:p>
        </p:txBody>
      </p:sp>
      <p:sp>
        <p:nvSpPr>
          <p:cNvPr id="19" name="Rectángulo: esquinas redondeadas 18"/>
          <p:cNvSpPr/>
          <p:nvPr/>
        </p:nvSpPr>
        <p:spPr>
          <a:xfrm>
            <a:off x="7412586" y="1174660"/>
            <a:ext cx="4245320" cy="46565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altLang="es-CO" sz="1600" b="1" dirty="0">
                <a:latin typeface="Arial MT" charset="0"/>
              </a:rPr>
              <a:t>Paso 3: Borrar una dimensión- ZONA GEOGRAFICA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726" y="1983382"/>
            <a:ext cx="5424860" cy="2191323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4888087" y="2926643"/>
            <a:ext cx="1166904" cy="304800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Bocadillo: ovalado 11"/>
          <p:cNvSpPr/>
          <p:nvPr/>
        </p:nvSpPr>
        <p:spPr>
          <a:xfrm>
            <a:off x="8602003" y="1903445"/>
            <a:ext cx="2294768" cy="1502229"/>
          </a:xfrm>
          <a:prstGeom prst="wedgeEllipseCallout">
            <a:avLst>
              <a:gd name="adj1" fmla="val -174785"/>
              <a:gd name="adj2" fmla="val 29698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Seleccionar </a:t>
            </a:r>
            <a:r>
              <a:rPr lang="es-CO" b="1" dirty="0"/>
              <a:t>ZONA GEOGRAFICA</a:t>
            </a:r>
            <a:r>
              <a:rPr lang="es-CO" dirty="0"/>
              <a:t> Y mover hacia papelera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2795" y="4412525"/>
            <a:ext cx="4552950" cy="204787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4556" y="2993318"/>
            <a:ext cx="394113" cy="351887"/>
          </a:xfrm>
          <a:prstGeom prst="rect">
            <a:avLst/>
          </a:prstGeom>
          <a:effectLst>
            <a:glow rad="279400">
              <a:schemeClr val="accent2">
                <a:lumMod val="75000"/>
                <a:alpha val="37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9320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3433" y="178156"/>
            <a:ext cx="6047923" cy="706090"/>
          </a:xfrm>
        </p:spPr>
        <p:txBody>
          <a:bodyPr>
            <a:normAutofit/>
          </a:bodyPr>
          <a:lstStyle/>
          <a:p>
            <a:r>
              <a:rPr lang="es-ES_tradnl" sz="2400" b="1" dirty="0">
                <a:solidFill>
                  <a:srgbClr val="A50021"/>
                </a:solidFill>
              </a:rPr>
              <a:t>3. Principales elementos del sistema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32829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412586" y="244016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157164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157164" y="244017"/>
            <a:ext cx="826269" cy="4812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Elipse 2"/>
          <p:cNvSpPr/>
          <p:nvPr/>
        </p:nvSpPr>
        <p:spPr>
          <a:xfrm>
            <a:off x="6224326" y="335118"/>
            <a:ext cx="706902" cy="443483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3</a:t>
            </a:r>
          </a:p>
        </p:txBody>
      </p:sp>
      <p:sp>
        <p:nvSpPr>
          <p:cNvPr id="11" name="Rectángulo: esquinas redondeadas 10"/>
          <p:cNvSpPr/>
          <p:nvPr/>
        </p:nvSpPr>
        <p:spPr>
          <a:xfrm>
            <a:off x="343678" y="1139659"/>
            <a:ext cx="5506616" cy="465654"/>
          </a:xfrm>
          <a:prstGeom prst="roundRect">
            <a:avLst/>
          </a:prstGeom>
          <a:solidFill>
            <a:srgbClr val="A5002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>
                <a:latin typeface="Arial MT" charset="0"/>
              </a:rPr>
              <a:t>Visualizar una dimensión en el panel de análisis</a:t>
            </a:r>
          </a:p>
        </p:txBody>
      </p:sp>
      <p:sp>
        <p:nvSpPr>
          <p:cNvPr id="19" name="Rectángulo: esquinas redondeadas 18"/>
          <p:cNvSpPr/>
          <p:nvPr/>
        </p:nvSpPr>
        <p:spPr>
          <a:xfrm>
            <a:off x="7412586" y="1174660"/>
            <a:ext cx="4245320" cy="46565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altLang="es-CO" sz="1600" b="1" dirty="0">
                <a:latin typeface="Arial MT" charset="0"/>
              </a:rPr>
              <a:t>Paso 3: Exportar Planilla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392" y="2699143"/>
            <a:ext cx="10717741" cy="241841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7112" y="2602660"/>
            <a:ext cx="767644" cy="77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3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3433" y="178156"/>
            <a:ext cx="6047923" cy="706090"/>
          </a:xfrm>
        </p:spPr>
        <p:txBody>
          <a:bodyPr>
            <a:normAutofit/>
          </a:bodyPr>
          <a:lstStyle/>
          <a:p>
            <a:r>
              <a:rPr lang="es-ES_tradnl" sz="2400" b="1" dirty="0">
                <a:solidFill>
                  <a:srgbClr val="A50021"/>
                </a:solidFill>
              </a:rPr>
              <a:t>3. Principales elementos del sistema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32829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412586" y="244016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157164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157164" y="244017"/>
            <a:ext cx="826269" cy="4812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Elipse 2"/>
          <p:cNvSpPr/>
          <p:nvPr/>
        </p:nvSpPr>
        <p:spPr>
          <a:xfrm>
            <a:off x="6224326" y="335118"/>
            <a:ext cx="706902" cy="443483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A</a:t>
            </a:r>
          </a:p>
        </p:txBody>
      </p:sp>
      <p:sp>
        <p:nvSpPr>
          <p:cNvPr id="11" name="Rectángulo: esquinas redondeadas 10"/>
          <p:cNvSpPr/>
          <p:nvPr/>
        </p:nvSpPr>
        <p:spPr>
          <a:xfrm>
            <a:off x="343678" y="1139659"/>
            <a:ext cx="5506616" cy="465654"/>
          </a:xfrm>
          <a:prstGeom prst="roundRect">
            <a:avLst/>
          </a:prstGeom>
          <a:solidFill>
            <a:srgbClr val="A5002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>
                <a:latin typeface="Arial MT" charset="0"/>
              </a:rPr>
              <a:t>Visualizar una dimensión en el panel de análisis</a:t>
            </a:r>
          </a:p>
        </p:txBody>
      </p:sp>
      <p:sp>
        <p:nvSpPr>
          <p:cNvPr id="19" name="Rectángulo: esquinas redondeadas 18"/>
          <p:cNvSpPr/>
          <p:nvPr/>
        </p:nvSpPr>
        <p:spPr>
          <a:xfrm>
            <a:off x="7412586" y="1174660"/>
            <a:ext cx="4245320" cy="46565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altLang="es-CO" sz="1600" b="1" dirty="0">
                <a:latin typeface="Arial MT" charset="0"/>
              </a:rPr>
              <a:t>Paso 3: Exportar Planilla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5" y="1933575"/>
            <a:ext cx="2343150" cy="29908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987" y="3369291"/>
            <a:ext cx="5975670" cy="307746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7851" y="1933575"/>
            <a:ext cx="2276475" cy="1095375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816458" y="2028155"/>
            <a:ext cx="1641037" cy="293710"/>
          </a:xfrm>
          <a:prstGeom prst="rect">
            <a:avLst/>
          </a:prstGeom>
          <a:noFill/>
          <a:ln w="3492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918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3433" y="178156"/>
            <a:ext cx="6331767" cy="706090"/>
          </a:xfrm>
        </p:spPr>
        <p:txBody>
          <a:bodyPr>
            <a:normAutofit/>
          </a:bodyPr>
          <a:lstStyle/>
          <a:p>
            <a:r>
              <a:rPr lang="es-ES_tradnl" sz="2400" b="1" dirty="0">
                <a:solidFill>
                  <a:srgbClr val="A50021"/>
                </a:solidFill>
              </a:rPr>
              <a:t>4. Cantidad de graduados por programa académico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32829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412586" y="244016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157164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157164" y="244017"/>
            <a:ext cx="826269" cy="4812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/>
          <p:cNvSpPr/>
          <p:nvPr/>
        </p:nvSpPr>
        <p:spPr>
          <a:xfrm>
            <a:off x="343678" y="1139658"/>
            <a:ext cx="5506616" cy="595835"/>
          </a:xfrm>
          <a:prstGeom prst="roundRect">
            <a:avLst/>
          </a:prstGeom>
          <a:solidFill>
            <a:srgbClr val="A5002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i="1" dirty="0"/>
              <a:t>¿Cómo ha evolucionado la cantidad de graduados del programa X en la Institución y en otras similares?</a:t>
            </a:r>
            <a:endParaRPr lang="es-CO" b="1" dirty="0">
              <a:latin typeface="Arial MT" charset="0"/>
            </a:endParaRPr>
          </a:p>
        </p:txBody>
      </p:sp>
      <p:sp>
        <p:nvSpPr>
          <p:cNvPr id="19" name="Rectángulo: esquinas redondeadas 18"/>
          <p:cNvSpPr/>
          <p:nvPr/>
        </p:nvSpPr>
        <p:spPr>
          <a:xfrm>
            <a:off x="284047" y="1894422"/>
            <a:ext cx="4856407" cy="4905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altLang="es-CO" sz="1400" b="1" dirty="0">
              <a:latin typeface="Arial MT" charset="0"/>
            </a:endParaRPr>
          </a:p>
          <a:p>
            <a:r>
              <a:rPr lang="sv-SE" altLang="es-CO" sz="1400" b="1" dirty="0">
                <a:latin typeface="Arial MT" charset="0"/>
              </a:rPr>
              <a:t>Paso 1: </a:t>
            </a:r>
            <a:r>
              <a:rPr lang="es-CO" altLang="es-CO" sz="1400" b="1" dirty="0">
                <a:latin typeface="Arial MT" charset="0"/>
              </a:rPr>
              <a:t>Ingresamos a la Vista “Perfil Graduados”</a:t>
            </a:r>
          </a:p>
          <a:p>
            <a:endParaRPr lang="sv-SE" altLang="es-CO" sz="1600" b="1" dirty="0">
              <a:latin typeface="Arial MT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52" y="2462765"/>
            <a:ext cx="2580145" cy="7256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047" y="4387876"/>
            <a:ext cx="10985862" cy="1781701"/>
          </a:xfrm>
          <a:prstGeom prst="rect">
            <a:avLst/>
          </a:prstGeom>
        </p:spPr>
      </p:pic>
      <p:sp>
        <p:nvSpPr>
          <p:cNvPr id="31" name="Rectángulo: esquinas redondeadas 30"/>
          <p:cNvSpPr/>
          <p:nvPr/>
        </p:nvSpPr>
        <p:spPr>
          <a:xfrm>
            <a:off x="6443726" y="1909986"/>
            <a:ext cx="4856407" cy="4905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altLang="es-CO" sz="1400" b="1" dirty="0">
              <a:latin typeface="Arial MT" charset="0"/>
            </a:endParaRPr>
          </a:p>
          <a:p>
            <a:r>
              <a:rPr lang="sv-SE" altLang="es-CO" sz="1400" b="1" dirty="0">
                <a:latin typeface="Arial MT" charset="0"/>
              </a:rPr>
              <a:t>Paso 2: Pasar de grafico a tabla</a:t>
            </a:r>
            <a:endParaRPr lang="es-CO" altLang="es-CO" sz="1400" b="1" dirty="0">
              <a:latin typeface="Arial MT" charset="0"/>
            </a:endParaRPr>
          </a:p>
          <a:p>
            <a:endParaRPr lang="sv-SE" altLang="es-CO" sz="1600" b="1" dirty="0">
              <a:latin typeface="Arial MT" charset="0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1977" y="2822894"/>
            <a:ext cx="992391" cy="1082608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3682" y="2549782"/>
            <a:ext cx="1252546" cy="1366413"/>
          </a:xfrm>
          <a:prstGeom prst="rect">
            <a:avLst/>
          </a:prstGeom>
        </p:spPr>
      </p:pic>
      <p:sp>
        <p:nvSpPr>
          <p:cNvPr id="34" name="Bocadillo: ovalado 33"/>
          <p:cNvSpPr/>
          <p:nvPr/>
        </p:nvSpPr>
        <p:spPr>
          <a:xfrm>
            <a:off x="10134417" y="2968119"/>
            <a:ext cx="1285637" cy="561769"/>
          </a:xfrm>
          <a:prstGeom prst="wedgeEllipseCallout">
            <a:avLst>
              <a:gd name="adj1" fmla="val -64211"/>
              <a:gd name="adj2" fmla="val 4203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Gráfico</a:t>
            </a:r>
          </a:p>
        </p:txBody>
      </p:sp>
      <p:sp>
        <p:nvSpPr>
          <p:cNvPr id="35" name="Bocadillo: ovalado 34"/>
          <p:cNvSpPr/>
          <p:nvPr/>
        </p:nvSpPr>
        <p:spPr>
          <a:xfrm>
            <a:off x="6443726" y="2692812"/>
            <a:ext cx="1089907" cy="711200"/>
          </a:xfrm>
          <a:prstGeom prst="wedgeEllipseCallout">
            <a:avLst>
              <a:gd name="adj1" fmla="val 63303"/>
              <a:gd name="adj2" fmla="val 4282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Tabla</a:t>
            </a:r>
          </a:p>
        </p:txBody>
      </p:sp>
    </p:spTree>
    <p:extLst>
      <p:ext uri="{BB962C8B-B14F-4D97-AF65-F5344CB8AC3E}">
        <p14:creationId xmlns:p14="http://schemas.microsoft.com/office/powerpoint/2010/main" val="294634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3434" y="178156"/>
            <a:ext cx="5123752" cy="706090"/>
          </a:xfrm>
        </p:spPr>
        <p:txBody>
          <a:bodyPr>
            <a:normAutofit/>
          </a:bodyPr>
          <a:lstStyle/>
          <a:p>
            <a:r>
              <a:rPr lang="es-CO" sz="2400" b="1" dirty="0">
                <a:solidFill>
                  <a:srgbClr val="A50021"/>
                </a:solidFill>
              </a:rPr>
              <a:t>1. Acceso al sistema de consulta en línea </a:t>
            </a:r>
            <a:endParaRPr lang="es-ES_tradnl" sz="2400" b="1" dirty="0">
              <a:solidFill>
                <a:srgbClr val="A5002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32829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412586" y="244016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157164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: esquinas redondeadas 8"/>
          <p:cNvSpPr/>
          <p:nvPr/>
        </p:nvSpPr>
        <p:spPr>
          <a:xfrm>
            <a:off x="402401" y="1161810"/>
            <a:ext cx="5226341" cy="32852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altLang="es-CO" dirty="0">
                <a:latin typeface="Arial MT" charset="0"/>
              </a:rPr>
              <a:t>www.graduadoscolombia.edu.co</a:t>
            </a:r>
            <a:endParaRPr lang="es-CO" dirty="0">
              <a:latin typeface="Arial MT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57164" y="244017"/>
            <a:ext cx="826269" cy="4812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63" y="1671414"/>
            <a:ext cx="9163050" cy="5124450"/>
          </a:xfrm>
          <a:prstGeom prst="rect">
            <a:avLst/>
          </a:prstGeom>
        </p:spPr>
      </p:pic>
      <p:sp>
        <p:nvSpPr>
          <p:cNvPr id="8" name="Bocadillo: ovalado 7"/>
          <p:cNvSpPr/>
          <p:nvPr/>
        </p:nvSpPr>
        <p:spPr>
          <a:xfrm>
            <a:off x="2482333" y="5511654"/>
            <a:ext cx="2211355" cy="861156"/>
          </a:xfrm>
          <a:prstGeom prst="wedgeEllipseCallout">
            <a:avLst>
              <a:gd name="adj1" fmla="val -45728"/>
              <a:gd name="adj2" fmla="val 63583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600" dirty="0"/>
              <a:t>Clic en el botón de acceso al sistema 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348083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3433" y="178156"/>
            <a:ext cx="6331767" cy="706090"/>
          </a:xfrm>
        </p:spPr>
        <p:txBody>
          <a:bodyPr>
            <a:normAutofit/>
          </a:bodyPr>
          <a:lstStyle/>
          <a:p>
            <a:r>
              <a:rPr lang="es-ES_tradnl" sz="2400" b="1" dirty="0">
                <a:solidFill>
                  <a:srgbClr val="A50021"/>
                </a:solidFill>
              </a:rPr>
              <a:t>4. Cantidad de graduados por programa académico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32829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412586" y="244016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157164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157164" y="244017"/>
            <a:ext cx="826269" cy="4812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488" y="2084708"/>
            <a:ext cx="990600" cy="1657350"/>
          </a:xfrm>
          <a:prstGeom prst="rect">
            <a:avLst/>
          </a:prstGeom>
        </p:spPr>
      </p:pic>
      <p:sp>
        <p:nvSpPr>
          <p:cNvPr id="24" name="Bocadillo: ovalado 23"/>
          <p:cNvSpPr/>
          <p:nvPr/>
        </p:nvSpPr>
        <p:spPr>
          <a:xfrm>
            <a:off x="2326088" y="1168559"/>
            <a:ext cx="2353111" cy="1744824"/>
          </a:xfrm>
          <a:prstGeom prst="wedgeEllipseCallout">
            <a:avLst>
              <a:gd name="adj1" fmla="val -68978"/>
              <a:gd name="adj2" fmla="val 43156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altLang="es-CO" b="1" dirty="0">
                <a:latin typeface="Arial MT" charset="0"/>
              </a:rPr>
              <a:t>Elegir Dos Instituciones y programa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5441" y="1133360"/>
            <a:ext cx="4871126" cy="57246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298" y="4270720"/>
            <a:ext cx="4383404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1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009" y="1229589"/>
            <a:ext cx="5848350" cy="21336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3433" y="178156"/>
            <a:ext cx="6331767" cy="706090"/>
          </a:xfrm>
        </p:spPr>
        <p:txBody>
          <a:bodyPr>
            <a:normAutofit/>
          </a:bodyPr>
          <a:lstStyle/>
          <a:p>
            <a:r>
              <a:rPr lang="es-ES_tradnl" sz="2400" b="1" dirty="0">
                <a:solidFill>
                  <a:srgbClr val="A50021"/>
                </a:solidFill>
              </a:rPr>
              <a:t>4. Cantidad de graduados por programa académico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32829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412586" y="244016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157164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157164" y="244017"/>
            <a:ext cx="826269" cy="4812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Rectángulo: esquinas redondeadas 27"/>
          <p:cNvSpPr/>
          <p:nvPr/>
        </p:nvSpPr>
        <p:spPr>
          <a:xfrm>
            <a:off x="307265" y="1139659"/>
            <a:ext cx="4852563" cy="4905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altLang="es-CO" sz="1400" b="1" dirty="0">
              <a:latin typeface="Arial MT" charset="0"/>
            </a:endParaRPr>
          </a:p>
          <a:p>
            <a:r>
              <a:rPr lang="sv-SE" altLang="es-CO" sz="1400" b="1" dirty="0">
                <a:latin typeface="Arial MT" charset="0"/>
              </a:rPr>
              <a:t>Paso 4: </a:t>
            </a:r>
            <a:r>
              <a:rPr lang="es-CO" altLang="es-CO" sz="1400" b="1" dirty="0">
                <a:latin typeface="Arial MT" charset="0"/>
              </a:rPr>
              <a:t>Elegir programa  (FORMACION ACADÉMICA)</a:t>
            </a:r>
          </a:p>
          <a:p>
            <a:endParaRPr lang="sv-SE" altLang="es-CO" sz="1600" b="1" dirty="0">
              <a:latin typeface="Arial MT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66" y="1882007"/>
            <a:ext cx="4511018" cy="3594674"/>
          </a:xfrm>
          <a:prstGeom prst="rect">
            <a:avLst/>
          </a:prstGeom>
        </p:spPr>
      </p:pic>
      <p:sp>
        <p:nvSpPr>
          <p:cNvPr id="29" name="Elipse 28"/>
          <p:cNvSpPr/>
          <p:nvPr/>
        </p:nvSpPr>
        <p:spPr>
          <a:xfrm>
            <a:off x="4581987" y="2525152"/>
            <a:ext cx="169376" cy="223171"/>
          </a:xfrm>
          <a:prstGeom prst="ellipse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1</a:t>
            </a:r>
          </a:p>
        </p:txBody>
      </p:sp>
      <p:sp>
        <p:nvSpPr>
          <p:cNvPr id="30" name="Elipse 29"/>
          <p:cNvSpPr/>
          <p:nvPr/>
        </p:nvSpPr>
        <p:spPr>
          <a:xfrm flipH="1">
            <a:off x="2842908" y="5254677"/>
            <a:ext cx="223935" cy="244331"/>
          </a:xfrm>
          <a:prstGeom prst="ellipse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2</a:t>
            </a:r>
          </a:p>
        </p:txBody>
      </p:sp>
      <p:sp>
        <p:nvSpPr>
          <p:cNvPr id="31" name="Elipse 30"/>
          <p:cNvSpPr/>
          <p:nvPr/>
        </p:nvSpPr>
        <p:spPr>
          <a:xfrm>
            <a:off x="4801904" y="5491133"/>
            <a:ext cx="236375" cy="237396"/>
          </a:xfrm>
          <a:prstGeom prst="ellipse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4</a:t>
            </a:r>
          </a:p>
        </p:txBody>
      </p:sp>
      <p:sp>
        <p:nvSpPr>
          <p:cNvPr id="32" name="Elipse 31"/>
          <p:cNvSpPr/>
          <p:nvPr/>
        </p:nvSpPr>
        <p:spPr>
          <a:xfrm>
            <a:off x="4801904" y="2748323"/>
            <a:ext cx="169376" cy="223171"/>
          </a:xfrm>
          <a:prstGeom prst="ellipse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3</a:t>
            </a: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9191" y="1702313"/>
            <a:ext cx="496063" cy="431359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4009" y="3953749"/>
            <a:ext cx="6076950" cy="2066925"/>
          </a:xfrm>
          <a:prstGeom prst="rect">
            <a:avLst/>
          </a:prstGeom>
        </p:spPr>
      </p:pic>
      <p:sp>
        <p:nvSpPr>
          <p:cNvPr id="35" name="Flecha: a la derecha con bandas 34"/>
          <p:cNvSpPr/>
          <p:nvPr/>
        </p:nvSpPr>
        <p:spPr>
          <a:xfrm rot="5400000">
            <a:off x="8544869" y="3372043"/>
            <a:ext cx="546630" cy="4727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818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4 0.0088 L -0.00664 0.0088 C -0.00769 0.01227 -0.00834 0.01643 -0.00977 0.01944 C -0.01042 0.02106 -0.01185 0.02106 -0.01276 0.02222 C -0.0142 0.02384 -0.01537 0.02593 -0.01667 0.02778 C -0.0181 0.02963 -0.02032 0.03194 -0.02201 0.0331 C -0.02396 0.03449 -0.02552 0.03426 -0.02735 0.03588 C -0.02852 0.03704 -0.0319 0.04167 -0.03269 0.04259 C -0.03347 0.04352 -0.03412 0.04468 -0.03503 0.04537 C -0.03568 0.04606 -0.03659 0.04606 -0.03724 0.04676 C -0.03828 0.04745 -0.03933 0.04884 -0.04037 0.04954 C -0.04284 0.05116 -0.04571 0.05093 -0.04805 0.05347 C -0.05456 0.06134 -0.04623 0.05208 -0.05261 0.05764 C -0.05339 0.05833 -0.05404 0.05972 -0.05482 0.06042 C -0.05586 0.06111 -0.0569 0.06111 -0.05795 0.06157 C -0.06576 0.06574 -0.05938 0.06366 -0.06862 0.06574 C -0.0694 0.06667 -0.07006 0.06782 -0.07097 0.06852 C -0.07162 0.06921 -0.07253 0.06898 -0.07318 0.06991 C -0.07461 0.07176 -0.07578 0.07431 -0.07709 0.07662 C -0.07761 0.07755 -0.07813 0.07824 -0.07852 0.0794 C -0.07904 0.08079 -0.07956 0.08218 -0.08008 0.08333 C -0.0806 0.08449 -0.08112 0.08518 -0.08164 0.08611 C -0.08282 0.08889 -0.08308 0.09005 -0.08386 0.09306 L -0.08321 0.08472 L -0.07709 0.08889 " pathEditMode="relative" ptsTypes="AAAAAAAAAAAAAAAAAAAAAAA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01" y="1926518"/>
            <a:ext cx="7686675" cy="21336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3433" y="178156"/>
            <a:ext cx="6331767" cy="706090"/>
          </a:xfrm>
        </p:spPr>
        <p:txBody>
          <a:bodyPr>
            <a:normAutofit/>
          </a:bodyPr>
          <a:lstStyle/>
          <a:p>
            <a:r>
              <a:rPr lang="es-ES_tradnl" sz="2400" b="1" dirty="0">
                <a:solidFill>
                  <a:srgbClr val="A50021"/>
                </a:solidFill>
              </a:rPr>
              <a:t>4. Cantidad de graduados por programa académico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32829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412586" y="244016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157164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157164" y="244017"/>
            <a:ext cx="826269" cy="4812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Rectángulo: esquinas redondeadas 27"/>
          <p:cNvSpPr/>
          <p:nvPr/>
        </p:nvSpPr>
        <p:spPr>
          <a:xfrm>
            <a:off x="307265" y="1139659"/>
            <a:ext cx="4852563" cy="4905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altLang="es-CO" sz="1400" b="1" dirty="0">
              <a:latin typeface="Arial MT" charset="0"/>
            </a:endParaRPr>
          </a:p>
          <a:p>
            <a:r>
              <a:rPr lang="sv-SE" altLang="es-CO" sz="1400" b="1" dirty="0">
                <a:latin typeface="Arial MT" charset="0"/>
              </a:rPr>
              <a:t>Paso 5: </a:t>
            </a:r>
            <a:r>
              <a:rPr lang="es-CO" dirty="0"/>
              <a:t>Eliminar variable “ZONA GEOGRAFICA”</a:t>
            </a:r>
            <a:endParaRPr lang="sv-SE" altLang="es-CO" sz="1600" b="1" dirty="0">
              <a:latin typeface="Arial MT" charset="0"/>
            </a:endParaRPr>
          </a:p>
        </p:txBody>
      </p:sp>
      <p:sp>
        <p:nvSpPr>
          <p:cNvPr id="15" name="Bocadillo: ovalado 14"/>
          <p:cNvSpPr/>
          <p:nvPr/>
        </p:nvSpPr>
        <p:spPr>
          <a:xfrm>
            <a:off x="8602003" y="1903445"/>
            <a:ext cx="2294768" cy="1502229"/>
          </a:xfrm>
          <a:prstGeom prst="wedgeEllipseCallout">
            <a:avLst>
              <a:gd name="adj1" fmla="val -174785"/>
              <a:gd name="adj2" fmla="val 29698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Seleccionar </a:t>
            </a:r>
            <a:r>
              <a:rPr lang="es-CO" b="1" dirty="0"/>
              <a:t>ZONA GEOGRAFICA</a:t>
            </a:r>
            <a:r>
              <a:rPr lang="es-CO" dirty="0"/>
              <a:t> Y mover hacia papelera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656" y="2917817"/>
            <a:ext cx="394113" cy="351887"/>
          </a:xfrm>
          <a:prstGeom prst="rect">
            <a:avLst/>
          </a:prstGeom>
          <a:effectLst>
            <a:glow rad="279400">
              <a:schemeClr val="accent2">
                <a:lumMod val="75000"/>
                <a:alpha val="37000"/>
              </a:schemeClr>
            </a:glow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101" y="4261002"/>
            <a:ext cx="8338328" cy="218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65" y="4739782"/>
            <a:ext cx="11468100" cy="20669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297" y="1078995"/>
            <a:ext cx="2403545" cy="343363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3433" y="178156"/>
            <a:ext cx="6331767" cy="706090"/>
          </a:xfrm>
        </p:spPr>
        <p:txBody>
          <a:bodyPr>
            <a:normAutofit/>
          </a:bodyPr>
          <a:lstStyle/>
          <a:p>
            <a:r>
              <a:rPr lang="es-ES_tradnl" sz="2400" b="1" dirty="0">
                <a:solidFill>
                  <a:srgbClr val="A50021"/>
                </a:solidFill>
              </a:rPr>
              <a:t>4. Cantidad de graduados por programa académico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32829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412586" y="244016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157164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157164" y="244017"/>
            <a:ext cx="826269" cy="4812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Rectángulo: esquinas redondeadas 27"/>
          <p:cNvSpPr/>
          <p:nvPr/>
        </p:nvSpPr>
        <p:spPr>
          <a:xfrm>
            <a:off x="307265" y="1139659"/>
            <a:ext cx="4852563" cy="4905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altLang="es-CO" sz="1400" b="1" dirty="0">
              <a:latin typeface="Arial MT" charset="0"/>
            </a:endParaRPr>
          </a:p>
          <a:p>
            <a:r>
              <a:rPr lang="sv-SE" altLang="es-CO" sz="1400" b="1" dirty="0">
                <a:latin typeface="Arial MT" charset="0"/>
              </a:rPr>
              <a:t>Paso 5: </a:t>
            </a:r>
            <a:r>
              <a:rPr lang="es-CO" dirty="0"/>
              <a:t>Agregar la variable “PERIODO GRADO”</a:t>
            </a:r>
            <a:endParaRPr lang="sv-SE" altLang="es-CO" sz="1600" b="1" dirty="0">
              <a:latin typeface="Arial MT" charset="0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7458624" y="1306146"/>
            <a:ext cx="152645" cy="153149"/>
          </a:xfrm>
          <a:prstGeom prst="ellipse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1</a:t>
            </a:r>
          </a:p>
        </p:txBody>
      </p:sp>
      <p:sp>
        <p:nvSpPr>
          <p:cNvPr id="30" name="Elipse 29"/>
          <p:cNvSpPr/>
          <p:nvPr/>
        </p:nvSpPr>
        <p:spPr>
          <a:xfrm flipH="1">
            <a:off x="5486399" y="4242168"/>
            <a:ext cx="201814" cy="167670"/>
          </a:xfrm>
          <a:prstGeom prst="ellipse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2</a:t>
            </a:r>
          </a:p>
        </p:txBody>
      </p:sp>
      <p:sp>
        <p:nvSpPr>
          <p:cNvPr id="31" name="Elipse 30"/>
          <p:cNvSpPr/>
          <p:nvPr/>
        </p:nvSpPr>
        <p:spPr>
          <a:xfrm>
            <a:off x="7713542" y="4512631"/>
            <a:ext cx="213025" cy="162911"/>
          </a:xfrm>
          <a:prstGeom prst="ellipse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4</a:t>
            </a:r>
          </a:p>
        </p:txBody>
      </p:sp>
      <p:sp>
        <p:nvSpPr>
          <p:cNvPr id="32" name="Elipse 31"/>
          <p:cNvSpPr/>
          <p:nvPr/>
        </p:nvSpPr>
        <p:spPr>
          <a:xfrm>
            <a:off x="5788297" y="2867733"/>
            <a:ext cx="152645" cy="153149"/>
          </a:xfrm>
          <a:prstGeom prst="ellipse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3</a:t>
            </a: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1099" y="5191811"/>
            <a:ext cx="496063" cy="431359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66874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1018 L -0.00898 0.01018 C -0.0112 0.01319 -0.01328 0.01643 -0.01562 0.01921 C -0.01627 0.0199 -0.01719 0.0199 -0.01784 0.0206 C -0.01914 0.02176 -0.02044 0.02291 -0.02161 0.02453 C -0.02213 0.02523 -0.02239 0.02662 -0.02304 0.02708 C -0.02396 0.02777 -0.025 0.02777 -0.02591 0.02847 C -0.02747 0.02939 -0.02877 0.03148 -0.03034 0.0324 C -0.03177 0.0331 -0.03333 0.0331 -0.03476 0.03356 C -0.03607 0.03402 -0.03724 0.03426 -0.03841 0.03495 C -0.04075 0.03611 -0.04284 0.0375 -0.04505 0.03888 C -0.04831 0.04074 -0.04896 0.0412 -0.05312 0.04282 L -0.06054 0.04537 C -0.06224 0.04676 -0.06393 0.04814 -0.06562 0.0493 C -0.06679 0.05 -0.0681 0.05023 -0.0694 0.05069 C -0.07278 0.05162 -0.0763 0.05162 -0.07969 0.05324 C -0.09127 0.05902 -0.0806 0.05416 -0.10247 0.05972 C -0.11458 0.06296 -0.10586 0.06088 -0.1289 0.06365 C -0.13541 0.06597 -0.12982 0.06412 -0.13841 0.0662 L -0.1539 0.07013 L -0.15911 0.07152 L -0.16497 0.07291 C -0.1664 0.07407 -0.16784 0.07592 -0.1694 0.07685 C -0.17526 0.08032 -0.1806 0.07986 -0.18698 0.08055 C -0.18893 0.08148 -0.19088 0.08263 -0.19284 0.08333 C -0.20247 0.08634 -0.20495 0.08611 -0.21497 0.08726 C -0.2164 0.08796 -0.21784 0.08935 -0.2194 0.08981 C -0.22695 0.09259 -0.23216 0.09282 -0.23997 0.09375 C -0.24609 0.09814 -0.24166 0.0956 -0.25026 0.09768 C -0.25169 0.09791 -0.25312 0.09861 -0.25469 0.09907 C -0.25664 0.09953 -0.25859 0.09976 -0.26054 0.10023 C -0.26198 0.10162 -0.26341 0.10324 -0.26497 0.10416 C -0.26614 0.10486 -0.26745 0.10486 -0.26862 0.10555 C -0.2694 0.10578 -0.27005 0.10648 -0.27083 0.10671 C -0.27174 0.1074 -0.27278 0.10763 -0.2737 0.1081 C -0.27526 0.10902 -0.27656 0.11041 -0.27812 0.11064 L -0.28698 0.11203 C -0.29427 0.11527 -0.28685 0.11226 -0.30169 0.11597 C -0.30508 0.11689 -0.30859 0.11736 -0.31198 0.11851 C -0.32148 0.12199 -0.31679 0.1206 -0.32591 0.12245 C -0.32708 0.12291 -0.33164 0.12523 -0.33255 0.12523 C -0.34023 0.12523 -0.34778 0.1243 -0.35534 0.12384 C -0.37018 0.12106 -0.35664 0.12453 -0.36719 0.1199 L -0.37304 0.11736 C -0.3737 0.11643 -0.37448 0.11527 -0.37526 0.11458 C -0.37695 0.11342 -0.37877 0.11365 -0.38034 0.11203 C -0.38802 0.10463 -0.38203 0.10856 -0.38698 0.10555 C -0.3875 0.10463 -0.38789 0.1037 -0.38841 0.10277 C -0.38919 0.10185 -0.3901 0.10138 -0.39062 0.10023 C -0.39127 0.09907 -0.39153 0.09745 -0.39219 0.09629 C -0.39271 0.09513 -0.39362 0.09444 -0.3944 0.09375 C -0.39505 0.09305 -0.39622 0.09375 -0.39661 0.09236 C -0.39713 0.09004 -0.39661 0.08726 -0.39661 0.08449 L -0.39661 0.08981 " pathEditMode="relative" ptsTypes="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3433" y="178156"/>
            <a:ext cx="6331767" cy="706090"/>
          </a:xfrm>
        </p:spPr>
        <p:txBody>
          <a:bodyPr>
            <a:normAutofit/>
          </a:bodyPr>
          <a:lstStyle/>
          <a:p>
            <a:r>
              <a:rPr lang="es-ES_tradnl" sz="2400" b="1" dirty="0">
                <a:solidFill>
                  <a:srgbClr val="A50021"/>
                </a:solidFill>
              </a:rPr>
              <a:t>4. Cantidad de graduados por programa académico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32829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412586" y="244016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157164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157164" y="244017"/>
            <a:ext cx="826269" cy="4812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/>
          <p:cNvSpPr/>
          <p:nvPr/>
        </p:nvSpPr>
        <p:spPr>
          <a:xfrm>
            <a:off x="343678" y="1139658"/>
            <a:ext cx="5506616" cy="595835"/>
          </a:xfrm>
          <a:prstGeom prst="roundRect">
            <a:avLst/>
          </a:prstGeom>
          <a:solidFill>
            <a:srgbClr val="A5002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i="1" dirty="0"/>
              <a:t>¿En la Institución, el programa es más demandado por hombres o mujeres? </a:t>
            </a:r>
            <a:endParaRPr lang="es-CO" b="1" dirty="0">
              <a:latin typeface="Arial MT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65" y="2882893"/>
            <a:ext cx="11300133" cy="169422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8153" y="3301495"/>
            <a:ext cx="496063" cy="431359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965" y="4857144"/>
            <a:ext cx="10963469" cy="200085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0719" y="1046585"/>
            <a:ext cx="2645893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2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5 0.01111 L -0.01055 0.01111 C -0.0263 0.02107 -0.01211 0.01273 -0.02591 0.01921 C -0.03398 0.02292 -0.0444 0.03056 -0.05195 0.03148 L -0.06341 0.03287 C -0.0668 0.03449 -0.06992 0.03704 -0.07331 0.0382 C -0.07695 0.03935 -0.08047 0.03912 -0.08411 0.03958 C -0.10221 0.04213 -0.08463 0.04028 -0.11159 0.04236 C -0.11523 0.04329 -0.11875 0.04421 -0.12239 0.04491 C -0.12539 0.0456 -0.12851 0.0456 -0.13151 0.0463 L -0.16289 0.05463 C -0.1668 0.05533 -0.17057 0.05602 -0.17435 0.05718 C -0.17747 0.05833 -0.18047 0.06111 -0.18359 0.06134 C -0.20651 0.06296 -0.22956 0.06227 -0.25247 0.06273 C -0.25404 0.0632 -0.2556 0.06343 -0.25703 0.06412 C -0.26302 0.06667 -0.25989 0.0669 -0.26549 0.06806 C -0.27005 0.06921 -0.27461 0.06991 -0.2793 0.07083 C -0.2806 0.07107 -0.28177 0.07222 -0.28307 0.07222 L -0.37031 0.07361 C -0.39245 0.09815 -0.37409 0.08033 -0.43307 0.08171 C -0.43385 0.08218 -0.43463 0.08287 -0.43542 0.0831 C -0.43659 0.08357 -0.43802 0.08357 -0.43919 0.08449 C -0.4401 0.08496 -0.44062 0.08658 -0.44154 0.08727 C -0.44219 0.08773 -0.4431 0.08796 -0.44375 0.08866 C -0.44974 0.09375 -0.44258 0.08912 -0.44844 0.09259 C -0.45221 0.09954 -0.44726 0.09144 -0.45221 0.09676 C -0.45286 0.09746 -0.45312 0.09884 -0.45377 0.09954 C -0.45469 0.10046 -0.45573 0.10139 -0.45677 0.10208 C -0.45833 0.10324 -0.46002 0.10324 -0.46146 0.10486 C -0.46458 0.10857 -0.46302 0.10648 -0.46601 0.11181 C -0.46849 0.11019 -0.46823 0.11181 -0.46823 0.10903 L -0.46823 0.10903 " pathEditMode="relative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3434" y="178156"/>
            <a:ext cx="5123752" cy="706090"/>
          </a:xfrm>
        </p:spPr>
        <p:txBody>
          <a:bodyPr>
            <a:normAutofit/>
          </a:bodyPr>
          <a:lstStyle/>
          <a:p>
            <a:r>
              <a:rPr lang="es-CO" sz="2400" b="1" dirty="0">
                <a:solidFill>
                  <a:srgbClr val="A50021"/>
                </a:solidFill>
              </a:rPr>
              <a:t>Consultas Avanzadas</a:t>
            </a:r>
            <a:endParaRPr lang="es-ES_tradnl" sz="2400" b="1" dirty="0">
              <a:solidFill>
                <a:srgbClr val="A5002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32829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412586" y="244016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157164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157164" y="244017"/>
            <a:ext cx="826269" cy="4812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598" y="1559338"/>
            <a:ext cx="9401175" cy="4724400"/>
          </a:xfrm>
          <a:prstGeom prst="rect">
            <a:avLst/>
          </a:prstGeom>
        </p:spPr>
      </p:pic>
      <p:sp>
        <p:nvSpPr>
          <p:cNvPr id="12" name="Bocadillo: ovalado 11"/>
          <p:cNvSpPr/>
          <p:nvPr/>
        </p:nvSpPr>
        <p:spPr>
          <a:xfrm>
            <a:off x="5253134" y="890623"/>
            <a:ext cx="3181739" cy="1408274"/>
          </a:xfrm>
          <a:prstGeom prst="wedgeEllipseCallout">
            <a:avLst>
              <a:gd name="adj1" fmla="val -50914"/>
              <a:gd name="adj2" fmla="val 36428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600" dirty="0"/>
              <a:t>Permitirá revisar el perfil académico de los graduados de educación superior</a:t>
            </a:r>
            <a:endParaRPr lang="es-CO" sz="1600" dirty="0"/>
          </a:p>
        </p:txBody>
      </p:sp>
      <p:sp>
        <p:nvSpPr>
          <p:cNvPr id="16" name="Bocadillo: ovalado 15"/>
          <p:cNvSpPr/>
          <p:nvPr/>
        </p:nvSpPr>
        <p:spPr>
          <a:xfrm>
            <a:off x="1303962" y="2295332"/>
            <a:ext cx="2577574" cy="1474236"/>
          </a:xfrm>
          <a:prstGeom prst="wedgeEllipseCallout">
            <a:avLst>
              <a:gd name="adj1" fmla="val 53821"/>
              <a:gd name="adj2" fmla="val 4746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600" dirty="0"/>
              <a:t>Permitirá hacer consultas sobre sus condiciones de vinculación al mercado laboral</a:t>
            </a:r>
            <a:endParaRPr lang="es-CO" sz="1600" dirty="0"/>
          </a:p>
        </p:txBody>
      </p:sp>
      <p:sp>
        <p:nvSpPr>
          <p:cNvPr id="17" name="Elipse 16"/>
          <p:cNvSpPr/>
          <p:nvPr/>
        </p:nvSpPr>
        <p:spPr>
          <a:xfrm>
            <a:off x="5161098" y="1077211"/>
            <a:ext cx="633211" cy="3182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A</a:t>
            </a:r>
          </a:p>
        </p:txBody>
      </p:sp>
      <p:sp>
        <p:nvSpPr>
          <p:cNvPr id="18" name="Elipse 17"/>
          <p:cNvSpPr/>
          <p:nvPr/>
        </p:nvSpPr>
        <p:spPr>
          <a:xfrm>
            <a:off x="1226690" y="2433260"/>
            <a:ext cx="633211" cy="3182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25992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32829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412586" y="244016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157164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157164" y="244017"/>
            <a:ext cx="826269" cy="4812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Elipse 2"/>
          <p:cNvSpPr/>
          <p:nvPr/>
        </p:nvSpPr>
        <p:spPr>
          <a:xfrm>
            <a:off x="6224326" y="335118"/>
            <a:ext cx="706902" cy="443483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B</a:t>
            </a:r>
          </a:p>
        </p:txBody>
      </p:sp>
      <p:sp>
        <p:nvSpPr>
          <p:cNvPr id="11" name="Rectángulo: esquinas redondeadas 10"/>
          <p:cNvSpPr/>
          <p:nvPr/>
        </p:nvSpPr>
        <p:spPr>
          <a:xfrm>
            <a:off x="374032" y="2319353"/>
            <a:ext cx="3993430" cy="465654"/>
          </a:xfrm>
          <a:prstGeom prst="roundRect">
            <a:avLst/>
          </a:prstGeom>
          <a:solidFill>
            <a:srgbClr val="A5002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CO" altLang="es-CO" b="1" dirty="0">
                <a:solidFill>
                  <a:schemeClr val="bg1"/>
                </a:solidFill>
                <a:latin typeface="Arial MT"/>
              </a:rPr>
              <a:t>Tabla: Visualización grilla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837" y="2062424"/>
            <a:ext cx="967903" cy="1055893"/>
          </a:xfrm>
          <a:prstGeom prst="rect">
            <a:avLst/>
          </a:prstGeom>
        </p:spPr>
      </p:pic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4592837" y="4935542"/>
            <a:ext cx="2597727" cy="28543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CO" altLang="es-CO" sz="1600" dirty="0">
                <a:solidFill>
                  <a:schemeClr val="bg1"/>
                </a:solidFill>
                <a:latin typeface="Arial MT"/>
              </a:rPr>
              <a:t>Barra de Dimensiones</a:t>
            </a:r>
          </a:p>
        </p:txBody>
      </p:sp>
      <p:sp>
        <p:nvSpPr>
          <p:cNvPr id="14" name="Rectángulo: esquinas redondeadas 13"/>
          <p:cNvSpPr/>
          <p:nvPr/>
        </p:nvSpPr>
        <p:spPr>
          <a:xfrm>
            <a:off x="246482" y="1093364"/>
            <a:ext cx="11691161" cy="96906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i="1" dirty="0"/>
              <a:t>Los indicadores de vinculación laboral brindan un panorama general del desempeño de los graduados cuando ofrecen su factor trabajo a los diferentes sectores de la actividad económica del país. El Observatorio Laboral permite la comparación de indicadores de vinculación laboral e ingreso de los graduados</a:t>
            </a:r>
            <a:endParaRPr lang="es-CO" b="1" dirty="0">
              <a:latin typeface="Arial MT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705" y="3498980"/>
            <a:ext cx="11744338" cy="1499855"/>
          </a:xfrm>
          <a:prstGeom prst="rect">
            <a:avLst/>
          </a:prstGeom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983433" y="178156"/>
            <a:ext cx="6331767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b="1">
                <a:solidFill>
                  <a:srgbClr val="A50021"/>
                </a:solidFill>
              </a:rPr>
              <a:t>5. Vinculación Laboral</a:t>
            </a:r>
            <a:endParaRPr lang="es-ES_tradnl" sz="2400" b="1" dirty="0">
              <a:solidFill>
                <a:srgbClr val="A50021"/>
              </a:solidFill>
            </a:endParaRPr>
          </a:p>
        </p:txBody>
      </p:sp>
      <p:sp>
        <p:nvSpPr>
          <p:cNvPr id="17" name="Globo: flecha hacia arriba 16"/>
          <p:cNvSpPr/>
          <p:nvPr/>
        </p:nvSpPr>
        <p:spPr>
          <a:xfrm flipV="1">
            <a:off x="157164" y="3916558"/>
            <a:ext cx="11960194" cy="887488"/>
          </a:xfrm>
          <a:prstGeom prst="upArrowCallout">
            <a:avLst>
              <a:gd name="adj1" fmla="val 21585"/>
              <a:gd name="adj2" fmla="val 39515"/>
              <a:gd name="adj3" fmla="val 25000"/>
              <a:gd name="adj4" fmla="val 64977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2888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228" y="1934560"/>
            <a:ext cx="2657475" cy="380047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32829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412586" y="244016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157164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157164" y="244017"/>
            <a:ext cx="826269" cy="4812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Elipse 2"/>
          <p:cNvSpPr/>
          <p:nvPr/>
        </p:nvSpPr>
        <p:spPr>
          <a:xfrm>
            <a:off x="6224326" y="335118"/>
            <a:ext cx="706902" cy="443483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B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983433" y="178156"/>
            <a:ext cx="6331767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b="1">
                <a:solidFill>
                  <a:srgbClr val="A50021"/>
                </a:solidFill>
              </a:rPr>
              <a:t>5. Vinculación Laboral</a:t>
            </a:r>
            <a:endParaRPr lang="es-ES_tradnl" sz="2400" b="1" dirty="0">
              <a:solidFill>
                <a:srgbClr val="A50021"/>
              </a:solidFill>
            </a:endParaRPr>
          </a:p>
        </p:txBody>
      </p:sp>
      <p:sp>
        <p:nvSpPr>
          <p:cNvPr id="15" name="Rectángulo: esquinas redondeadas 14"/>
          <p:cNvSpPr/>
          <p:nvPr/>
        </p:nvSpPr>
        <p:spPr>
          <a:xfrm>
            <a:off x="343677" y="1139659"/>
            <a:ext cx="4377613" cy="465654"/>
          </a:xfrm>
          <a:prstGeom prst="roundRect">
            <a:avLst/>
          </a:prstGeom>
          <a:solidFill>
            <a:srgbClr val="A5002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b="1" dirty="0">
              <a:latin typeface="Arial MT" charset="0"/>
            </a:endParaRPr>
          </a:p>
          <a:p>
            <a:r>
              <a:rPr lang="es-CO" b="1" dirty="0">
                <a:latin typeface="Arial MT" charset="0"/>
              </a:rPr>
              <a:t>Dimensión- Ventana de Navegación-Sector Nivel de exploración</a:t>
            </a:r>
          </a:p>
          <a:p>
            <a:endParaRPr lang="es-CO" b="1" dirty="0">
              <a:latin typeface="Arial MT" charset="0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2485" y="1934560"/>
            <a:ext cx="2670279" cy="4182218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6931228" y="4296258"/>
            <a:ext cx="2670279" cy="195943"/>
          </a:xfrm>
          <a:prstGeom prst="rect">
            <a:avLst/>
          </a:prstGeom>
          <a:noFill/>
          <a:ln w="4762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Rectángulo 26"/>
          <p:cNvSpPr/>
          <p:nvPr/>
        </p:nvSpPr>
        <p:spPr>
          <a:xfrm>
            <a:off x="1778887" y="5162939"/>
            <a:ext cx="2670279" cy="195943"/>
          </a:xfrm>
          <a:prstGeom prst="rect">
            <a:avLst/>
          </a:prstGeom>
          <a:noFill/>
          <a:ln w="4762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06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32829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412586" y="244016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157164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157164" y="244017"/>
            <a:ext cx="826269" cy="4812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Elipse 2"/>
          <p:cNvSpPr/>
          <p:nvPr/>
        </p:nvSpPr>
        <p:spPr>
          <a:xfrm>
            <a:off x="6224326" y="335118"/>
            <a:ext cx="706902" cy="443483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B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983433" y="178156"/>
            <a:ext cx="6331767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b="1">
                <a:solidFill>
                  <a:srgbClr val="A50021"/>
                </a:solidFill>
              </a:rPr>
              <a:t>5. Vinculación Laboral</a:t>
            </a:r>
            <a:endParaRPr lang="es-ES_tradnl" sz="2400" b="1" dirty="0">
              <a:solidFill>
                <a:srgbClr val="A50021"/>
              </a:solidFill>
            </a:endParaRPr>
          </a:p>
        </p:txBody>
      </p:sp>
      <p:sp>
        <p:nvSpPr>
          <p:cNvPr id="15" name="Rectángulo: esquinas redondeadas 14"/>
          <p:cNvSpPr/>
          <p:nvPr/>
        </p:nvSpPr>
        <p:spPr>
          <a:xfrm>
            <a:off x="343677" y="1139659"/>
            <a:ext cx="4377613" cy="465654"/>
          </a:xfrm>
          <a:prstGeom prst="roundRect">
            <a:avLst/>
          </a:prstGeom>
          <a:solidFill>
            <a:srgbClr val="A5002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b="1" dirty="0">
              <a:latin typeface="Arial MT" charset="0"/>
            </a:endParaRPr>
          </a:p>
          <a:p>
            <a:r>
              <a:rPr lang="es-CO" b="1" dirty="0">
                <a:latin typeface="Arial MT" charset="0"/>
              </a:rPr>
              <a:t>Dimensión- Ventana de Navegación-Sector Nivel de exploración</a:t>
            </a:r>
          </a:p>
          <a:p>
            <a:endParaRPr lang="es-CO" b="1" dirty="0">
              <a:latin typeface="Arial MT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609" y="2364194"/>
            <a:ext cx="2647950" cy="378142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9047" y="2364194"/>
            <a:ext cx="2343150" cy="370522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8124" y="2364194"/>
            <a:ext cx="2381250" cy="220027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164" y="2364194"/>
            <a:ext cx="23717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1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32829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412586" y="244016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157164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157164" y="244017"/>
            <a:ext cx="826269" cy="4812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Elipse 2"/>
          <p:cNvSpPr/>
          <p:nvPr/>
        </p:nvSpPr>
        <p:spPr>
          <a:xfrm>
            <a:off x="6224326" y="335118"/>
            <a:ext cx="706902" cy="443483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B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983433" y="178156"/>
            <a:ext cx="6331767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b="1">
                <a:solidFill>
                  <a:srgbClr val="A50021"/>
                </a:solidFill>
              </a:rPr>
              <a:t>5. Vinculación Laboral</a:t>
            </a:r>
            <a:endParaRPr lang="es-ES_tradnl" sz="2400" b="1" dirty="0">
              <a:solidFill>
                <a:srgbClr val="A50021"/>
              </a:solidFill>
            </a:endParaRPr>
          </a:p>
        </p:txBody>
      </p:sp>
      <p:sp>
        <p:nvSpPr>
          <p:cNvPr id="15" name="Rectángulo: esquinas redondeadas 14"/>
          <p:cNvSpPr/>
          <p:nvPr/>
        </p:nvSpPr>
        <p:spPr>
          <a:xfrm>
            <a:off x="343677" y="1139658"/>
            <a:ext cx="11691162" cy="847761"/>
          </a:xfrm>
          <a:prstGeom prst="roundRect">
            <a:avLst/>
          </a:prstGeom>
          <a:solidFill>
            <a:srgbClr val="A5002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b="1" dirty="0">
              <a:latin typeface="Arial MT" charset="0"/>
            </a:endParaRPr>
          </a:p>
          <a:p>
            <a:r>
              <a:rPr lang="es-CO" b="1" dirty="0">
                <a:latin typeface="Arial MT" charset="0"/>
              </a:rPr>
              <a:t>1 ¿Los recién graduados del programa tienen alguna ventaja en cuanto a ingresos frente a recién graduados de otras Instituciones?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2" y="2809554"/>
            <a:ext cx="3508538" cy="347835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1224" y="2809554"/>
            <a:ext cx="2638425" cy="31146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1228" y="2809554"/>
            <a:ext cx="2057400" cy="2562225"/>
          </a:xfrm>
          <a:prstGeom prst="rect">
            <a:avLst/>
          </a:prstGeom>
        </p:spPr>
      </p:pic>
      <p:sp>
        <p:nvSpPr>
          <p:cNvPr id="18" name="Elipse 17"/>
          <p:cNvSpPr/>
          <p:nvPr/>
        </p:nvSpPr>
        <p:spPr>
          <a:xfrm>
            <a:off x="1410363" y="2187952"/>
            <a:ext cx="706902" cy="443483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1</a:t>
            </a:r>
          </a:p>
        </p:txBody>
      </p:sp>
      <p:sp>
        <p:nvSpPr>
          <p:cNvPr id="23" name="Elipse 22"/>
          <p:cNvSpPr/>
          <p:nvPr/>
        </p:nvSpPr>
        <p:spPr>
          <a:xfrm>
            <a:off x="4392813" y="2187952"/>
            <a:ext cx="706902" cy="443483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2</a:t>
            </a:r>
          </a:p>
        </p:txBody>
      </p:sp>
      <p:sp>
        <p:nvSpPr>
          <p:cNvPr id="24" name="Elipse 23"/>
          <p:cNvSpPr/>
          <p:nvPr/>
        </p:nvSpPr>
        <p:spPr>
          <a:xfrm>
            <a:off x="7412586" y="2138653"/>
            <a:ext cx="706902" cy="443483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3</a:t>
            </a:r>
          </a:p>
        </p:txBody>
      </p:sp>
      <p:sp>
        <p:nvSpPr>
          <p:cNvPr id="25" name="Elipse 24"/>
          <p:cNvSpPr/>
          <p:nvPr/>
        </p:nvSpPr>
        <p:spPr>
          <a:xfrm>
            <a:off x="10593231" y="2189829"/>
            <a:ext cx="706902" cy="443483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4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0207" y="2835722"/>
            <a:ext cx="25908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3434" y="178156"/>
            <a:ext cx="5123752" cy="706090"/>
          </a:xfrm>
        </p:spPr>
        <p:txBody>
          <a:bodyPr>
            <a:normAutofit/>
          </a:bodyPr>
          <a:lstStyle/>
          <a:p>
            <a:r>
              <a:rPr lang="es-CO" sz="2400" b="1" dirty="0">
                <a:solidFill>
                  <a:srgbClr val="A50021"/>
                </a:solidFill>
              </a:rPr>
              <a:t>1. Acceso al sistema de consulta en línea </a:t>
            </a:r>
            <a:endParaRPr lang="es-ES_tradnl" sz="2400" b="1" dirty="0">
              <a:solidFill>
                <a:srgbClr val="A5002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32829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412586" y="244016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157164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157164" y="244017"/>
            <a:ext cx="826269" cy="4812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975" y="1000125"/>
            <a:ext cx="9544050" cy="4857750"/>
          </a:xfrm>
          <a:prstGeom prst="rect">
            <a:avLst/>
          </a:prstGeom>
        </p:spPr>
      </p:pic>
      <p:sp>
        <p:nvSpPr>
          <p:cNvPr id="8" name="Bocadillo: ovalado 7"/>
          <p:cNvSpPr/>
          <p:nvPr/>
        </p:nvSpPr>
        <p:spPr>
          <a:xfrm>
            <a:off x="9554937" y="1462169"/>
            <a:ext cx="2211355" cy="861156"/>
          </a:xfrm>
          <a:prstGeom prst="wedgeEllipseCallout">
            <a:avLst>
              <a:gd name="adj1" fmla="val -45728"/>
              <a:gd name="adj2" fmla="val 63583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600" dirty="0"/>
              <a:t>Clic en el botón de acceso al sistema 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372568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32829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412586" y="244016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157164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157164" y="244017"/>
            <a:ext cx="826269" cy="4812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Elipse 2"/>
          <p:cNvSpPr/>
          <p:nvPr/>
        </p:nvSpPr>
        <p:spPr>
          <a:xfrm>
            <a:off x="6224326" y="335118"/>
            <a:ext cx="706902" cy="443483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B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983433" y="178156"/>
            <a:ext cx="6331767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b="1">
                <a:solidFill>
                  <a:srgbClr val="A50021"/>
                </a:solidFill>
              </a:rPr>
              <a:t>5. Vinculación Laboral</a:t>
            </a:r>
            <a:endParaRPr lang="es-ES_tradnl" sz="2400" b="1" dirty="0">
              <a:solidFill>
                <a:srgbClr val="A50021"/>
              </a:solidFill>
            </a:endParaRPr>
          </a:p>
        </p:txBody>
      </p:sp>
      <p:sp>
        <p:nvSpPr>
          <p:cNvPr id="19" name="Rectángulo: esquinas redondeadas 18"/>
          <p:cNvSpPr/>
          <p:nvPr/>
        </p:nvSpPr>
        <p:spPr>
          <a:xfrm>
            <a:off x="343678" y="1139659"/>
            <a:ext cx="5506616" cy="465654"/>
          </a:xfrm>
          <a:prstGeom prst="roundRect">
            <a:avLst/>
          </a:prstGeom>
          <a:solidFill>
            <a:srgbClr val="A5002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>
                <a:latin typeface="Arial MT" charset="0"/>
              </a:rPr>
              <a:t>Visualizar una dimensión en el panel de análisis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78" y="1925637"/>
            <a:ext cx="11506200" cy="22098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226" y="4621742"/>
            <a:ext cx="11506200" cy="2152650"/>
          </a:xfrm>
          <a:prstGeom prst="rect">
            <a:avLst/>
          </a:prstGeom>
        </p:spPr>
      </p:pic>
      <p:sp>
        <p:nvSpPr>
          <p:cNvPr id="21" name="Elipse 20"/>
          <p:cNvSpPr/>
          <p:nvPr/>
        </p:nvSpPr>
        <p:spPr>
          <a:xfrm>
            <a:off x="3280070" y="2935111"/>
            <a:ext cx="1738491" cy="316089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6689" y="3030537"/>
            <a:ext cx="587162" cy="351887"/>
          </a:xfrm>
          <a:prstGeom prst="rect">
            <a:avLst/>
          </a:prstGeom>
          <a:effectLst>
            <a:glow rad="279400">
              <a:schemeClr val="accent2">
                <a:lumMod val="75000"/>
                <a:alpha val="37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6872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32829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412586" y="244016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157164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157164" y="244017"/>
            <a:ext cx="826269" cy="4812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Elipse 2"/>
          <p:cNvSpPr/>
          <p:nvPr/>
        </p:nvSpPr>
        <p:spPr>
          <a:xfrm>
            <a:off x="6224326" y="335118"/>
            <a:ext cx="706902" cy="443483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B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983433" y="178156"/>
            <a:ext cx="6331767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b="1">
                <a:solidFill>
                  <a:srgbClr val="A50021"/>
                </a:solidFill>
              </a:rPr>
              <a:t>5. Vinculación Laboral</a:t>
            </a:r>
            <a:endParaRPr lang="es-ES_tradnl" sz="2400" b="1" dirty="0">
              <a:solidFill>
                <a:srgbClr val="A50021"/>
              </a:solidFill>
            </a:endParaRPr>
          </a:p>
        </p:txBody>
      </p:sp>
      <p:sp>
        <p:nvSpPr>
          <p:cNvPr id="19" name="Rectángulo: esquinas redondeadas 18"/>
          <p:cNvSpPr/>
          <p:nvPr/>
        </p:nvSpPr>
        <p:spPr>
          <a:xfrm>
            <a:off x="343678" y="1139659"/>
            <a:ext cx="5506616" cy="465654"/>
          </a:xfrm>
          <a:prstGeom prst="roundRect">
            <a:avLst/>
          </a:prstGeom>
          <a:solidFill>
            <a:srgbClr val="A5002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>
                <a:latin typeface="Arial MT" charset="0"/>
              </a:rPr>
              <a:t>Visualizar una dimensión en el panel de análisis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6990" y="1010691"/>
            <a:ext cx="2075010" cy="2501785"/>
          </a:xfrm>
          <a:prstGeom prst="rect">
            <a:avLst/>
          </a:prstGeom>
        </p:spPr>
      </p:pic>
      <p:sp>
        <p:nvSpPr>
          <p:cNvPr id="17" name="Rectángulo: esquinas redondeadas 16"/>
          <p:cNvSpPr/>
          <p:nvPr/>
        </p:nvSpPr>
        <p:spPr>
          <a:xfrm>
            <a:off x="286276" y="1764244"/>
            <a:ext cx="8923038" cy="54041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altLang="es-CO" sz="1600" b="1" dirty="0">
                <a:latin typeface="Arial MT" charset="0"/>
              </a:rPr>
              <a:t>Seleccionamos más periodos de grado y gregamos la dimensión PERIODO GRADUACIÓN al panel de análisis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4" y="2628425"/>
            <a:ext cx="9867900" cy="202882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9956" y="3081117"/>
            <a:ext cx="496063" cy="431359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804" y="5236061"/>
            <a:ext cx="11372980" cy="938364"/>
          </a:xfrm>
          <a:prstGeom prst="rect">
            <a:avLst/>
          </a:prstGeom>
        </p:spPr>
      </p:pic>
      <p:sp>
        <p:nvSpPr>
          <p:cNvPr id="15" name="Flecha: a la derecha con bandas 14"/>
          <p:cNvSpPr/>
          <p:nvPr/>
        </p:nvSpPr>
        <p:spPr>
          <a:xfrm rot="5400000">
            <a:off x="4856222" y="4687635"/>
            <a:ext cx="469783" cy="40901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381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8 0.00833 L -0.01028 0.00856 C -0.01315 0.00995 -0.01601 0.0118 -0.01875 0.01365 C -0.02057 0.01481 -0.02226 0.01666 -0.02408 0.01782 C -0.02617 0.01898 -0.02825 0.01944 -0.0302 0.02037 C -0.03203 0.02129 -0.03372 0.02245 -0.03554 0.02315 C -0.03737 0.02384 -0.03919 0.02384 -0.04101 0.02453 C -0.04296 0.02523 -0.04505 0.02662 -0.04713 0.02731 C -0.05286 0.02893 -0.07148 0.02986 -0.07382 0.03009 L -0.2246 0.03125 C -0.2276 0.0331 -0.23059 0.03565 -0.23372 0.0368 C -0.23697 0.03796 -0.24036 0.03773 -0.24375 0.03819 C -0.24596 0.03842 -0.2483 0.03889 -0.25065 0.03958 C -0.25312 0.04027 -0.25572 0.04143 -0.2582 0.04236 C -0.26184 0.04328 -0.26536 0.04398 -0.26901 0.0449 C -0.27044 0.04537 -0.272 0.04583 -0.27356 0.04629 C -0.27565 0.04722 -0.2776 0.04861 -0.27968 0.04907 C -0.28372 0.05 -0.28789 0.05 -0.29192 0.05046 C -0.29375 0.05092 -0.29544 0.05139 -0.29726 0.05185 L -0.32252 0.05578 C -0.33919 0.06389 -0.32252 0.05671 -0.3401 0.06134 C -0.34244 0.0618 -0.34466 0.06342 -0.347 0.06412 C -0.34974 0.06481 -0.3526 0.06481 -0.35546 0.06527 C -0.37343 0.06898 -0.3427 0.06412 -0.36992 0.06805 C -0.37317 0.07037 -0.375 0.07176 -0.37838 0.07361 C -0.38033 0.07453 -0.38242 0.07546 -0.3845 0.07639 C -0.38554 0.07662 -0.38658 0.07708 -0.3875 0.07754 C -0.39088 0.07963 -0.38906 0.0787 -0.39296 0.08032 C -0.39388 0.08125 -0.39492 0.0824 -0.39596 0.0831 C -0.397 0.08379 -0.39804 0.08449 -0.39908 0.08449 C -0.4108 0.08402 -0.42252 0.0831 -0.43424 0.08171 C -0.44231 0.08078 -0.41796 0.08264 -0.40976 0.0831 C -0.41093 0.08611 -0.41119 0.08773 -0.41276 0.08981 C -0.41354 0.09097 -0.41419 0.09236 -0.4151 0.09259 C -0.41835 0.09375 -0.42174 0.09352 -0.425 0.09398 C -0.42317 0.1044 -0.42513 0.10277 -0.41966 0.10069 L -0.41822 0.09815 L -0.41666 0.0912 " pathEditMode="relative" rAng="0" ptsTypes="AAAAAAAAAAAAAAAAAAAAAAAAAAAAAAAAAA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89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32829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412586" y="244016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157164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157164" y="244017"/>
            <a:ext cx="826269" cy="4812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Elipse 2"/>
          <p:cNvSpPr/>
          <p:nvPr/>
        </p:nvSpPr>
        <p:spPr>
          <a:xfrm>
            <a:off x="6224326" y="335118"/>
            <a:ext cx="706902" cy="443483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B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983433" y="178156"/>
            <a:ext cx="6331767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b="1">
                <a:solidFill>
                  <a:srgbClr val="A50021"/>
                </a:solidFill>
              </a:rPr>
              <a:t>5. Vinculación Laboral</a:t>
            </a:r>
            <a:endParaRPr lang="es-ES_tradnl" sz="2400" b="1" dirty="0">
              <a:solidFill>
                <a:srgbClr val="A50021"/>
              </a:solidFill>
            </a:endParaRPr>
          </a:p>
        </p:txBody>
      </p:sp>
      <p:sp>
        <p:nvSpPr>
          <p:cNvPr id="15" name="Rectángulo: esquinas redondeadas 14"/>
          <p:cNvSpPr/>
          <p:nvPr/>
        </p:nvSpPr>
        <p:spPr>
          <a:xfrm>
            <a:off x="343677" y="1139658"/>
            <a:ext cx="11691162" cy="847761"/>
          </a:xfrm>
          <a:prstGeom prst="roundRect">
            <a:avLst/>
          </a:prstGeom>
          <a:solidFill>
            <a:srgbClr val="A5002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b="1" dirty="0">
              <a:latin typeface="Arial MT" charset="0"/>
            </a:endParaRPr>
          </a:p>
          <a:p>
            <a:r>
              <a:rPr lang="es-CO" b="1" dirty="0">
                <a:latin typeface="Arial MT" charset="0"/>
              </a:rPr>
              <a:t>2 ¿Cuál es el comportamiento de los indicadores laborales para programas similares a nivel departamental?</a:t>
            </a:r>
          </a:p>
        </p:txBody>
      </p:sp>
      <p:sp>
        <p:nvSpPr>
          <p:cNvPr id="18" name="Elipse 17"/>
          <p:cNvSpPr/>
          <p:nvPr/>
        </p:nvSpPr>
        <p:spPr>
          <a:xfrm>
            <a:off x="527364" y="2942128"/>
            <a:ext cx="706902" cy="443483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1</a:t>
            </a:r>
          </a:p>
        </p:txBody>
      </p:sp>
      <p:sp>
        <p:nvSpPr>
          <p:cNvPr id="23" name="Elipse 22"/>
          <p:cNvSpPr/>
          <p:nvPr/>
        </p:nvSpPr>
        <p:spPr>
          <a:xfrm>
            <a:off x="6961749" y="2901219"/>
            <a:ext cx="706902" cy="443483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3</a:t>
            </a:r>
          </a:p>
        </p:txBody>
      </p:sp>
      <p:sp>
        <p:nvSpPr>
          <p:cNvPr id="25" name="Elipse 24"/>
          <p:cNvSpPr/>
          <p:nvPr/>
        </p:nvSpPr>
        <p:spPr>
          <a:xfrm>
            <a:off x="10169757" y="2901220"/>
            <a:ext cx="706902" cy="443483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4</a:t>
            </a:r>
          </a:p>
        </p:txBody>
      </p:sp>
      <p:sp>
        <p:nvSpPr>
          <p:cNvPr id="17" name="Rectángulo: esquinas redondeadas 16"/>
          <p:cNvSpPr/>
          <p:nvPr/>
        </p:nvSpPr>
        <p:spPr>
          <a:xfrm>
            <a:off x="343677" y="2146348"/>
            <a:ext cx="3629974" cy="54041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altLang="es-CO" sz="1600" b="1" dirty="0">
                <a:latin typeface="Arial MT" charset="0"/>
              </a:rPr>
              <a:t>Año grado 2014   y  Año corte 2015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77" y="3508283"/>
            <a:ext cx="2682472" cy="179237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4329" y="3508283"/>
            <a:ext cx="2638425" cy="311467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6004" y="3634134"/>
            <a:ext cx="2057400" cy="2562225"/>
          </a:xfrm>
          <a:prstGeom prst="rect">
            <a:avLst/>
          </a:prstGeom>
        </p:spPr>
      </p:pic>
      <p:sp>
        <p:nvSpPr>
          <p:cNvPr id="26" name="Elipse 25"/>
          <p:cNvSpPr/>
          <p:nvPr/>
        </p:nvSpPr>
        <p:spPr>
          <a:xfrm>
            <a:off x="4584911" y="2942127"/>
            <a:ext cx="706902" cy="443483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2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8299" y="3668011"/>
            <a:ext cx="263842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0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5" grpId="0" animBg="1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32829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412586" y="244016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157164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157164" y="244017"/>
            <a:ext cx="826269" cy="4812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Elipse 2"/>
          <p:cNvSpPr/>
          <p:nvPr/>
        </p:nvSpPr>
        <p:spPr>
          <a:xfrm>
            <a:off x="6224326" y="335118"/>
            <a:ext cx="706902" cy="443483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B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983433" y="178156"/>
            <a:ext cx="6331767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400" b="1">
                <a:solidFill>
                  <a:srgbClr val="A50021"/>
                </a:solidFill>
              </a:rPr>
              <a:t>5. Vinculación Laboral</a:t>
            </a:r>
            <a:endParaRPr lang="es-ES_tradnl" sz="2400" b="1" dirty="0">
              <a:solidFill>
                <a:srgbClr val="A50021"/>
              </a:solidFill>
            </a:endParaRPr>
          </a:p>
        </p:txBody>
      </p:sp>
      <p:sp>
        <p:nvSpPr>
          <p:cNvPr id="19" name="Rectángulo: esquinas redondeadas 18"/>
          <p:cNvSpPr/>
          <p:nvPr/>
        </p:nvSpPr>
        <p:spPr>
          <a:xfrm>
            <a:off x="343678" y="1139659"/>
            <a:ext cx="5506616" cy="465654"/>
          </a:xfrm>
          <a:prstGeom prst="roundRect">
            <a:avLst/>
          </a:prstGeom>
          <a:solidFill>
            <a:srgbClr val="A5002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>
                <a:latin typeface="Arial MT" charset="0"/>
              </a:rPr>
              <a:t>Visualizar una dimensión en el panel de análisis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906" y="1167373"/>
            <a:ext cx="5057775" cy="2190750"/>
          </a:xfrm>
          <a:prstGeom prst="rect">
            <a:avLst/>
          </a:prstGeom>
        </p:spPr>
      </p:pic>
      <p:sp>
        <p:nvSpPr>
          <p:cNvPr id="20" name="Rectángulo: esquinas redondeadas 19"/>
          <p:cNvSpPr/>
          <p:nvPr/>
        </p:nvSpPr>
        <p:spPr>
          <a:xfrm>
            <a:off x="1876383" y="2022742"/>
            <a:ext cx="3629974" cy="54041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altLang="es-CO" sz="1600" b="1" dirty="0">
                <a:latin typeface="Arial MT" charset="0"/>
              </a:rPr>
              <a:t>Arrastramos zona geográfica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8159" y="1591383"/>
            <a:ext cx="496063" cy="431359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/>
          <a:srcRect l="42109"/>
          <a:stretch/>
        </p:blipFill>
        <p:spPr>
          <a:xfrm>
            <a:off x="1715018" y="3782133"/>
            <a:ext cx="8522676" cy="240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5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8 -0.00255 L -0.00508 -0.00232 C -0.00534 0.00416 -0.00534 0.01111 -0.00586 0.01782 C -0.00612 0.01944 -0.00703 0.02037 -0.00742 0.02176 C -0.00807 0.02407 -0.00859 0.02638 -0.00899 0.0287 C -0.00938 0.03078 -0.00938 0.0331 -0.00977 0.03541 C -0.01016 0.03865 -0.01081 0.04166 -0.0112 0.0449 C -0.01159 0.04722 -0.01172 0.04953 -0.01198 0.05162 C -0.01406 0.06597 -0.01133 0.04351 -0.01354 0.06134 C -0.01484 0.07268 -0.01484 0.07314 -0.01576 0.0831 C -0.01563 0.10208 -0.01576 0.12106 -0.0151 0.14004 C -0.01497 0.14375 -0.01354 0.14722 -0.01354 0.15092 L -0.01354 0.15926 L -0.0112 0.14699 " pathEditMode="relative" rAng="0" ptsTypes="AA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3" y="2204865"/>
            <a:ext cx="11877675" cy="2000229"/>
          </a:xfrm>
          <a:solidFill>
            <a:srgbClr val="A50021"/>
          </a:solidFill>
        </p:spPr>
        <p:txBody>
          <a:bodyPr>
            <a:normAutofit/>
          </a:bodyPr>
          <a:lstStyle/>
          <a:p>
            <a:pPr algn="l"/>
            <a:r>
              <a:rPr lang="es-CO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8256241" y="5870268"/>
            <a:ext cx="3168352" cy="727085"/>
            <a:chOff x="7556096" y="5480103"/>
            <a:chExt cx="2919245" cy="583069"/>
          </a:xfrm>
        </p:grpSpPr>
        <p:pic>
          <p:nvPicPr>
            <p:cNvPr id="4" name="3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8957329" y="5480103"/>
              <a:ext cx="1518012" cy="583069"/>
            </a:xfrm>
            <a:prstGeom prst="rect">
              <a:avLst/>
            </a:prstGeom>
          </p:spPr>
        </p:pic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7556096" y="5634684"/>
              <a:ext cx="1401235" cy="273904"/>
            </a:xfrm>
            <a:prstGeom prst="rect">
              <a:avLst/>
            </a:prstGeom>
          </p:spPr>
        </p:pic>
      </p:grpSp>
      <p:sp>
        <p:nvSpPr>
          <p:cNvPr id="7" name="1 Título"/>
          <p:cNvSpPr txBox="1">
            <a:spLocks/>
          </p:cNvSpPr>
          <p:nvPr/>
        </p:nvSpPr>
        <p:spPr>
          <a:xfrm>
            <a:off x="1679511" y="2314318"/>
            <a:ext cx="8349462" cy="1773926"/>
          </a:xfrm>
          <a:prstGeom prst="rect">
            <a:avLst/>
          </a:prstGeom>
        </p:spPr>
        <p:txBody>
          <a:bodyPr vert="horz" lIns="70395" tIns="35197" rIns="70395" bIns="3519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CO" sz="6000" b="1" dirty="0">
                <a:solidFill>
                  <a:schemeClr val="bg1"/>
                </a:solidFill>
                <a:latin typeface="Verdana" panose="020B0604030504040204" pitchFamily="34" charset="0"/>
              </a:rPr>
              <a:t>Gracias</a:t>
            </a:r>
            <a:endParaRPr lang="en-US" sz="6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83877" y="5370766"/>
            <a:ext cx="424847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0"/>
              </a:spcBef>
              <a:buFontTx/>
              <a:buNone/>
              <a:defRPr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Deifilia Jimenez Silva</a:t>
            </a:r>
          </a:p>
          <a:p>
            <a:r>
              <a:rPr lang="es-ES" dirty="0"/>
              <a:t>djimenez@mineducacion.gov.co</a:t>
            </a:r>
          </a:p>
          <a:p>
            <a:r>
              <a:rPr lang="es-ES" dirty="0"/>
              <a:t>Bogotá D.C., febrero de 2017</a:t>
            </a:r>
          </a:p>
        </p:txBody>
      </p:sp>
      <p:sp>
        <p:nvSpPr>
          <p:cNvPr id="9" name="Rectángulo 5"/>
          <p:cNvSpPr/>
          <p:nvPr/>
        </p:nvSpPr>
        <p:spPr>
          <a:xfrm>
            <a:off x="7558677" y="4887184"/>
            <a:ext cx="3865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" altLang="es-ES" sz="1400" dirty="0">
                <a:cs typeface="Times New Roman" panose="02020603050405020304" pitchFamily="18" charset="0"/>
              </a:rPr>
              <a:t>Subdirección de Desarrollo Sectorial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1400" dirty="0">
                <a:cs typeface="Times New Roman" panose="02020603050405020304" pitchFamily="18" charset="0"/>
              </a:rPr>
              <a:t>Dirección de Fomento para la Educación Superior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dirty="0">
                <a:cs typeface="Times New Roman" panose="02020603050405020304" pitchFamily="18" charset="0"/>
              </a:rPr>
              <a:t>Viceministerio de Educación Superior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483877" y="5949281"/>
            <a:ext cx="0" cy="46048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25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3434" y="178156"/>
            <a:ext cx="5123752" cy="706090"/>
          </a:xfrm>
        </p:spPr>
        <p:txBody>
          <a:bodyPr>
            <a:normAutofit/>
          </a:bodyPr>
          <a:lstStyle/>
          <a:p>
            <a:r>
              <a:rPr lang="es-CO" sz="2400" b="1" dirty="0">
                <a:solidFill>
                  <a:srgbClr val="A50021"/>
                </a:solidFill>
              </a:rPr>
              <a:t>1. Acceso al sistema de consulta en línea </a:t>
            </a:r>
            <a:endParaRPr lang="es-ES_tradnl" sz="2400" b="1" dirty="0">
              <a:solidFill>
                <a:srgbClr val="A5002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32829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412586" y="244016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157164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157164" y="244017"/>
            <a:ext cx="826269" cy="4812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951" y="1046585"/>
            <a:ext cx="7231560" cy="5681940"/>
          </a:xfrm>
          <a:prstGeom prst="rect">
            <a:avLst/>
          </a:prstGeom>
        </p:spPr>
      </p:pic>
      <p:sp>
        <p:nvSpPr>
          <p:cNvPr id="11" name="Bocadillo: ovalado 10"/>
          <p:cNvSpPr/>
          <p:nvPr/>
        </p:nvSpPr>
        <p:spPr>
          <a:xfrm>
            <a:off x="8677860" y="1046175"/>
            <a:ext cx="2211355" cy="861156"/>
          </a:xfrm>
          <a:prstGeom prst="wedgeEllipseCallout">
            <a:avLst>
              <a:gd name="adj1" fmla="val -77796"/>
              <a:gd name="adj2" fmla="val 10492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600" dirty="0"/>
              <a:t>Clic en Consultas avanzadas</a:t>
            </a:r>
            <a:endParaRPr lang="es-CO" sz="1600" dirty="0"/>
          </a:p>
        </p:txBody>
      </p:sp>
      <p:sp>
        <p:nvSpPr>
          <p:cNvPr id="10" name="Elipse 9"/>
          <p:cNvSpPr/>
          <p:nvPr/>
        </p:nvSpPr>
        <p:spPr>
          <a:xfrm>
            <a:off x="7049878" y="1390261"/>
            <a:ext cx="1086415" cy="517070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9054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3434" y="178156"/>
            <a:ext cx="5123752" cy="706090"/>
          </a:xfrm>
        </p:spPr>
        <p:txBody>
          <a:bodyPr>
            <a:normAutofit/>
          </a:bodyPr>
          <a:lstStyle/>
          <a:p>
            <a:r>
              <a:rPr lang="es-CO" sz="2400" b="1" dirty="0">
                <a:solidFill>
                  <a:srgbClr val="A50021"/>
                </a:solidFill>
              </a:rPr>
              <a:t>2. Consultas Avanzadas</a:t>
            </a:r>
            <a:endParaRPr lang="es-ES_tradnl" sz="2400" b="1" dirty="0">
              <a:solidFill>
                <a:srgbClr val="A5002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32829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412586" y="244016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157164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157164" y="244017"/>
            <a:ext cx="826269" cy="4812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598" y="1559338"/>
            <a:ext cx="9401175" cy="4724400"/>
          </a:xfrm>
          <a:prstGeom prst="rect">
            <a:avLst/>
          </a:prstGeom>
        </p:spPr>
      </p:pic>
      <p:sp>
        <p:nvSpPr>
          <p:cNvPr id="12" name="Bocadillo: ovalado 11"/>
          <p:cNvSpPr/>
          <p:nvPr/>
        </p:nvSpPr>
        <p:spPr>
          <a:xfrm>
            <a:off x="5253134" y="890623"/>
            <a:ext cx="3181739" cy="1408274"/>
          </a:xfrm>
          <a:prstGeom prst="wedgeEllipseCallout">
            <a:avLst>
              <a:gd name="adj1" fmla="val -50914"/>
              <a:gd name="adj2" fmla="val 36428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600" dirty="0"/>
              <a:t>Permitirá revisar el perfil académico de los graduados de educación superior</a:t>
            </a:r>
            <a:endParaRPr lang="es-CO" sz="1600" dirty="0"/>
          </a:p>
        </p:txBody>
      </p:sp>
      <p:sp>
        <p:nvSpPr>
          <p:cNvPr id="16" name="Bocadillo: ovalado 15"/>
          <p:cNvSpPr/>
          <p:nvPr/>
        </p:nvSpPr>
        <p:spPr>
          <a:xfrm>
            <a:off x="1303962" y="2295332"/>
            <a:ext cx="2577574" cy="1474236"/>
          </a:xfrm>
          <a:prstGeom prst="wedgeEllipseCallout">
            <a:avLst>
              <a:gd name="adj1" fmla="val 53821"/>
              <a:gd name="adj2" fmla="val 4746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600" dirty="0"/>
              <a:t>Permitirá hacer consultas sobre sus condiciones de vinculación al mercado laboral</a:t>
            </a:r>
            <a:endParaRPr lang="es-CO" sz="1600" dirty="0"/>
          </a:p>
        </p:txBody>
      </p:sp>
      <p:sp>
        <p:nvSpPr>
          <p:cNvPr id="17" name="Elipse 16"/>
          <p:cNvSpPr/>
          <p:nvPr/>
        </p:nvSpPr>
        <p:spPr>
          <a:xfrm>
            <a:off x="5161098" y="1077211"/>
            <a:ext cx="633211" cy="3182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A</a:t>
            </a:r>
          </a:p>
        </p:txBody>
      </p:sp>
      <p:sp>
        <p:nvSpPr>
          <p:cNvPr id="18" name="Elipse 17"/>
          <p:cNvSpPr/>
          <p:nvPr/>
        </p:nvSpPr>
        <p:spPr>
          <a:xfrm>
            <a:off x="1226690" y="2433260"/>
            <a:ext cx="633211" cy="3182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67795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3433" y="178156"/>
            <a:ext cx="6047923" cy="706090"/>
          </a:xfrm>
        </p:spPr>
        <p:txBody>
          <a:bodyPr>
            <a:normAutofit fontScale="90000"/>
          </a:bodyPr>
          <a:lstStyle/>
          <a:p>
            <a:r>
              <a:rPr lang="es-ES_tradnl" sz="2400" b="1" dirty="0">
                <a:solidFill>
                  <a:srgbClr val="A50021"/>
                </a:solidFill>
              </a:rPr>
              <a:t/>
            </a:r>
            <a:br>
              <a:rPr lang="es-ES_tradnl" sz="2400" b="1" dirty="0">
                <a:solidFill>
                  <a:srgbClr val="A50021"/>
                </a:solidFill>
              </a:rPr>
            </a:br>
            <a:r>
              <a:rPr lang="es-ES_tradnl" sz="2700" b="1" dirty="0">
                <a:solidFill>
                  <a:srgbClr val="A50021"/>
                </a:solidFill>
              </a:rPr>
              <a:t>3. Principales elementos del sistema</a:t>
            </a:r>
            <a:r>
              <a:rPr lang="es-ES_tradnl" sz="2400" b="1" dirty="0">
                <a:solidFill>
                  <a:srgbClr val="A50021"/>
                </a:solidFill>
              </a:rPr>
              <a:t/>
            </a:r>
            <a:br>
              <a:rPr lang="es-ES_tradnl" sz="2400" b="1" dirty="0">
                <a:solidFill>
                  <a:srgbClr val="A50021"/>
                </a:solidFill>
              </a:rPr>
            </a:br>
            <a:endParaRPr lang="es-ES_tradnl" sz="2400" b="1" dirty="0">
              <a:solidFill>
                <a:srgbClr val="A5002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32829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412586" y="244016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157164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157164" y="244017"/>
            <a:ext cx="826269" cy="4812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Elipse 2"/>
          <p:cNvSpPr/>
          <p:nvPr/>
        </p:nvSpPr>
        <p:spPr>
          <a:xfrm>
            <a:off x="6224326" y="335118"/>
            <a:ext cx="706902" cy="443483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A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8705907" y="1182216"/>
            <a:ext cx="2807137" cy="52499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CO" altLang="es-CO" sz="1600" dirty="0">
                <a:solidFill>
                  <a:schemeClr val="bg1"/>
                </a:solidFill>
                <a:latin typeface="Arial MT"/>
              </a:rPr>
              <a:t>Ingresamos a la Vista “Perfil Graduados”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833" y="1139659"/>
            <a:ext cx="2580145" cy="72566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9046" y="2100335"/>
            <a:ext cx="8494865" cy="418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3433" y="178156"/>
            <a:ext cx="6047923" cy="706090"/>
          </a:xfrm>
        </p:spPr>
        <p:txBody>
          <a:bodyPr>
            <a:normAutofit/>
          </a:bodyPr>
          <a:lstStyle/>
          <a:p>
            <a:r>
              <a:rPr lang="es-ES_tradnl" sz="2400" b="1" dirty="0">
                <a:solidFill>
                  <a:srgbClr val="A50021"/>
                </a:solidFill>
              </a:rPr>
              <a:t>3. Principales elementos del sistema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32829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412586" y="244016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157164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157164" y="244017"/>
            <a:ext cx="826269" cy="4812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Elipse 2"/>
          <p:cNvSpPr/>
          <p:nvPr/>
        </p:nvSpPr>
        <p:spPr>
          <a:xfrm>
            <a:off x="6224326" y="335118"/>
            <a:ext cx="706902" cy="443483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A</a:t>
            </a:r>
          </a:p>
        </p:txBody>
      </p:sp>
      <p:sp>
        <p:nvSpPr>
          <p:cNvPr id="11" name="Rectángulo: esquinas redondeadas 10"/>
          <p:cNvSpPr/>
          <p:nvPr/>
        </p:nvSpPr>
        <p:spPr>
          <a:xfrm>
            <a:off x="343678" y="1139659"/>
            <a:ext cx="3993430" cy="465654"/>
          </a:xfrm>
          <a:prstGeom prst="roundRect">
            <a:avLst/>
          </a:prstGeom>
          <a:solidFill>
            <a:srgbClr val="A5002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>
                <a:latin typeface="Arial MT" charset="0"/>
              </a:rPr>
              <a:t>Pasar de Gráfico a Tabla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113" y="2280871"/>
            <a:ext cx="9670033" cy="100130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8130" y="4035255"/>
            <a:ext cx="992391" cy="108260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7394" y="3751450"/>
            <a:ext cx="1252546" cy="1366413"/>
          </a:xfrm>
          <a:prstGeom prst="rect">
            <a:avLst/>
          </a:prstGeom>
        </p:spPr>
      </p:pic>
      <p:sp>
        <p:nvSpPr>
          <p:cNvPr id="14" name="Bocadillo: ovalado 13"/>
          <p:cNvSpPr/>
          <p:nvPr/>
        </p:nvSpPr>
        <p:spPr>
          <a:xfrm>
            <a:off x="6848143" y="4079056"/>
            <a:ext cx="1565523" cy="711200"/>
          </a:xfrm>
          <a:prstGeom prst="wedgeEllipseCallout">
            <a:avLst>
              <a:gd name="adj1" fmla="val -64937"/>
              <a:gd name="adj2" fmla="val 52004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Gráfico</a:t>
            </a:r>
          </a:p>
        </p:txBody>
      </p:sp>
      <p:sp>
        <p:nvSpPr>
          <p:cNvPr id="16" name="Bocadillo: ovalado 15"/>
          <p:cNvSpPr/>
          <p:nvPr/>
        </p:nvSpPr>
        <p:spPr>
          <a:xfrm>
            <a:off x="2207776" y="4024651"/>
            <a:ext cx="1565523" cy="711200"/>
          </a:xfrm>
          <a:prstGeom prst="wedgeEllipseCallout">
            <a:avLst>
              <a:gd name="adj1" fmla="val 73337"/>
              <a:gd name="adj2" fmla="val 4282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Tabla</a:t>
            </a:r>
          </a:p>
        </p:txBody>
      </p:sp>
    </p:spTree>
    <p:extLst>
      <p:ext uri="{BB962C8B-B14F-4D97-AF65-F5344CB8AC3E}">
        <p14:creationId xmlns:p14="http://schemas.microsoft.com/office/powerpoint/2010/main" val="1655063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3433" y="178156"/>
            <a:ext cx="6047923" cy="706090"/>
          </a:xfrm>
        </p:spPr>
        <p:txBody>
          <a:bodyPr>
            <a:normAutofit/>
          </a:bodyPr>
          <a:lstStyle/>
          <a:p>
            <a:r>
              <a:rPr lang="es-ES_tradnl" sz="2400" b="1" dirty="0">
                <a:solidFill>
                  <a:srgbClr val="A50021"/>
                </a:solidFill>
              </a:rPr>
              <a:t>3. Principales elementos del sistema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32829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412586" y="244016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157164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157164" y="244017"/>
            <a:ext cx="826269" cy="4812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Elipse 2"/>
          <p:cNvSpPr/>
          <p:nvPr/>
        </p:nvSpPr>
        <p:spPr>
          <a:xfrm>
            <a:off x="6224326" y="335118"/>
            <a:ext cx="706902" cy="443483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A</a:t>
            </a:r>
          </a:p>
        </p:txBody>
      </p:sp>
      <p:sp>
        <p:nvSpPr>
          <p:cNvPr id="11" name="Rectángulo: esquinas redondeadas 10"/>
          <p:cNvSpPr/>
          <p:nvPr/>
        </p:nvSpPr>
        <p:spPr>
          <a:xfrm>
            <a:off x="157164" y="1258830"/>
            <a:ext cx="3993430" cy="465654"/>
          </a:xfrm>
          <a:prstGeom prst="roundRect">
            <a:avLst/>
          </a:prstGeom>
          <a:solidFill>
            <a:srgbClr val="A5002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CO" altLang="es-CO" b="1" dirty="0">
                <a:solidFill>
                  <a:schemeClr val="bg1"/>
                </a:solidFill>
                <a:latin typeface="Arial MT"/>
              </a:rPr>
              <a:t>Tabla: Visualización grilla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175" y="985358"/>
            <a:ext cx="967903" cy="105589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45" y="2881489"/>
            <a:ext cx="12034839" cy="1905425"/>
          </a:xfrm>
          <a:prstGeom prst="rect">
            <a:avLst/>
          </a:prstGeom>
        </p:spPr>
      </p:pic>
      <p:sp>
        <p:nvSpPr>
          <p:cNvPr id="15" name="Globo: flecha hacia arriba 14"/>
          <p:cNvSpPr/>
          <p:nvPr/>
        </p:nvSpPr>
        <p:spPr>
          <a:xfrm flipV="1">
            <a:off x="111966" y="3487517"/>
            <a:ext cx="11960194" cy="786281"/>
          </a:xfrm>
          <a:prstGeom prst="upArrowCallout">
            <a:avLst>
              <a:gd name="adj1" fmla="val 21585"/>
              <a:gd name="adj2" fmla="val 39515"/>
              <a:gd name="adj3" fmla="val 25000"/>
              <a:gd name="adj4" fmla="val 64977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4793200" y="4447518"/>
            <a:ext cx="2597727" cy="28543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CO" altLang="es-CO" sz="1600" dirty="0">
                <a:solidFill>
                  <a:schemeClr val="bg1"/>
                </a:solidFill>
                <a:latin typeface="Arial MT"/>
              </a:rPr>
              <a:t>Barra de Dimensiones</a:t>
            </a:r>
          </a:p>
        </p:txBody>
      </p:sp>
    </p:spTree>
    <p:extLst>
      <p:ext uri="{BB962C8B-B14F-4D97-AF65-F5344CB8AC3E}">
        <p14:creationId xmlns:p14="http://schemas.microsoft.com/office/powerpoint/2010/main" val="1913627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3433" y="178156"/>
            <a:ext cx="6047923" cy="706090"/>
          </a:xfrm>
        </p:spPr>
        <p:txBody>
          <a:bodyPr>
            <a:normAutofit/>
          </a:bodyPr>
          <a:lstStyle/>
          <a:p>
            <a:r>
              <a:rPr lang="es-ES_tradnl" sz="2400" b="1" dirty="0">
                <a:solidFill>
                  <a:srgbClr val="A50021"/>
                </a:solidFill>
              </a:rPr>
              <a:t>3. Principales elementos del sistema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4" t="81187" r="3385" b="5008"/>
          <a:stretch/>
        </p:blipFill>
        <p:spPr>
          <a:xfrm>
            <a:off x="9328299" y="61007"/>
            <a:ext cx="1971834" cy="75738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4023" r="7437" b="38391"/>
          <a:stretch/>
        </p:blipFill>
        <p:spPr>
          <a:xfrm>
            <a:off x="7412586" y="244016"/>
            <a:ext cx="2002161" cy="391369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157164" y="980728"/>
            <a:ext cx="118776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157164" y="244017"/>
            <a:ext cx="826269" cy="4812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Elipse 2"/>
          <p:cNvSpPr/>
          <p:nvPr/>
        </p:nvSpPr>
        <p:spPr>
          <a:xfrm>
            <a:off x="6224326" y="335118"/>
            <a:ext cx="706902" cy="443483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A</a:t>
            </a:r>
          </a:p>
        </p:txBody>
      </p:sp>
      <p:sp>
        <p:nvSpPr>
          <p:cNvPr id="11" name="Rectángulo: esquinas redondeadas 10"/>
          <p:cNvSpPr/>
          <p:nvPr/>
        </p:nvSpPr>
        <p:spPr>
          <a:xfrm>
            <a:off x="343678" y="1139659"/>
            <a:ext cx="3993430" cy="465654"/>
          </a:xfrm>
          <a:prstGeom prst="roundRect">
            <a:avLst/>
          </a:prstGeom>
          <a:solidFill>
            <a:srgbClr val="A5002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>
                <a:latin typeface="Arial MT" charset="0"/>
              </a:rPr>
              <a:t>Dimensiones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4" y="1928309"/>
            <a:ext cx="11460294" cy="4391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414" y="3424870"/>
            <a:ext cx="3423793" cy="807664"/>
          </a:xfrm>
          <a:prstGeom prst="rect">
            <a:avLst/>
          </a:prstGeom>
        </p:spPr>
      </p:pic>
      <p:sp>
        <p:nvSpPr>
          <p:cNvPr id="18" name="Rectángulo: esquinas redondeadas 17"/>
          <p:cNvSpPr/>
          <p:nvPr/>
        </p:nvSpPr>
        <p:spPr>
          <a:xfrm>
            <a:off x="419879" y="2367428"/>
            <a:ext cx="10731050" cy="53785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altLang="es-CO" sz="1600" b="1" dirty="0">
                <a:latin typeface="Arial MT" charset="0"/>
              </a:rPr>
              <a:t>Debajo del nombre de cada dimensión, aparece indicada la jerarquía de esa dimensión por la que está</a:t>
            </a:r>
          </a:p>
          <a:p>
            <a:pPr algn="ctr"/>
            <a:r>
              <a:rPr lang="es-CO" altLang="es-CO" sz="1600" b="1" dirty="0">
                <a:latin typeface="Arial MT" charset="0"/>
              </a:rPr>
              <a:t>filtrada la información del panel de análisis.</a:t>
            </a:r>
            <a:endParaRPr lang="es-CO" sz="1600" b="1" dirty="0">
              <a:latin typeface="Arial MT" charset="0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3866856" y="3302959"/>
            <a:ext cx="338752" cy="237396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1</a:t>
            </a:r>
          </a:p>
        </p:txBody>
      </p:sp>
      <p:sp>
        <p:nvSpPr>
          <p:cNvPr id="25" name="Elipse 24"/>
          <p:cNvSpPr/>
          <p:nvPr/>
        </p:nvSpPr>
        <p:spPr>
          <a:xfrm>
            <a:off x="7569013" y="3245217"/>
            <a:ext cx="338752" cy="237396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2</a:t>
            </a:r>
          </a:p>
        </p:txBody>
      </p:sp>
      <p:sp>
        <p:nvSpPr>
          <p:cNvPr id="26" name="Elipse 25"/>
          <p:cNvSpPr/>
          <p:nvPr/>
        </p:nvSpPr>
        <p:spPr>
          <a:xfrm>
            <a:off x="3866856" y="4109339"/>
            <a:ext cx="338752" cy="237396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3</a:t>
            </a:r>
          </a:p>
        </p:txBody>
      </p:sp>
      <p:sp>
        <p:nvSpPr>
          <p:cNvPr id="27" name="Elipse 26"/>
          <p:cNvSpPr/>
          <p:nvPr/>
        </p:nvSpPr>
        <p:spPr>
          <a:xfrm>
            <a:off x="7569013" y="4052239"/>
            <a:ext cx="338752" cy="237396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4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26967" y="4669836"/>
            <a:ext cx="11580844" cy="206210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CO" sz="1600" dirty="0">
                <a:latin typeface="Verdana" panose="020B0604030504040204" pitchFamily="34" charset="0"/>
              </a:rPr>
              <a:t>1. Nombre de la dimensión. El color de fondo de este sector cambiará si la información que muestra la</a:t>
            </a:r>
          </a:p>
          <a:p>
            <a:r>
              <a:rPr lang="es-CO" sz="1600" dirty="0">
                <a:latin typeface="Verdana" panose="020B0604030504040204" pitchFamily="34" charset="0"/>
              </a:rPr>
              <a:t>dimensión tiene algún filtro aplicado</a:t>
            </a:r>
          </a:p>
          <a:p>
            <a:endParaRPr lang="es-CO" sz="1600" dirty="0">
              <a:latin typeface="Verdana" panose="020B0604030504040204" pitchFamily="34" charset="0"/>
            </a:endParaRPr>
          </a:p>
          <a:p>
            <a:endParaRPr lang="es-CO" sz="1600" dirty="0">
              <a:latin typeface="Verdana" panose="020B0604030504040204" pitchFamily="34" charset="0"/>
            </a:endParaRPr>
          </a:p>
          <a:p>
            <a:r>
              <a:rPr lang="es-CO" sz="1600" dirty="0">
                <a:latin typeface="Verdana" panose="020B0604030504040204" pitchFamily="34" charset="0"/>
              </a:rPr>
              <a:t>2. Situando el puntero del ratón sobre este sector, se pude visualizar información de la dimensión.</a:t>
            </a:r>
          </a:p>
          <a:p>
            <a:r>
              <a:rPr lang="es-CO" sz="1600" dirty="0">
                <a:latin typeface="Verdana" panose="020B0604030504040204" pitchFamily="34" charset="0"/>
              </a:rPr>
              <a:t>3. Nombre de la jerarquía por la que está filtrada la dimensión. Si es la jerarquía tope, el nombre será</a:t>
            </a:r>
          </a:p>
          <a:p>
            <a:r>
              <a:rPr lang="es-CO" sz="1600" dirty="0">
                <a:latin typeface="Verdana" panose="020B0604030504040204" pitchFamily="34" charset="0"/>
              </a:rPr>
              <a:t>el mismo que la dimensión.</a:t>
            </a:r>
          </a:p>
          <a:p>
            <a:r>
              <a:rPr lang="es-CO" sz="1600" dirty="0">
                <a:latin typeface="Verdana" panose="020B0604030504040204" pitchFamily="34" charset="0"/>
              </a:rPr>
              <a:t>4. Flecha que abre la ventana de navegación.</a:t>
            </a:r>
            <a:endParaRPr lang="es-CO" sz="1600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7108" y="4996120"/>
            <a:ext cx="2523117" cy="59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4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912</Words>
  <Application>Microsoft Office PowerPoint</Application>
  <PresentationFormat>Panorámica</PresentationFormat>
  <Paragraphs>186</Paragraphs>
  <Slides>34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2" baseType="lpstr">
      <vt:lpstr>Arial</vt:lpstr>
      <vt:lpstr>Arial MT</vt:lpstr>
      <vt:lpstr>Calibri</vt:lpstr>
      <vt:lpstr>Calibri Light</vt:lpstr>
      <vt:lpstr>Century Gothic</vt:lpstr>
      <vt:lpstr>Times New Roman</vt:lpstr>
      <vt:lpstr>Verdana</vt:lpstr>
      <vt:lpstr>Tema de Office</vt:lpstr>
      <vt:lpstr>  </vt:lpstr>
      <vt:lpstr>1. Acceso al sistema de consulta en línea </vt:lpstr>
      <vt:lpstr>1. Acceso al sistema de consulta en línea </vt:lpstr>
      <vt:lpstr>1. Acceso al sistema de consulta en línea </vt:lpstr>
      <vt:lpstr>2. Consultas Avanzadas</vt:lpstr>
      <vt:lpstr> 3. Principales elementos del sistema </vt:lpstr>
      <vt:lpstr>3. Principales elementos del sistema</vt:lpstr>
      <vt:lpstr>3. Principales elementos del sistema</vt:lpstr>
      <vt:lpstr>3. Principales elementos del sistema</vt:lpstr>
      <vt:lpstr>3. Principales elementos del sistema</vt:lpstr>
      <vt:lpstr>3. Principales elementos del sistema</vt:lpstr>
      <vt:lpstr>3. Principales elementos del sistema</vt:lpstr>
      <vt:lpstr>3. Principales elementos del sistema</vt:lpstr>
      <vt:lpstr>3. Principales elementos del sistema</vt:lpstr>
      <vt:lpstr>3. Principales elementos del sistema</vt:lpstr>
      <vt:lpstr>3. Principales elementos del sistema</vt:lpstr>
      <vt:lpstr>3. Principales elementos del sistema</vt:lpstr>
      <vt:lpstr>3. Principales elementos del sistema</vt:lpstr>
      <vt:lpstr>4. Cantidad de graduados por programa académico</vt:lpstr>
      <vt:lpstr>4. Cantidad de graduados por programa académico</vt:lpstr>
      <vt:lpstr>4. Cantidad de graduados por programa académico</vt:lpstr>
      <vt:lpstr>4. Cantidad de graduados por programa académico</vt:lpstr>
      <vt:lpstr>4. Cantidad de graduados por programa académico</vt:lpstr>
      <vt:lpstr>4. Cantidad de graduados por programa académico</vt:lpstr>
      <vt:lpstr>Consultas Avanzadas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Deifilia Jimenez Silva</dc:creator>
  <cp:lastModifiedBy>Usuario UTP</cp:lastModifiedBy>
  <cp:revision>151</cp:revision>
  <dcterms:created xsi:type="dcterms:W3CDTF">2017-02-07T14:08:59Z</dcterms:created>
  <dcterms:modified xsi:type="dcterms:W3CDTF">2017-08-11T13:33:13Z</dcterms:modified>
</cp:coreProperties>
</file>