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1" r:id="rId2"/>
    <p:sldId id="312" r:id="rId3"/>
    <p:sldId id="317" r:id="rId4"/>
    <p:sldId id="318" r:id="rId5"/>
    <p:sldId id="327" r:id="rId6"/>
    <p:sldId id="328" r:id="rId7"/>
    <p:sldId id="287" r:id="rId8"/>
    <p:sldId id="288" r:id="rId9"/>
    <p:sldId id="297" r:id="rId10"/>
    <p:sldId id="298" r:id="rId1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E1D"/>
    <a:srgbClr val="E1BD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8" d="100"/>
          <a:sy n="78" d="100"/>
        </p:scale>
        <p:origin x="9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CFC-F476-4A34-9CFA-A51F277AFD96}" type="datetimeFigureOut">
              <a:rPr lang="es-CO" smtClean="0"/>
              <a:t>26/10/2017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54B3-F689-4766-9140-E877A20BA466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4373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CFC-F476-4A34-9CFA-A51F277AFD96}" type="datetimeFigureOut">
              <a:rPr lang="es-CO" smtClean="0"/>
              <a:t>26/10/2017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54B3-F689-4766-9140-E877A20BA466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25539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CFC-F476-4A34-9CFA-A51F277AFD96}" type="datetimeFigureOut">
              <a:rPr lang="es-CO" smtClean="0"/>
              <a:t>26/10/2017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54B3-F689-4766-9140-E877A20BA466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22875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CFC-F476-4A34-9CFA-A51F277AFD96}" type="datetimeFigureOut">
              <a:rPr lang="es-CO" smtClean="0"/>
              <a:t>26/10/2017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54B3-F689-4766-9140-E877A20BA466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59609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CFC-F476-4A34-9CFA-A51F277AFD96}" type="datetimeFigureOut">
              <a:rPr lang="es-CO" smtClean="0"/>
              <a:t>26/10/2017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54B3-F689-4766-9140-E877A20BA466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26330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CFC-F476-4A34-9CFA-A51F277AFD96}" type="datetimeFigureOut">
              <a:rPr lang="es-CO" smtClean="0"/>
              <a:t>26/10/2017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54B3-F689-4766-9140-E877A20BA466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0539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CFC-F476-4A34-9CFA-A51F277AFD96}" type="datetimeFigureOut">
              <a:rPr lang="es-CO" smtClean="0"/>
              <a:t>26/10/2017</a:t>
            </a:fld>
            <a:endParaRPr lang="es-C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54B3-F689-4766-9140-E877A20BA466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76759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CFC-F476-4A34-9CFA-A51F277AFD96}" type="datetimeFigureOut">
              <a:rPr lang="es-CO" smtClean="0"/>
              <a:t>26/10/2017</a:t>
            </a:fld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54B3-F689-4766-9140-E877A20BA466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90682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CFC-F476-4A34-9CFA-A51F277AFD96}" type="datetimeFigureOut">
              <a:rPr lang="es-CO" smtClean="0"/>
              <a:t>26/10/2017</a:t>
            </a:fld>
            <a:endParaRPr lang="es-C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54B3-F689-4766-9140-E877A20BA466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80618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CFC-F476-4A34-9CFA-A51F277AFD96}" type="datetimeFigureOut">
              <a:rPr lang="es-CO" smtClean="0"/>
              <a:t>26/10/2017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54B3-F689-4766-9140-E877A20BA466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11943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CFC-F476-4A34-9CFA-A51F277AFD96}" type="datetimeFigureOut">
              <a:rPr lang="es-CO" smtClean="0"/>
              <a:t>26/10/2017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54B3-F689-4766-9140-E877A20BA466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71815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E9CFC-F476-4A34-9CFA-A51F277AFD96}" type="datetimeFigureOut">
              <a:rPr lang="es-CO" smtClean="0"/>
              <a:t>26/10/2017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754B3-F689-4766-9140-E877A20BA466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93328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ooperaci&#243;n.internacional@risaralda.gov.co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ooperaci&#243;n.internacional@risaralda.gov.co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ooperaci&#243;n.internacional@risaralda.gov.co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ooperaci&#243;n.internacional@risaralda.gov.co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ooperaci&#243;n.internacional@risaralda.gov.co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81" y="1845862"/>
            <a:ext cx="2356634" cy="12062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8281" y="3052121"/>
            <a:ext cx="8835081" cy="429367"/>
          </a:xfrm>
        </p:spPr>
        <p:txBody>
          <a:bodyPr>
            <a:noAutofit/>
          </a:bodyPr>
          <a:lstStyle/>
          <a:p>
            <a:r>
              <a:rPr lang="en-GB" sz="2400" b="1" dirty="0"/>
              <a:t>Recon </a:t>
            </a:r>
            <a:r>
              <a:rPr lang="en-GB" sz="2400" b="1" dirty="0" smtClean="0"/>
              <a:t>2017</a:t>
            </a:r>
            <a:endParaRPr lang="es-CO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94266" y="3481488"/>
            <a:ext cx="8217248" cy="2462112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 smtClean="0"/>
              <a:t>Objetivo:</a:t>
            </a:r>
            <a:r>
              <a:rPr lang="es-ES" dirty="0" smtClean="0"/>
              <a:t> </a:t>
            </a:r>
            <a:r>
              <a:rPr lang="es-CO" dirty="0"/>
              <a:t>La convocatoria busca visibilizar y </a:t>
            </a:r>
            <a:r>
              <a:rPr lang="es-CO" dirty="0" smtClean="0"/>
              <a:t>recompensar </a:t>
            </a:r>
            <a:r>
              <a:rPr lang="es-CO" dirty="0"/>
              <a:t>los emprendimientos en los siguientes temas: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O" dirty="0"/>
              <a:t>Emprendimiento y generación de empleo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O" dirty="0"/>
              <a:t>Prácticas artística, culturales y deportivas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O" dirty="0"/>
              <a:t>Educación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O" dirty="0"/>
              <a:t>Medio Ambiente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O" dirty="0"/>
              <a:t>Tecnología y comunicaciones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O" dirty="0"/>
              <a:t>Cultura de paz y Derechos Humanos</a:t>
            </a:r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01 de 02</a:t>
            </a:r>
            <a:endParaRPr lang="en-GB" sz="1050" dirty="0"/>
          </a:p>
        </p:txBody>
      </p:sp>
      <p:sp>
        <p:nvSpPr>
          <p:cNvPr id="9" name="Rectangle 8"/>
          <p:cNvSpPr/>
          <p:nvPr/>
        </p:nvSpPr>
        <p:spPr>
          <a:xfrm>
            <a:off x="3715652" y="1450198"/>
            <a:ext cx="1700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C2E1D"/>
                </a:solidFill>
              </a:rPr>
              <a:t>CONVOCATORIA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812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6675" y="1827941"/>
            <a:ext cx="2022308" cy="1035132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7135" y="3632886"/>
            <a:ext cx="8600303" cy="217478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ES" b="1" dirty="0" smtClean="0"/>
              <a:t>Dirigido a: </a:t>
            </a:r>
            <a:r>
              <a:rPr lang="es-CO" dirty="0" smtClean="0"/>
              <a:t>Estudiantes </a:t>
            </a:r>
            <a:r>
              <a:rPr lang="es-CO" dirty="0"/>
              <a:t>de primaria (edades entre 7 y </a:t>
            </a:r>
            <a:r>
              <a:rPr lang="es-CO" dirty="0" smtClean="0"/>
              <a:t>11) y Estudiantes </a:t>
            </a:r>
            <a:r>
              <a:rPr lang="es-CO" dirty="0"/>
              <a:t>de secundaria (edades 11-17</a:t>
            </a:r>
            <a:r>
              <a:rPr lang="es-CO" dirty="0" smtClean="0"/>
              <a:t>).</a:t>
            </a:r>
            <a:endParaRPr lang="es-CO" dirty="0"/>
          </a:p>
          <a:p>
            <a:pPr algn="just"/>
            <a:r>
              <a:rPr lang="es-CO" dirty="0"/>
              <a:t>Los ensayos deben ser presentados por los profesores adscritos a este colegio y que se postulen a esta </a:t>
            </a:r>
            <a:r>
              <a:rPr lang="es-CO" dirty="0" smtClean="0"/>
              <a:t>convocatoria</a:t>
            </a:r>
          </a:p>
          <a:p>
            <a:pPr algn="just"/>
            <a:r>
              <a:rPr lang="es-CO" b="1" dirty="0" smtClean="0"/>
              <a:t>Idioma:</a:t>
            </a:r>
            <a:r>
              <a:rPr lang="es-CO" dirty="0" smtClean="0"/>
              <a:t> Inglés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/>
              <a:t>Fecha límite postulación:</a:t>
            </a:r>
            <a:r>
              <a:rPr lang="es-ES" dirty="0"/>
              <a:t> Viernes, Diciembre 15, 2017</a:t>
            </a:r>
            <a:endParaRPr lang="es-ES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dirty="0" smtClean="0"/>
              <a:t>Para mayor información escríbenos a </a:t>
            </a:r>
            <a:r>
              <a:rPr lang="es-ES" dirty="0" smtClean="0">
                <a:hlinkClick r:id="rId4"/>
              </a:rPr>
              <a:t>cooperación.internacional@risaralda.gov.co</a:t>
            </a:r>
            <a:endParaRPr lang="es-CO" dirty="0"/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02 de 02</a:t>
            </a:r>
            <a:endParaRPr lang="en-GB" sz="1050" dirty="0"/>
          </a:p>
        </p:txBody>
      </p:sp>
      <p:sp>
        <p:nvSpPr>
          <p:cNvPr id="12" name="Rectangle 11"/>
          <p:cNvSpPr/>
          <p:nvPr/>
        </p:nvSpPr>
        <p:spPr>
          <a:xfrm>
            <a:off x="3715652" y="1450198"/>
            <a:ext cx="1700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C2E1D"/>
                </a:solidFill>
              </a:rPr>
              <a:t>CONVOCATORIA</a:t>
            </a:r>
            <a:endParaRPr lang="en-GB" dirty="0"/>
          </a:p>
        </p:txBody>
      </p:sp>
      <p:sp>
        <p:nvSpPr>
          <p:cNvPr id="11" name="Título 1"/>
          <p:cNvSpPr>
            <a:spLocks noGrp="1"/>
          </p:cNvSpPr>
          <p:nvPr>
            <p:ph type="ctrTitle"/>
          </p:nvPr>
        </p:nvSpPr>
        <p:spPr>
          <a:xfrm>
            <a:off x="148279" y="3052122"/>
            <a:ext cx="8835081" cy="580764"/>
          </a:xfrm>
        </p:spPr>
        <p:txBody>
          <a:bodyPr>
            <a:noAutofit/>
          </a:bodyPr>
          <a:lstStyle/>
          <a:p>
            <a:r>
              <a:rPr lang="es-CO" sz="2800" b="1" dirty="0"/>
              <a:t>Competencias y Debates de Ensayos de Colegios Internacionales </a:t>
            </a:r>
            <a:r>
              <a:rPr lang="es-CO" sz="2800" b="1" dirty="0" smtClean="0"/>
              <a:t>2018</a:t>
            </a:r>
            <a:endParaRPr lang="es-CO" sz="2800" b="1" dirty="0"/>
          </a:p>
        </p:txBody>
      </p:sp>
    </p:spTree>
    <p:extLst>
      <p:ext uri="{BB962C8B-B14F-4D97-AF65-F5344CB8AC3E}">
        <p14:creationId xmlns:p14="http://schemas.microsoft.com/office/powerpoint/2010/main" val="266553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81" y="1845862"/>
            <a:ext cx="2356634" cy="1206259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7135" y="3632886"/>
            <a:ext cx="8600303" cy="2174788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b="1" dirty="0" smtClean="0"/>
              <a:t>Dirigido a</a:t>
            </a:r>
            <a:r>
              <a:rPr lang="es-ES" b="1" dirty="0"/>
              <a:t>:</a:t>
            </a:r>
            <a:r>
              <a:rPr lang="es-ES" dirty="0"/>
              <a:t> </a:t>
            </a:r>
            <a:r>
              <a:rPr lang="es-CO" dirty="0" smtClean="0"/>
              <a:t>Emprendedores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CO" b="1" dirty="0" smtClean="0"/>
              <a:t>Idioma:</a:t>
            </a:r>
            <a:r>
              <a:rPr lang="es-CO" dirty="0" smtClean="0"/>
              <a:t> Español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/>
              <a:t>Fecha límite postulación:</a:t>
            </a:r>
            <a:r>
              <a:rPr lang="es-ES" dirty="0"/>
              <a:t> Viernes, Noviembre 10, 2017</a:t>
            </a:r>
            <a:endParaRPr lang="es-ES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dirty="0" smtClean="0"/>
              <a:t>Para mayor información escríbenos a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dirty="0" smtClean="0"/>
              <a:t> </a:t>
            </a:r>
            <a:r>
              <a:rPr lang="es-ES" dirty="0" smtClean="0">
                <a:hlinkClick r:id="rId4"/>
              </a:rPr>
              <a:t>cooperación.internacional@risaralda.gov.co</a:t>
            </a:r>
            <a:endParaRPr lang="es-CO" dirty="0"/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02 de 02</a:t>
            </a:r>
            <a:endParaRPr lang="en-GB" sz="1050" dirty="0"/>
          </a:p>
        </p:txBody>
      </p:sp>
      <p:sp>
        <p:nvSpPr>
          <p:cNvPr id="10" name="Título 1"/>
          <p:cNvSpPr>
            <a:spLocks noGrp="1"/>
          </p:cNvSpPr>
          <p:nvPr>
            <p:ph type="ctrTitle"/>
          </p:nvPr>
        </p:nvSpPr>
        <p:spPr>
          <a:xfrm>
            <a:off x="148281" y="3052121"/>
            <a:ext cx="8835081" cy="580765"/>
          </a:xfrm>
        </p:spPr>
        <p:txBody>
          <a:bodyPr>
            <a:noAutofit/>
          </a:bodyPr>
          <a:lstStyle/>
          <a:p>
            <a:r>
              <a:rPr lang="en-GB" sz="3600" b="1" dirty="0"/>
              <a:t>Recon </a:t>
            </a:r>
            <a:r>
              <a:rPr lang="en-GB" sz="3600" b="1" dirty="0" smtClean="0"/>
              <a:t>2017</a:t>
            </a:r>
            <a:endParaRPr lang="es-CO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3715652" y="1450198"/>
            <a:ext cx="1700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C2E1D"/>
                </a:solidFill>
              </a:rPr>
              <a:t>CONVOCATORIA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497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81" y="1845862"/>
            <a:ext cx="2356634" cy="12062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8281" y="3052121"/>
            <a:ext cx="8835081" cy="751429"/>
          </a:xfrm>
        </p:spPr>
        <p:txBody>
          <a:bodyPr>
            <a:noAutofit/>
          </a:bodyPr>
          <a:lstStyle/>
          <a:p>
            <a:r>
              <a:rPr lang="es-CO" sz="2400" b="1" dirty="0" err="1"/>
              <a:t>Reach</a:t>
            </a:r>
            <a:r>
              <a:rPr lang="es-CO" sz="2400" b="1" dirty="0"/>
              <a:t> Trust </a:t>
            </a:r>
            <a:r>
              <a:rPr lang="es-CO" sz="2400" b="1" dirty="0" err="1"/>
              <a:t>Fund</a:t>
            </a:r>
            <a:r>
              <a:rPr lang="es-CO" sz="2400" b="1" dirty="0"/>
              <a:t>: </a:t>
            </a:r>
            <a:r>
              <a:rPr lang="es-CO" sz="2400" b="1" dirty="0" smtClean="0"/>
              <a:t>Subvención </a:t>
            </a:r>
            <a:r>
              <a:rPr lang="es-CO" sz="2400" b="1" dirty="0"/>
              <a:t>al Conocimiento, Aprendizaje e Innovación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94266" y="3890049"/>
            <a:ext cx="8217248" cy="148514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b="1" dirty="0" smtClean="0"/>
              <a:t>Objetivo:</a:t>
            </a:r>
            <a:r>
              <a:rPr lang="es-ES" dirty="0" smtClean="0"/>
              <a:t> </a:t>
            </a:r>
            <a:r>
              <a:rPr lang="es-CO" dirty="0"/>
              <a:t>El objetivo de las subvenciones del </a:t>
            </a:r>
            <a:r>
              <a:rPr lang="es-CO" dirty="0" err="1"/>
              <a:t>Knowledge</a:t>
            </a:r>
            <a:r>
              <a:rPr lang="es-CO" dirty="0"/>
              <a:t>, </a:t>
            </a:r>
            <a:r>
              <a:rPr lang="es-CO" dirty="0" err="1"/>
              <a:t>Learning</a:t>
            </a:r>
            <a:r>
              <a:rPr lang="es-CO" dirty="0"/>
              <a:t> and </a:t>
            </a:r>
            <a:r>
              <a:rPr lang="es-CO" dirty="0" err="1"/>
              <a:t>Innovation</a:t>
            </a:r>
            <a:r>
              <a:rPr lang="es-CO" dirty="0"/>
              <a:t> (</a:t>
            </a:r>
            <a:r>
              <a:rPr lang="es-CO" dirty="0" err="1"/>
              <a:t>KLI</a:t>
            </a:r>
            <a:r>
              <a:rPr lang="es-CO" dirty="0"/>
              <a:t>), es fortalecer evidencia basada del financiamiento basado en los resultados que puede tener en el sistema educativo mejorando el acceso a la calidad y utilización de libros de texto y libros de lectura.</a:t>
            </a:r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715652" y="1476530"/>
            <a:ext cx="1700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C2E1D"/>
                </a:solidFill>
              </a:rPr>
              <a:t>CONVOCATORIA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01 de 02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404409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81" y="1845862"/>
            <a:ext cx="2356634" cy="1206259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7135" y="3385749"/>
            <a:ext cx="8600303" cy="292906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ES" b="1" dirty="0" smtClean="0"/>
              <a:t>Dirigido a</a:t>
            </a:r>
            <a:r>
              <a:rPr lang="es-ES" b="1" dirty="0"/>
              <a:t>:</a:t>
            </a:r>
            <a:r>
              <a:rPr lang="es-ES" dirty="0"/>
              <a:t> </a:t>
            </a:r>
            <a:r>
              <a:rPr lang="es-CO" dirty="0"/>
              <a:t>Se tendrán en cuenta aplicaciones por parte de:</a:t>
            </a:r>
          </a:p>
          <a:p>
            <a:pPr algn="just"/>
            <a:r>
              <a:rPr lang="es-CO" dirty="0"/>
              <a:t>1) </a:t>
            </a:r>
            <a:r>
              <a:rPr lang="es-CO" dirty="0" err="1"/>
              <a:t>ONG’s</a:t>
            </a:r>
            <a:endParaRPr lang="es-CO" dirty="0"/>
          </a:p>
          <a:p>
            <a:pPr algn="just"/>
            <a:r>
              <a:rPr lang="es-CO" dirty="0"/>
              <a:t>2) Equipos en organizaciones internacionales</a:t>
            </a:r>
          </a:p>
          <a:p>
            <a:pPr algn="just"/>
            <a:r>
              <a:rPr lang="es-CO" dirty="0"/>
              <a:t>3) Académicos</a:t>
            </a:r>
          </a:p>
          <a:p>
            <a:pPr algn="just"/>
            <a:r>
              <a:rPr lang="es-CO" dirty="0"/>
              <a:t>4) Organizaciones de la Sociedad Civil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 smtClean="0"/>
              <a:t>País:</a:t>
            </a:r>
            <a:r>
              <a:rPr lang="es-ES" dirty="0" smtClean="0"/>
              <a:t> No Aplica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CO" b="1" dirty="0" smtClean="0"/>
              <a:t>Idioma:</a:t>
            </a:r>
            <a:r>
              <a:rPr lang="es-CO" dirty="0" smtClean="0"/>
              <a:t> Inglés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/>
              <a:t>Fecha límite postulación:</a:t>
            </a:r>
            <a:r>
              <a:rPr lang="es-ES" dirty="0"/>
              <a:t> Viernes, Noviembre 17, 2017</a:t>
            </a:r>
            <a:endParaRPr lang="es-ES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dirty="0" smtClean="0"/>
              <a:t>Para mayor información escríbenos a </a:t>
            </a:r>
            <a:r>
              <a:rPr lang="es-ES" dirty="0" smtClean="0">
                <a:hlinkClick r:id="rId4"/>
              </a:rPr>
              <a:t>cooperación.internacional@risaralda.gov.co</a:t>
            </a:r>
            <a:endParaRPr lang="es-CO" dirty="0"/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697117" y="1512448"/>
            <a:ext cx="1700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C2E1D"/>
                </a:solidFill>
              </a:rPr>
              <a:t>CONVOCATORIA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02 de 02</a:t>
            </a:r>
            <a:endParaRPr lang="en-GB" sz="1050" dirty="0"/>
          </a:p>
        </p:txBody>
      </p:sp>
      <p:sp>
        <p:nvSpPr>
          <p:cNvPr id="11" name="Título 1"/>
          <p:cNvSpPr>
            <a:spLocks noGrp="1"/>
          </p:cNvSpPr>
          <p:nvPr>
            <p:ph type="ctrTitle"/>
          </p:nvPr>
        </p:nvSpPr>
        <p:spPr>
          <a:xfrm>
            <a:off x="148281" y="2879124"/>
            <a:ext cx="8835081" cy="470494"/>
          </a:xfrm>
        </p:spPr>
        <p:txBody>
          <a:bodyPr>
            <a:noAutofit/>
          </a:bodyPr>
          <a:lstStyle/>
          <a:p>
            <a:r>
              <a:rPr lang="es-CO" sz="2000" b="1" dirty="0" err="1"/>
              <a:t>Reach</a:t>
            </a:r>
            <a:r>
              <a:rPr lang="es-CO" sz="2000" b="1" dirty="0"/>
              <a:t> Trust </a:t>
            </a:r>
            <a:r>
              <a:rPr lang="es-CO" sz="2000" b="1" dirty="0" err="1"/>
              <a:t>Fund</a:t>
            </a:r>
            <a:r>
              <a:rPr lang="es-CO" sz="2000" b="1" dirty="0"/>
              <a:t>: </a:t>
            </a:r>
            <a:r>
              <a:rPr lang="es-CO" sz="2000" b="1" dirty="0" err="1"/>
              <a:t>Subevención</a:t>
            </a:r>
            <a:r>
              <a:rPr lang="es-CO" sz="2000" b="1" dirty="0"/>
              <a:t> al Conocimiento, Aprendizaje e Innovación</a:t>
            </a:r>
          </a:p>
        </p:txBody>
      </p:sp>
    </p:spTree>
    <p:extLst>
      <p:ext uri="{BB962C8B-B14F-4D97-AF65-F5344CB8AC3E}">
        <p14:creationId xmlns:p14="http://schemas.microsoft.com/office/powerpoint/2010/main" val="429115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81" y="1845862"/>
            <a:ext cx="2356634" cy="12062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8281" y="3052121"/>
            <a:ext cx="8835081" cy="894133"/>
          </a:xfrm>
        </p:spPr>
        <p:txBody>
          <a:bodyPr>
            <a:noAutofit/>
          </a:bodyPr>
          <a:lstStyle/>
          <a:p>
            <a:r>
              <a:rPr lang="es-CO" sz="2400" b="1" dirty="0"/>
              <a:t>Subvención de Proyectos para la Protección, Preservación y </a:t>
            </a:r>
            <a:r>
              <a:rPr lang="es-CO" sz="2400" b="1" dirty="0" smtClean="0"/>
              <a:t>Restauración </a:t>
            </a:r>
            <a:r>
              <a:rPr lang="es-CO" sz="2400" b="1" dirty="0"/>
              <a:t>de Propiedades Culturales fuera de </a:t>
            </a:r>
            <a:r>
              <a:rPr lang="es-CO" sz="2400" b="1" dirty="0" smtClean="0"/>
              <a:t>Japón</a:t>
            </a:r>
            <a:endParaRPr lang="es-CO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94266" y="4273107"/>
            <a:ext cx="8217248" cy="1207714"/>
          </a:xfrm>
        </p:spPr>
        <p:txBody>
          <a:bodyPr>
            <a:normAutofit/>
          </a:bodyPr>
          <a:lstStyle/>
          <a:p>
            <a:pPr algn="just"/>
            <a:r>
              <a:rPr lang="es-ES" b="1" dirty="0" smtClean="0"/>
              <a:t>Objetivo:</a:t>
            </a:r>
            <a:r>
              <a:rPr lang="es-ES" dirty="0" smtClean="0"/>
              <a:t> </a:t>
            </a:r>
            <a:r>
              <a:rPr lang="es-CO" dirty="0"/>
              <a:t>El programa se ofrece para que las propiedades culturales fuera de Japón, la herencia común del ser humano, se transmitan a las generaciones futuras.</a:t>
            </a:r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715652" y="1438524"/>
            <a:ext cx="1700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C2E1D"/>
                </a:solidFill>
              </a:rPr>
              <a:t>CONVOCATORIA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01 de 02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109153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81" y="1845862"/>
            <a:ext cx="2356634" cy="1206259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7135" y="3501412"/>
            <a:ext cx="8600303" cy="289990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ES" b="1" dirty="0" smtClean="0"/>
              <a:t>Dirigido a</a:t>
            </a:r>
            <a:r>
              <a:rPr lang="es-ES" b="1" dirty="0"/>
              <a:t>:</a:t>
            </a:r>
            <a:r>
              <a:rPr lang="es-ES" dirty="0"/>
              <a:t> </a:t>
            </a:r>
            <a:r>
              <a:rPr lang="es-CO" dirty="0"/>
              <a:t>El solicitante será el (los) propietario (s) o administrador (es) de las propiedades culturales o investigador (s), quien realizará encuestas preliminares.</a:t>
            </a:r>
          </a:p>
          <a:p>
            <a:pPr algn="just"/>
            <a:r>
              <a:rPr lang="es-CO" dirty="0" smtClean="0"/>
              <a:t>Los </a:t>
            </a:r>
            <a:r>
              <a:rPr lang="es-CO" dirty="0"/>
              <a:t>siguientes no son elegibles:</a:t>
            </a:r>
          </a:p>
          <a:p>
            <a:pPr algn="just"/>
            <a:r>
              <a:rPr lang="es-CO" dirty="0"/>
              <a:t>1. Las corporaciones lucrativas,</a:t>
            </a:r>
          </a:p>
          <a:p>
            <a:pPr algn="just"/>
            <a:r>
              <a:rPr lang="es-CO" dirty="0"/>
              <a:t>2. Personas que poseen propiedades culturales con fines de lucro o cuyas propiedades culturales son solo de uso privado.</a:t>
            </a:r>
            <a:r>
              <a:rPr lang="es-ES" b="1" dirty="0" smtClean="0"/>
              <a:t>País:</a:t>
            </a:r>
            <a:r>
              <a:rPr lang="es-ES" dirty="0" smtClean="0"/>
              <a:t> Israel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CO" b="1" dirty="0" smtClean="0"/>
              <a:t>Idioma:</a:t>
            </a:r>
            <a:r>
              <a:rPr lang="es-CO" dirty="0" smtClean="0"/>
              <a:t> Inglés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/>
              <a:t>Fecha límite postulación:</a:t>
            </a:r>
            <a:r>
              <a:rPr lang="es-ES" dirty="0"/>
              <a:t> Jueves, Noviembre 30, 2017</a:t>
            </a:r>
            <a:endParaRPr lang="es-ES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dirty="0" smtClean="0"/>
              <a:t>Para mayor información escríbenos a </a:t>
            </a:r>
            <a:r>
              <a:rPr lang="es-ES" dirty="0" smtClean="0">
                <a:hlinkClick r:id="rId4"/>
              </a:rPr>
              <a:t>cooperación.internacional@risaralda.gov.co</a:t>
            </a:r>
            <a:endParaRPr lang="es-CO" dirty="0"/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02 de 02</a:t>
            </a:r>
            <a:endParaRPr lang="en-GB" sz="1050" dirty="0"/>
          </a:p>
        </p:txBody>
      </p:sp>
      <p:sp>
        <p:nvSpPr>
          <p:cNvPr id="10" name="Título 1"/>
          <p:cNvSpPr>
            <a:spLocks noGrp="1"/>
          </p:cNvSpPr>
          <p:nvPr>
            <p:ph type="ctrTitle"/>
          </p:nvPr>
        </p:nvSpPr>
        <p:spPr>
          <a:xfrm>
            <a:off x="148281" y="2607279"/>
            <a:ext cx="8835081" cy="894133"/>
          </a:xfrm>
        </p:spPr>
        <p:txBody>
          <a:bodyPr>
            <a:noAutofit/>
          </a:bodyPr>
          <a:lstStyle/>
          <a:p>
            <a:r>
              <a:rPr lang="es-CO" sz="2400" b="1" dirty="0"/>
              <a:t>Subvención de Proyectos para la Protección, Preservación y </a:t>
            </a:r>
            <a:r>
              <a:rPr lang="es-CO" sz="2400" b="1" dirty="0" smtClean="0"/>
              <a:t>Restauración </a:t>
            </a:r>
            <a:r>
              <a:rPr lang="es-CO" sz="2400" b="1" dirty="0"/>
              <a:t>de Propiedades Culturales fuera de </a:t>
            </a:r>
            <a:r>
              <a:rPr lang="es-CO" sz="2400" b="1" dirty="0" smtClean="0"/>
              <a:t>Japón</a:t>
            </a:r>
            <a:endParaRPr lang="es-CO" sz="2400" b="1" dirty="0"/>
          </a:p>
        </p:txBody>
      </p:sp>
      <p:sp>
        <p:nvSpPr>
          <p:cNvPr id="12" name="Rectangle 11"/>
          <p:cNvSpPr/>
          <p:nvPr/>
        </p:nvSpPr>
        <p:spPr>
          <a:xfrm>
            <a:off x="3715652" y="1438524"/>
            <a:ext cx="1700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C2E1D"/>
                </a:solidFill>
              </a:rPr>
              <a:t>CONVOCATORIA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130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81" y="1845862"/>
            <a:ext cx="2356634" cy="12062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8281" y="3052121"/>
            <a:ext cx="8835081" cy="751429"/>
          </a:xfrm>
        </p:spPr>
        <p:txBody>
          <a:bodyPr>
            <a:noAutofit/>
          </a:bodyPr>
          <a:lstStyle/>
          <a:p>
            <a:r>
              <a:rPr lang="es-CO" sz="2400" b="1" dirty="0"/>
              <a:t>Subvenciones de reforestación del </a:t>
            </a:r>
            <a:r>
              <a:rPr lang="es-CO" sz="2400" b="1" dirty="0" err="1"/>
              <a:t>WWF</a:t>
            </a:r>
            <a:r>
              <a:rPr lang="es-CO" sz="2400" b="1" dirty="0"/>
              <a:t>: Apoyo a las comunidades para recuperar la integridad ecológica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94266" y="3890049"/>
            <a:ext cx="8217248" cy="148514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b="1" dirty="0" smtClean="0"/>
              <a:t>Objetivo:</a:t>
            </a:r>
            <a:r>
              <a:rPr lang="es-ES" dirty="0" smtClean="0"/>
              <a:t> </a:t>
            </a:r>
            <a:r>
              <a:rPr lang="es-CO" dirty="0" err="1"/>
              <a:t>WWF</a:t>
            </a:r>
            <a:r>
              <a:rPr lang="es-CO" dirty="0"/>
              <a:t> está buscando solicitudes para Subvenciones de Reforestación con el objetivo de apoyar a las comunidades en la recuperación de la integridad ecológica y mejorar el bienestar humano en paisajes deforestados y degradados a través de la restauración forestal.</a:t>
            </a:r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715652" y="1450198"/>
            <a:ext cx="1700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C2E1D"/>
                </a:solidFill>
              </a:rPr>
              <a:t>CONVOCATORIA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01 de 02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124011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624" y="1739324"/>
            <a:ext cx="996933" cy="510287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7135" y="2969385"/>
            <a:ext cx="8600303" cy="3456129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s-ES" b="1" dirty="0" smtClean="0"/>
              <a:t>Dirigido a</a:t>
            </a:r>
            <a:r>
              <a:rPr lang="es-ES" b="1" dirty="0"/>
              <a:t>:</a:t>
            </a:r>
            <a:r>
              <a:rPr lang="es-ES" dirty="0"/>
              <a:t> </a:t>
            </a:r>
            <a:r>
              <a:rPr lang="es-CO" dirty="0"/>
              <a:t>Para ser elegible para una Subvención de Reforestación, una organización debe cumplir con los siguientes criterios: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O" dirty="0" smtClean="0"/>
              <a:t>Debe </a:t>
            </a:r>
            <a:r>
              <a:rPr lang="es-CO" dirty="0"/>
              <a:t>estar legalmente registrada en un país elegible.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O" dirty="0"/>
              <a:t>Debe tener una cuenta bancaria.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O" dirty="0"/>
              <a:t>Debe llevar a cabo actividades de reforestación / restauración en un área prioritaria de </a:t>
            </a:r>
            <a:r>
              <a:rPr lang="es-CO" dirty="0" err="1"/>
              <a:t>WWF-US</a:t>
            </a:r>
            <a:r>
              <a:rPr lang="es-CO" dirty="0"/>
              <a:t>.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O" dirty="0"/>
              <a:t>Debe presentar todos los documentos requeridos a más tardar en la fecha límite de solicitud.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O" dirty="0"/>
              <a:t>Debe completar todas las actividades de subvención antes del 31 de agosto de 2018.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O" dirty="0"/>
              <a:t>Debe incluir un aprendizaje activo, un componente de habilidades prácticas o una actividad de aprendizaje basada en el campo que construya habilidades y conocimientos para los actores locales como parte de las actividades del proyecto</a:t>
            </a:r>
            <a:r>
              <a:rPr lang="es-CO" dirty="0" smtClean="0"/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es-ES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CO" b="1" dirty="0" smtClean="0"/>
              <a:t>Idioma:</a:t>
            </a:r>
            <a:r>
              <a:rPr lang="es-CO" dirty="0" smtClean="0"/>
              <a:t> Inglés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/>
              <a:t>Fecha límite postulación:</a:t>
            </a:r>
            <a:r>
              <a:rPr lang="es-ES" dirty="0"/>
              <a:t> Viernes, Diciembre 15, 2017</a:t>
            </a:r>
            <a:endParaRPr lang="es-ES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dirty="0" smtClean="0"/>
              <a:t>Para mayor información escríbenos a </a:t>
            </a:r>
            <a:r>
              <a:rPr lang="es-ES" dirty="0" smtClean="0">
                <a:hlinkClick r:id="rId4"/>
              </a:rPr>
              <a:t>cooperación.internacional@risaralda.gov.co</a:t>
            </a:r>
            <a:endParaRPr lang="es-CO" dirty="0"/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02 de 02</a:t>
            </a:r>
            <a:endParaRPr lang="en-GB" sz="1050" dirty="0"/>
          </a:p>
        </p:txBody>
      </p:sp>
      <p:sp>
        <p:nvSpPr>
          <p:cNvPr id="11" name="Título 1"/>
          <p:cNvSpPr>
            <a:spLocks noGrp="1"/>
          </p:cNvSpPr>
          <p:nvPr>
            <p:ph type="ctrTitle"/>
          </p:nvPr>
        </p:nvSpPr>
        <p:spPr>
          <a:xfrm>
            <a:off x="148281" y="2520776"/>
            <a:ext cx="8835081" cy="448610"/>
          </a:xfrm>
        </p:spPr>
        <p:txBody>
          <a:bodyPr>
            <a:noAutofit/>
          </a:bodyPr>
          <a:lstStyle/>
          <a:p>
            <a:r>
              <a:rPr lang="es-CO" sz="2400" b="1" dirty="0"/>
              <a:t>Subvenciones de reforestación del </a:t>
            </a:r>
            <a:r>
              <a:rPr lang="es-CO" sz="2400" b="1" dirty="0" err="1"/>
              <a:t>WWF</a:t>
            </a:r>
            <a:r>
              <a:rPr lang="es-CO" sz="2400" b="1" dirty="0"/>
              <a:t>: Apoyo a las comunidades para recuperar la integridad ecológica</a:t>
            </a:r>
          </a:p>
        </p:txBody>
      </p:sp>
      <p:sp>
        <p:nvSpPr>
          <p:cNvPr id="10" name="Rectangle 9"/>
          <p:cNvSpPr/>
          <p:nvPr/>
        </p:nvSpPr>
        <p:spPr>
          <a:xfrm>
            <a:off x="3715652" y="1450198"/>
            <a:ext cx="1700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C2E1D"/>
                </a:solidFill>
              </a:rPr>
              <a:t>CONVOCATORIA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008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81" y="1845862"/>
            <a:ext cx="2356634" cy="12062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8279" y="3052122"/>
            <a:ext cx="8835081" cy="1071960"/>
          </a:xfrm>
        </p:spPr>
        <p:txBody>
          <a:bodyPr>
            <a:noAutofit/>
          </a:bodyPr>
          <a:lstStyle/>
          <a:p>
            <a:r>
              <a:rPr lang="es-CO" sz="3600" b="1" dirty="0"/>
              <a:t>Competencias y Debates de Ensayos de Colegios Internacionales </a:t>
            </a:r>
            <a:r>
              <a:rPr lang="es-CO" sz="3600" b="1" dirty="0" smtClean="0"/>
              <a:t>2018</a:t>
            </a:r>
            <a:endParaRPr lang="es-CO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94266" y="4145716"/>
            <a:ext cx="8217248" cy="1501322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 smtClean="0"/>
              <a:t>Objetivo:</a:t>
            </a:r>
            <a:r>
              <a:rPr lang="es-ES" dirty="0" smtClean="0"/>
              <a:t> </a:t>
            </a:r>
            <a:r>
              <a:rPr lang="es-CO" dirty="0"/>
              <a:t>Esta competencia de ensayos y debates invita a niños de colegio a explorar formas prácticas de conservar los océanos, mares y recursos marinos (</a:t>
            </a:r>
            <a:r>
              <a:rPr lang="es-CO" dirty="0" err="1"/>
              <a:t>ODS</a:t>
            </a:r>
            <a:r>
              <a:rPr lang="es-CO" dirty="0"/>
              <a:t> 14).</a:t>
            </a:r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01 de 02</a:t>
            </a:r>
            <a:endParaRPr lang="en-GB" sz="1050" dirty="0"/>
          </a:p>
        </p:txBody>
      </p:sp>
      <p:sp>
        <p:nvSpPr>
          <p:cNvPr id="9" name="Rectangle 8"/>
          <p:cNvSpPr/>
          <p:nvPr/>
        </p:nvSpPr>
        <p:spPr>
          <a:xfrm>
            <a:off x="3715652" y="1450198"/>
            <a:ext cx="1700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C2E1D"/>
                </a:solidFill>
              </a:rPr>
              <a:t>CONVOCATORIA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54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</TotalTime>
  <Words>718</Words>
  <Application>Microsoft Office PowerPoint</Application>
  <PresentationFormat>On-screen Show (4:3)</PresentationFormat>
  <Paragraphs>88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Recon 2017</vt:lpstr>
      <vt:lpstr>Recon 2017</vt:lpstr>
      <vt:lpstr>Reach Trust Fund: Subvención al Conocimiento, Aprendizaje e Innovación</vt:lpstr>
      <vt:lpstr>Reach Trust Fund: Subevención al Conocimiento, Aprendizaje e Innovación</vt:lpstr>
      <vt:lpstr>Subvención de Proyectos para la Protección, Preservación y Restauración de Propiedades Culturales fuera de Japón</vt:lpstr>
      <vt:lpstr>Subvención de Proyectos para la Protección, Preservación y Restauración de Propiedades Culturales fuera de Japón</vt:lpstr>
      <vt:lpstr>Subvenciones de reforestación del WWF: Apoyo a las comunidades para recuperar la integridad ecológica</vt:lpstr>
      <vt:lpstr>Subvenciones de reforestación del WWF: Apoyo a las comunidades para recuperar la integridad ecológica</vt:lpstr>
      <vt:lpstr>Competencias y Debates de Ensayos de Colegios Internacionales 2018</vt:lpstr>
      <vt:lpstr>Competencias y Debates de Ensayos de Colegios Internacionales 2018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Freddy Alejandro Cardona Sepúlveda</cp:lastModifiedBy>
  <cp:revision>52</cp:revision>
  <dcterms:created xsi:type="dcterms:W3CDTF">2017-06-15T15:00:05Z</dcterms:created>
  <dcterms:modified xsi:type="dcterms:W3CDTF">2017-10-27T01:23:27Z</dcterms:modified>
</cp:coreProperties>
</file>