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5" r:id="rId10"/>
    <p:sldId id="316" r:id="rId11"/>
    <p:sldId id="319" r:id="rId12"/>
    <p:sldId id="320" r:id="rId13"/>
    <p:sldId id="323" r:id="rId14"/>
    <p:sldId id="324" r:id="rId15"/>
    <p:sldId id="321" r:id="rId16"/>
    <p:sldId id="322" r:id="rId17"/>
    <p:sldId id="313" r:id="rId18"/>
    <p:sldId id="314" r:id="rId19"/>
    <p:sldId id="325" r:id="rId20"/>
    <p:sldId id="326" r:id="rId21"/>
    <p:sldId id="329" r:id="rId22"/>
    <p:sldId id="330" r:id="rId23"/>
    <p:sldId id="338" r:id="rId24"/>
    <p:sldId id="339" r:id="rId2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1D"/>
    <a:srgbClr val="E1B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437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2553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287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5960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633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053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675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06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806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194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181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CFC-F476-4A34-9CFA-A51F277AFD96}" type="datetimeFigureOut">
              <a:rPr lang="es-CO" smtClean="0"/>
              <a:t>26/10/2017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754B3-F689-4766-9140-E877A20BA466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332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operaci&#243;n.internacional@risaralda.gov.co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2916194"/>
            <a:ext cx="8835081" cy="429367"/>
          </a:xfrm>
        </p:spPr>
        <p:txBody>
          <a:bodyPr>
            <a:noAutofit/>
          </a:bodyPr>
          <a:lstStyle/>
          <a:p>
            <a:r>
              <a:rPr lang="es-CO" sz="2400" b="1" dirty="0"/>
              <a:t>Infantes, Niños y Niñas Preescolares con Discapacidades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345561"/>
            <a:ext cx="8217248" cy="285753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Al finalizar el curso el participante logre:</a:t>
            </a:r>
          </a:p>
          <a:p>
            <a:pPr algn="just"/>
            <a:r>
              <a:rPr lang="es-CO" dirty="0"/>
              <a:t>1) Ampliar conocimiento sobre la temática de niños con discapacidades y su entorno.</a:t>
            </a:r>
          </a:p>
          <a:p>
            <a:pPr algn="just"/>
            <a:r>
              <a:rPr lang="es-CO" dirty="0"/>
              <a:t>2) Reflexionar sobre el rol de docente de Centros infantiles y Jardines de Infantes como apoyo efectivo y como creador de un ambiente positivo.</a:t>
            </a:r>
          </a:p>
          <a:p>
            <a:pPr algn="just"/>
            <a:r>
              <a:rPr lang="es-CO" dirty="0"/>
              <a:t>3) Familiarizarse con los programas de apoyo para los niños y sus familias.</a:t>
            </a:r>
          </a:p>
          <a:p>
            <a:pPr algn="just"/>
            <a:r>
              <a:rPr lang="es-CO" dirty="0"/>
              <a:t>4) Revisar los servicios y organizaciones en Israel, que apoyan a los niños y sus familias, incluidos los servicios del Ministerio de Educación y Servicios Sociales.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3366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855308"/>
            <a:ext cx="8600303" cy="215157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Dirigido a psicólogos, educadores, cuidadores, </a:t>
            </a:r>
            <a:r>
              <a:rPr lang="es-CO" dirty="0" err="1"/>
              <a:t>ONG`s</a:t>
            </a:r>
            <a:r>
              <a:rPr lang="es-CO" dirty="0"/>
              <a:t>, trabajadores comunitarios, trabajadores sociales, trabajadores de la salud, enfermeras y profesores universitarios. Los candidatos deben tener formación académica o equivalente y experiencia en trabajo con niños y familias. Se da la bienvenida a hombres y mujeres con cualidades de liderazgo, abiertos a nuevas ideas y que se ven a sí mismos como agentes de </a:t>
            </a:r>
            <a:r>
              <a:rPr lang="es-CO" dirty="0" smtClean="0"/>
              <a:t>cambio.</a:t>
            </a:r>
          </a:p>
          <a:p>
            <a:pPr algn="just"/>
            <a:endParaRPr lang="es-ES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Miércoles, Noviembre 15,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Development of Children: Social Emotional Support and Wellbeing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46469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4460788"/>
            <a:ext cx="8217248" cy="121096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Realizar pasantías </a:t>
            </a:r>
            <a:r>
              <a:rPr lang="es-CO" dirty="0" err="1"/>
              <a:t>postuniversitarias</a:t>
            </a:r>
            <a:r>
              <a:rPr lang="es-CO" dirty="0"/>
              <a:t> de especialización y/o actualización de conocimientos en </a:t>
            </a:r>
            <a:r>
              <a:rPr lang="es-CO" dirty="0" smtClean="0"/>
              <a:t>los sectores mencionados, considerados prioritarios </a:t>
            </a:r>
            <a:r>
              <a:rPr lang="es-CO" dirty="0"/>
              <a:t>por la Cooperación italiana y por los Países de procedencia.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3126264"/>
            <a:ext cx="8835081" cy="963826"/>
          </a:xfrm>
        </p:spPr>
        <p:txBody>
          <a:bodyPr>
            <a:noAutofit/>
          </a:bodyPr>
          <a:lstStyle/>
          <a:p>
            <a:r>
              <a:rPr lang="es-CO" sz="2000" b="1" dirty="0"/>
              <a:t>Becas para pasantías de especialización universitaria y/o actualización de conocimientos ofrecidas a ciudadanos Latinoamericanos</a:t>
            </a:r>
            <a:br>
              <a:rPr lang="es-CO" sz="2000" b="1" dirty="0"/>
            </a:br>
            <a:r>
              <a:rPr lang="es-CO" sz="2000" b="1" dirty="0" smtClean="0"/>
              <a:t>SECTORES: </a:t>
            </a:r>
            <a:r>
              <a:rPr lang="es-CO" sz="2000" b="1" dirty="0"/>
              <a:t>TUTELA DEL PATRIMONIO </a:t>
            </a:r>
            <a:r>
              <a:rPr lang="es-CO" sz="2000" b="1" dirty="0" smtClean="0"/>
              <a:t>CULTURAL, </a:t>
            </a:r>
            <a:r>
              <a:rPr lang="es-CO" sz="2000" b="1" dirty="0"/>
              <a:t>AMBIENTAL y, SANITARIO PEDIÁTRICO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87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4077730"/>
            <a:ext cx="8600303" cy="19838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Esta convocatoria esta dirigida a ciudadanos provenientes de los países latinoamericanos miembros de la </a:t>
            </a:r>
            <a:r>
              <a:rPr lang="es-CO" dirty="0" err="1"/>
              <a:t>IILA</a:t>
            </a:r>
            <a:r>
              <a:rPr lang="es-CO" dirty="0"/>
              <a:t>, que deseen realizar pasantías </a:t>
            </a:r>
            <a:r>
              <a:rPr lang="es-CO" dirty="0" err="1"/>
              <a:t>postuniversitarias</a:t>
            </a:r>
            <a:r>
              <a:rPr lang="es-CO" dirty="0"/>
              <a:t> de especialización y/o actualización de conocimientos en los sectores priorizados</a:t>
            </a:r>
            <a:r>
              <a:rPr lang="es-CO" dirty="0" smtClean="0"/>
              <a:t>.</a:t>
            </a:r>
          </a:p>
          <a:p>
            <a:pPr algn="just"/>
            <a:r>
              <a:rPr lang="en-GB" b="1" dirty="0" smtClean="0"/>
              <a:t>País</a:t>
            </a:r>
            <a:r>
              <a:rPr lang="en-GB" dirty="0" smtClean="0"/>
              <a:t>: Italia</a:t>
            </a:r>
            <a:endParaRPr lang="es-CO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Fecha </a:t>
            </a:r>
            <a:r>
              <a:rPr lang="es-ES" b="1" dirty="0"/>
              <a:t>límite postulación:</a:t>
            </a:r>
            <a:r>
              <a:rPr lang="es-ES" dirty="0"/>
              <a:t> Viernes, Noviembre 17,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2990337"/>
            <a:ext cx="8835081" cy="963826"/>
          </a:xfrm>
        </p:spPr>
        <p:txBody>
          <a:bodyPr>
            <a:noAutofit/>
          </a:bodyPr>
          <a:lstStyle/>
          <a:p>
            <a:r>
              <a:rPr lang="es-CO" sz="2000" b="1" dirty="0"/>
              <a:t>Becas para pasantías de especialización universitaria y/o actualización de conocimientos ofrecidas a ciudadanos Latinoamericanos</a:t>
            </a:r>
            <a:br>
              <a:rPr lang="es-CO" sz="2000" b="1" dirty="0"/>
            </a:br>
            <a:r>
              <a:rPr lang="es-CO" sz="2000" b="1" dirty="0" smtClean="0"/>
              <a:t>SECTORES: </a:t>
            </a:r>
            <a:r>
              <a:rPr lang="es-CO" sz="2000" b="1" dirty="0"/>
              <a:t>TUTELA DEL PATRIMONIO </a:t>
            </a:r>
            <a:r>
              <a:rPr lang="es-CO" sz="2000" b="1" dirty="0" smtClean="0"/>
              <a:t>CULTURAL, </a:t>
            </a:r>
            <a:r>
              <a:rPr lang="es-CO" sz="2000" b="1" dirty="0"/>
              <a:t>AMBIENTAL y, SANITARIO PEDIÁTRICO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26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Postharvest Physiology, Pathology and Handling of Fresh Commodities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803550"/>
            <a:ext cx="8217248" cy="1485142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Comprender  los factores fisiológicos, patológicos y medioambientales  involucrados en el deterioro de productos agrícolas frescos. Aprender tecnologías para la </a:t>
            </a:r>
            <a:r>
              <a:rPr lang="es-CO" dirty="0" err="1"/>
              <a:t>poscosecha</a:t>
            </a:r>
            <a:r>
              <a:rPr lang="es-CO" dirty="0"/>
              <a:t> y las mejores prácticas asociadas con la </a:t>
            </a:r>
            <a:r>
              <a:rPr lang="es-CO" dirty="0" err="1" smtClean="0"/>
              <a:t>poscosecha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06896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327733"/>
            <a:ext cx="8600303" cy="311065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Este curso está diseñado para trabajadores de investigación y extensión, personas de control de calidad en la industria de productos agrícolas y profesionales de negocios,  profesionales del Gobierno o académicos interesados ​​en el avance actual en la tecnología </a:t>
            </a:r>
            <a:r>
              <a:rPr lang="es-CO" dirty="0" err="1"/>
              <a:t>poscosecha</a:t>
            </a:r>
            <a:r>
              <a:rPr lang="es-CO" dirty="0"/>
              <a:t> de frutas, vegetales y cultivos </a:t>
            </a:r>
            <a:r>
              <a:rPr lang="es-CO" dirty="0" smtClean="0"/>
              <a:t>hortícolas. Estos </a:t>
            </a:r>
            <a:r>
              <a:rPr lang="es-CO" dirty="0"/>
              <a:t>cursos es de especial interés para técnicos profesionales responsables del aseguramiento de la calidad de las actividades de investigación y extensión relacionados con seguridad y comerciabilidad de productos frescos bajo la égida de organizaciones nacionales o internacionales, institutos, universidades, institutos de investigación, sociedad civil y el sector </a:t>
            </a:r>
            <a:r>
              <a:rPr lang="es-CO" dirty="0" smtClean="0"/>
              <a:t>privado. El </a:t>
            </a:r>
            <a:r>
              <a:rPr lang="es-CO" dirty="0"/>
              <a:t>participante del curso debe tener un grado académico relevante y al menos tres (3) años de experiencia práctica en campos relacionados</a:t>
            </a:r>
            <a:r>
              <a:rPr lang="es-CO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Domingo, Noviembre 19,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81" y="2879124"/>
            <a:ext cx="8835081" cy="448610"/>
          </a:xfrm>
        </p:spPr>
        <p:txBody>
          <a:bodyPr>
            <a:noAutofit/>
          </a:bodyPr>
          <a:lstStyle/>
          <a:p>
            <a:r>
              <a:rPr lang="en-GB" sz="2400" b="1" dirty="0"/>
              <a:t>Postharvest Physiology, Pathology and Handling of Fresh Commodities</a:t>
            </a:r>
            <a:endParaRPr lang="es-CO" sz="2400" b="1" dirty="0"/>
          </a:p>
        </p:txBody>
      </p:sp>
    </p:spTree>
    <p:extLst>
      <p:ext uri="{BB962C8B-B14F-4D97-AF65-F5344CB8AC3E}">
        <p14:creationId xmlns:p14="http://schemas.microsoft.com/office/powerpoint/2010/main" val="20540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s-CO" sz="2400" b="1" dirty="0"/>
              <a:t>Curso para el desarrollo de </a:t>
            </a:r>
            <a:r>
              <a:rPr lang="es-CO" sz="2400" b="1" dirty="0" err="1"/>
              <a:t>PyMEs</a:t>
            </a:r>
            <a:r>
              <a:rPr lang="es-CO" sz="2400" b="1" dirty="0"/>
              <a:t> regionales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481488"/>
            <a:ext cx="8217248" cy="246211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A través de la participación en este programa se espera de los participantes lo siguiente: (1) Adquirir los conocimientos generales alrededor de las políticas gubernamentales de fomento hacia las </a:t>
            </a:r>
            <a:r>
              <a:rPr lang="es-CO" dirty="0" err="1"/>
              <a:t>PyMEs</a:t>
            </a:r>
            <a:r>
              <a:rPr lang="es-CO" dirty="0"/>
              <a:t> regionales en Japón y los proyectos de las empresas. (2) Comprender los antecedentes sociales, las experiencias en Japón, etc., en los campos correspondientes a través del intercambio de opiniones con las personas involucradas y las visitas de observación en los sitios. (3) Elaborar nuevas ideas que contribuyan a los proyectos en sus trabajos al regresar a sus países aplicando los conocimientos aprendidos durante el curso.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9" name="Rectangle 8"/>
          <p:cNvSpPr/>
          <p:nvPr/>
        </p:nvSpPr>
        <p:spPr>
          <a:xfrm>
            <a:off x="3353192" y="1454338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 smtClean="0">
                <a:solidFill>
                  <a:srgbClr val="0C2E1D"/>
                </a:solidFill>
              </a:rPr>
              <a:t>CURSO</a:t>
            </a:r>
            <a:r>
              <a:rPr lang="en-GB" dirty="0" smtClean="0">
                <a:solidFill>
                  <a:srgbClr val="0C2E1D"/>
                </a:solidFill>
              </a:rPr>
              <a:t> </a:t>
            </a:r>
            <a:r>
              <a:rPr lang="en-GB" dirty="0" err="1" smtClean="0">
                <a:solidFill>
                  <a:srgbClr val="0C2E1D"/>
                </a:solidFill>
              </a:rPr>
              <a:t>INTERNACIONAL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61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45243"/>
            <a:ext cx="8600303" cy="21747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b="1" dirty="0" smtClean="0"/>
              <a:t>Dirigido a:</a:t>
            </a:r>
            <a:endParaRPr lang="es-CO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 smtClean="0"/>
              <a:t>Funcionarios </a:t>
            </a:r>
            <a:r>
              <a:rPr lang="es-CO" dirty="0"/>
              <a:t>gubernamentales o empleados de organizaciones económicas involucrados en el desarrollo económico regional.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dirty="0" smtClean="0"/>
              <a:t>Administradores </a:t>
            </a:r>
            <a:r>
              <a:rPr lang="es-CO" dirty="0"/>
              <a:t>de </a:t>
            </a:r>
            <a:r>
              <a:rPr lang="es-CO" dirty="0" err="1"/>
              <a:t>PyMEs</a:t>
            </a:r>
            <a:r>
              <a:rPr lang="es-CO" dirty="0"/>
              <a:t> y dirigentes económicos de la región.</a:t>
            </a:r>
            <a:endParaRPr lang="es-CO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Español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Martes, Noviembre 21,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48281" y="3052121"/>
            <a:ext cx="8835081" cy="42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400" b="1" dirty="0" smtClean="0"/>
              <a:t>Curso para el desarrollo de </a:t>
            </a:r>
            <a:r>
              <a:rPr lang="es-CO" sz="2400" b="1" dirty="0" err="1" smtClean="0"/>
              <a:t>PyMEs</a:t>
            </a:r>
            <a:r>
              <a:rPr lang="es-CO" sz="2400" b="1" dirty="0" smtClean="0"/>
              <a:t> regionales </a:t>
            </a:r>
            <a:endParaRPr lang="es-CO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3393681" y="1407280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0C2E1D"/>
                </a:solidFill>
              </a:rPr>
              <a:t>CURSO</a:t>
            </a:r>
            <a:r>
              <a:rPr lang="en-GB" dirty="0">
                <a:solidFill>
                  <a:srgbClr val="0C2E1D"/>
                </a:solidFill>
              </a:rPr>
              <a:t> </a:t>
            </a:r>
            <a:r>
              <a:rPr lang="en-GB" dirty="0" err="1">
                <a:solidFill>
                  <a:srgbClr val="0C2E1D"/>
                </a:solidFill>
              </a:rPr>
              <a:t>INTERNACIONAL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98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865" y="2977980"/>
            <a:ext cx="8668265" cy="494268"/>
          </a:xfrm>
        </p:spPr>
        <p:txBody>
          <a:bodyPr>
            <a:noAutofit/>
          </a:bodyPr>
          <a:lstStyle/>
          <a:p>
            <a:r>
              <a:rPr lang="en-GB" sz="3200" dirty="0"/>
              <a:t>Education for Science and Math – STEM Framework</a:t>
            </a:r>
            <a:endParaRPr lang="es-CO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546390"/>
            <a:ext cx="8217248" cy="261638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" b="1" dirty="0" smtClean="0"/>
              <a:t>Objetivos:</a:t>
            </a:r>
            <a:r>
              <a:rPr lang="es-ES" dirty="0" smtClean="0"/>
              <a:t> </a:t>
            </a:r>
            <a:r>
              <a:rPr lang="es-CO" dirty="0"/>
              <a:t>1) Elaboración de políticas, aspectos didácticos y administrativos y cursos de entrenamiento de profesores</a:t>
            </a:r>
          </a:p>
          <a:p>
            <a:pPr algn="just"/>
            <a:r>
              <a:rPr lang="es-CO" dirty="0"/>
              <a:t>2)Analizar el lugar de la ciencia y la educación dentro del desarrollo nacional</a:t>
            </a:r>
          </a:p>
          <a:p>
            <a:pPr algn="just"/>
            <a:r>
              <a:rPr lang="es-CO" dirty="0"/>
              <a:t>3) Familiarizar a los participantes con los nuevos conceptos, métodos y herramientas respecto a la educación en ciencias</a:t>
            </a:r>
          </a:p>
          <a:p>
            <a:pPr algn="just"/>
            <a:r>
              <a:rPr lang="es-CO" dirty="0"/>
              <a:t>4) Adaptar el ambiente de enseñanza a  los nuevos enfoques pedagógicos</a:t>
            </a:r>
          </a:p>
          <a:p>
            <a:pPr algn="just"/>
            <a:r>
              <a:rPr lang="es-CO" dirty="0"/>
              <a:t>5) Presentar varios proyectos educaciones y modelos de currículos utilizados en Israel</a:t>
            </a:r>
          </a:p>
          <a:p>
            <a:pPr algn="just"/>
            <a:r>
              <a:rPr lang="es-CO" dirty="0"/>
              <a:t>6) Desarrollar las habilidades del pensamiento matemático mediante juegos y prácticas</a:t>
            </a:r>
          </a:p>
          <a:p>
            <a:pPr algn="just"/>
            <a:r>
              <a:rPr lang="es-CO" dirty="0"/>
              <a:t>7) Elaborar un concepto de educación en ciencias</a:t>
            </a:r>
          </a:p>
          <a:p>
            <a:pPr algn="just"/>
            <a:r>
              <a:rPr lang="es-CO" dirty="0"/>
              <a:t>8) Familiarizar a los participantes con una variedad de métodos y aplicaciones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16805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69950"/>
            <a:ext cx="8600303" cy="23369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Directores de departamentos del Ministerio de Educación, Directores Regionales de Educación, Directores de Escuelas, Personal educativo de las Escuelas, Supervisores, Consejeros, Profesores de Instituciones de Formación Docente e Investigadores en campos educativos relevantes</a:t>
            </a:r>
            <a:r>
              <a:rPr lang="es-CO" dirty="0" smtClean="0"/>
              <a:t>.</a:t>
            </a:r>
          </a:p>
          <a:p>
            <a:pPr algn="just"/>
            <a:endParaRPr lang="es-ES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Miércoles, Noviembre 22,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237865" y="3002694"/>
            <a:ext cx="8668265" cy="563120"/>
          </a:xfrm>
        </p:spPr>
        <p:txBody>
          <a:bodyPr>
            <a:noAutofit/>
          </a:bodyPr>
          <a:lstStyle/>
          <a:p>
            <a:r>
              <a:rPr lang="en-GB" sz="3200" dirty="0"/>
              <a:t>Education for Science and Math – STEM Framework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41751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751429"/>
          </a:xfrm>
        </p:spPr>
        <p:txBody>
          <a:bodyPr>
            <a:noAutofit/>
          </a:bodyPr>
          <a:lstStyle/>
          <a:p>
            <a:r>
              <a:rPr lang="es-CO" sz="2400" b="1" dirty="0"/>
              <a:t>Metodologías Educativas Jóvenes en Riesgo: Prevenir la Deserción Escolar y Facilitar la Reintegración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803550"/>
            <a:ext cx="8217248" cy="23592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Capacitar a los participantes para:</a:t>
            </a:r>
          </a:p>
          <a:p>
            <a:pPr algn="just"/>
            <a:r>
              <a:rPr lang="es-CO" dirty="0"/>
              <a:t>1) Crear una relación de confianza mutua con los jóvenes, a fin de facilitar su reintegración al sistema educativo.</a:t>
            </a:r>
          </a:p>
          <a:p>
            <a:pPr algn="just"/>
            <a:r>
              <a:rPr lang="es-CO" dirty="0"/>
              <a:t>2) Ayudar al desarrollo individual del adolescente y a la realización de su potencial, a fin de que sean capaces de ayudarse a sí mismos y a la sociedad</a:t>
            </a:r>
          </a:p>
          <a:p>
            <a:pPr algn="just"/>
            <a:r>
              <a:rPr lang="es-CO" dirty="0"/>
              <a:t>3) Servicios de Planificación Educativa y de Intervención para Adolescentes de 12-18 años.</a:t>
            </a:r>
          </a:p>
          <a:p>
            <a:pPr algn="just"/>
            <a:r>
              <a:rPr lang="es-CO" dirty="0"/>
              <a:t>4) Aumentar la conciencia multicultural, que contribuye al avance de jóvenes desfavorecidos.</a:t>
            </a:r>
          </a:p>
          <a:p>
            <a:pPr algn="just"/>
            <a:r>
              <a:rPr lang="es-CO" dirty="0"/>
              <a:t>5) Suministro de herramientas e instrucciones para el desarrollo </a:t>
            </a:r>
            <a:r>
              <a:rPr lang="es-CO" dirty="0" smtClean="0"/>
              <a:t>curricular.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19273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327733"/>
            <a:ext cx="8600303" cy="31106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b="1" dirty="0" smtClean="0"/>
              <a:t>Dirigido a:</a:t>
            </a:r>
            <a:r>
              <a:rPr lang="es-ES" dirty="0" smtClean="0"/>
              <a:t> </a:t>
            </a:r>
            <a:r>
              <a:rPr lang="es-CO" dirty="0"/>
              <a:t>Podrán postularse decanos y catedráticos de carreras que formen docentes para la primera infancia en universidades y/o institutos superiores. Funcionarios responsables por la actualización de docentes en ejercicio. Supervisores, asesores y otros funcionarios relacionados con la atención a niños en riesgo social en Ministerios de Educación, Bienestar Social y Municipalidades.  Trabajadores sociales, psicólogos u otras profesiones afines al tema, que estén trabajando con primera infancia. Directores (as), docentes de centros infantiles o jardines de infantes, con prioridad para quienes laboran en zonas con desventajas.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Español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Martes, Octubre 31,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81" y="2879124"/>
            <a:ext cx="8835081" cy="448610"/>
          </a:xfrm>
        </p:spPr>
        <p:txBody>
          <a:bodyPr>
            <a:noAutofit/>
          </a:bodyPr>
          <a:lstStyle/>
          <a:p>
            <a:r>
              <a:rPr lang="es-CO" sz="2400" b="1" dirty="0"/>
              <a:t>Infantes, Niños y Niñas Preescolares con Discapacidades</a:t>
            </a:r>
          </a:p>
        </p:txBody>
      </p:sp>
    </p:spTree>
    <p:extLst>
      <p:ext uri="{BB962C8B-B14F-4D97-AF65-F5344CB8AC3E}">
        <p14:creationId xmlns:p14="http://schemas.microsoft.com/office/powerpoint/2010/main" val="235846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855308"/>
            <a:ext cx="8600303" cy="215157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Personal docente de alto nivel, a nivel regional o nacional a fin de atender la población objetivo. Directores de Escuelas, Asesores y Supervisores. Profesores en Instituciones  de formación de docentes  e Investigadores en áreas relevantes.</a:t>
            </a:r>
            <a:endParaRPr lang="es-CO" dirty="0" smtClean="0"/>
          </a:p>
          <a:p>
            <a:pPr algn="just"/>
            <a:endParaRPr lang="es-ES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Español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Miércoles, Noviembre 22,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803187"/>
          </a:xfrm>
        </p:spPr>
        <p:txBody>
          <a:bodyPr>
            <a:noAutofit/>
          </a:bodyPr>
          <a:lstStyle/>
          <a:p>
            <a:r>
              <a:rPr lang="es-CO" sz="2400" b="1" dirty="0"/>
              <a:t>Metodologías Educativas Jóvenes en Riesgo: Prevenir la Deserción Escolar y Facilitar la Reintegración</a:t>
            </a:r>
          </a:p>
        </p:txBody>
      </p:sp>
    </p:spTree>
    <p:extLst>
      <p:ext uri="{BB962C8B-B14F-4D97-AF65-F5344CB8AC3E}">
        <p14:creationId xmlns:p14="http://schemas.microsoft.com/office/powerpoint/2010/main" val="72042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865" y="3052121"/>
            <a:ext cx="8668265" cy="667263"/>
          </a:xfrm>
        </p:spPr>
        <p:txBody>
          <a:bodyPr>
            <a:noAutofit/>
          </a:bodyPr>
          <a:lstStyle/>
          <a:p>
            <a:r>
              <a:rPr lang="es-CO" sz="3200" dirty="0"/>
              <a:t>Desarrollo e Innovación del Sector Hortícola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4090086"/>
            <a:ext cx="8217247" cy="1688322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Compartir con los participantes los enfoques y criterios que guían el sector hortícola en Israel, como así también crear un marco de discusión  con el fin de incentivar a los participantes a identificar líneas de acción para la revitalización del sector hortícola en  sus respectivos países.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04126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69950"/>
            <a:ext cx="8600303" cy="23369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Profesionales en cargos directivos y/o técnicos en instituciones  y organizaciones del sector público o privado, involucrados en el desarrollo del sector hortícola de su país, a nivel nacional y/o regional. Los postulantes deben poseer títulos académicos afines a la temática del programa de capacitación y una experiencia profesional mínima de dos años en el cargo.</a:t>
            </a:r>
            <a:endParaRPr lang="es-ES" dirty="0" smtClean="0"/>
          </a:p>
          <a:p>
            <a:pPr algn="just"/>
            <a:endParaRPr lang="es-ES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Español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Jueves, Diciembre 7,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1" name="Título 1"/>
          <p:cNvSpPr>
            <a:spLocks noGrp="1"/>
          </p:cNvSpPr>
          <p:nvPr>
            <p:ph type="ctrTitle"/>
          </p:nvPr>
        </p:nvSpPr>
        <p:spPr>
          <a:xfrm>
            <a:off x="237865" y="3052121"/>
            <a:ext cx="8668265" cy="444841"/>
          </a:xfrm>
        </p:spPr>
        <p:txBody>
          <a:bodyPr>
            <a:noAutofit/>
          </a:bodyPr>
          <a:lstStyle/>
          <a:p>
            <a:r>
              <a:rPr lang="es-CO" sz="3200" dirty="0"/>
              <a:t>Desarrollo e Innovación del Sector Hortícola</a:t>
            </a:r>
          </a:p>
        </p:txBody>
      </p:sp>
    </p:spTree>
    <p:extLst>
      <p:ext uri="{BB962C8B-B14F-4D97-AF65-F5344CB8AC3E}">
        <p14:creationId xmlns:p14="http://schemas.microsoft.com/office/powerpoint/2010/main" val="12626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865" y="3052121"/>
            <a:ext cx="8668265" cy="667263"/>
          </a:xfrm>
        </p:spPr>
        <p:txBody>
          <a:bodyPr>
            <a:noAutofit/>
          </a:bodyPr>
          <a:lstStyle/>
          <a:p>
            <a:r>
              <a:rPr lang="es-ES" sz="3200" dirty="0" err="1"/>
              <a:t>Intensive</a:t>
            </a:r>
            <a:r>
              <a:rPr lang="es-ES" sz="3200" dirty="0"/>
              <a:t> Vegetable </a:t>
            </a:r>
            <a:r>
              <a:rPr lang="es-ES" sz="3200" dirty="0" err="1"/>
              <a:t>Production</a:t>
            </a:r>
            <a:endParaRPr lang="es-CO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4090086"/>
            <a:ext cx="8217247" cy="168832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Compartir con los participantes la experiencia de Israel y un acercamiento holístico a la producción intensiva de vegetales para el desarrollo del sector rural y agrícola. El curso también busca crear un marco de discusión y análisis para evaluar la posible adaptación a nuevas estrategias y tecnologías para las condiciones de los participantes de cada país.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28246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69950"/>
            <a:ext cx="8600303" cy="233693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Este curso está dirigido a profesionales de instituciones gubernamentales y no gubernamentales, universidades, institutos de investigación y sector privado involucrados en el desarrollo del sector </a:t>
            </a:r>
            <a:r>
              <a:rPr lang="es-CO" dirty="0" smtClean="0"/>
              <a:t>hortícola </a:t>
            </a:r>
            <a:r>
              <a:rPr lang="es-CO" dirty="0"/>
              <a:t>a nivel nacional, regional o local. Los candidatos deben tener un grado académico en disciplinas afines y experiencia de al menos dos años de trabajo profesional en campos relacionados</a:t>
            </a:r>
            <a:r>
              <a:rPr lang="es-CO" dirty="0" smtClean="0"/>
              <a:t>.</a:t>
            </a:r>
            <a:endParaRPr lang="es-ES" dirty="0" smtClean="0"/>
          </a:p>
          <a:p>
            <a:pPr algn="just"/>
            <a:endParaRPr lang="es-ES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País:</a:t>
            </a:r>
            <a:r>
              <a:rPr lang="es-ES" dirty="0" smtClean="0"/>
              <a:t> Israel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Viernes, Diciembre 8, 2017.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37865" y="3052122"/>
            <a:ext cx="8668265" cy="485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err="1" smtClean="0"/>
              <a:t>Intensive</a:t>
            </a:r>
            <a:r>
              <a:rPr lang="es-ES" sz="3200" dirty="0" smtClean="0"/>
              <a:t> Vegetable </a:t>
            </a:r>
            <a:r>
              <a:rPr lang="es-ES" sz="3200" dirty="0" err="1" smtClean="0"/>
              <a:t>Production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7604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2018 Borlaug Cocoa </a:t>
            </a:r>
            <a:r>
              <a:rPr lang="en-GB" sz="2400" b="1" dirty="0" smtClean="0"/>
              <a:t>Fellowships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481488"/>
            <a:ext cx="8217248" cy="277103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Objetivos específicos: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Proporcionar </a:t>
            </a:r>
            <a:r>
              <a:rPr lang="es-CO" dirty="0"/>
              <a:t>experiencia práctica y exposición a nuevas perspectivas </a:t>
            </a:r>
            <a:r>
              <a:rPr lang="es-CO" dirty="0" smtClean="0"/>
              <a:t>y/o tecnologías.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Fomentar </a:t>
            </a:r>
            <a:r>
              <a:rPr lang="es-CO" dirty="0"/>
              <a:t>una mayor colaboración y creación de redes para mejorar la productividad agrícola y el </a:t>
            </a:r>
            <a:r>
              <a:rPr lang="es-CO" dirty="0" smtClean="0"/>
              <a:t>comercio.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Facilitar </a:t>
            </a:r>
            <a:r>
              <a:rPr lang="es-CO" dirty="0"/>
              <a:t>la transferencia de nuevas tecnologías científicas y agrícolas para fortalecer las prácticas </a:t>
            </a:r>
            <a:r>
              <a:rPr lang="es-CO" dirty="0" smtClean="0"/>
              <a:t>agrícolas.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Abordar </a:t>
            </a:r>
            <a:r>
              <a:rPr lang="es-CO" dirty="0"/>
              <a:t>los obstáculos a la adopción de tecnología, tales como políticas y regulaciones </a:t>
            </a:r>
            <a:r>
              <a:rPr lang="es-CO" dirty="0" smtClean="0"/>
              <a:t>ineficaces.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10" name="Rectangle 9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132" y="1750799"/>
            <a:ext cx="2022308" cy="103513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274532"/>
            <a:ext cx="8600303" cy="291294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Para ser considerados para el Programa de Becas </a:t>
            </a:r>
            <a:r>
              <a:rPr lang="es-CO" dirty="0" err="1"/>
              <a:t>Borlaug</a:t>
            </a:r>
            <a:r>
              <a:rPr lang="es-CO" dirty="0"/>
              <a:t>, los candidatos deben: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Ser </a:t>
            </a:r>
            <a:r>
              <a:rPr lang="es-CO" dirty="0"/>
              <a:t>ciudadanos </a:t>
            </a:r>
            <a:r>
              <a:rPr lang="es-CO" dirty="0" smtClean="0"/>
              <a:t>colombiano.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Ser </a:t>
            </a:r>
            <a:r>
              <a:rPr lang="es-CO" dirty="0"/>
              <a:t>fluido en </a:t>
            </a:r>
            <a:r>
              <a:rPr lang="es-CO" dirty="0" smtClean="0"/>
              <a:t>inglés.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Haber </a:t>
            </a:r>
            <a:r>
              <a:rPr lang="es-CO" dirty="0"/>
              <a:t>cursado una maestría o un título </a:t>
            </a:r>
            <a:r>
              <a:rPr lang="es-CO" dirty="0" smtClean="0"/>
              <a:t>superior.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Estar </a:t>
            </a:r>
            <a:r>
              <a:rPr lang="es-CO" dirty="0"/>
              <a:t>en la etapa temprana o media de su carrera, con al menos dos (pero no más de 10) años de experiencia </a:t>
            </a:r>
            <a:r>
              <a:rPr lang="es-CO" dirty="0" smtClean="0"/>
              <a:t>práctica.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Ser </a:t>
            </a:r>
            <a:r>
              <a:rPr lang="es-CO" dirty="0"/>
              <a:t>empleado de una universidad, agencia gubernamental o entidad de investigación en su país de </a:t>
            </a:r>
            <a:r>
              <a:rPr lang="es-CO" dirty="0" smtClean="0"/>
              <a:t>origen.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Demostrar </a:t>
            </a:r>
            <a:r>
              <a:rPr lang="es-CO" dirty="0"/>
              <a:t>su intención de seguir trabajando en su país de origen después de completar la </a:t>
            </a:r>
            <a:r>
              <a:rPr lang="es-CO" dirty="0" smtClean="0"/>
              <a:t>beca</a:t>
            </a:r>
            <a:r>
              <a:rPr lang="es-CO" b="1" dirty="0"/>
              <a:t>.</a:t>
            </a:r>
            <a:endParaRPr lang="es-CO" b="1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Domingo, Noviembre 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2693768"/>
            <a:ext cx="8835081" cy="580765"/>
          </a:xfrm>
        </p:spPr>
        <p:txBody>
          <a:bodyPr>
            <a:noAutofit/>
          </a:bodyPr>
          <a:lstStyle/>
          <a:p>
            <a:r>
              <a:rPr lang="en-GB" sz="3600" b="1" dirty="0"/>
              <a:t>2018 Borlaug Cocoa </a:t>
            </a:r>
            <a:r>
              <a:rPr lang="en-GB" sz="3600" b="1" dirty="0" smtClean="0"/>
              <a:t>Fellowships</a:t>
            </a:r>
            <a:endParaRPr lang="es-CO" sz="3600" b="1" dirty="0"/>
          </a:p>
        </p:txBody>
      </p:sp>
      <p:sp>
        <p:nvSpPr>
          <p:cNvPr id="11" name="Rectangle 10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4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2018 Borlaug Fellowships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632886"/>
            <a:ext cx="8217248" cy="231071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El Departamento de Agricultura de los Estados Unidos está aceptando solicitudes para el Programa de Becas Norman E. </a:t>
            </a:r>
            <a:r>
              <a:rPr lang="es-CO" dirty="0" err="1"/>
              <a:t>Borlaug</a:t>
            </a:r>
            <a:r>
              <a:rPr lang="es-CO" dirty="0"/>
              <a:t> para la Ciencia y Tecnología Agrícola Internacional de 2018. El programa ofrece capacitación y oportunidades de investigación colaborativa a científicos, investigadores y formuladores de políticas de 40 países elegibles. Los becarios trabajarán uno a uno con un mentor en una universidad de los Estados Unidos, centro de investigación u organismo gubernamental, por lo general por 8-12 semanas.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9" name="Rectangle 8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6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32885"/>
            <a:ext cx="8600303" cy="252988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Para ser considerados para el Programa de Becas </a:t>
            </a:r>
            <a:r>
              <a:rPr lang="es-CO" dirty="0" err="1"/>
              <a:t>Borlaug</a:t>
            </a:r>
            <a:r>
              <a:rPr lang="es-CO" dirty="0"/>
              <a:t>, los candidatos deben: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dirty="0" smtClean="0"/>
              <a:t>Ser </a:t>
            </a:r>
            <a:r>
              <a:rPr lang="es-CO" dirty="0"/>
              <a:t>ciudadanos </a:t>
            </a:r>
            <a:r>
              <a:rPr lang="es-CO" dirty="0" smtClean="0"/>
              <a:t>colombiano; Ser </a:t>
            </a:r>
            <a:r>
              <a:rPr lang="es-CO" dirty="0"/>
              <a:t>fluido en </a:t>
            </a:r>
            <a:r>
              <a:rPr lang="es-CO" dirty="0" smtClean="0"/>
              <a:t>inglés; Haber </a:t>
            </a:r>
            <a:r>
              <a:rPr lang="es-CO" dirty="0"/>
              <a:t>cursado una maestría o un título </a:t>
            </a:r>
            <a:r>
              <a:rPr lang="es-CO" dirty="0" smtClean="0"/>
              <a:t>superior; Estar </a:t>
            </a:r>
            <a:r>
              <a:rPr lang="es-CO" dirty="0"/>
              <a:t>en la etapa temprana o media de su </a:t>
            </a:r>
            <a:r>
              <a:rPr lang="es-CO" dirty="0" smtClean="0"/>
              <a:t>carrera; </a:t>
            </a:r>
            <a:r>
              <a:rPr lang="es-CO" dirty="0"/>
              <a:t>con al menos dos (pero no más de 10) años de experiencia </a:t>
            </a:r>
            <a:r>
              <a:rPr lang="es-CO" dirty="0" smtClean="0"/>
              <a:t>práctica; Ser </a:t>
            </a:r>
            <a:r>
              <a:rPr lang="es-CO" dirty="0"/>
              <a:t>empleado de una universidad, agencia gubernamental o entidad de investigación en su país de </a:t>
            </a:r>
            <a:r>
              <a:rPr lang="es-CO" dirty="0" smtClean="0"/>
              <a:t>origen; Demostrar </a:t>
            </a:r>
            <a:r>
              <a:rPr lang="es-CO" dirty="0"/>
              <a:t>su intención de seguir trabajando en su país de origen después de completar la </a:t>
            </a:r>
            <a:r>
              <a:rPr lang="es-CO" dirty="0" smtClean="0"/>
              <a:t>beca.</a:t>
            </a:r>
            <a:endParaRPr lang="es-CO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Domingo, Noviembre 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580765"/>
          </a:xfrm>
        </p:spPr>
        <p:txBody>
          <a:bodyPr>
            <a:noAutofit/>
          </a:bodyPr>
          <a:lstStyle/>
          <a:p>
            <a:r>
              <a:rPr lang="en-GB" sz="3600" b="1" dirty="0"/>
              <a:t>2018 Borlaug Fellowships</a:t>
            </a:r>
            <a:endParaRPr lang="es-CO" sz="3600" b="1" dirty="0"/>
          </a:p>
        </p:txBody>
      </p:sp>
      <p:sp>
        <p:nvSpPr>
          <p:cNvPr id="11" name="Rectangle 10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0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2018 Borlaug Global Research Alliance Fellowships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496958"/>
            <a:ext cx="8217248" cy="252988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Objetivos específicos:</a:t>
            </a:r>
            <a:r>
              <a:rPr lang="es-ES" dirty="0" smtClean="0"/>
              <a:t>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Proporcionar </a:t>
            </a:r>
            <a:r>
              <a:rPr lang="es-CO" dirty="0"/>
              <a:t>a los científicos de investigación agrícola, profesores y formuladores de política pública capacitación en investigación agrícola </a:t>
            </a:r>
            <a:r>
              <a:rPr lang="es-CO" dirty="0" smtClean="0"/>
              <a:t>resiliente.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Proporcionar </a:t>
            </a:r>
            <a:r>
              <a:rPr lang="es-CO" dirty="0"/>
              <a:t>experiencia práctica y exposición a nuevas perspectivas y / o tecnologías que puedan aplicarse en sus instituciones de </a:t>
            </a:r>
            <a:r>
              <a:rPr lang="es-CO" dirty="0" smtClean="0"/>
              <a:t>origen.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Fomentar </a:t>
            </a:r>
            <a:r>
              <a:rPr lang="es-CO" dirty="0"/>
              <a:t>una mayor colaboración y creación de redes para mejorar la productividad agrícola y el </a:t>
            </a:r>
            <a:r>
              <a:rPr lang="es-CO" dirty="0" smtClean="0"/>
              <a:t>comercio.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Facilitar </a:t>
            </a:r>
            <a:r>
              <a:rPr lang="es-CO" dirty="0"/>
              <a:t>la transferencia de nuevas tecnologías científicas y agrícolas para fortalecer las prácticas </a:t>
            </a:r>
            <a:r>
              <a:rPr lang="es-CO" dirty="0" smtClean="0"/>
              <a:t>agrícolas.</a:t>
            </a:r>
            <a:endParaRPr lang="es-CO" dirty="0"/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O" dirty="0" smtClean="0"/>
              <a:t>Abordar </a:t>
            </a:r>
            <a:r>
              <a:rPr lang="es-CO" dirty="0"/>
              <a:t>los obstáculos a la adopción de tecnología, tales como políticas y regulaciones </a:t>
            </a:r>
            <a:r>
              <a:rPr lang="es-CO" dirty="0" smtClean="0"/>
              <a:t>ineficaces.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  <p:sp>
        <p:nvSpPr>
          <p:cNvPr id="10" name="Rectangle 9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2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135" y="3632885"/>
            <a:ext cx="8600303" cy="252988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 smtClean="0"/>
              <a:t>Dirigido a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CO" dirty="0"/>
              <a:t>Para ser considerados para el Programa de Becas </a:t>
            </a:r>
            <a:r>
              <a:rPr lang="es-CO" dirty="0" err="1"/>
              <a:t>Borlaug</a:t>
            </a:r>
            <a:r>
              <a:rPr lang="es-CO" dirty="0"/>
              <a:t>, los candidatos deben: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dirty="0" smtClean="0"/>
              <a:t>Ser </a:t>
            </a:r>
            <a:r>
              <a:rPr lang="es-CO" dirty="0"/>
              <a:t>ciudadanos </a:t>
            </a:r>
            <a:r>
              <a:rPr lang="es-CO" dirty="0" smtClean="0"/>
              <a:t>colombiano; Ser </a:t>
            </a:r>
            <a:r>
              <a:rPr lang="es-CO" dirty="0"/>
              <a:t>fluido en </a:t>
            </a:r>
            <a:r>
              <a:rPr lang="es-CO" dirty="0" smtClean="0"/>
              <a:t>inglés; Haber </a:t>
            </a:r>
            <a:r>
              <a:rPr lang="es-CO" dirty="0"/>
              <a:t>cursado una maestría o un título </a:t>
            </a:r>
            <a:r>
              <a:rPr lang="es-CO" dirty="0" smtClean="0"/>
              <a:t>superior; Estar </a:t>
            </a:r>
            <a:r>
              <a:rPr lang="es-CO" dirty="0"/>
              <a:t>en la etapa temprana o media de su </a:t>
            </a:r>
            <a:r>
              <a:rPr lang="es-CO" dirty="0" smtClean="0"/>
              <a:t>carrera; </a:t>
            </a:r>
            <a:r>
              <a:rPr lang="es-CO" dirty="0"/>
              <a:t>con al menos dos (pero no más de 10) años de experiencia </a:t>
            </a:r>
            <a:r>
              <a:rPr lang="es-CO" dirty="0" smtClean="0"/>
              <a:t>práctica; Ser </a:t>
            </a:r>
            <a:r>
              <a:rPr lang="es-CO" dirty="0"/>
              <a:t>empleado de una universidad, agencia gubernamental o entidad de investigación en su país de </a:t>
            </a:r>
            <a:r>
              <a:rPr lang="es-CO" dirty="0" smtClean="0"/>
              <a:t>origen; Demostrar </a:t>
            </a:r>
            <a:r>
              <a:rPr lang="es-CO" dirty="0"/>
              <a:t>su intención de seguir trabajando en su país de origen después de completar la </a:t>
            </a:r>
            <a:r>
              <a:rPr lang="es-CO" dirty="0" smtClean="0"/>
              <a:t>beca.</a:t>
            </a:r>
            <a:endParaRPr lang="es-CO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CO" b="1" dirty="0" smtClean="0"/>
              <a:t>Idioma:</a:t>
            </a:r>
            <a:r>
              <a:rPr lang="es-CO" dirty="0" smtClean="0"/>
              <a:t> Inglés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b="1" dirty="0"/>
              <a:t>Fecha límite postulación:</a:t>
            </a:r>
            <a:r>
              <a:rPr lang="es-ES" dirty="0"/>
              <a:t> Domingo, Noviembre 5, 2017</a:t>
            </a:r>
            <a:endParaRPr lang="es-ES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s-ES" dirty="0" smtClean="0"/>
              <a:t>Para mayor información escríbenos a </a:t>
            </a:r>
            <a:r>
              <a:rPr lang="es-ES" dirty="0" smtClean="0">
                <a:hlinkClick r:id="rId4"/>
              </a:rPr>
              <a:t>cooperación.internacional@risaralda.gov.co</a:t>
            </a:r>
            <a:endParaRPr lang="es-CO" dirty="0"/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02 de 02</a:t>
            </a:r>
            <a:endParaRPr lang="en-GB" sz="1050" dirty="0"/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580765"/>
          </a:xfrm>
        </p:spPr>
        <p:txBody>
          <a:bodyPr>
            <a:noAutofit/>
          </a:bodyPr>
          <a:lstStyle/>
          <a:p>
            <a:r>
              <a:rPr lang="en-GB" sz="3200" b="1" dirty="0"/>
              <a:t>2018 Borlaug Global Research Alliance Fellowships</a:t>
            </a:r>
            <a:endParaRPr lang="es-CO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4227972" y="1439398"/>
            <a:ext cx="6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BECA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8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98" y="-58533"/>
            <a:ext cx="9201596" cy="6916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81" y="1845862"/>
            <a:ext cx="2356634" cy="12062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281" y="3052121"/>
            <a:ext cx="8835081" cy="429367"/>
          </a:xfrm>
        </p:spPr>
        <p:txBody>
          <a:bodyPr>
            <a:noAutofit/>
          </a:bodyPr>
          <a:lstStyle/>
          <a:p>
            <a:r>
              <a:rPr lang="en-GB" sz="2400" b="1" dirty="0"/>
              <a:t>Development of Children: Social Emotional Support and Wellbeing</a:t>
            </a:r>
            <a:endParaRPr lang="es-CO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4266" y="3803550"/>
            <a:ext cx="8217248" cy="2359226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Objetivo:</a:t>
            </a:r>
            <a:r>
              <a:rPr lang="es-ES" dirty="0" smtClean="0"/>
              <a:t> </a:t>
            </a:r>
            <a:r>
              <a:rPr lang="es-CO" dirty="0"/>
              <a:t>Los participantes discutirán con expertos la importancia de la detección temprana y la intervención para los niños que necesitan apoyo adicional. También comprender y reflexionar sobre el papel de cuidador, educador, terapeuta y trabajador(a) social, en ofrecer apoyo a las familias y los niños.</a:t>
            </a:r>
          </a:p>
        </p:txBody>
      </p:sp>
      <p:sp>
        <p:nvSpPr>
          <p:cNvPr id="5" name="Rectangle 4"/>
          <p:cNvSpPr/>
          <p:nvPr/>
        </p:nvSpPr>
        <p:spPr>
          <a:xfrm>
            <a:off x="3242019" y="1179033"/>
            <a:ext cx="2659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C2E1D"/>
                </a:solidFill>
              </a:rPr>
              <a:t>Cooperación Internacional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352690" y="1501095"/>
            <a:ext cx="2438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C2E1D"/>
                </a:solidFill>
              </a:rPr>
              <a:t>CURSO INTERNACIONAL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945398" y="5807674"/>
            <a:ext cx="766116" cy="2539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 smtClean="0"/>
              <a:t>01 de 02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386855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</TotalTime>
  <Words>2316</Words>
  <Application>Microsoft Office PowerPoint</Application>
  <PresentationFormat>On-screen Show (4:3)</PresentationFormat>
  <Paragraphs>203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de Office</vt:lpstr>
      <vt:lpstr>Infantes, Niños y Niñas Preescolares con Discapacidades</vt:lpstr>
      <vt:lpstr>Infantes, Niños y Niñas Preescolares con Discapacidades</vt:lpstr>
      <vt:lpstr>2018 Borlaug Cocoa Fellowships</vt:lpstr>
      <vt:lpstr>2018 Borlaug Cocoa Fellowships</vt:lpstr>
      <vt:lpstr>2018 Borlaug Fellowships</vt:lpstr>
      <vt:lpstr>2018 Borlaug Fellowships</vt:lpstr>
      <vt:lpstr>2018 Borlaug Global Research Alliance Fellowships</vt:lpstr>
      <vt:lpstr>2018 Borlaug Global Research Alliance Fellowships</vt:lpstr>
      <vt:lpstr>Development of Children: Social Emotional Support and Wellbeing</vt:lpstr>
      <vt:lpstr>Development of Children: Social Emotional Support and Wellbeing</vt:lpstr>
      <vt:lpstr>Becas para pasantías de especialización universitaria y/o actualización de conocimientos ofrecidas a ciudadanos Latinoamericanos SECTORES: TUTELA DEL PATRIMONIO CULTURAL, AMBIENTAL y, SANITARIO PEDIÁTRICO</vt:lpstr>
      <vt:lpstr>Becas para pasantías de especialización universitaria y/o actualización de conocimientos ofrecidas a ciudadanos Latinoamericanos SECTORES: TUTELA DEL PATRIMONIO CULTURAL, AMBIENTAL y, SANITARIO PEDIÁTRICO</vt:lpstr>
      <vt:lpstr>Postharvest Physiology, Pathology and Handling of Fresh Commodities</vt:lpstr>
      <vt:lpstr>Postharvest Physiology, Pathology and Handling of Fresh Commodities</vt:lpstr>
      <vt:lpstr>Curso para el desarrollo de PyMEs regionales </vt:lpstr>
      <vt:lpstr>PowerPoint Presentation</vt:lpstr>
      <vt:lpstr>Education for Science and Math – STEM Framework</vt:lpstr>
      <vt:lpstr>Education for Science and Math – STEM Framework</vt:lpstr>
      <vt:lpstr>Metodologías Educativas Jóvenes en Riesgo: Prevenir la Deserción Escolar y Facilitar la Reintegración</vt:lpstr>
      <vt:lpstr>Metodologías Educativas Jóvenes en Riesgo: Prevenir la Deserción Escolar y Facilitar la Reintegración</vt:lpstr>
      <vt:lpstr>Desarrollo e Innovación del Sector Hortícola</vt:lpstr>
      <vt:lpstr>Desarrollo e Innovación del Sector Hortícola</vt:lpstr>
      <vt:lpstr>Intensive Vegetable Production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Freddy Alejandro Cardona Sepúlveda</cp:lastModifiedBy>
  <cp:revision>52</cp:revision>
  <dcterms:created xsi:type="dcterms:W3CDTF">2017-06-15T15:00:05Z</dcterms:created>
  <dcterms:modified xsi:type="dcterms:W3CDTF">2017-10-27T01:18:55Z</dcterms:modified>
</cp:coreProperties>
</file>