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403" r:id="rId3"/>
    <p:sldId id="301" r:id="rId4"/>
    <p:sldId id="345" r:id="rId5"/>
    <p:sldId id="398" r:id="rId6"/>
    <p:sldId id="346" r:id="rId7"/>
    <p:sldId id="347" r:id="rId8"/>
    <p:sldId id="348" r:id="rId9"/>
    <p:sldId id="399" r:id="rId10"/>
    <p:sldId id="394" r:id="rId11"/>
    <p:sldId id="400" r:id="rId12"/>
    <p:sldId id="401" r:id="rId13"/>
    <p:sldId id="402" r:id="rId14"/>
    <p:sldId id="397" r:id="rId15"/>
    <p:sldId id="396" r:id="rId16"/>
    <p:sldId id="393" r:id="rId17"/>
    <p:sldId id="341" r:id="rId18"/>
    <p:sldId id="349" r:id="rId19"/>
    <p:sldId id="350" r:id="rId20"/>
    <p:sldId id="351" r:id="rId21"/>
    <p:sldId id="352" r:id="rId22"/>
    <p:sldId id="353" r:id="rId23"/>
    <p:sldId id="354" r:id="rId24"/>
    <p:sldId id="356" r:id="rId25"/>
    <p:sldId id="357" r:id="rId26"/>
    <p:sldId id="358" r:id="rId27"/>
    <p:sldId id="359" r:id="rId28"/>
    <p:sldId id="364" r:id="rId29"/>
    <p:sldId id="363" r:id="rId30"/>
    <p:sldId id="360" r:id="rId31"/>
    <p:sldId id="361" r:id="rId32"/>
    <p:sldId id="362" r:id="rId33"/>
    <p:sldId id="365" r:id="rId34"/>
    <p:sldId id="366" r:id="rId35"/>
    <p:sldId id="367" r:id="rId36"/>
    <p:sldId id="368" r:id="rId37"/>
    <p:sldId id="369" r:id="rId38"/>
    <p:sldId id="370" r:id="rId39"/>
    <p:sldId id="371" r:id="rId40"/>
    <p:sldId id="372" r:id="rId41"/>
    <p:sldId id="373" r:id="rId42"/>
    <p:sldId id="383" r:id="rId43"/>
    <p:sldId id="384" r:id="rId44"/>
    <p:sldId id="385" r:id="rId45"/>
    <p:sldId id="386" r:id="rId46"/>
    <p:sldId id="389" r:id="rId47"/>
    <p:sldId id="390" r:id="rId48"/>
    <p:sldId id="392" r:id="rId49"/>
    <p:sldId id="374" r:id="rId50"/>
    <p:sldId id="375" r:id="rId51"/>
    <p:sldId id="376" r:id="rId52"/>
    <p:sldId id="377" r:id="rId53"/>
    <p:sldId id="378" r:id="rId54"/>
    <p:sldId id="379" r:id="rId55"/>
    <p:sldId id="380" r:id="rId56"/>
    <p:sldId id="381" r:id="rId57"/>
    <p:sldId id="382" r:id="rId58"/>
    <p:sldId id="391" r:id="rId59"/>
  </p:sldIdLst>
  <p:sldSz cx="9144000" cy="6858000" type="screen4x3"/>
  <p:notesSz cx="6858000" cy="9144000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06400" indent="50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812800" indent="10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219200" indent="1524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625600" indent="2032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8EE"/>
    <a:srgbClr val="274BE5"/>
    <a:srgbClr val="5E19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61" autoAdjust="0"/>
    <p:restoredTop sz="94434" autoAdjust="0"/>
  </p:normalViewPr>
  <p:slideViewPr>
    <p:cSldViewPr>
      <p:cViewPr varScale="1">
        <p:scale>
          <a:sx n="105" d="100"/>
          <a:sy n="105" d="100"/>
        </p:scale>
        <p:origin x="206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54D88-1F82-44E8-8152-B1C8D31DE05E}" type="datetimeFigureOut">
              <a:rPr lang="es-CO" smtClean="0"/>
              <a:t>30/05/2018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6CEAF-B877-4CAA-8ED1-BEB7287F9F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9946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22276" y="1845116"/>
            <a:ext cx="7052461" cy="12731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44552" y="3365755"/>
            <a:ext cx="5807909" cy="151788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6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9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6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2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9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5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2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36AB9-4B35-4A56-BB9A-28E819E5FAEF}" type="datetimeFigureOut">
              <a:rPr lang="es-CO" altLang="es-CO"/>
              <a:pPr/>
              <a:t>30/05/2018</a:t>
            </a:fld>
            <a:endParaRPr lang="es-CO" alt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EBF266-52B0-4B07-88BB-86EA2031383E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441908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7435ED-593A-4B4B-9286-966C9491A0A5}" type="datetimeFigureOut">
              <a:rPr lang="es-CO" altLang="es-CO"/>
              <a:pPr/>
              <a:t>30/05/2018</a:t>
            </a:fld>
            <a:endParaRPr lang="es-CO" alt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F98810-DD8F-4AF0-A722-74A6B8AAC4E7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157918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015335" y="237858"/>
            <a:ext cx="1866828" cy="506788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14851" y="237858"/>
            <a:ext cx="5462200" cy="506788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C33AD4-A4BC-431D-9BF8-F271D25108EA}" type="datetimeFigureOut">
              <a:rPr lang="es-CO" altLang="es-CO"/>
              <a:pPr/>
              <a:t>30/05/2018</a:t>
            </a:fld>
            <a:endParaRPr lang="es-CO" alt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8BC8BA-7346-48DF-968C-D0F3DBA03EAE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968638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99E40C-32EC-43B5-90BC-EDC6CB1455BA}" type="datetimeFigureOut">
              <a:rPr lang="es-CO" altLang="es-CO"/>
              <a:pPr/>
              <a:t>30/05/2018</a:t>
            </a:fld>
            <a:endParaRPr lang="es-CO" alt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BB2A0E-5B5E-4E7D-845E-DB922F26B42C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499449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5407" y="3816722"/>
            <a:ext cx="7052461" cy="1179664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55407" y="2517442"/>
            <a:ext cx="7052461" cy="129928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65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30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1962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2616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327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3925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457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523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1DDC79-D389-4C8E-B62B-95163BE6A813}" type="datetimeFigureOut">
              <a:rPr lang="es-CO" altLang="es-CO"/>
              <a:pPr/>
              <a:t>30/05/2018</a:t>
            </a:fld>
            <a:endParaRPr lang="es-CO" alt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4C7567-A7AE-4534-A40C-6A9940B81E64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381315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14851" y="1385899"/>
            <a:ext cx="3664514" cy="391984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17648" y="1385899"/>
            <a:ext cx="3664514" cy="391984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55231F-F103-4117-99E9-F1BBB31E4656}" type="datetimeFigureOut">
              <a:rPr lang="es-CO" altLang="es-CO"/>
              <a:pPr/>
              <a:t>30/05/2018</a:t>
            </a:fld>
            <a:endParaRPr lang="es-CO" alt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A40A3C-BE5E-44CD-B65D-E194B9A534E3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4138840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14851" y="1329529"/>
            <a:ext cx="3665955" cy="554084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6542" indent="0">
              <a:buNone/>
              <a:defRPr sz="1800" b="1"/>
            </a:lvl2pPr>
            <a:lvl3pPr marL="813084" indent="0">
              <a:buNone/>
              <a:defRPr sz="1600" b="1"/>
            </a:lvl3pPr>
            <a:lvl4pPr marL="1219627" indent="0">
              <a:buNone/>
              <a:defRPr sz="1400" b="1"/>
            </a:lvl4pPr>
            <a:lvl5pPr marL="1626169" indent="0">
              <a:buNone/>
              <a:defRPr sz="1400" b="1"/>
            </a:lvl5pPr>
            <a:lvl6pPr marL="2032711" indent="0">
              <a:buNone/>
              <a:defRPr sz="1400" b="1"/>
            </a:lvl6pPr>
            <a:lvl7pPr marL="2439253" indent="0">
              <a:buNone/>
              <a:defRPr sz="1400" b="1"/>
            </a:lvl7pPr>
            <a:lvl8pPr marL="2845796" indent="0">
              <a:buNone/>
              <a:defRPr sz="1400" b="1"/>
            </a:lvl8pPr>
            <a:lvl9pPr marL="3252338" indent="0">
              <a:buNone/>
              <a:defRPr sz="14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4851" y="1883613"/>
            <a:ext cx="3665955" cy="342212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214768" y="1329529"/>
            <a:ext cx="3667395" cy="554084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6542" indent="0">
              <a:buNone/>
              <a:defRPr sz="1800" b="1"/>
            </a:lvl2pPr>
            <a:lvl3pPr marL="813084" indent="0">
              <a:buNone/>
              <a:defRPr sz="1600" b="1"/>
            </a:lvl3pPr>
            <a:lvl4pPr marL="1219627" indent="0">
              <a:buNone/>
              <a:defRPr sz="1400" b="1"/>
            </a:lvl4pPr>
            <a:lvl5pPr marL="1626169" indent="0">
              <a:buNone/>
              <a:defRPr sz="1400" b="1"/>
            </a:lvl5pPr>
            <a:lvl6pPr marL="2032711" indent="0">
              <a:buNone/>
              <a:defRPr sz="1400" b="1"/>
            </a:lvl6pPr>
            <a:lvl7pPr marL="2439253" indent="0">
              <a:buNone/>
              <a:defRPr sz="1400" b="1"/>
            </a:lvl7pPr>
            <a:lvl8pPr marL="2845796" indent="0">
              <a:buNone/>
              <a:defRPr sz="1400" b="1"/>
            </a:lvl8pPr>
            <a:lvl9pPr marL="3252338" indent="0">
              <a:buNone/>
              <a:defRPr sz="14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214768" y="1883613"/>
            <a:ext cx="3667395" cy="342212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8CDC3A-3549-49E5-8E7F-986007F334D4}" type="datetimeFigureOut">
              <a:rPr lang="es-CO" altLang="es-CO"/>
              <a:pPr/>
              <a:t>30/05/2018</a:t>
            </a:fld>
            <a:endParaRPr lang="es-CO" altLang="es-CO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5BCEC4-4038-4189-AC9F-539A93DAB57D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092295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3655B8-D85A-4F8E-9DD8-C04432651ED9}" type="datetimeFigureOut">
              <a:rPr lang="es-CO" altLang="es-CO"/>
              <a:pPr/>
              <a:t>30/05/2018</a:t>
            </a:fld>
            <a:endParaRPr lang="es-CO" altLang="es-CO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D13089-1517-4D4F-B75D-3D0EC57F921E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77716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56D854-DE0C-40A9-9382-3B50A832C699}" type="datetimeFigureOut">
              <a:rPr lang="es-CO" altLang="es-CO"/>
              <a:pPr/>
              <a:t>30/05/2018</a:t>
            </a:fld>
            <a:endParaRPr lang="es-CO" altLang="es-CO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07A71D-CAC2-46C1-9D84-3362DE4D182E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567633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851" y="236483"/>
            <a:ext cx="2729660" cy="100642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43902" y="236483"/>
            <a:ext cx="4638261" cy="506925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14851" y="1242910"/>
            <a:ext cx="2729660" cy="4062829"/>
          </a:xfrm>
        </p:spPr>
        <p:txBody>
          <a:bodyPr/>
          <a:lstStyle>
            <a:lvl1pPr marL="0" indent="0">
              <a:buNone/>
              <a:defRPr sz="1200"/>
            </a:lvl1pPr>
            <a:lvl2pPr marL="406542" indent="0">
              <a:buNone/>
              <a:defRPr sz="1100"/>
            </a:lvl2pPr>
            <a:lvl3pPr marL="813084" indent="0">
              <a:buNone/>
              <a:defRPr sz="900"/>
            </a:lvl3pPr>
            <a:lvl4pPr marL="1219627" indent="0">
              <a:buNone/>
              <a:defRPr sz="800"/>
            </a:lvl4pPr>
            <a:lvl5pPr marL="1626169" indent="0">
              <a:buNone/>
              <a:defRPr sz="800"/>
            </a:lvl5pPr>
            <a:lvl6pPr marL="2032711" indent="0">
              <a:buNone/>
              <a:defRPr sz="800"/>
            </a:lvl6pPr>
            <a:lvl7pPr marL="2439253" indent="0">
              <a:buNone/>
              <a:defRPr sz="800"/>
            </a:lvl7pPr>
            <a:lvl8pPr marL="2845796" indent="0">
              <a:buNone/>
              <a:defRPr sz="800"/>
            </a:lvl8pPr>
            <a:lvl9pPr marL="3252338" indent="0">
              <a:buNone/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DA7DC3-E7E4-4CF5-ADDB-93750FD5A5D3}" type="datetimeFigureOut">
              <a:rPr lang="es-CO" altLang="es-CO"/>
              <a:pPr/>
              <a:t>30/05/2018</a:t>
            </a:fld>
            <a:endParaRPr lang="es-CO" alt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3A0214-7677-4C37-AD24-13CBF6E8FAB9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70367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6273" y="4157697"/>
            <a:ext cx="4978208" cy="4908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626273" y="530711"/>
            <a:ext cx="4978208" cy="3563740"/>
          </a:xfrm>
        </p:spPr>
        <p:txBody>
          <a:bodyPr lIns="81308" tIns="40654" rIns="81308" bIns="40654" rtlCol="0">
            <a:normAutofit/>
          </a:bodyPr>
          <a:lstStyle>
            <a:lvl1pPr marL="0" indent="0">
              <a:buNone/>
              <a:defRPr sz="2800"/>
            </a:lvl1pPr>
            <a:lvl2pPr marL="406542" indent="0">
              <a:buNone/>
              <a:defRPr sz="2500"/>
            </a:lvl2pPr>
            <a:lvl3pPr marL="813084" indent="0">
              <a:buNone/>
              <a:defRPr sz="2100"/>
            </a:lvl3pPr>
            <a:lvl4pPr marL="1219627" indent="0">
              <a:buNone/>
              <a:defRPr sz="1800"/>
            </a:lvl4pPr>
            <a:lvl5pPr marL="1626169" indent="0">
              <a:buNone/>
              <a:defRPr sz="1800"/>
            </a:lvl5pPr>
            <a:lvl6pPr marL="2032711" indent="0">
              <a:buNone/>
              <a:defRPr sz="1800"/>
            </a:lvl6pPr>
            <a:lvl7pPr marL="2439253" indent="0">
              <a:buNone/>
              <a:defRPr sz="1800"/>
            </a:lvl7pPr>
            <a:lvl8pPr marL="2845796" indent="0">
              <a:buNone/>
              <a:defRPr sz="1800"/>
            </a:lvl8pPr>
            <a:lvl9pPr marL="3252338" indent="0">
              <a:buNone/>
              <a:defRPr sz="1800"/>
            </a:lvl9pPr>
          </a:lstStyle>
          <a:p>
            <a:pPr lvl="0"/>
            <a:endParaRPr lang="es-C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26273" y="4648536"/>
            <a:ext cx="4978208" cy="697074"/>
          </a:xfrm>
        </p:spPr>
        <p:txBody>
          <a:bodyPr/>
          <a:lstStyle>
            <a:lvl1pPr marL="0" indent="0">
              <a:buNone/>
              <a:defRPr sz="1200"/>
            </a:lvl1pPr>
            <a:lvl2pPr marL="406542" indent="0">
              <a:buNone/>
              <a:defRPr sz="1100"/>
            </a:lvl2pPr>
            <a:lvl3pPr marL="813084" indent="0">
              <a:buNone/>
              <a:defRPr sz="900"/>
            </a:lvl3pPr>
            <a:lvl4pPr marL="1219627" indent="0">
              <a:buNone/>
              <a:defRPr sz="800"/>
            </a:lvl4pPr>
            <a:lvl5pPr marL="1626169" indent="0">
              <a:buNone/>
              <a:defRPr sz="800"/>
            </a:lvl5pPr>
            <a:lvl6pPr marL="2032711" indent="0">
              <a:buNone/>
              <a:defRPr sz="800"/>
            </a:lvl6pPr>
            <a:lvl7pPr marL="2439253" indent="0">
              <a:buNone/>
              <a:defRPr sz="800"/>
            </a:lvl7pPr>
            <a:lvl8pPr marL="2845796" indent="0">
              <a:buNone/>
              <a:defRPr sz="800"/>
            </a:lvl8pPr>
            <a:lvl9pPr marL="3252338" indent="0">
              <a:buNone/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EDF707-770C-41F1-A5FC-401151B6EBDC}" type="datetimeFigureOut">
              <a:rPr lang="es-CO" altLang="es-CO"/>
              <a:pPr/>
              <a:t>30/05/2018</a:t>
            </a:fld>
            <a:endParaRPr lang="es-CO" alt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C49C7F-2CF7-4096-8263-03B94034E18C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123168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uario UTP\Desktop\Imagen1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9" tIns="45720" rIns="91439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Clic para editar título</a:t>
            </a:r>
            <a:endParaRPr lang="es-CO" altLang="es-CO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texto del patrón</a:t>
            </a:r>
          </a:p>
          <a:p>
            <a:pPr lvl="1"/>
            <a:r>
              <a:rPr lang="es-ES" altLang="es-CO"/>
              <a:t>Segundo nivel</a:t>
            </a:r>
          </a:p>
          <a:p>
            <a:pPr lvl="2"/>
            <a:r>
              <a:rPr lang="es-ES" altLang="es-CO"/>
              <a:t>Tercer nivel</a:t>
            </a:r>
          </a:p>
          <a:p>
            <a:pPr lvl="3"/>
            <a:r>
              <a:rPr lang="es-ES" altLang="es-CO"/>
              <a:t>Cuarto nivel</a:t>
            </a:r>
          </a:p>
          <a:p>
            <a:pPr lvl="4"/>
            <a:r>
              <a:rPr lang="es-ES" altLang="es-CO"/>
              <a:t>Quinto nivel</a:t>
            </a:r>
            <a:endParaRPr lang="es-CO" alt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9" tIns="45720" rIns="91439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fld id="{AC372AAA-9621-4501-BCE4-13700E49D0E5}" type="datetimeFigureOut">
              <a:rPr lang="es-CO" altLang="es-CO"/>
              <a:pPr/>
              <a:t>30/05/2018</a:t>
            </a:fld>
            <a:endParaRPr lang="es-CO" alt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9" tIns="45720" rIns="91439" bIns="45720" numCol="1" anchor="ctr" anchorCtr="0" compatLnSpc="1">
            <a:prstTxWarp prst="textNoShape">
              <a:avLst/>
            </a:prstTxWarp>
          </a:bodyPr>
          <a:lstStyle>
            <a:lvl1pPr algn="ctr" defTabSz="914720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9" tIns="45720" rIns="91439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fld id="{E0FC4C14-0E4A-45CE-80DB-3C4D7680ABAB}" type="slidenum">
              <a:rPr lang="es-CO" altLang="es-CO"/>
              <a:pPr/>
              <a:t>‹Nº›</a:t>
            </a:fld>
            <a:endParaRPr lang="es-CO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s-CO" altLang="es-CO" sz="2400" kern="1200" smtClean="0">
          <a:solidFill>
            <a:schemeClr val="accent1">
              <a:lumMod val="50000"/>
            </a:schemeClr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5pPr>
      <a:lvl6pPr marL="406542"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813084"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219627"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626169"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235982" indent="-203271" algn="l" defTabSz="81308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2525" indent="-203271" algn="l" defTabSz="81308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49067" indent="-203271" algn="l" defTabSz="81308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55609" indent="-203271" algn="l" defTabSz="81308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8130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542" algn="l" defTabSz="8130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3084" algn="l" defTabSz="8130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627" algn="l" defTabSz="8130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6169" algn="l" defTabSz="8130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711" algn="l" defTabSz="8130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9253" algn="l" defTabSz="8130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5796" algn="l" defTabSz="8130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2338" algn="l" defTabSz="8130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3.png"/><Relationship Id="rId7" Type="http://schemas.openxmlformats.org/officeDocument/2006/relationships/image" Target="../media/image3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9.png"/><Relationship Id="rId7" Type="http://schemas.openxmlformats.org/officeDocument/2006/relationships/image" Target="../media/image5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4.png"/><Relationship Id="rId7" Type="http://schemas.openxmlformats.org/officeDocument/2006/relationships/image" Target="../media/image9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ctrTitle"/>
          </p:nvPr>
        </p:nvSpPr>
        <p:spPr>
          <a:xfrm>
            <a:off x="1180300" y="2452494"/>
            <a:ext cx="7307844" cy="627063"/>
          </a:xfrm>
        </p:spPr>
        <p:txBody>
          <a:bodyPr/>
          <a:lstStyle/>
          <a:p>
            <a:pPr algn="l"/>
            <a:r>
              <a:rPr lang="es-ES_tradnl" altLang="es-CO" sz="3600" b="1" dirty="0"/>
              <a:t>Reporte de Resultados Históricos </a:t>
            </a:r>
            <a:br>
              <a:rPr lang="es-ES_tradnl" altLang="es-CO" sz="3600" b="1" dirty="0"/>
            </a:br>
            <a:r>
              <a:rPr lang="es-ES_tradnl" altLang="es-CO" sz="3600" b="1" dirty="0"/>
              <a:t>Saber Pro 2017</a:t>
            </a:r>
            <a:br>
              <a:rPr lang="es-ES_tradnl" altLang="es-CO" sz="3600" b="1" dirty="0"/>
            </a:br>
            <a:r>
              <a:rPr lang="es-ES_tradnl" altLang="es-CO" sz="3600" b="1" dirty="0"/>
              <a:t/>
            </a:r>
            <a:br>
              <a:rPr lang="es-ES_tradnl" altLang="es-CO" sz="3600" b="1" dirty="0"/>
            </a:br>
            <a:endParaRPr lang="es-ES_tradnl" altLang="es-CO" sz="3600" b="1" dirty="0"/>
          </a:p>
        </p:txBody>
      </p:sp>
      <p:sp>
        <p:nvSpPr>
          <p:cNvPr id="14339" name="2 Subtítulo"/>
          <p:cNvSpPr>
            <a:spLocks noGrp="1"/>
          </p:cNvSpPr>
          <p:nvPr>
            <p:ph type="subTitle" idx="1"/>
          </p:nvPr>
        </p:nvSpPr>
        <p:spPr>
          <a:xfrm>
            <a:off x="1244600" y="4582817"/>
            <a:ext cx="6699597" cy="777875"/>
          </a:xfrm>
        </p:spPr>
        <p:txBody>
          <a:bodyPr/>
          <a:lstStyle/>
          <a:p>
            <a:pPr algn="l" eaLnBrk="1" hangingPunct="1"/>
            <a:r>
              <a:rPr lang="es-ES_tradnl" altLang="es-CO" sz="1800" dirty="0">
                <a:solidFill>
                  <a:srgbClr val="898989"/>
                </a:solidFill>
              </a:rPr>
              <a:t>Vicerrectoría Académica </a:t>
            </a:r>
          </a:p>
          <a:p>
            <a:pPr algn="l" eaLnBrk="1" hangingPunct="1"/>
            <a:r>
              <a:rPr lang="es-ES_tradnl" altLang="es-CO" sz="1800" dirty="0">
                <a:solidFill>
                  <a:srgbClr val="898989"/>
                </a:solidFill>
              </a:rPr>
              <a:t>Oficina de Planeación </a:t>
            </a:r>
          </a:p>
          <a:p>
            <a:pPr algn="l" eaLnBrk="1" hangingPunct="1"/>
            <a:r>
              <a:rPr lang="es-ES_tradnl" altLang="es-CO" sz="1800" dirty="0">
                <a:solidFill>
                  <a:srgbClr val="898989"/>
                </a:solidFill>
              </a:rPr>
              <a:t>Gestión de Egresados</a:t>
            </a:r>
          </a:p>
        </p:txBody>
      </p:sp>
      <p:sp>
        <p:nvSpPr>
          <p:cNvPr id="14340" name="2 Subtítulo"/>
          <p:cNvSpPr>
            <a:spLocks/>
          </p:cNvSpPr>
          <p:nvPr/>
        </p:nvSpPr>
        <p:spPr bwMode="auto">
          <a:xfrm>
            <a:off x="1244600" y="5610225"/>
            <a:ext cx="4840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rIns="91439"/>
          <a:lstStyle>
            <a:lvl1pPr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s-ES_tradnl" altLang="es-CO" sz="16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4341" name="2 Subtítulo"/>
          <p:cNvSpPr>
            <a:spLocks/>
          </p:cNvSpPr>
          <p:nvPr/>
        </p:nvSpPr>
        <p:spPr bwMode="auto">
          <a:xfrm>
            <a:off x="1244600" y="5703341"/>
            <a:ext cx="6559551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rIns="91439"/>
          <a:lstStyle>
            <a:lvl1pPr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s-ES_tradnl" altLang="es-CO" sz="1100" dirty="0">
                <a:solidFill>
                  <a:srgbClr val="898989"/>
                </a:solidFill>
                <a:latin typeface="Calibri" pitchFamily="34" charset="0"/>
              </a:rPr>
              <a:t>Pereira, mayo de 2018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 bwMode="auto">
          <a:xfrm>
            <a:off x="1244600" y="3517655"/>
            <a:ext cx="6222677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9" tIns="45720" rIns="91439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s-CO" altLang="es-CO" sz="2400" kern="1200" smtClean="0">
                <a:solidFill>
                  <a:schemeClr val="accent1">
                    <a:lumMod val="50000"/>
                  </a:schemeClr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5pPr>
            <a:lvl6pPr marL="406542" algn="ctr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6pPr>
            <a:lvl7pPr marL="813084" algn="ctr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7pPr>
            <a:lvl8pPr marL="1219627" algn="ctr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8pPr>
            <a:lvl9pPr marL="1626169" algn="ctr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s-ES_tradnl" altLang="es-CO" sz="2000" b="1" dirty="0"/>
              <a:t>Universidad Tecnológica de Pereira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08912" cy="1179664"/>
          </a:xfrm>
        </p:spPr>
        <p:txBody>
          <a:bodyPr/>
          <a:lstStyle/>
          <a:p>
            <a:pPr algn="ctr"/>
            <a:r>
              <a:rPr lang="es-CO" altLang="es-CO" sz="2400" b="1" cap="none" dirty="0">
                <a:latin typeface="+mn-lt"/>
              </a:rPr>
              <a:t>Resultados Saber pro 2017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B97F8FD-E304-4FFA-8B67-39F768C602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213980"/>
              </p:ext>
            </p:extLst>
          </p:nvPr>
        </p:nvGraphicFramePr>
        <p:xfrm>
          <a:off x="395536" y="1556792"/>
          <a:ext cx="8352928" cy="4221372"/>
        </p:xfrm>
        <a:graphic>
          <a:graphicData uri="http://schemas.openxmlformats.org/drawingml/2006/table">
            <a:tbl>
              <a:tblPr/>
              <a:tblGrid>
                <a:gridCol w="1224136">
                  <a:extLst>
                    <a:ext uri="{9D8B030D-6E8A-4147-A177-3AD203B41FA5}">
                      <a16:colId xmlns:a16="http://schemas.microsoft.com/office/drawing/2014/main" val="1575290115"/>
                    </a:ext>
                  </a:extLst>
                </a:gridCol>
                <a:gridCol w="2672664">
                  <a:extLst>
                    <a:ext uri="{9D8B030D-6E8A-4147-A177-3AD203B41FA5}">
                      <a16:colId xmlns:a16="http://schemas.microsoft.com/office/drawing/2014/main" val="220996887"/>
                    </a:ext>
                  </a:extLst>
                </a:gridCol>
                <a:gridCol w="859792">
                  <a:extLst>
                    <a:ext uri="{9D8B030D-6E8A-4147-A177-3AD203B41FA5}">
                      <a16:colId xmlns:a16="http://schemas.microsoft.com/office/drawing/2014/main" val="2661756934"/>
                    </a:ext>
                  </a:extLst>
                </a:gridCol>
                <a:gridCol w="859792">
                  <a:extLst>
                    <a:ext uri="{9D8B030D-6E8A-4147-A177-3AD203B41FA5}">
                      <a16:colId xmlns:a16="http://schemas.microsoft.com/office/drawing/2014/main" val="1532051977"/>
                    </a:ext>
                  </a:extLst>
                </a:gridCol>
                <a:gridCol w="554705">
                  <a:extLst>
                    <a:ext uri="{9D8B030D-6E8A-4147-A177-3AD203B41FA5}">
                      <a16:colId xmlns:a16="http://schemas.microsoft.com/office/drawing/2014/main" val="246308859"/>
                    </a:ext>
                  </a:extLst>
                </a:gridCol>
                <a:gridCol w="813567">
                  <a:extLst>
                    <a:ext uri="{9D8B030D-6E8A-4147-A177-3AD203B41FA5}">
                      <a16:colId xmlns:a16="http://schemas.microsoft.com/office/drawing/2014/main" val="1764737644"/>
                    </a:ext>
                  </a:extLst>
                </a:gridCol>
                <a:gridCol w="813567">
                  <a:extLst>
                    <a:ext uri="{9D8B030D-6E8A-4147-A177-3AD203B41FA5}">
                      <a16:colId xmlns:a16="http://schemas.microsoft.com/office/drawing/2014/main" val="1806689698"/>
                    </a:ext>
                  </a:extLst>
                </a:gridCol>
                <a:gridCol w="554705">
                  <a:extLst>
                    <a:ext uri="{9D8B030D-6E8A-4147-A177-3AD203B41FA5}">
                      <a16:colId xmlns:a16="http://schemas.microsoft.com/office/drawing/2014/main" val="3031895220"/>
                    </a:ext>
                  </a:extLst>
                </a:gridCol>
              </a:tblGrid>
              <a:tr h="50725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 DE REFERENCIA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COMPETENCIAS CIUDADANAS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COMUNICACIÓN ESCRITA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INGLÉS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LECTURA CRÍTICA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RAZONAMIENTO CUANTITATIVO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PUNTAJE GLOBAL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800881"/>
                  </a:ext>
                </a:extLst>
              </a:tr>
              <a:tr h="12681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Y AFINES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ADMINISTRACION DEL MEDIO AMBIENTE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6755221"/>
                  </a:ext>
                </a:extLst>
              </a:tr>
              <a:tr h="12681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ADMINISTRACION DEL TURISMO SOSTENIBLE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573667"/>
                  </a:ext>
                </a:extLst>
              </a:tr>
              <a:tr h="12681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ADMINISTRACION INDUSTRIAL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1479547"/>
                  </a:ext>
                </a:extLst>
              </a:tr>
              <a:tr h="12681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COLOMBIA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73104"/>
                  </a:ext>
                </a:extLst>
              </a:tr>
              <a:tr h="1268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CIENCIAS AGROPECUARIAS 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MEDICINA VETERINARIA Y ZOOTECNIA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747520"/>
                  </a:ext>
                </a:extLst>
              </a:tr>
              <a:tr h="12681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COLOMBIA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432859"/>
                  </a:ext>
                </a:extLst>
              </a:tr>
              <a:tr h="1268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CIENCIAS NATURALES Y EXACTAS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QUIMICA INDUSTRIAL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1012"/>
                  </a:ext>
                </a:extLst>
              </a:tr>
              <a:tr h="21431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COLOMBIA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130107"/>
                  </a:ext>
                </a:extLst>
              </a:tr>
              <a:tr h="1268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MEDICINA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MEDICINA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2034861"/>
                  </a:ext>
                </a:extLst>
              </a:tr>
              <a:tr h="12681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COLOMBIA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349687"/>
                  </a:ext>
                </a:extLst>
              </a:tr>
              <a:tr h="1268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RECREACIÓN Y DEPORTES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CIENCIAS DEL DEPORTE Y  LA RECREACION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2394773"/>
                  </a:ext>
                </a:extLst>
              </a:tr>
              <a:tr h="6881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COLOMBIA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623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3643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08912" cy="1179664"/>
          </a:xfrm>
        </p:spPr>
        <p:txBody>
          <a:bodyPr/>
          <a:lstStyle/>
          <a:p>
            <a:pPr algn="ctr"/>
            <a:r>
              <a:rPr lang="es-CO" altLang="es-CO" sz="2400" b="1" cap="none" dirty="0">
                <a:latin typeface="+mn-lt"/>
              </a:rPr>
              <a:t>Resultados Saber pro 2017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12E2100-91C3-4483-81C5-F1AD0C19FD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167272"/>
              </p:ext>
            </p:extLst>
          </p:nvPr>
        </p:nvGraphicFramePr>
        <p:xfrm>
          <a:off x="457200" y="1700808"/>
          <a:ext cx="8229601" cy="3944125"/>
        </p:xfrm>
        <a:graphic>
          <a:graphicData uri="http://schemas.openxmlformats.org/drawingml/2006/table">
            <a:tbl>
              <a:tblPr/>
              <a:tblGrid>
                <a:gridCol w="1378496">
                  <a:extLst>
                    <a:ext uri="{9D8B030D-6E8A-4147-A177-3AD203B41FA5}">
                      <a16:colId xmlns:a16="http://schemas.microsoft.com/office/drawing/2014/main" val="2556518756"/>
                    </a:ext>
                  </a:extLst>
                </a:gridCol>
                <a:gridCol w="2460769">
                  <a:extLst>
                    <a:ext uri="{9D8B030D-6E8A-4147-A177-3AD203B41FA5}">
                      <a16:colId xmlns:a16="http://schemas.microsoft.com/office/drawing/2014/main" val="2927496214"/>
                    </a:ext>
                  </a:extLst>
                </a:gridCol>
                <a:gridCol w="847098">
                  <a:extLst>
                    <a:ext uri="{9D8B030D-6E8A-4147-A177-3AD203B41FA5}">
                      <a16:colId xmlns:a16="http://schemas.microsoft.com/office/drawing/2014/main" val="1999611037"/>
                    </a:ext>
                  </a:extLst>
                </a:gridCol>
                <a:gridCol w="847098">
                  <a:extLst>
                    <a:ext uri="{9D8B030D-6E8A-4147-A177-3AD203B41FA5}">
                      <a16:colId xmlns:a16="http://schemas.microsoft.com/office/drawing/2014/main" val="2537168703"/>
                    </a:ext>
                  </a:extLst>
                </a:gridCol>
                <a:gridCol w="546515">
                  <a:extLst>
                    <a:ext uri="{9D8B030D-6E8A-4147-A177-3AD203B41FA5}">
                      <a16:colId xmlns:a16="http://schemas.microsoft.com/office/drawing/2014/main" val="848614293"/>
                    </a:ext>
                  </a:extLst>
                </a:gridCol>
                <a:gridCol w="801555">
                  <a:extLst>
                    <a:ext uri="{9D8B030D-6E8A-4147-A177-3AD203B41FA5}">
                      <a16:colId xmlns:a16="http://schemas.microsoft.com/office/drawing/2014/main" val="1586016866"/>
                    </a:ext>
                  </a:extLst>
                </a:gridCol>
                <a:gridCol w="801555">
                  <a:extLst>
                    <a:ext uri="{9D8B030D-6E8A-4147-A177-3AD203B41FA5}">
                      <a16:colId xmlns:a16="http://schemas.microsoft.com/office/drawing/2014/main" val="417069840"/>
                    </a:ext>
                  </a:extLst>
                </a:gridCol>
                <a:gridCol w="546515">
                  <a:extLst>
                    <a:ext uri="{9D8B030D-6E8A-4147-A177-3AD203B41FA5}">
                      <a16:colId xmlns:a16="http://schemas.microsoft.com/office/drawing/2014/main" val="3923028840"/>
                    </a:ext>
                  </a:extLst>
                </a:gridCol>
              </a:tblGrid>
              <a:tr h="28542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 DE REFERENCIA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COMPETENCIAS CIUDADANAS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COMUNICACIÓN ESCRITA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INGLÉS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LECTURA CRÍTICA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RAZONAMIENTO CUANTITATIVO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PUNTAJE GLOBAL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828798"/>
                  </a:ext>
                </a:extLst>
              </a:tr>
              <a:tr h="14271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TECNICO EN INGENIERÍA, INDUSTRIA Y MINAS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TECNICO PROFESIONAL EN MECATRONICA</a:t>
                      </a:r>
                    </a:p>
                  </a:txBody>
                  <a:tcPr marL="7135" marR="7135" marT="7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7135" marR="7135" marT="7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7135" marR="7135" marT="7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7135" marR="7135" marT="7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7135" marR="7135" marT="7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7135" marR="7135" marT="7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7135" marR="7135" marT="7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4723985"/>
                  </a:ext>
                </a:extLst>
              </a:tr>
              <a:tr h="24118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COLOMBIA</a:t>
                      </a:r>
                    </a:p>
                  </a:txBody>
                  <a:tcPr marL="7135" marR="7135" marT="7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7135" marR="7135" marT="7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135" marR="7135" marT="7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135" marR="7135" marT="7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135" marR="7135" marT="7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7135" marR="7135" marT="7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7135" marR="7135" marT="7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762989"/>
                  </a:ext>
                </a:extLst>
              </a:tr>
              <a:tr h="14271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TECNOLOGICO EN ADMINISTRACIÓN Y TURISMO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TECNOLOGIA EN GESTION DEL TURISMO SOSTENIBLE</a:t>
                      </a:r>
                    </a:p>
                  </a:txBody>
                  <a:tcPr marL="7135" marR="7135" marT="7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135" marR="7135" marT="7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7135" marR="7135" marT="7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135" marR="7135" marT="7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135" marR="7135" marT="7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135" marR="7135" marT="7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7135" marR="7135" marT="7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7320787"/>
                  </a:ext>
                </a:extLst>
              </a:tr>
              <a:tr h="24118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COLOMBIA</a:t>
                      </a:r>
                    </a:p>
                  </a:txBody>
                  <a:tcPr marL="7135" marR="7135" marT="7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135" marR="7135" marT="7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7135" marR="7135" marT="7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7135" marR="7135" marT="7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135" marR="7135" marT="7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135" marR="7135" marT="7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7135" marR="7135" marT="7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083299"/>
                  </a:ext>
                </a:extLst>
              </a:tr>
              <a:tr h="14271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TECNOLOGICO EN INGENIERÍA, INDUSTRIA Y MINAS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TECNOLOGIA EN ELECTRICIDAD</a:t>
                      </a:r>
                    </a:p>
                  </a:txBody>
                  <a:tcPr marL="7135" marR="7135" marT="7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6331689"/>
                  </a:ext>
                </a:extLst>
              </a:tr>
              <a:tr h="14271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TECNOLOGIA EN MECATRONICA</a:t>
                      </a:r>
                    </a:p>
                  </a:txBody>
                  <a:tcPr marL="7135" marR="7135" marT="7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0891042"/>
                  </a:ext>
                </a:extLst>
              </a:tr>
              <a:tr h="14271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TECNOLOGIA INDUSTRIAL</a:t>
                      </a:r>
                    </a:p>
                  </a:txBody>
                  <a:tcPr marL="7135" marR="7135" marT="7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9457412"/>
                  </a:ext>
                </a:extLst>
              </a:tr>
              <a:tr h="14271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TECNOLOGIA MECANICA</a:t>
                      </a:r>
                    </a:p>
                  </a:txBody>
                  <a:tcPr marL="7135" marR="7135" marT="7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3498139"/>
                  </a:ext>
                </a:extLst>
              </a:tr>
              <a:tr h="14271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TECNOLOGIA QUIMICA</a:t>
                      </a:r>
                    </a:p>
                  </a:txBody>
                  <a:tcPr marL="7135" marR="7135" marT="7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2191907"/>
                  </a:ext>
                </a:extLst>
              </a:tr>
              <a:tr h="14271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COLOMBIA</a:t>
                      </a:r>
                    </a:p>
                  </a:txBody>
                  <a:tcPr marL="7135" marR="7135" marT="7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318098"/>
                  </a:ext>
                </a:extLst>
              </a:tr>
              <a:tr h="14271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TECNOLOGICO EN SALUD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TECNOLOGIA EN ATENCION PREHOSPITALARIA</a:t>
                      </a:r>
                    </a:p>
                  </a:txBody>
                  <a:tcPr marL="7135" marR="7135" marT="7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135" marR="7135" marT="7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135" marR="7135" marT="7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7135" marR="7135" marT="7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135" marR="7135" marT="7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7135" marR="7135" marT="7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135" marR="7135" marT="7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5693624"/>
                  </a:ext>
                </a:extLst>
              </a:tr>
              <a:tr h="14271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COLOMBIA</a:t>
                      </a:r>
                    </a:p>
                  </a:txBody>
                  <a:tcPr marL="7135" marR="7135" marT="7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7135" marR="7135" marT="7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7135" marR="7135" marT="7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7135" marR="7135" marT="7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7135" marR="7135" marT="7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135" marR="7135" marT="7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135" marR="7135" marT="7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057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8379048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098250"/>
              </p:ext>
            </p:extLst>
          </p:nvPr>
        </p:nvGraphicFramePr>
        <p:xfrm>
          <a:off x="323528" y="692696"/>
          <a:ext cx="8496945" cy="5788658"/>
        </p:xfrm>
        <a:graphic>
          <a:graphicData uri="http://schemas.openxmlformats.org/drawingml/2006/table">
            <a:tbl>
              <a:tblPr/>
              <a:tblGrid>
                <a:gridCol w="2459641">
                  <a:extLst>
                    <a:ext uri="{9D8B030D-6E8A-4147-A177-3AD203B41FA5}">
                      <a16:colId xmlns:a16="http://schemas.microsoft.com/office/drawing/2014/main" val="507731814"/>
                    </a:ext>
                  </a:extLst>
                </a:gridCol>
                <a:gridCol w="3445015">
                  <a:extLst>
                    <a:ext uri="{9D8B030D-6E8A-4147-A177-3AD203B41FA5}">
                      <a16:colId xmlns:a16="http://schemas.microsoft.com/office/drawing/2014/main" val="3400612657"/>
                    </a:ext>
                  </a:extLst>
                </a:gridCol>
                <a:gridCol w="1243567">
                  <a:extLst>
                    <a:ext uri="{9D8B030D-6E8A-4147-A177-3AD203B41FA5}">
                      <a16:colId xmlns:a16="http://schemas.microsoft.com/office/drawing/2014/main" val="4084466462"/>
                    </a:ext>
                  </a:extLst>
                </a:gridCol>
                <a:gridCol w="674361">
                  <a:extLst>
                    <a:ext uri="{9D8B030D-6E8A-4147-A177-3AD203B41FA5}">
                      <a16:colId xmlns:a16="http://schemas.microsoft.com/office/drawing/2014/main" val="2704537468"/>
                    </a:ext>
                  </a:extLst>
                </a:gridCol>
                <a:gridCol w="674361">
                  <a:extLst>
                    <a:ext uri="{9D8B030D-6E8A-4147-A177-3AD203B41FA5}">
                      <a16:colId xmlns:a16="http://schemas.microsoft.com/office/drawing/2014/main" val="185230123"/>
                    </a:ext>
                  </a:extLst>
                </a:gridCol>
              </a:tblGrid>
              <a:tr h="15011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 de Referencia</a:t>
                      </a:r>
                    </a:p>
                  </a:txBody>
                  <a:tcPr marL="7506" marR="7506" marT="7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Académico</a:t>
                      </a:r>
                    </a:p>
                  </a:txBody>
                  <a:tcPr marL="7506" marR="7506" marT="7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Quintil </a:t>
                      </a:r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Nacional en Grupo de Referencia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</a:p>
                  </a:txBody>
                  <a:tcPr marL="7506" marR="7506" marT="7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382426"/>
                  </a:ext>
                </a:extLst>
              </a:tr>
              <a:tr h="48036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Puntaje</a:t>
                      </a:r>
                    </a:p>
                  </a:txBody>
                  <a:tcPr marL="7506" marR="7506" marT="7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Evaluados</a:t>
                      </a:r>
                    </a:p>
                  </a:txBody>
                  <a:tcPr marL="7506" marR="7506" marT="7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703234"/>
                  </a:ext>
                </a:extLst>
              </a:tr>
              <a:tr h="15011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Y AFINES</a:t>
                      </a:r>
                    </a:p>
                  </a:txBody>
                  <a:tcPr marL="7506" marR="7506" marT="7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ADMINISTRACION INDUSTRIAL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99553"/>
                  </a:ext>
                </a:extLst>
              </a:tr>
              <a:tr h="15011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ADMINISTRACION DEL MEDIO AMBIENTE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455973"/>
                  </a:ext>
                </a:extLst>
              </a:tr>
              <a:tr h="15011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ADMINISTRACION DEL TURISMO SOSTENIBLE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516293"/>
                  </a:ext>
                </a:extLst>
              </a:tr>
              <a:tr h="1501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CIENCIAS AGROPECUARIAS</a:t>
                      </a:r>
                    </a:p>
                  </a:txBody>
                  <a:tcPr marL="7506" marR="7506" marT="7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MEDICINA VETERINARIA Y ZOOTECNIA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576515"/>
                  </a:ext>
                </a:extLst>
              </a:tr>
              <a:tr h="1501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CIENCIAS NATURALES Y EXACTAS</a:t>
                      </a:r>
                    </a:p>
                  </a:txBody>
                  <a:tcPr marL="7506" marR="7506" marT="7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QUIMICA INDUSTRIAL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49636"/>
                  </a:ext>
                </a:extLst>
              </a:tr>
              <a:tr h="247689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</a:t>
                      </a:r>
                    </a:p>
                  </a:txBody>
                  <a:tcPr marL="7506" marR="7506" marT="7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LICENCIATURA EN BILINGÜISMO CON ÉNFASIS EN INGLÉS</a:t>
                      </a:r>
                    </a:p>
                  </a:txBody>
                  <a:tcPr marL="7506" marR="7506" marT="7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447123"/>
                  </a:ext>
                </a:extLst>
              </a:tr>
              <a:tr h="15011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LICENCIATURA EN FILOSOFIA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879149"/>
                  </a:ext>
                </a:extLst>
              </a:tr>
              <a:tr h="15011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LICENCIATURA EN ARTES VISUALES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524100"/>
                  </a:ext>
                </a:extLst>
              </a:tr>
              <a:tr h="15011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LICENCIATURA EN ESPAÑOL Y LITERATURA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412256"/>
                  </a:ext>
                </a:extLst>
              </a:tr>
              <a:tr h="24768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LICENCIATURA EN COMUNICACION E INFORMATICA EDUCATIVA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741411"/>
                  </a:ext>
                </a:extLst>
              </a:tr>
              <a:tr h="15011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LICENCIATURA EN ARTES PLASTICAS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019347"/>
                  </a:ext>
                </a:extLst>
              </a:tr>
              <a:tr h="15011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LICENCIATURA EN MUSICA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140760"/>
                  </a:ext>
                </a:extLst>
              </a:tr>
              <a:tr h="24768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LICENCIATURA EN ETNOEDUCACION Y DESARROLLO COMUNITARIO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570583"/>
                  </a:ext>
                </a:extLst>
              </a:tr>
              <a:tr h="15011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LICENCIATURA EN MATEMATICAS Y FISICA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52116"/>
                  </a:ext>
                </a:extLst>
              </a:tr>
              <a:tr h="15011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LICENCIATURA EN PEDAGOGIA INFANTIL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317283"/>
                  </a:ext>
                </a:extLst>
              </a:tr>
              <a:tr h="150115">
                <a:tc rowSpan="7"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INGENIERÍA</a:t>
                      </a:r>
                    </a:p>
                  </a:txBody>
                  <a:tcPr marL="7506" marR="7506" marT="7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INGENIERIA MECANICA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582674"/>
                  </a:ext>
                </a:extLst>
              </a:tr>
              <a:tr h="15011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INGENIERIA FISICA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290312"/>
                  </a:ext>
                </a:extLst>
              </a:tr>
              <a:tr h="15011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INGENIERIA ELECTRICA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667021"/>
                  </a:ext>
                </a:extLst>
              </a:tr>
              <a:tr h="15011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INGENIERIA ELECTRONICA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973044"/>
                  </a:ext>
                </a:extLst>
              </a:tr>
              <a:tr h="15011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INGENIERIA INDUSTRIAL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005298"/>
                  </a:ext>
                </a:extLst>
              </a:tr>
              <a:tr h="15011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INGENIERIA DE SISTEMAS Y COMPUTACION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277799"/>
                  </a:ext>
                </a:extLst>
              </a:tr>
              <a:tr h="15011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INGENIERIA EN MECATRONICA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36190"/>
                  </a:ext>
                </a:extLst>
              </a:tr>
              <a:tr h="1501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MEDICINA</a:t>
                      </a:r>
                    </a:p>
                  </a:txBody>
                  <a:tcPr marL="7506" marR="7506" marT="7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MEDICINA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004361"/>
                  </a:ext>
                </a:extLst>
              </a:tr>
              <a:tr h="1501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RECREACIÓN Y DEPORTES</a:t>
                      </a:r>
                    </a:p>
                  </a:txBody>
                  <a:tcPr marL="7506" marR="7506" marT="7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CIENCIAS DEL DEPORTE Y  LA RECREACION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506" marR="7506" marT="75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808400"/>
                  </a:ext>
                </a:extLst>
              </a:tr>
            </a:tbl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08912" cy="504056"/>
          </a:xfrm>
        </p:spPr>
        <p:txBody>
          <a:bodyPr/>
          <a:lstStyle/>
          <a:p>
            <a:pPr algn="ctr"/>
            <a:r>
              <a:rPr lang="es-CO" altLang="es-CO" sz="2400" b="1" cap="none" dirty="0">
                <a:latin typeface="+mn-lt"/>
              </a:rPr>
              <a:t>Resultados Saber pro 2017</a:t>
            </a:r>
          </a:p>
        </p:txBody>
      </p:sp>
    </p:spTree>
    <p:extLst>
      <p:ext uri="{BB962C8B-B14F-4D97-AF65-F5344CB8AC3E}">
        <p14:creationId xmlns:p14="http://schemas.microsoft.com/office/powerpoint/2010/main" val="988346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964814"/>
              </p:ext>
            </p:extLst>
          </p:nvPr>
        </p:nvGraphicFramePr>
        <p:xfrm>
          <a:off x="817887" y="2132856"/>
          <a:ext cx="7508226" cy="3060000"/>
        </p:xfrm>
        <a:graphic>
          <a:graphicData uri="http://schemas.openxmlformats.org/drawingml/2006/table">
            <a:tbl>
              <a:tblPr/>
              <a:tblGrid>
                <a:gridCol w="1772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4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6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1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4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2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 de Referencia</a:t>
                      </a:r>
                    </a:p>
                  </a:txBody>
                  <a:tcPr marL="8100" marR="8100" marT="8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Académico</a:t>
                      </a:r>
                    </a:p>
                  </a:txBody>
                  <a:tcPr marL="8100" marR="8100" marT="8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Quintil </a:t>
                      </a:r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Nacional en</a:t>
                      </a:r>
                      <a:r>
                        <a:rPr lang="es-CO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el Grupo de Referencia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0" marR="8100" marT="8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</a:p>
                  </a:txBody>
                  <a:tcPr marL="8100" marR="8100" marT="8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2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Puntaje</a:t>
                      </a:r>
                    </a:p>
                  </a:txBody>
                  <a:tcPr marL="8100" marR="8100" marT="8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Evaluados</a:t>
                      </a:r>
                    </a:p>
                  </a:txBody>
                  <a:tcPr marL="8100" marR="8100" marT="8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0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TECNOLÓGICO EN INGENIERÍAS, INDUSTRIA Y MINAS</a:t>
                      </a:r>
                    </a:p>
                  </a:txBody>
                  <a:tcPr marL="8100" marR="8100" marT="8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TECNOLOGÍA QUÍMICA</a:t>
                      </a:r>
                    </a:p>
                  </a:txBody>
                  <a:tcPr marL="8100" marR="8100" marT="81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0" marR="8100" marT="8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8100" marR="8100" marT="8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100" marR="8100" marT="8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0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TECNOLOGÍA EN MECATRÓNICA</a:t>
                      </a:r>
                    </a:p>
                  </a:txBody>
                  <a:tcPr marL="8100" marR="8100" marT="81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0" marR="8100" marT="8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8100" marR="8100" marT="8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100" marR="8100" marT="8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0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TECNOLOGÍA INDUSTRIAL</a:t>
                      </a:r>
                    </a:p>
                  </a:txBody>
                  <a:tcPr marL="8100" marR="8100" marT="81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0" marR="8100" marT="8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8100" marR="8100" marT="8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8100" marR="8100" marT="8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0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TECNOLOGÍA EN ELECTRICIDAD</a:t>
                      </a:r>
                    </a:p>
                  </a:txBody>
                  <a:tcPr marL="8100" marR="8100" marT="81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0" marR="8100" marT="8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8100" marR="8100" marT="8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100" marR="8100" marT="8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0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TECNOLOGÍA MECÁNICA</a:t>
                      </a:r>
                    </a:p>
                  </a:txBody>
                  <a:tcPr marL="8100" marR="8100" marT="81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0" marR="8100" marT="8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8100" marR="8100" marT="8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100" marR="8100" marT="8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93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TÉCNICO EN INGENIERÍA, INDUSTRIA Y MINAS</a:t>
                      </a:r>
                    </a:p>
                  </a:txBody>
                  <a:tcPr marL="8100" marR="8100" marT="8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TÉCNICO PROFESIONAL EN MECATRÓNICA</a:t>
                      </a:r>
                    </a:p>
                  </a:txBody>
                  <a:tcPr marL="8100" marR="8100" marT="8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0" marR="8100" marT="8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8100" marR="8100" marT="8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8100" marR="8100" marT="8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20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TECNOLÓGICO EN SALUD</a:t>
                      </a:r>
                    </a:p>
                  </a:txBody>
                  <a:tcPr marL="8100" marR="8100" marT="81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TECNOLOGÍA EN ATENCIÓN PREHOSPITALARIA</a:t>
                      </a:r>
                    </a:p>
                  </a:txBody>
                  <a:tcPr marL="8100" marR="8100" marT="81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0" marR="8100" marT="8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8100" marR="8100" marT="8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8100" marR="8100" marT="8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322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TECNOLÓGICO EN ADMINSITRACIÓN Y TURISMO</a:t>
                      </a:r>
                    </a:p>
                  </a:txBody>
                  <a:tcPr marL="8100" marR="8100" marT="81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TECNOLOGÍA EN GESTIÓN DEL TURISMO SOSTENIBLE</a:t>
                      </a:r>
                    </a:p>
                  </a:txBody>
                  <a:tcPr marL="8100" marR="8100" marT="81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0" marR="8100" marT="8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8100" marR="8100" marT="8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8100" marR="8100" marT="8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08912" cy="504056"/>
          </a:xfrm>
        </p:spPr>
        <p:txBody>
          <a:bodyPr/>
          <a:lstStyle/>
          <a:p>
            <a:pPr algn="ctr"/>
            <a:r>
              <a:rPr lang="es-CO" altLang="es-CO" sz="2400" b="1" cap="none" dirty="0">
                <a:latin typeface="+mn-lt"/>
              </a:rPr>
              <a:t>Resultados Saber </a:t>
            </a:r>
            <a:r>
              <a:rPr lang="es-CO" altLang="es-CO" sz="2400" b="1" cap="none" dirty="0" err="1" smtClean="0">
                <a:latin typeface="+mn-lt"/>
              </a:rPr>
              <a:t>TyT</a:t>
            </a:r>
            <a:r>
              <a:rPr lang="es-CO" altLang="es-CO" sz="2400" b="1" cap="none" dirty="0" smtClean="0">
                <a:latin typeface="+mn-lt"/>
              </a:rPr>
              <a:t> </a:t>
            </a:r>
            <a:r>
              <a:rPr lang="es-CO" altLang="es-CO" sz="2400" b="1" cap="none" dirty="0">
                <a:latin typeface="+mn-lt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925128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F9C92B-0DFE-48C6-9DA9-8FDB3AE5D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¿Cómo consultar la información desde el ICFES?</a:t>
            </a:r>
            <a:br>
              <a:rPr lang="es-CO" dirty="0"/>
            </a:br>
            <a:r>
              <a:rPr lang="es-CO" dirty="0"/>
              <a:t>www.icfes.gov.co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EAF43FA-4904-413D-92F6-A534F26FC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79" y="1842691"/>
            <a:ext cx="3912293" cy="402758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164C2E5-83CE-43C5-BB6B-905E3B3C83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091"/>
          <a:stretch/>
        </p:blipFill>
        <p:spPr>
          <a:xfrm>
            <a:off x="5498872" y="1700808"/>
            <a:ext cx="3213929" cy="4338040"/>
          </a:xfrm>
          <a:prstGeom prst="rect">
            <a:avLst/>
          </a:prstGeom>
        </p:spPr>
      </p:pic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103B9287-6265-4652-A74D-B4749BF9B80A}"/>
              </a:ext>
            </a:extLst>
          </p:cNvPr>
          <p:cNvSpPr/>
          <p:nvPr/>
        </p:nvSpPr>
        <p:spPr>
          <a:xfrm>
            <a:off x="4396767" y="3491880"/>
            <a:ext cx="746511" cy="72920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8347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2C508B-58D0-4E03-980E-F914FA2BC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ANEXOS</a:t>
            </a:r>
          </a:p>
        </p:txBody>
      </p:sp>
    </p:spTree>
    <p:extLst>
      <p:ext uri="{BB962C8B-B14F-4D97-AF65-F5344CB8AC3E}">
        <p14:creationId xmlns:p14="http://schemas.microsoft.com/office/powerpoint/2010/main" val="1766927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53585" y="908720"/>
            <a:ext cx="8208912" cy="648072"/>
          </a:xfrm>
        </p:spPr>
        <p:txBody>
          <a:bodyPr/>
          <a:lstStyle/>
          <a:p>
            <a:pPr algn="ctr"/>
            <a:r>
              <a:rPr lang="es-CO" altLang="es-CO" sz="2400" cap="none" dirty="0">
                <a:latin typeface="+mn-lt"/>
              </a:rPr>
              <a:t>Resumen resultados competencias por grupo de referencia</a:t>
            </a:r>
            <a:endParaRPr lang="es-CO" altLang="es-CO" sz="2400" b="0" cap="none" dirty="0">
              <a:latin typeface="+mn-lt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07504" y="1773833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altLang="es-CO"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MS PGothic" charset="0"/>
              </a:rPr>
              <a:t>Nivel Profesional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07504" y="4037002"/>
            <a:ext cx="4113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altLang="es-CO"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MS PGothic" charset="0"/>
              </a:rPr>
              <a:t>Nivel Tecnológico y Técnico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98" y="4541898"/>
            <a:ext cx="8769485" cy="142937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68" y="2492896"/>
            <a:ext cx="9009315" cy="118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837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645024"/>
            <a:ext cx="8820472" cy="1179664"/>
          </a:xfrm>
        </p:spPr>
        <p:txBody>
          <a:bodyPr/>
          <a:lstStyle/>
          <a:p>
            <a:pPr algn="r"/>
            <a:r>
              <a:rPr lang="es-CO" cap="none" dirty="0"/>
              <a:t>Comunicación escrita</a:t>
            </a:r>
          </a:p>
        </p:txBody>
      </p:sp>
    </p:spTree>
    <p:extLst>
      <p:ext uri="{BB962C8B-B14F-4D97-AF65-F5344CB8AC3E}">
        <p14:creationId xmlns:p14="http://schemas.microsoft.com/office/powerpoint/2010/main" val="1152848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481" y="1340768"/>
            <a:ext cx="4829038" cy="1296144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/>
            <a:r>
              <a:rPr lang="es-CO" sz="2400" cap="none" dirty="0"/>
              <a:t>Comunicación escrita</a:t>
            </a:r>
            <a:br>
              <a:rPr lang="es-CO" sz="2400" cap="none" dirty="0"/>
            </a:br>
            <a:r>
              <a:rPr lang="es-CO" sz="2400" b="0" cap="none" dirty="0"/>
              <a:t>Nivel Profesional UTP vs COLOMBIA</a:t>
            </a:r>
          </a:p>
        </p:txBody>
      </p:sp>
      <p:pic>
        <p:nvPicPr>
          <p:cNvPr id="6" name="image7.png"/>
          <p:cNvPicPr/>
          <p:nvPr/>
        </p:nvPicPr>
        <p:blipFill rotWithShape="1">
          <a:blip r:embed="rId3" cstate="print"/>
          <a:srcRect b="5812"/>
          <a:stretch/>
        </p:blipFill>
        <p:spPr>
          <a:xfrm>
            <a:off x="323528" y="3149894"/>
            <a:ext cx="2493175" cy="2418937"/>
          </a:xfrm>
          <a:prstGeom prst="rect">
            <a:avLst/>
          </a:prstGeom>
        </p:spPr>
      </p:pic>
      <p:pic>
        <p:nvPicPr>
          <p:cNvPr id="7" name="image8.png"/>
          <p:cNvPicPr/>
          <p:nvPr/>
        </p:nvPicPr>
        <p:blipFill rotWithShape="1">
          <a:blip r:embed="rId4" cstate="print"/>
          <a:srcRect b="5828"/>
          <a:stretch/>
        </p:blipFill>
        <p:spPr>
          <a:xfrm>
            <a:off x="3059832" y="3187410"/>
            <a:ext cx="2493175" cy="2411847"/>
          </a:xfrm>
          <a:prstGeom prst="rect">
            <a:avLst/>
          </a:prstGeom>
        </p:spPr>
      </p:pic>
      <p:pic>
        <p:nvPicPr>
          <p:cNvPr id="8" name="image7.png"/>
          <p:cNvPicPr/>
          <p:nvPr/>
        </p:nvPicPr>
        <p:blipFill rotWithShape="1">
          <a:blip r:embed="rId3" cstate="print"/>
          <a:srcRect t="95822"/>
          <a:stretch/>
        </p:blipFill>
        <p:spPr>
          <a:xfrm>
            <a:off x="1763688" y="5805264"/>
            <a:ext cx="2679700" cy="11531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960840" y="3187410"/>
            <a:ext cx="2725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>
                <a:latin typeface="+mn-lt"/>
              </a:rPr>
              <a:t>La Universidad en 2017 para comunicación escrita en promedio mantiene resultados </a:t>
            </a:r>
            <a:r>
              <a:rPr lang="es-CO" sz="2000" b="1" dirty="0">
                <a:latin typeface="+mn-lt"/>
              </a:rPr>
              <a:t>estadísticamente iguales </a:t>
            </a:r>
            <a:r>
              <a:rPr lang="es-CO" sz="2000" dirty="0">
                <a:latin typeface="+mn-lt"/>
              </a:rPr>
              <a:t>al 2016, y se encuentra por encima de la media Nacional.</a:t>
            </a:r>
          </a:p>
        </p:txBody>
      </p:sp>
    </p:spTree>
    <p:extLst>
      <p:ext uri="{BB962C8B-B14F-4D97-AF65-F5344CB8AC3E}">
        <p14:creationId xmlns:p14="http://schemas.microsoft.com/office/powerpoint/2010/main" val="2743376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/>
            <a:r>
              <a:rPr lang="es-CO" sz="2400" cap="none" dirty="0"/>
              <a:t>Comunicación escrita</a:t>
            </a:r>
            <a:br>
              <a:rPr lang="es-CO" sz="2400" cap="none" dirty="0"/>
            </a:br>
            <a:r>
              <a:rPr lang="es-CO" sz="2400" b="0" cap="none" dirty="0"/>
              <a:t>Nivel Profesional Grupos de Referencia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530" y="1340768"/>
            <a:ext cx="4786043" cy="288032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87626" y="4509120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>
                <a:latin typeface="+mn-lt"/>
              </a:rPr>
              <a:t>Frente a los grupos de referencia, la competencia de comunicación escrita tuvo </a:t>
            </a:r>
            <a:r>
              <a:rPr lang="es-CO" sz="2400" b="1" dirty="0">
                <a:latin typeface="+mn-lt"/>
              </a:rPr>
              <a:t>menor desempeño </a:t>
            </a:r>
            <a:r>
              <a:rPr lang="es-CO" sz="2400" dirty="0">
                <a:latin typeface="+mn-lt"/>
              </a:rPr>
              <a:t>en los grupos: </a:t>
            </a:r>
            <a:r>
              <a:rPr lang="es-CO" sz="2400" b="1" dirty="0">
                <a:latin typeface="+mn-lt"/>
              </a:rPr>
              <a:t>Ciencias Agropecuarias</a:t>
            </a:r>
            <a:r>
              <a:rPr lang="es-CO" sz="2400" dirty="0">
                <a:latin typeface="+mn-lt"/>
              </a:rPr>
              <a:t>, </a:t>
            </a:r>
            <a:r>
              <a:rPr lang="es-CO" sz="2400" b="1" dirty="0">
                <a:latin typeface="+mn-lt"/>
              </a:rPr>
              <a:t>Administración y afines</a:t>
            </a:r>
            <a:r>
              <a:rPr lang="es-CO" sz="2400" dirty="0">
                <a:latin typeface="+mn-lt"/>
              </a:rPr>
              <a:t>, y </a:t>
            </a:r>
            <a:r>
              <a:rPr lang="es-CO" sz="2400" b="1" dirty="0">
                <a:latin typeface="+mn-lt"/>
              </a:rPr>
              <a:t>Recreación y deportes</a:t>
            </a:r>
            <a:r>
              <a:rPr lang="es-CO" sz="2400" dirty="0">
                <a:latin typeface="+mn-lt"/>
              </a:rPr>
              <a:t>, en el resto de grupo se mantiene. </a:t>
            </a:r>
          </a:p>
        </p:txBody>
      </p:sp>
    </p:spTree>
    <p:extLst>
      <p:ext uri="{BB962C8B-B14F-4D97-AF65-F5344CB8AC3E}">
        <p14:creationId xmlns:p14="http://schemas.microsoft.com/office/powerpoint/2010/main" val="3485378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288" t="13479" b="8898"/>
          <a:stretch/>
        </p:blipFill>
        <p:spPr>
          <a:xfrm>
            <a:off x="323528" y="1556792"/>
            <a:ext cx="4646077" cy="389756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9" tIns="45720" rIns="91439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s-CO" altLang="es-CO" sz="2800" b="1" dirty="0"/>
              <a:t>Introducción</a:t>
            </a:r>
            <a:r>
              <a:rPr lang="es-CO" altLang="es-CO" sz="3600" b="1" dirty="0"/>
              <a:t/>
            </a:r>
            <a:br>
              <a:rPr lang="es-CO" altLang="es-CO" sz="3600" b="1" dirty="0"/>
            </a:br>
            <a:endParaRPr lang="es-CO" altLang="es-CO" sz="36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3923927" y="1628800"/>
            <a:ext cx="5023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El examen Saber Pro se compone de módulos de competencias específicas y 5 módulos que evalúan las competencias </a:t>
            </a:r>
            <a:r>
              <a:rPr lang="es-CO" sz="1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genéricas. </a:t>
            </a:r>
            <a:endParaRPr lang="es-CO" sz="1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644008" y="2204864"/>
            <a:ext cx="4392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s-CO" sz="1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Las competencias genéricas </a:t>
            </a:r>
            <a:r>
              <a:rPr lang="es-CO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son entendidas como aquellas que todos los estudiantes deben </a:t>
            </a:r>
            <a:r>
              <a:rPr lang="es-CO" sz="1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desarrollar independiente del énfasis de formación.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651553" y="4129916"/>
            <a:ext cx="4384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s-CO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Con los resultados del examen </a:t>
            </a:r>
            <a:r>
              <a:rPr lang="es-CO" sz="1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se </a:t>
            </a:r>
            <a:r>
              <a:rPr lang="es-CO" sz="1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producen reportes de resultados para las Instituciones Educativas.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995936" y="4725144"/>
            <a:ext cx="49516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s-CO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En el presente informe se muestra los resultados obtenidos en el 2017 en cada una de las competencias genéricas en comparación con el año 2016.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860032" y="3122384"/>
            <a:ext cx="40875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Las competencias genéricas evaluadas son: </a:t>
            </a:r>
            <a:r>
              <a:rPr lang="es-CO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lectura </a:t>
            </a:r>
            <a:r>
              <a:rPr lang="es-CO" sz="1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crítica, razonamiento cuantitativo, competencias ciudadanas, comunicación escrita e inglés</a:t>
            </a:r>
            <a:r>
              <a:rPr lang="es-CO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.</a:t>
            </a:r>
            <a:endParaRPr lang="es-CO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63730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922114"/>
          </a:xfrm>
        </p:spPr>
        <p:txBody>
          <a:bodyPr/>
          <a:lstStyle/>
          <a:p>
            <a:pPr algn="ctr"/>
            <a:r>
              <a:rPr lang="es-CO" sz="2400" cap="none" dirty="0"/>
              <a:t>Comunicación escrita</a:t>
            </a:r>
            <a:br>
              <a:rPr lang="es-CO" sz="2400" cap="none" dirty="0"/>
            </a:br>
            <a:r>
              <a:rPr lang="es-CO" sz="2400" b="0" cap="none" dirty="0"/>
              <a:t>Nivel Profesional Grupos de Referencia</a:t>
            </a:r>
          </a:p>
        </p:txBody>
      </p:sp>
      <p:pic>
        <p:nvPicPr>
          <p:cNvPr id="3" name="image7.png"/>
          <p:cNvPicPr/>
          <p:nvPr/>
        </p:nvPicPr>
        <p:blipFill rotWithShape="1">
          <a:blip r:embed="rId2" cstate="print"/>
          <a:srcRect b="4460"/>
          <a:stretch/>
        </p:blipFill>
        <p:spPr>
          <a:xfrm>
            <a:off x="467544" y="1490379"/>
            <a:ext cx="1896676" cy="1866612"/>
          </a:xfrm>
          <a:prstGeom prst="rect">
            <a:avLst/>
          </a:prstGeom>
        </p:spPr>
      </p:pic>
      <p:pic>
        <p:nvPicPr>
          <p:cNvPr id="4" name="image12.png"/>
          <p:cNvPicPr/>
          <p:nvPr/>
        </p:nvPicPr>
        <p:blipFill rotWithShape="1">
          <a:blip r:embed="rId3" cstate="print"/>
          <a:srcRect b="4185"/>
          <a:stretch/>
        </p:blipFill>
        <p:spPr>
          <a:xfrm>
            <a:off x="2555776" y="1490176"/>
            <a:ext cx="1896677" cy="1866816"/>
          </a:xfrm>
          <a:prstGeom prst="rect">
            <a:avLst/>
          </a:prstGeom>
        </p:spPr>
      </p:pic>
      <p:pic>
        <p:nvPicPr>
          <p:cNvPr id="5" name="image13.png"/>
          <p:cNvPicPr/>
          <p:nvPr/>
        </p:nvPicPr>
        <p:blipFill rotWithShape="1">
          <a:blip r:embed="rId4" cstate="print"/>
          <a:srcRect b="4196"/>
          <a:stretch/>
        </p:blipFill>
        <p:spPr>
          <a:xfrm>
            <a:off x="4798368" y="1490378"/>
            <a:ext cx="1896677" cy="1866613"/>
          </a:xfrm>
          <a:prstGeom prst="rect">
            <a:avLst/>
          </a:prstGeom>
        </p:spPr>
      </p:pic>
      <p:pic>
        <p:nvPicPr>
          <p:cNvPr id="6" name="image14.png"/>
          <p:cNvPicPr/>
          <p:nvPr/>
        </p:nvPicPr>
        <p:blipFill rotWithShape="1">
          <a:blip r:embed="rId5" cstate="print"/>
          <a:srcRect b="4450"/>
          <a:stretch/>
        </p:blipFill>
        <p:spPr>
          <a:xfrm>
            <a:off x="6967585" y="1490175"/>
            <a:ext cx="1896676" cy="1866816"/>
          </a:xfrm>
          <a:prstGeom prst="rect">
            <a:avLst/>
          </a:prstGeom>
        </p:spPr>
      </p:pic>
      <p:pic>
        <p:nvPicPr>
          <p:cNvPr id="7" name="image15.png"/>
          <p:cNvPicPr/>
          <p:nvPr/>
        </p:nvPicPr>
        <p:blipFill rotWithShape="1">
          <a:blip r:embed="rId6" cstate="print"/>
          <a:srcRect b="4174"/>
          <a:stretch/>
        </p:blipFill>
        <p:spPr>
          <a:xfrm>
            <a:off x="467544" y="3717032"/>
            <a:ext cx="1896676" cy="1872208"/>
          </a:xfrm>
          <a:prstGeom prst="rect">
            <a:avLst/>
          </a:prstGeom>
        </p:spPr>
      </p:pic>
      <p:pic>
        <p:nvPicPr>
          <p:cNvPr id="8" name="image16.png"/>
          <p:cNvPicPr/>
          <p:nvPr/>
        </p:nvPicPr>
        <p:blipFill rotWithShape="1">
          <a:blip r:embed="rId7" cstate="print"/>
          <a:srcRect b="5939"/>
          <a:stretch/>
        </p:blipFill>
        <p:spPr>
          <a:xfrm>
            <a:off x="2689919" y="3751515"/>
            <a:ext cx="1896676" cy="1837725"/>
          </a:xfrm>
          <a:prstGeom prst="rect">
            <a:avLst/>
          </a:prstGeom>
        </p:spPr>
      </p:pic>
      <p:pic>
        <p:nvPicPr>
          <p:cNvPr id="9" name="image17.png"/>
          <p:cNvPicPr/>
          <p:nvPr/>
        </p:nvPicPr>
        <p:blipFill rotWithShape="1">
          <a:blip r:embed="rId8" cstate="print"/>
          <a:srcRect b="4080"/>
          <a:stretch/>
        </p:blipFill>
        <p:spPr>
          <a:xfrm>
            <a:off x="4817103" y="3766654"/>
            <a:ext cx="1922794" cy="1894594"/>
          </a:xfrm>
          <a:prstGeom prst="rect">
            <a:avLst/>
          </a:prstGeom>
        </p:spPr>
      </p:pic>
      <p:pic>
        <p:nvPicPr>
          <p:cNvPr id="10" name="image18.png"/>
          <p:cNvPicPr/>
          <p:nvPr/>
        </p:nvPicPr>
        <p:blipFill rotWithShape="1">
          <a:blip r:embed="rId9" cstate="print"/>
          <a:srcRect b="3365"/>
          <a:stretch/>
        </p:blipFill>
        <p:spPr>
          <a:xfrm>
            <a:off x="7008038" y="3781793"/>
            <a:ext cx="1888092" cy="1879455"/>
          </a:xfrm>
          <a:prstGeom prst="rect">
            <a:avLst/>
          </a:prstGeom>
        </p:spPr>
      </p:pic>
      <p:pic>
        <p:nvPicPr>
          <p:cNvPr id="11" name="image18.png"/>
          <p:cNvPicPr/>
          <p:nvPr/>
        </p:nvPicPr>
        <p:blipFill rotWithShape="1">
          <a:blip r:embed="rId9" cstate="print"/>
          <a:srcRect t="94347"/>
          <a:stretch/>
        </p:blipFill>
        <p:spPr>
          <a:xfrm>
            <a:off x="2843808" y="6055770"/>
            <a:ext cx="3709910" cy="2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219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/>
            <a:r>
              <a:rPr lang="es-CO" sz="2400" cap="none" dirty="0"/>
              <a:t>Comunicación escrita</a:t>
            </a:r>
            <a:br>
              <a:rPr lang="es-CO" sz="2400" cap="none" dirty="0"/>
            </a:br>
            <a:r>
              <a:rPr lang="es-CO" sz="2400" b="0" cap="none" dirty="0"/>
              <a:t>Nivel Tecnológico y Técnico UTP vs COLOMBIA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88" y="1484784"/>
            <a:ext cx="5308424" cy="1224136"/>
          </a:xfrm>
          <a:prstGeom prst="rect">
            <a:avLst/>
          </a:prstGeom>
        </p:spPr>
      </p:pic>
      <p:pic>
        <p:nvPicPr>
          <p:cNvPr id="4" name="image3.png"/>
          <p:cNvPicPr/>
          <p:nvPr/>
        </p:nvPicPr>
        <p:blipFill rotWithShape="1">
          <a:blip r:embed="rId3" cstate="print"/>
          <a:srcRect b="2771"/>
          <a:stretch/>
        </p:blipFill>
        <p:spPr>
          <a:xfrm>
            <a:off x="251520" y="3133793"/>
            <a:ext cx="2523519" cy="2527455"/>
          </a:xfrm>
          <a:prstGeom prst="rect">
            <a:avLst/>
          </a:prstGeom>
        </p:spPr>
      </p:pic>
      <p:pic>
        <p:nvPicPr>
          <p:cNvPr id="5" name="image4.png"/>
          <p:cNvPicPr/>
          <p:nvPr/>
        </p:nvPicPr>
        <p:blipFill rotWithShape="1">
          <a:blip r:embed="rId4" cstate="print"/>
          <a:srcRect b="4496"/>
          <a:stretch/>
        </p:blipFill>
        <p:spPr>
          <a:xfrm>
            <a:off x="3059832" y="3185518"/>
            <a:ext cx="2523519" cy="2475730"/>
          </a:xfrm>
          <a:prstGeom prst="rect">
            <a:avLst/>
          </a:prstGeom>
        </p:spPr>
      </p:pic>
      <p:pic>
        <p:nvPicPr>
          <p:cNvPr id="8" name="image3.png"/>
          <p:cNvPicPr/>
          <p:nvPr/>
        </p:nvPicPr>
        <p:blipFill rotWithShape="1">
          <a:blip r:embed="rId3" cstate="print"/>
          <a:srcRect t="94347"/>
          <a:stretch/>
        </p:blipFill>
        <p:spPr>
          <a:xfrm>
            <a:off x="1719982" y="5930085"/>
            <a:ext cx="2679700" cy="15603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6084168" y="3284984"/>
            <a:ext cx="2725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>
                <a:latin typeface="+mn-lt"/>
              </a:rPr>
              <a:t>La Universidad en 2017 para comunicación escrita en promedio mantiene resultados </a:t>
            </a:r>
            <a:r>
              <a:rPr lang="es-CO" sz="2000" b="1" dirty="0">
                <a:latin typeface="+mn-lt"/>
              </a:rPr>
              <a:t>estadísticamente iguales </a:t>
            </a:r>
            <a:r>
              <a:rPr lang="es-CO" sz="2000" dirty="0">
                <a:latin typeface="+mn-lt"/>
              </a:rPr>
              <a:t>al 2016, y se encuentra por encima de la media Nacional.</a:t>
            </a:r>
          </a:p>
        </p:txBody>
      </p:sp>
    </p:spTree>
    <p:extLst>
      <p:ext uri="{BB962C8B-B14F-4D97-AF65-F5344CB8AC3E}">
        <p14:creationId xmlns:p14="http://schemas.microsoft.com/office/powerpoint/2010/main" val="2045117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/>
            <a:r>
              <a:rPr lang="es-CO" sz="2400" cap="none" dirty="0"/>
              <a:t>Comunicación escrita</a:t>
            </a:r>
            <a:br>
              <a:rPr lang="es-CO" sz="2400" cap="none" dirty="0"/>
            </a:br>
            <a:r>
              <a:rPr lang="es-CO" sz="2400" b="0" cap="none" dirty="0"/>
              <a:t>Nivel Tecnológico y Técnico Grupos de Referencia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332" y="1694621"/>
            <a:ext cx="6432008" cy="223224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33872" y="4424738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>
                <a:latin typeface="+mn-lt"/>
              </a:rPr>
              <a:t>Frente a los grupos de referencia, la competencia de comunicación escrita presenta </a:t>
            </a:r>
            <a:r>
              <a:rPr lang="es-CO" sz="2400" b="1" dirty="0">
                <a:latin typeface="+mn-lt"/>
              </a:rPr>
              <a:t>igual desempeño </a:t>
            </a:r>
            <a:r>
              <a:rPr lang="es-CO" sz="2400" dirty="0">
                <a:latin typeface="+mn-lt"/>
              </a:rPr>
              <a:t>que le año pasado.</a:t>
            </a:r>
          </a:p>
        </p:txBody>
      </p:sp>
    </p:spTree>
    <p:extLst>
      <p:ext uri="{BB962C8B-B14F-4D97-AF65-F5344CB8AC3E}">
        <p14:creationId xmlns:p14="http://schemas.microsoft.com/office/powerpoint/2010/main" val="3033123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922114"/>
          </a:xfrm>
        </p:spPr>
        <p:txBody>
          <a:bodyPr/>
          <a:lstStyle/>
          <a:p>
            <a:pPr algn="ctr"/>
            <a:r>
              <a:rPr lang="es-CO" sz="2400" cap="none" dirty="0"/>
              <a:t>Comunicación escrita</a:t>
            </a:r>
            <a:br>
              <a:rPr lang="es-CO" sz="2400" cap="none" dirty="0"/>
            </a:br>
            <a:r>
              <a:rPr lang="es-CO" sz="2400" b="0" cap="none" dirty="0"/>
              <a:t>Nivel Tecnológico y Técnico Grupos de Referencia</a:t>
            </a:r>
          </a:p>
        </p:txBody>
      </p:sp>
      <p:pic>
        <p:nvPicPr>
          <p:cNvPr id="3" name="image3.png"/>
          <p:cNvPicPr/>
          <p:nvPr/>
        </p:nvPicPr>
        <p:blipFill rotWithShape="1">
          <a:blip r:embed="rId2" cstate="print"/>
          <a:srcRect b="5627"/>
          <a:stretch/>
        </p:blipFill>
        <p:spPr>
          <a:xfrm>
            <a:off x="521093" y="1209335"/>
            <a:ext cx="2431420" cy="2363682"/>
          </a:xfrm>
          <a:prstGeom prst="rect">
            <a:avLst/>
          </a:prstGeom>
        </p:spPr>
      </p:pic>
      <p:pic>
        <p:nvPicPr>
          <p:cNvPr id="4" name="image6.png"/>
          <p:cNvPicPr/>
          <p:nvPr/>
        </p:nvPicPr>
        <p:blipFill rotWithShape="1">
          <a:blip r:embed="rId3" cstate="print"/>
          <a:srcRect b="6484"/>
          <a:stretch/>
        </p:blipFill>
        <p:spPr>
          <a:xfrm>
            <a:off x="3232150" y="1230835"/>
            <a:ext cx="2431420" cy="2342181"/>
          </a:xfrm>
          <a:prstGeom prst="rect">
            <a:avLst/>
          </a:prstGeom>
        </p:spPr>
      </p:pic>
      <p:pic>
        <p:nvPicPr>
          <p:cNvPr id="5" name="image7.png"/>
          <p:cNvPicPr/>
          <p:nvPr/>
        </p:nvPicPr>
        <p:blipFill rotWithShape="1">
          <a:blip r:embed="rId4" cstate="print"/>
          <a:srcRect b="3609"/>
          <a:stretch/>
        </p:blipFill>
        <p:spPr>
          <a:xfrm>
            <a:off x="6156176" y="1230835"/>
            <a:ext cx="2431420" cy="2414189"/>
          </a:xfrm>
          <a:prstGeom prst="rect">
            <a:avLst/>
          </a:prstGeom>
        </p:spPr>
      </p:pic>
      <p:pic>
        <p:nvPicPr>
          <p:cNvPr id="6" name="image8.png"/>
          <p:cNvPicPr/>
          <p:nvPr/>
        </p:nvPicPr>
        <p:blipFill rotWithShape="1">
          <a:blip r:embed="rId5" cstate="print"/>
          <a:srcRect b="4999"/>
          <a:stretch/>
        </p:blipFill>
        <p:spPr>
          <a:xfrm>
            <a:off x="521093" y="3864504"/>
            <a:ext cx="2431420" cy="2372808"/>
          </a:xfrm>
          <a:prstGeom prst="rect">
            <a:avLst/>
          </a:prstGeom>
        </p:spPr>
      </p:pic>
      <p:pic>
        <p:nvPicPr>
          <p:cNvPr id="7" name="image9.png"/>
          <p:cNvPicPr/>
          <p:nvPr/>
        </p:nvPicPr>
        <p:blipFill rotWithShape="1">
          <a:blip r:embed="rId6" cstate="print"/>
          <a:srcRect b="5123"/>
          <a:stretch/>
        </p:blipFill>
        <p:spPr>
          <a:xfrm>
            <a:off x="3347864" y="3861048"/>
            <a:ext cx="2431420" cy="2376264"/>
          </a:xfrm>
          <a:prstGeom prst="rect">
            <a:avLst/>
          </a:prstGeom>
        </p:spPr>
      </p:pic>
      <p:pic>
        <p:nvPicPr>
          <p:cNvPr id="8" name="image9.png"/>
          <p:cNvPicPr/>
          <p:nvPr/>
        </p:nvPicPr>
        <p:blipFill rotWithShape="1">
          <a:blip r:embed="rId6" cstate="print"/>
          <a:srcRect t="94347"/>
          <a:stretch/>
        </p:blipFill>
        <p:spPr>
          <a:xfrm>
            <a:off x="3193204" y="6447325"/>
            <a:ext cx="2679700" cy="15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65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645024"/>
            <a:ext cx="8820472" cy="1179664"/>
          </a:xfrm>
        </p:spPr>
        <p:txBody>
          <a:bodyPr/>
          <a:lstStyle/>
          <a:p>
            <a:pPr algn="r"/>
            <a:r>
              <a:rPr lang="es-CO" cap="none" dirty="0"/>
              <a:t>Razonamiento cuantitativo</a:t>
            </a:r>
          </a:p>
        </p:txBody>
      </p:sp>
    </p:spTree>
    <p:extLst>
      <p:ext uri="{BB962C8B-B14F-4D97-AF65-F5344CB8AC3E}">
        <p14:creationId xmlns:p14="http://schemas.microsoft.com/office/powerpoint/2010/main" val="40828458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/>
            <a:r>
              <a:rPr lang="es-CO" sz="2400" cap="none" dirty="0"/>
              <a:t>Razonamiento cuantitativo</a:t>
            </a:r>
            <a:br>
              <a:rPr lang="es-CO" sz="2400" cap="none" dirty="0"/>
            </a:br>
            <a:r>
              <a:rPr lang="es-CO" sz="2400" b="0" cap="none" dirty="0"/>
              <a:t>Nivel Profesional UTP vs COLOMBIA</a:t>
            </a:r>
          </a:p>
        </p:txBody>
      </p:sp>
      <p:pic>
        <p:nvPicPr>
          <p:cNvPr id="8" name="image7.png"/>
          <p:cNvPicPr/>
          <p:nvPr/>
        </p:nvPicPr>
        <p:blipFill rotWithShape="1">
          <a:blip r:embed="rId2" cstate="print"/>
          <a:srcRect t="95822"/>
          <a:stretch/>
        </p:blipFill>
        <p:spPr>
          <a:xfrm>
            <a:off x="1763688" y="5805264"/>
            <a:ext cx="2679700" cy="11531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960840" y="3187410"/>
            <a:ext cx="28596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>
                <a:latin typeface="+mn-lt"/>
              </a:rPr>
              <a:t>La Universidad en 2017 para razonamiento cuantitativo en promedio mantiene resultados </a:t>
            </a:r>
            <a:r>
              <a:rPr lang="es-CO" sz="2000" b="1" dirty="0">
                <a:latin typeface="+mn-lt"/>
              </a:rPr>
              <a:t>estadísticamente iguales </a:t>
            </a:r>
            <a:r>
              <a:rPr lang="es-CO" sz="2000" dirty="0">
                <a:latin typeface="+mn-lt"/>
              </a:rPr>
              <a:t>al 2016, y se encuentra por encima de la media Nacional.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387" y="1484784"/>
            <a:ext cx="4411225" cy="1224136"/>
          </a:xfrm>
          <a:prstGeom prst="rect">
            <a:avLst/>
          </a:prstGeom>
        </p:spPr>
      </p:pic>
      <p:pic>
        <p:nvPicPr>
          <p:cNvPr id="9" name="image19.png"/>
          <p:cNvPicPr/>
          <p:nvPr/>
        </p:nvPicPr>
        <p:blipFill rotWithShape="1">
          <a:blip r:embed="rId4" cstate="print"/>
          <a:srcRect b="5781"/>
          <a:stretch/>
        </p:blipFill>
        <p:spPr>
          <a:xfrm>
            <a:off x="251520" y="3060495"/>
            <a:ext cx="2679700" cy="2600754"/>
          </a:xfrm>
          <a:prstGeom prst="rect">
            <a:avLst/>
          </a:prstGeom>
        </p:spPr>
      </p:pic>
      <p:pic>
        <p:nvPicPr>
          <p:cNvPr id="11" name="image20.png"/>
          <p:cNvPicPr/>
          <p:nvPr/>
        </p:nvPicPr>
        <p:blipFill rotWithShape="1">
          <a:blip r:embed="rId5" cstate="print"/>
          <a:srcRect b="6398"/>
          <a:stretch/>
        </p:blipFill>
        <p:spPr>
          <a:xfrm>
            <a:off x="3103538" y="3084641"/>
            <a:ext cx="2679700" cy="257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551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/>
            <a:r>
              <a:rPr lang="es-CO" sz="2400" cap="none" dirty="0"/>
              <a:t>Razonamiento cuantitativo</a:t>
            </a:r>
            <a:br>
              <a:rPr lang="es-CO" sz="2400" cap="none" dirty="0"/>
            </a:br>
            <a:r>
              <a:rPr lang="es-CO" sz="2400" b="0" cap="none" dirty="0"/>
              <a:t>Nivel Profesional Grupos de Referencia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57200" y="4744237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>
                <a:latin typeface="+mn-lt"/>
              </a:rPr>
              <a:t>Frente a los grupos de referencia, la competencia razonamiento cuantitativo tuvo </a:t>
            </a:r>
            <a:r>
              <a:rPr lang="es-CO" sz="2400" b="1" dirty="0">
                <a:latin typeface="+mn-lt"/>
              </a:rPr>
              <a:t>menor desempeño </a:t>
            </a:r>
            <a:r>
              <a:rPr lang="es-CO" sz="2400" dirty="0">
                <a:latin typeface="+mn-lt"/>
              </a:rPr>
              <a:t>en el grupo </a:t>
            </a:r>
            <a:r>
              <a:rPr lang="es-CO" sz="2400" b="1" dirty="0">
                <a:latin typeface="+mn-lt"/>
              </a:rPr>
              <a:t>Ciencias Agropecuarias</a:t>
            </a:r>
            <a:r>
              <a:rPr lang="es-CO" sz="2400" dirty="0">
                <a:latin typeface="+mn-lt"/>
              </a:rPr>
              <a:t>, en el resto de grupo se mantiene igual con respecto al año anterior.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968" y="1382997"/>
            <a:ext cx="4640063" cy="317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389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922114"/>
          </a:xfrm>
        </p:spPr>
        <p:txBody>
          <a:bodyPr/>
          <a:lstStyle/>
          <a:p>
            <a:pPr algn="ctr"/>
            <a:r>
              <a:rPr lang="es-CO" sz="2400" cap="none" dirty="0"/>
              <a:t>Razonamiento cuantitativo</a:t>
            </a:r>
            <a:br>
              <a:rPr lang="es-CO" sz="2400" cap="none" dirty="0"/>
            </a:br>
            <a:r>
              <a:rPr lang="es-CO" sz="2400" b="0" cap="none" dirty="0"/>
              <a:t>Nivel Profesional Grupos de Referencia</a:t>
            </a:r>
          </a:p>
        </p:txBody>
      </p:sp>
      <p:pic>
        <p:nvPicPr>
          <p:cNvPr id="11" name="image18.png"/>
          <p:cNvPicPr/>
          <p:nvPr/>
        </p:nvPicPr>
        <p:blipFill rotWithShape="1">
          <a:blip r:embed="rId2" cstate="print"/>
          <a:srcRect t="94347"/>
          <a:stretch/>
        </p:blipFill>
        <p:spPr>
          <a:xfrm>
            <a:off x="2943413" y="6071047"/>
            <a:ext cx="3709910" cy="216024"/>
          </a:xfrm>
          <a:prstGeom prst="rect">
            <a:avLst/>
          </a:prstGeom>
        </p:spPr>
      </p:pic>
      <p:pic>
        <p:nvPicPr>
          <p:cNvPr id="12" name="image19.png"/>
          <p:cNvPicPr/>
          <p:nvPr/>
        </p:nvPicPr>
        <p:blipFill rotWithShape="1">
          <a:blip r:embed="rId3" cstate="print"/>
          <a:srcRect b="5498"/>
          <a:stretch/>
        </p:blipFill>
        <p:spPr>
          <a:xfrm>
            <a:off x="467544" y="1398293"/>
            <a:ext cx="1941535" cy="2030708"/>
          </a:xfrm>
          <a:prstGeom prst="rect">
            <a:avLst/>
          </a:prstGeom>
        </p:spPr>
      </p:pic>
      <p:pic>
        <p:nvPicPr>
          <p:cNvPr id="13" name="image22.png"/>
          <p:cNvPicPr/>
          <p:nvPr/>
        </p:nvPicPr>
        <p:blipFill rotWithShape="1">
          <a:blip r:embed="rId4" cstate="print"/>
          <a:srcRect b="5180"/>
          <a:stretch/>
        </p:blipFill>
        <p:spPr>
          <a:xfrm>
            <a:off x="2627784" y="1397075"/>
            <a:ext cx="1941535" cy="2031925"/>
          </a:xfrm>
          <a:prstGeom prst="rect">
            <a:avLst/>
          </a:prstGeom>
        </p:spPr>
      </p:pic>
      <p:pic>
        <p:nvPicPr>
          <p:cNvPr id="14" name="image23.png"/>
          <p:cNvPicPr/>
          <p:nvPr/>
        </p:nvPicPr>
        <p:blipFill rotWithShape="1">
          <a:blip r:embed="rId5" cstate="print"/>
          <a:srcRect b="5513"/>
          <a:stretch/>
        </p:blipFill>
        <p:spPr>
          <a:xfrm>
            <a:off x="4798368" y="1404225"/>
            <a:ext cx="1941535" cy="2024776"/>
          </a:xfrm>
          <a:prstGeom prst="rect">
            <a:avLst/>
          </a:prstGeom>
        </p:spPr>
      </p:pic>
      <p:pic>
        <p:nvPicPr>
          <p:cNvPr id="15" name="image24.png"/>
          <p:cNvPicPr/>
          <p:nvPr/>
        </p:nvPicPr>
        <p:blipFill rotWithShape="1">
          <a:blip r:embed="rId6" cstate="print"/>
          <a:srcRect b="5165"/>
          <a:stretch/>
        </p:blipFill>
        <p:spPr>
          <a:xfrm>
            <a:off x="6958608" y="1391143"/>
            <a:ext cx="1941535" cy="2037857"/>
          </a:xfrm>
          <a:prstGeom prst="rect">
            <a:avLst/>
          </a:prstGeom>
        </p:spPr>
      </p:pic>
      <p:pic>
        <p:nvPicPr>
          <p:cNvPr id="16" name="image25.png"/>
          <p:cNvPicPr/>
          <p:nvPr/>
        </p:nvPicPr>
        <p:blipFill rotWithShape="1">
          <a:blip r:embed="rId7" cstate="print"/>
          <a:srcRect b="6364"/>
          <a:stretch/>
        </p:blipFill>
        <p:spPr>
          <a:xfrm>
            <a:off x="467543" y="3933056"/>
            <a:ext cx="1941535" cy="2012103"/>
          </a:xfrm>
          <a:prstGeom prst="rect">
            <a:avLst/>
          </a:prstGeom>
        </p:spPr>
      </p:pic>
      <p:pic>
        <p:nvPicPr>
          <p:cNvPr id="17" name="image26.png"/>
          <p:cNvPicPr/>
          <p:nvPr/>
        </p:nvPicPr>
        <p:blipFill rotWithShape="1">
          <a:blip r:embed="rId8" cstate="print"/>
          <a:srcRect b="6364"/>
          <a:stretch/>
        </p:blipFill>
        <p:spPr>
          <a:xfrm>
            <a:off x="2630465" y="3937177"/>
            <a:ext cx="1941535" cy="2012103"/>
          </a:xfrm>
          <a:prstGeom prst="rect">
            <a:avLst/>
          </a:prstGeom>
        </p:spPr>
      </p:pic>
      <p:pic>
        <p:nvPicPr>
          <p:cNvPr id="18" name="image27.png"/>
          <p:cNvPicPr/>
          <p:nvPr/>
        </p:nvPicPr>
        <p:blipFill rotWithShape="1">
          <a:blip r:embed="rId9" cstate="print"/>
          <a:srcRect b="6364"/>
          <a:stretch/>
        </p:blipFill>
        <p:spPr>
          <a:xfrm>
            <a:off x="4798368" y="3937177"/>
            <a:ext cx="2005880" cy="2012103"/>
          </a:xfrm>
          <a:prstGeom prst="rect">
            <a:avLst/>
          </a:prstGeom>
        </p:spPr>
      </p:pic>
      <p:pic>
        <p:nvPicPr>
          <p:cNvPr id="19" name="image28.png"/>
          <p:cNvPicPr/>
          <p:nvPr/>
        </p:nvPicPr>
        <p:blipFill rotWithShape="1">
          <a:blip r:embed="rId10" cstate="print"/>
          <a:srcRect b="5654"/>
          <a:stretch/>
        </p:blipFill>
        <p:spPr>
          <a:xfrm>
            <a:off x="6940150" y="3865169"/>
            <a:ext cx="1994688" cy="215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579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763" y="2071252"/>
            <a:ext cx="8229600" cy="922114"/>
          </a:xfrm>
        </p:spPr>
        <p:txBody>
          <a:bodyPr/>
          <a:lstStyle/>
          <a:p>
            <a:pPr algn="ctr"/>
            <a:r>
              <a:rPr lang="es-CO" altLang="es-CO" sz="2400" b="0" cap="none" dirty="0"/>
              <a:t>Afirmaciones evaluadas:</a:t>
            </a:r>
            <a:endParaRPr lang="es-CO" sz="2400" b="0" cap="non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964" y="2999024"/>
            <a:ext cx="7128792" cy="2283019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611560" y="404664"/>
            <a:ext cx="8229600" cy="92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s-CO" altLang="es-CO" sz="3600" b="1" kern="1200" cap="all">
                <a:solidFill>
                  <a:schemeClr val="accent1">
                    <a:lumMod val="50000"/>
                  </a:schemeClr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5pPr>
            <a:lvl6pPr marL="406542" algn="ctr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6pPr>
            <a:lvl7pPr marL="813084" algn="ctr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7pPr>
            <a:lvl8pPr marL="1219627" algn="ctr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8pPr>
            <a:lvl9pPr marL="1626169" algn="ctr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2400" cap="none"/>
              <a:t>Porcentaje de respuestas incorrectas asociadas a cada afirmación por grupo de referencia en razonamiento cuantitativo – </a:t>
            </a:r>
            <a:r>
              <a:rPr lang="es-CO" sz="2400" b="0" cap="none"/>
              <a:t>Nivel profesional</a:t>
            </a:r>
            <a:endParaRPr lang="es-CO" sz="2400" b="0" cap="none" dirty="0"/>
          </a:p>
        </p:txBody>
      </p:sp>
    </p:spTree>
    <p:extLst>
      <p:ext uri="{BB962C8B-B14F-4D97-AF65-F5344CB8AC3E}">
        <p14:creationId xmlns:p14="http://schemas.microsoft.com/office/powerpoint/2010/main" val="25993585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922114"/>
          </a:xfrm>
        </p:spPr>
        <p:txBody>
          <a:bodyPr/>
          <a:lstStyle/>
          <a:p>
            <a:pPr algn="ctr"/>
            <a:r>
              <a:rPr lang="es-CO" altLang="es-CO" sz="2400" cap="none" dirty="0"/>
              <a:t>Porcentaje de respuestas incorrectas asociadas a cada afirmación por grupo de referencia en razonamiento cuantitativo – </a:t>
            </a:r>
            <a:r>
              <a:rPr lang="es-CO" altLang="es-CO" sz="2400" b="0" cap="none" dirty="0"/>
              <a:t>Nivel profesional</a:t>
            </a:r>
            <a:endParaRPr lang="es-CO" sz="2400" b="0" cap="none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72816"/>
            <a:ext cx="8758913" cy="332514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915816" y="5544003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latin typeface="+mn-lt"/>
              </a:rPr>
              <a:t>El </a:t>
            </a:r>
            <a:r>
              <a:rPr lang="es-CO" sz="1400" b="1" dirty="0">
                <a:latin typeface="+mn-lt"/>
              </a:rPr>
              <a:t>45% </a:t>
            </a:r>
            <a:r>
              <a:rPr lang="es-CO" sz="1400" dirty="0">
                <a:latin typeface="+mn-lt"/>
              </a:rPr>
              <a:t>de las respuestas asociadas a la afirmación 1 fueron </a:t>
            </a:r>
            <a:r>
              <a:rPr lang="es-CO" sz="1400" b="1" dirty="0">
                <a:latin typeface="+mn-lt"/>
              </a:rPr>
              <a:t>contestadas incorrectamente.</a:t>
            </a:r>
            <a:r>
              <a:rPr lang="es-CO" sz="1400" dirty="0">
                <a:latin typeface="+mn-lt"/>
              </a:rPr>
              <a:t> El porcentaje obtenido en el 2016 fue menor.</a:t>
            </a:r>
          </a:p>
        </p:txBody>
      </p:sp>
      <p:cxnSp>
        <p:nvCxnSpPr>
          <p:cNvPr id="10" name="Conector recto de flecha 9"/>
          <p:cNvCxnSpPr/>
          <p:nvPr/>
        </p:nvCxnSpPr>
        <p:spPr>
          <a:xfrm flipV="1">
            <a:off x="4283968" y="5085184"/>
            <a:ext cx="0" cy="4588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CuadroTexto 21"/>
          <p:cNvSpPr txBox="1"/>
          <p:nvPr/>
        </p:nvSpPr>
        <p:spPr>
          <a:xfrm>
            <a:off x="539552" y="5724869"/>
            <a:ext cx="2160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1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Ejemplo de interpretación de resultados:</a:t>
            </a:r>
          </a:p>
        </p:txBody>
      </p:sp>
    </p:spTree>
    <p:extLst>
      <p:ext uri="{BB962C8B-B14F-4D97-AF65-F5344CB8AC3E}">
        <p14:creationId xmlns:p14="http://schemas.microsoft.com/office/powerpoint/2010/main" val="67959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 txBox="1">
            <a:spLocks/>
          </p:cNvSpPr>
          <p:nvPr/>
        </p:nvSpPr>
        <p:spPr bwMode="auto">
          <a:xfrm>
            <a:off x="609292" y="548680"/>
            <a:ext cx="821118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rIns="91439" anchor="ctr"/>
          <a:lstStyle>
            <a:lvl1pPr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ES_tradnl" altLang="es-CO" sz="28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MS PGothic" charset="0"/>
              </a:rPr>
              <a:t>Convenciones para la interpretación de resultados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39552" y="1340768"/>
            <a:ext cx="828092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2" algn="just"/>
            <a:r>
              <a:rPr lang="es-ES" sz="3600" dirty="0">
                <a:latin typeface="+mn-lt"/>
              </a:rPr>
              <a:t>=</a:t>
            </a:r>
            <a:r>
              <a:rPr lang="es-ES" sz="2000" dirty="0">
                <a:latin typeface="+mn-lt"/>
              </a:rPr>
              <a:t>  </a:t>
            </a:r>
            <a:r>
              <a:rPr lang="es-ES" sz="1800" dirty="0">
                <a:latin typeface="+mn-lt"/>
              </a:rPr>
              <a:t>Indica que el promedio del puntaje global/desviación estándar obtenido por los estudiantes de determinado grupo de referencia, nivel de agregación y nivel de desempeño en la última aplicación seleccionada </a:t>
            </a:r>
            <a:r>
              <a:rPr lang="es-ES" sz="1800" dirty="0">
                <a:solidFill>
                  <a:srgbClr val="0070C0"/>
                </a:solidFill>
                <a:latin typeface="+mn-lt"/>
              </a:rPr>
              <a:t>es </a:t>
            </a:r>
            <a:r>
              <a:rPr lang="es-ES" sz="1800" dirty="0">
                <a:solidFill>
                  <a:srgbClr val="0088EE"/>
                </a:solidFill>
                <a:latin typeface="+mn-lt"/>
              </a:rPr>
              <a:t>similar</a:t>
            </a:r>
            <a:r>
              <a:rPr lang="es-ES" sz="1800" dirty="0">
                <a:latin typeface="+mn-lt"/>
              </a:rPr>
              <a:t> a la estadística de comparación. </a:t>
            </a:r>
          </a:p>
          <a:p>
            <a:pPr marL="87312" algn="just"/>
            <a:endParaRPr lang="es-ES" sz="2000" dirty="0">
              <a:latin typeface="+mn-lt"/>
            </a:endParaRPr>
          </a:p>
          <a:p>
            <a:pPr marL="87312" algn="just"/>
            <a:r>
              <a:rPr lang="es-ES" sz="2000" dirty="0">
                <a:latin typeface="+mn-lt"/>
              </a:rPr>
              <a:t>▲  </a:t>
            </a:r>
            <a:r>
              <a:rPr lang="es-ES" sz="1800" dirty="0">
                <a:latin typeface="+mn-lt"/>
              </a:rPr>
              <a:t>Indica que el promedio del puntaje global/desviación estándar obtenido por los estudiantes de determinado grupo de referencia, nivel de agregación y nivel de desempeño en la última aplicación seleccionada </a:t>
            </a:r>
            <a:r>
              <a:rPr lang="es-ES" sz="1800" dirty="0">
                <a:solidFill>
                  <a:srgbClr val="0070C0"/>
                </a:solidFill>
                <a:latin typeface="+mn-lt"/>
              </a:rPr>
              <a:t>es mayor</a:t>
            </a:r>
            <a:r>
              <a:rPr lang="es-ES" sz="1800" dirty="0">
                <a:latin typeface="+mn-lt"/>
              </a:rPr>
              <a:t> que la estadística de comparación.</a:t>
            </a:r>
          </a:p>
          <a:p>
            <a:pPr marL="87312" algn="just"/>
            <a:endParaRPr lang="es-ES" sz="2000" dirty="0">
              <a:latin typeface="+mn-lt"/>
            </a:endParaRPr>
          </a:p>
          <a:p>
            <a:pPr marL="87312" algn="just"/>
            <a:r>
              <a:rPr lang="es-ES" sz="2000" dirty="0">
                <a:latin typeface="+mn-lt"/>
              </a:rPr>
              <a:t>▼  </a:t>
            </a:r>
            <a:r>
              <a:rPr lang="es-ES" sz="1800" dirty="0">
                <a:latin typeface="+mn-lt"/>
              </a:rPr>
              <a:t>Indica que el promedio del puntaje global/desviación estándar obtenido por los estudiantes de determinado grupo de referencia, nivel de agregación y nivel de desempeño en la última aplicación seleccionada </a:t>
            </a:r>
            <a:r>
              <a:rPr lang="es-ES" sz="1800" dirty="0">
                <a:solidFill>
                  <a:srgbClr val="0070C0"/>
                </a:solidFill>
                <a:latin typeface="+mn-lt"/>
              </a:rPr>
              <a:t>es menor</a:t>
            </a:r>
            <a:r>
              <a:rPr lang="es-ES" sz="1800" dirty="0">
                <a:latin typeface="+mn-lt"/>
              </a:rPr>
              <a:t> que la estadística de comparación.</a:t>
            </a:r>
          </a:p>
          <a:p>
            <a:pPr marL="87312" algn="just"/>
            <a:endParaRPr lang="es-CO" sz="2000" dirty="0">
              <a:latin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/>
            <a:r>
              <a:rPr lang="es-CO" sz="2400" cap="none" dirty="0"/>
              <a:t>Razonamiento cuantitativo</a:t>
            </a:r>
            <a:br>
              <a:rPr lang="es-CO" sz="2400" cap="none" dirty="0"/>
            </a:br>
            <a:r>
              <a:rPr lang="es-CO" sz="2400" b="0" cap="none" dirty="0"/>
              <a:t>Nivel Tecnológico y Técnico UTP vs COLOMBIA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788024" y="3880792"/>
            <a:ext cx="3456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>
                <a:latin typeface="+mn-lt"/>
              </a:rPr>
              <a:t>La Universidad en 2017 para razonamiento cuantitativo en promedio mantiene resultados </a:t>
            </a:r>
            <a:r>
              <a:rPr lang="es-CO" sz="2000" b="1" dirty="0">
                <a:latin typeface="+mn-lt"/>
              </a:rPr>
              <a:t>estadísticamente iguales </a:t>
            </a:r>
            <a:r>
              <a:rPr lang="es-CO" sz="2000" dirty="0">
                <a:latin typeface="+mn-lt"/>
              </a:rPr>
              <a:t>al 2016, y se encuentra por encima de la media Nacional.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662065"/>
            <a:ext cx="5457957" cy="122413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051720" y="3696126"/>
            <a:ext cx="18878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>
                <a:latin typeface="+mn-lt"/>
              </a:rPr>
              <a:t>El módulo no cuenta con niveles de desempeño aún definidos, por está razón, no se reporta porcentaje de estudiantes por niveles de desempeño</a:t>
            </a:r>
          </a:p>
        </p:txBody>
      </p:sp>
    </p:spTree>
    <p:extLst>
      <p:ext uri="{BB962C8B-B14F-4D97-AF65-F5344CB8AC3E}">
        <p14:creationId xmlns:p14="http://schemas.microsoft.com/office/powerpoint/2010/main" val="28478707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/>
            <a:r>
              <a:rPr lang="es-CO" sz="2400" cap="none" dirty="0"/>
              <a:t>Razonamiento cuantitativo</a:t>
            </a:r>
            <a:br>
              <a:rPr lang="es-CO" sz="2400" cap="none" dirty="0"/>
            </a:br>
            <a:r>
              <a:rPr lang="es-CO" sz="2400" b="0" cap="none" dirty="0"/>
              <a:t>Nivel Tecnológico y Técnico Grupos de Referencia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87626" y="4509120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>
                <a:latin typeface="+mn-lt"/>
              </a:rPr>
              <a:t>Frente a los grupos de referencia, la competencia de razonamiento cuantitativo tuvo </a:t>
            </a:r>
            <a:r>
              <a:rPr lang="es-CO" sz="2400" b="1" dirty="0">
                <a:latin typeface="+mn-lt"/>
              </a:rPr>
              <a:t>menor desempeño </a:t>
            </a:r>
            <a:r>
              <a:rPr lang="es-CO" sz="2400" dirty="0">
                <a:latin typeface="+mn-lt"/>
              </a:rPr>
              <a:t>en los grupos: </a:t>
            </a:r>
            <a:r>
              <a:rPr lang="es-CO" sz="2400" b="1" dirty="0">
                <a:latin typeface="+mn-lt"/>
              </a:rPr>
              <a:t>Tecnológico en administración y turismo </a:t>
            </a:r>
            <a:r>
              <a:rPr lang="es-CO" sz="2400" dirty="0">
                <a:latin typeface="+mn-lt"/>
              </a:rPr>
              <a:t>y</a:t>
            </a:r>
            <a:r>
              <a:rPr lang="es-CO" sz="2400" b="1" dirty="0">
                <a:latin typeface="+mn-lt"/>
              </a:rPr>
              <a:t> Tecnológico en salud</a:t>
            </a:r>
            <a:r>
              <a:rPr lang="es-CO" sz="2400" dirty="0">
                <a:latin typeface="+mn-lt"/>
              </a:rPr>
              <a:t>, en el resto de grupo se mantiene.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628800"/>
            <a:ext cx="5062809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1606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 bwMode="auto">
          <a:xfrm>
            <a:off x="611560" y="404664"/>
            <a:ext cx="8229600" cy="92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s-CO" altLang="es-CO" sz="3600" b="1" kern="1200" cap="all">
                <a:solidFill>
                  <a:schemeClr val="accent1">
                    <a:lumMod val="50000"/>
                  </a:schemeClr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5pPr>
            <a:lvl6pPr marL="406542" algn="ctr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6pPr>
            <a:lvl7pPr marL="813084" algn="ctr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7pPr>
            <a:lvl8pPr marL="1219627" algn="ctr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8pPr>
            <a:lvl9pPr marL="1626169" algn="ctr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2400" cap="none" dirty="0"/>
              <a:t>Porcentaje de respuestas incorrectas asociadas a cada afirmación por grupo de referencia en razonamiento cuantitativo – </a:t>
            </a:r>
            <a:r>
              <a:rPr lang="es-CO" sz="2400" b="0" cap="none" dirty="0"/>
              <a:t>Nivel Tecnológico y Técnico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16" y="1988840"/>
            <a:ext cx="8661648" cy="2836407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5439340" y="5157192"/>
            <a:ext cx="3453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latin typeface="+mn-lt"/>
              </a:rPr>
              <a:t>El </a:t>
            </a:r>
            <a:r>
              <a:rPr lang="es-CO" sz="1400" b="1" dirty="0">
                <a:latin typeface="+mn-lt"/>
              </a:rPr>
              <a:t>70% </a:t>
            </a:r>
            <a:r>
              <a:rPr lang="es-CO" sz="1400" dirty="0">
                <a:latin typeface="+mn-lt"/>
              </a:rPr>
              <a:t>de las respuestas asociadas a la afirmación 3 fueron </a:t>
            </a:r>
            <a:r>
              <a:rPr lang="es-CO" sz="1400" b="1" dirty="0">
                <a:latin typeface="+mn-lt"/>
              </a:rPr>
              <a:t>contestadas incorrectamente</a:t>
            </a:r>
            <a:r>
              <a:rPr lang="es-CO" sz="1400" dirty="0">
                <a:latin typeface="+mn-lt"/>
              </a:rPr>
              <a:t>. El porcentaje obtenido en el 2016 fue significativamente menor.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063076" y="5338058"/>
            <a:ext cx="2160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1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Ejemplo de interpretación de resultados:</a:t>
            </a:r>
          </a:p>
        </p:txBody>
      </p:sp>
      <p:cxnSp>
        <p:nvCxnSpPr>
          <p:cNvPr id="19" name="Conector recto de flecha 18"/>
          <p:cNvCxnSpPr/>
          <p:nvPr/>
        </p:nvCxnSpPr>
        <p:spPr>
          <a:xfrm flipH="1">
            <a:off x="8748464" y="4005064"/>
            <a:ext cx="21602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Conector recto 21"/>
          <p:cNvCxnSpPr>
            <a:endCxn id="12" idx="3"/>
          </p:cNvCxnSpPr>
          <p:nvPr/>
        </p:nvCxnSpPr>
        <p:spPr>
          <a:xfrm flipH="1">
            <a:off x="8892480" y="4005064"/>
            <a:ext cx="72008" cy="162918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6712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645024"/>
            <a:ext cx="8820472" cy="1179664"/>
          </a:xfrm>
        </p:spPr>
        <p:txBody>
          <a:bodyPr/>
          <a:lstStyle/>
          <a:p>
            <a:pPr algn="r"/>
            <a:r>
              <a:rPr lang="es-CO" cap="none" dirty="0"/>
              <a:t>Lectura crítica</a:t>
            </a:r>
          </a:p>
        </p:txBody>
      </p:sp>
    </p:spTree>
    <p:extLst>
      <p:ext uri="{BB962C8B-B14F-4D97-AF65-F5344CB8AC3E}">
        <p14:creationId xmlns:p14="http://schemas.microsoft.com/office/powerpoint/2010/main" val="3446408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/>
            <a:r>
              <a:rPr lang="es-CO" sz="2400" cap="none" dirty="0"/>
              <a:t>Lectura crítica</a:t>
            </a:r>
            <a:br>
              <a:rPr lang="es-CO" sz="2400" cap="none" dirty="0"/>
            </a:br>
            <a:r>
              <a:rPr lang="es-CO" sz="2400" b="0" cap="none" dirty="0"/>
              <a:t>Nivel Profesional UTP vs COLOMBIA</a:t>
            </a:r>
          </a:p>
        </p:txBody>
      </p:sp>
      <p:pic>
        <p:nvPicPr>
          <p:cNvPr id="8" name="image7.png"/>
          <p:cNvPicPr/>
          <p:nvPr/>
        </p:nvPicPr>
        <p:blipFill rotWithShape="1">
          <a:blip r:embed="rId2" cstate="print"/>
          <a:srcRect t="95822"/>
          <a:stretch/>
        </p:blipFill>
        <p:spPr>
          <a:xfrm>
            <a:off x="1763688" y="5805264"/>
            <a:ext cx="2679700" cy="11531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955556" y="3068960"/>
            <a:ext cx="28596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>
                <a:latin typeface="+mn-lt"/>
              </a:rPr>
              <a:t>La Universidad en 2017 para lectura crítica en promedio mantiene resultados </a:t>
            </a:r>
            <a:r>
              <a:rPr lang="es-CO" sz="2000" b="1" dirty="0">
                <a:latin typeface="+mn-lt"/>
              </a:rPr>
              <a:t>estadísticamente iguales </a:t>
            </a:r>
            <a:r>
              <a:rPr lang="es-CO" sz="2000" dirty="0">
                <a:latin typeface="+mn-lt"/>
              </a:rPr>
              <a:t>al 2016, y se encuentra por encima de la media Nacional.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484784"/>
            <a:ext cx="5099077" cy="1224136"/>
          </a:xfrm>
          <a:prstGeom prst="rect">
            <a:avLst/>
          </a:prstGeom>
        </p:spPr>
      </p:pic>
      <p:pic>
        <p:nvPicPr>
          <p:cNvPr id="12" name="image33.png"/>
          <p:cNvPicPr/>
          <p:nvPr/>
        </p:nvPicPr>
        <p:blipFill rotWithShape="1">
          <a:blip r:embed="rId4" cstate="print"/>
          <a:srcRect b="6267"/>
          <a:stretch/>
        </p:blipFill>
        <p:spPr>
          <a:xfrm>
            <a:off x="251520" y="2975865"/>
            <a:ext cx="2557495" cy="2469359"/>
          </a:xfrm>
          <a:prstGeom prst="rect">
            <a:avLst/>
          </a:prstGeom>
        </p:spPr>
      </p:pic>
      <p:pic>
        <p:nvPicPr>
          <p:cNvPr id="13" name="image34.png"/>
          <p:cNvPicPr/>
          <p:nvPr/>
        </p:nvPicPr>
        <p:blipFill rotWithShape="1">
          <a:blip r:embed="rId5" cstate="print"/>
          <a:srcRect b="6146"/>
          <a:stretch/>
        </p:blipFill>
        <p:spPr>
          <a:xfrm>
            <a:off x="3103538" y="2979501"/>
            <a:ext cx="2557495" cy="246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4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/>
            <a:r>
              <a:rPr lang="es-CO" sz="2400" cap="none" dirty="0"/>
              <a:t>Lectura crítica</a:t>
            </a:r>
            <a:br>
              <a:rPr lang="es-CO" sz="2400" cap="none" dirty="0"/>
            </a:br>
            <a:r>
              <a:rPr lang="es-CO" sz="2400" b="0" cap="none" dirty="0"/>
              <a:t>Nivel Profesional Grupos de Referencia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95536" y="4581128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>
                <a:latin typeface="+mn-lt"/>
              </a:rPr>
              <a:t>Frente a los grupos de referencia, la competencia lectura crítica tuvo </a:t>
            </a:r>
            <a:r>
              <a:rPr lang="es-CO" sz="2400" b="1" dirty="0">
                <a:latin typeface="+mn-lt"/>
              </a:rPr>
              <a:t>menor desempeño </a:t>
            </a:r>
            <a:r>
              <a:rPr lang="es-CO" sz="2400" dirty="0">
                <a:latin typeface="+mn-lt"/>
              </a:rPr>
              <a:t>en el grupo </a:t>
            </a:r>
            <a:r>
              <a:rPr lang="es-CO" sz="2400" b="1" dirty="0">
                <a:latin typeface="+mn-lt"/>
              </a:rPr>
              <a:t>Ciencias Agropecuarias</a:t>
            </a:r>
            <a:r>
              <a:rPr lang="es-CO" sz="2400" dirty="0">
                <a:latin typeface="+mn-lt"/>
              </a:rPr>
              <a:t>, en el resto de grupo se mantiene igual con respecto al años anterior.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412776"/>
            <a:ext cx="4968552" cy="276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483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922114"/>
          </a:xfrm>
        </p:spPr>
        <p:txBody>
          <a:bodyPr/>
          <a:lstStyle/>
          <a:p>
            <a:pPr algn="ctr"/>
            <a:r>
              <a:rPr lang="es-CO" sz="2400" cap="none" dirty="0"/>
              <a:t>Lectura crítica</a:t>
            </a:r>
            <a:br>
              <a:rPr lang="es-CO" sz="2400" cap="none" dirty="0"/>
            </a:br>
            <a:r>
              <a:rPr lang="es-CO" sz="2400" b="0" cap="none" dirty="0"/>
              <a:t>Nivel Profesional Grupos de Referencia</a:t>
            </a:r>
          </a:p>
        </p:txBody>
      </p:sp>
      <p:pic>
        <p:nvPicPr>
          <p:cNvPr id="11" name="image18.png"/>
          <p:cNvPicPr/>
          <p:nvPr/>
        </p:nvPicPr>
        <p:blipFill rotWithShape="1">
          <a:blip r:embed="rId2" cstate="print"/>
          <a:srcRect t="94347"/>
          <a:stretch/>
        </p:blipFill>
        <p:spPr>
          <a:xfrm>
            <a:off x="2771800" y="5985222"/>
            <a:ext cx="3709910" cy="216024"/>
          </a:xfrm>
          <a:prstGeom prst="rect">
            <a:avLst/>
          </a:prstGeom>
        </p:spPr>
      </p:pic>
      <p:pic>
        <p:nvPicPr>
          <p:cNvPr id="20" name="image33.png"/>
          <p:cNvPicPr/>
          <p:nvPr/>
        </p:nvPicPr>
        <p:blipFill rotWithShape="1">
          <a:blip r:embed="rId3" cstate="print"/>
          <a:srcRect b="6398"/>
          <a:stretch/>
        </p:blipFill>
        <p:spPr>
          <a:xfrm>
            <a:off x="467545" y="1196753"/>
            <a:ext cx="1941738" cy="1872207"/>
          </a:xfrm>
          <a:prstGeom prst="rect">
            <a:avLst/>
          </a:prstGeom>
        </p:spPr>
      </p:pic>
      <p:pic>
        <p:nvPicPr>
          <p:cNvPr id="21" name="image36.png"/>
          <p:cNvPicPr/>
          <p:nvPr/>
        </p:nvPicPr>
        <p:blipFill rotWithShape="1">
          <a:blip r:embed="rId4" cstate="print"/>
          <a:srcRect t="1" b="3915"/>
          <a:stretch/>
        </p:blipFill>
        <p:spPr>
          <a:xfrm>
            <a:off x="2555776" y="1224407"/>
            <a:ext cx="1941739" cy="1916562"/>
          </a:xfrm>
          <a:prstGeom prst="rect">
            <a:avLst/>
          </a:prstGeom>
        </p:spPr>
      </p:pic>
      <p:pic>
        <p:nvPicPr>
          <p:cNvPr id="22" name="image37.png"/>
          <p:cNvPicPr/>
          <p:nvPr/>
        </p:nvPicPr>
        <p:blipFill rotWithShape="1">
          <a:blip r:embed="rId5" cstate="print"/>
          <a:srcRect t="1" b="3915"/>
          <a:stretch/>
        </p:blipFill>
        <p:spPr>
          <a:xfrm>
            <a:off x="4732071" y="1224407"/>
            <a:ext cx="1941739" cy="1916562"/>
          </a:xfrm>
          <a:prstGeom prst="rect">
            <a:avLst/>
          </a:prstGeom>
        </p:spPr>
      </p:pic>
      <p:pic>
        <p:nvPicPr>
          <p:cNvPr id="23" name="image38.png"/>
          <p:cNvPicPr/>
          <p:nvPr/>
        </p:nvPicPr>
        <p:blipFill rotWithShape="1">
          <a:blip r:embed="rId6" cstate="print"/>
          <a:srcRect b="4180"/>
          <a:stretch/>
        </p:blipFill>
        <p:spPr>
          <a:xfrm>
            <a:off x="6952931" y="1224406"/>
            <a:ext cx="1941738" cy="1916562"/>
          </a:xfrm>
          <a:prstGeom prst="rect">
            <a:avLst/>
          </a:prstGeom>
        </p:spPr>
      </p:pic>
      <p:pic>
        <p:nvPicPr>
          <p:cNvPr id="24" name="image39.png"/>
          <p:cNvPicPr/>
          <p:nvPr/>
        </p:nvPicPr>
        <p:blipFill rotWithShape="1">
          <a:blip r:embed="rId7" cstate="print"/>
          <a:srcRect b="6398"/>
          <a:stretch/>
        </p:blipFill>
        <p:spPr>
          <a:xfrm>
            <a:off x="467545" y="3501008"/>
            <a:ext cx="1941738" cy="1872208"/>
          </a:xfrm>
          <a:prstGeom prst="rect">
            <a:avLst/>
          </a:prstGeom>
        </p:spPr>
      </p:pic>
      <p:pic>
        <p:nvPicPr>
          <p:cNvPr id="25" name="image40.png"/>
          <p:cNvPicPr/>
          <p:nvPr/>
        </p:nvPicPr>
        <p:blipFill rotWithShape="1">
          <a:blip r:embed="rId8" cstate="print"/>
          <a:srcRect b="5566"/>
          <a:stretch/>
        </p:blipFill>
        <p:spPr>
          <a:xfrm>
            <a:off x="2555777" y="3556381"/>
            <a:ext cx="1941738" cy="1888843"/>
          </a:xfrm>
          <a:prstGeom prst="rect">
            <a:avLst/>
          </a:prstGeom>
        </p:spPr>
      </p:pic>
      <p:pic>
        <p:nvPicPr>
          <p:cNvPr id="26" name="image41.png"/>
          <p:cNvPicPr/>
          <p:nvPr/>
        </p:nvPicPr>
        <p:blipFill rotWithShape="1">
          <a:blip r:embed="rId9" cstate="print"/>
          <a:srcRect b="2664"/>
          <a:stretch/>
        </p:blipFill>
        <p:spPr>
          <a:xfrm>
            <a:off x="4778896" y="3647727"/>
            <a:ext cx="1941739" cy="1941514"/>
          </a:xfrm>
          <a:prstGeom prst="rect">
            <a:avLst/>
          </a:prstGeom>
        </p:spPr>
      </p:pic>
      <p:pic>
        <p:nvPicPr>
          <p:cNvPr id="27" name="image42.png"/>
          <p:cNvPicPr/>
          <p:nvPr/>
        </p:nvPicPr>
        <p:blipFill rotWithShape="1">
          <a:blip r:embed="rId10" cstate="print"/>
          <a:srcRect b="7032"/>
          <a:stretch/>
        </p:blipFill>
        <p:spPr>
          <a:xfrm>
            <a:off x="6987974" y="3672185"/>
            <a:ext cx="1926615" cy="18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112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763" y="2071252"/>
            <a:ext cx="8229600" cy="922114"/>
          </a:xfrm>
        </p:spPr>
        <p:txBody>
          <a:bodyPr/>
          <a:lstStyle/>
          <a:p>
            <a:pPr algn="ctr"/>
            <a:r>
              <a:rPr lang="es-CO" altLang="es-CO" sz="2400" b="0" cap="none" dirty="0"/>
              <a:t>Afirmaciones evaluadas:</a:t>
            </a:r>
            <a:endParaRPr lang="es-CO" sz="2400" b="0" cap="none" dirty="0"/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611560" y="404664"/>
            <a:ext cx="8229600" cy="92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s-CO" altLang="es-CO" sz="3600" b="1" kern="1200" cap="all">
                <a:solidFill>
                  <a:schemeClr val="accent1">
                    <a:lumMod val="50000"/>
                  </a:schemeClr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5pPr>
            <a:lvl6pPr marL="406542" algn="ctr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6pPr>
            <a:lvl7pPr marL="813084" algn="ctr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7pPr>
            <a:lvl8pPr marL="1219627" algn="ctr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8pPr>
            <a:lvl9pPr marL="1626169" algn="ctr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2400" cap="none" dirty="0"/>
              <a:t>Porcentaje de respuestas incorrectas asociadas a cada afirmación por grupo de referencia en lectura crítica – </a:t>
            </a:r>
            <a:r>
              <a:rPr lang="es-CO" sz="2400" b="0" cap="none" dirty="0"/>
              <a:t>Nivel profesional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660" y="2852936"/>
            <a:ext cx="6305400" cy="211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656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922114"/>
          </a:xfrm>
        </p:spPr>
        <p:txBody>
          <a:bodyPr/>
          <a:lstStyle/>
          <a:p>
            <a:pPr algn="ctr"/>
            <a:r>
              <a:rPr lang="es-CO" altLang="es-CO" sz="2400" cap="none" dirty="0"/>
              <a:t>Porcentaje de respuestas incorrectas asociadas a cada afirmación por grupo de referencia en lectura crítica – </a:t>
            </a:r>
            <a:r>
              <a:rPr lang="es-CO" altLang="es-CO" sz="2400" b="0" cap="none" dirty="0"/>
              <a:t>Nivel profesional</a:t>
            </a:r>
            <a:endParaRPr lang="es-CO" sz="2400" b="0" cap="none" dirty="0"/>
          </a:p>
        </p:txBody>
      </p:sp>
      <p:sp>
        <p:nvSpPr>
          <p:cNvPr id="6" name="CuadroTexto 5"/>
          <p:cNvSpPr txBox="1"/>
          <p:nvPr/>
        </p:nvSpPr>
        <p:spPr>
          <a:xfrm>
            <a:off x="4499992" y="5517232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/>
              <a:t>El 43% de las respuestas asociadas a la afirmación 2 fueron contestadas incorrectamente. El porcentaje obtenido en el 2016 fue mayor.</a:t>
            </a:r>
          </a:p>
        </p:txBody>
      </p:sp>
      <p:cxnSp>
        <p:nvCxnSpPr>
          <p:cNvPr id="10" name="Conector recto de flecha 9"/>
          <p:cNvCxnSpPr/>
          <p:nvPr/>
        </p:nvCxnSpPr>
        <p:spPr>
          <a:xfrm flipV="1">
            <a:off x="6372200" y="5017946"/>
            <a:ext cx="0" cy="4588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CuadroTexto 21"/>
          <p:cNvSpPr txBox="1"/>
          <p:nvPr/>
        </p:nvSpPr>
        <p:spPr>
          <a:xfrm>
            <a:off x="2051720" y="5778841"/>
            <a:ext cx="2160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100" b="1" dirty="0">
                <a:solidFill>
                  <a:schemeClr val="accent1">
                    <a:lumMod val="75000"/>
                  </a:schemeClr>
                </a:solidFill>
              </a:rPr>
              <a:t>Ejemplo de interpretación de resultados: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71195"/>
            <a:ext cx="8788245" cy="324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9139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/>
            <a:r>
              <a:rPr lang="es-CO" sz="2400" cap="none" dirty="0"/>
              <a:t>Lectura crítica</a:t>
            </a:r>
            <a:br>
              <a:rPr lang="es-CO" sz="2400" cap="none" dirty="0"/>
            </a:br>
            <a:r>
              <a:rPr lang="es-CO" sz="2400" b="0" cap="none" dirty="0"/>
              <a:t>Nivel Tecnológico y Técnico UTP vs COLOMBIA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788024" y="3880792"/>
            <a:ext cx="3456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>
                <a:latin typeface="+mn-lt"/>
              </a:rPr>
              <a:t>La Universidad en 2017 para lectura crítica en promedio mantiene resultados </a:t>
            </a:r>
            <a:r>
              <a:rPr lang="es-CO" sz="2000" b="1" dirty="0">
                <a:latin typeface="+mn-lt"/>
              </a:rPr>
              <a:t>estadísticamente iguales </a:t>
            </a:r>
            <a:r>
              <a:rPr lang="es-CO" sz="2000" dirty="0">
                <a:latin typeface="+mn-lt"/>
              </a:rPr>
              <a:t>al 2016, y se encuentra por encima de la media Nacional.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051720" y="3696126"/>
            <a:ext cx="18878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>
                <a:latin typeface="+mn-lt"/>
              </a:rPr>
              <a:t>El módulo no cuenta con niveles de desempeño aún definidos, por está razón, no se reporta porcentaje de estudiantes por niveles de desempeño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757" y="1628800"/>
            <a:ext cx="5241109" cy="137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81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737168"/>
            <a:ext cx="8208912" cy="1179664"/>
          </a:xfrm>
        </p:spPr>
        <p:txBody>
          <a:bodyPr/>
          <a:lstStyle/>
          <a:p>
            <a:pPr algn="ctr"/>
            <a:r>
              <a:rPr lang="es-CO" altLang="es-CO" sz="2400" cap="none" dirty="0">
                <a:latin typeface="+mn-lt"/>
              </a:rPr>
              <a:t>Resultados globales</a:t>
            </a:r>
            <a:br>
              <a:rPr lang="es-CO" altLang="es-CO" sz="2400" cap="none" dirty="0">
                <a:latin typeface="+mn-lt"/>
              </a:rPr>
            </a:br>
            <a:r>
              <a:rPr lang="es-CO" altLang="es-CO" sz="2400" b="0" cap="none" dirty="0">
                <a:latin typeface="+mn-lt"/>
              </a:rPr>
              <a:t>Universidad Tecnológica de Pereira </a:t>
            </a:r>
            <a:r>
              <a:rPr lang="es-CO" altLang="es-CO" sz="2400" cap="none" dirty="0">
                <a:latin typeface="+mn-lt"/>
              </a:rPr>
              <a:t>vs</a:t>
            </a:r>
            <a:r>
              <a:rPr lang="es-CO" altLang="es-CO" sz="2400" b="0" dirty="0">
                <a:latin typeface="+mn-lt"/>
              </a:rPr>
              <a:t> COLOMBIA</a:t>
            </a:r>
            <a:endParaRPr lang="es-CO" altLang="es-CO" sz="2400" b="0" cap="none" dirty="0">
              <a:latin typeface="+mn-lt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786689"/>
            <a:ext cx="3406950" cy="121837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77078" y="4509120"/>
            <a:ext cx="79946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>
                <a:latin typeface="+mn-lt"/>
              </a:rPr>
              <a:t>La Universidad en 2017 en los resultados globales tanto para los programas Profesionales como Tecnológicos y Técnicos, en promedio mantiene resultados </a:t>
            </a:r>
            <a:r>
              <a:rPr lang="es-CO" sz="2000" b="1" dirty="0">
                <a:latin typeface="+mn-lt"/>
              </a:rPr>
              <a:t>estadísticamente iguales </a:t>
            </a:r>
            <a:r>
              <a:rPr lang="es-CO" sz="2000" dirty="0">
                <a:latin typeface="+mn-lt"/>
              </a:rPr>
              <a:t>al 2016, y se encuentra por encima de la media Nacional.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67544" y="229197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altLang="es-CO"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MS PGothic" charset="0"/>
              </a:rPr>
              <a:t>Nivel Profesional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932040" y="2284284"/>
            <a:ext cx="36724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MS PGothic" charset="0"/>
              </a:rPr>
              <a:t>Nivel Tecnológico y Técnico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769" y="2786689"/>
            <a:ext cx="3406950" cy="121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6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/>
            <a:r>
              <a:rPr lang="es-CO" sz="2400" cap="none" dirty="0"/>
              <a:t>Lectura crítica</a:t>
            </a:r>
            <a:br>
              <a:rPr lang="es-CO" sz="2400" cap="none" dirty="0"/>
            </a:br>
            <a:r>
              <a:rPr lang="es-CO" sz="2400" b="0" cap="none" dirty="0"/>
              <a:t>Nivel Tecnológico y Técnico Grupos de Referencia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43" y="1865311"/>
            <a:ext cx="6979114" cy="216024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33872" y="4653136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>
                <a:latin typeface="+mn-lt"/>
              </a:rPr>
              <a:t>Frente a los grupos de referencia, la competencia de lectura crítica presenta </a:t>
            </a:r>
            <a:r>
              <a:rPr lang="es-CO" sz="2400" b="1" dirty="0">
                <a:latin typeface="+mn-lt"/>
              </a:rPr>
              <a:t>igual desempeño </a:t>
            </a:r>
            <a:r>
              <a:rPr lang="es-CO" sz="2400" dirty="0">
                <a:latin typeface="+mn-lt"/>
              </a:rPr>
              <a:t>que el año pasado.</a:t>
            </a:r>
          </a:p>
        </p:txBody>
      </p:sp>
    </p:spTree>
    <p:extLst>
      <p:ext uri="{BB962C8B-B14F-4D97-AF65-F5344CB8AC3E}">
        <p14:creationId xmlns:p14="http://schemas.microsoft.com/office/powerpoint/2010/main" val="23625857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 bwMode="auto">
          <a:xfrm>
            <a:off x="611560" y="404664"/>
            <a:ext cx="8229600" cy="92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s-CO" altLang="es-CO" sz="3600" b="1" kern="1200" cap="all">
                <a:solidFill>
                  <a:schemeClr val="accent1">
                    <a:lumMod val="50000"/>
                  </a:schemeClr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5pPr>
            <a:lvl6pPr marL="406542" algn="ctr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6pPr>
            <a:lvl7pPr marL="813084" algn="ctr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7pPr>
            <a:lvl8pPr marL="1219627" algn="ctr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8pPr>
            <a:lvl9pPr marL="1626169" algn="ctr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2400" cap="none" dirty="0"/>
              <a:t>Porcentaje de respuestas incorrectas asociadas a cada afirmación por grupo de referencia en lectura crítica – </a:t>
            </a:r>
            <a:r>
              <a:rPr lang="es-CO" sz="2400" b="0" cap="none" dirty="0"/>
              <a:t>Nivel Tecnológico y Técnico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4716016" y="5085184"/>
            <a:ext cx="3453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latin typeface="+mn-lt"/>
              </a:rPr>
              <a:t>El </a:t>
            </a:r>
            <a:r>
              <a:rPr lang="es-CO" sz="1400" b="1" dirty="0">
                <a:latin typeface="+mn-lt"/>
              </a:rPr>
              <a:t>39% </a:t>
            </a:r>
            <a:r>
              <a:rPr lang="es-CO" sz="1400" dirty="0">
                <a:latin typeface="+mn-lt"/>
              </a:rPr>
              <a:t>de las respuestas asociadas a la afirmación 2 fueron </a:t>
            </a:r>
            <a:r>
              <a:rPr lang="es-CO" sz="1400" b="1" dirty="0">
                <a:latin typeface="+mn-lt"/>
              </a:rPr>
              <a:t>contestadas incorrectamente</a:t>
            </a:r>
            <a:r>
              <a:rPr lang="es-CO" sz="1400" dirty="0">
                <a:latin typeface="+mn-lt"/>
              </a:rPr>
              <a:t>. El porcentaje obtenido en el 2016 fue mayor.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2051720" y="5346793"/>
            <a:ext cx="2160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1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Ejemplo de interpretación de resultados: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44824"/>
            <a:ext cx="8712968" cy="2824516"/>
          </a:xfrm>
          <a:prstGeom prst="rect">
            <a:avLst/>
          </a:prstGeom>
        </p:spPr>
      </p:pic>
      <p:cxnSp>
        <p:nvCxnSpPr>
          <p:cNvPr id="4" name="Conector recto de flecha 3"/>
          <p:cNvCxnSpPr/>
          <p:nvPr/>
        </p:nvCxnSpPr>
        <p:spPr>
          <a:xfrm flipV="1">
            <a:off x="6444208" y="4669340"/>
            <a:ext cx="0" cy="4482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1960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645024"/>
            <a:ext cx="8820472" cy="1179664"/>
          </a:xfrm>
        </p:spPr>
        <p:txBody>
          <a:bodyPr/>
          <a:lstStyle/>
          <a:p>
            <a:pPr algn="r"/>
            <a:r>
              <a:rPr lang="es-CO" cap="none" dirty="0"/>
              <a:t>Inglés</a:t>
            </a:r>
          </a:p>
        </p:txBody>
      </p:sp>
    </p:spTree>
    <p:extLst>
      <p:ext uri="{BB962C8B-B14F-4D97-AF65-F5344CB8AC3E}">
        <p14:creationId xmlns:p14="http://schemas.microsoft.com/office/powerpoint/2010/main" val="11761645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/>
            <a:r>
              <a:rPr lang="es-CO" sz="2400" cap="none" dirty="0"/>
              <a:t>Inglés</a:t>
            </a:r>
            <a:br>
              <a:rPr lang="es-CO" sz="2400" cap="none" dirty="0"/>
            </a:br>
            <a:r>
              <a:rPr lang="es-CO" sz="2400" b="0" cap="none" dirty="0"/>
              <a:t>Nivel Profesional UTP vs COLOMBIA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955556" y="3417799"/>
            <a:ext cx="28596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>
                <a:latin typeface="+mn-lt"/>
              </a:rPr>
              <a:t>El promedio para inglés en el 2017 </a:t>
            </a:r>
            <a:r>
              <a:rPr lang="es-CO" sz="2000" b="1" dirty="0">
                <a:latin typeface="+mn-lt"/>
              </a:rPr>
              <a:t>estadísticamente es igual </a:t>
            </a:r>
            <a:r>
              <a:rPr lang="es-CO" sz="2000" dirty="0">
                <a:latin typeface="+mn-lt"/>
              </a:rPr>
              <a:t>al 2016, sin embargo, se encuentra por encima de la media Nacional.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535136"/>
            <a:ext cx="5531844" cy="1368152"/>
          </a:xfrm>
          <a:prstGeom prst="rect">
            <a:avLst/>
          </a:prstGeom>
        </p:spPr>
      </p:pic>
      <p:pic>
        <p:nvPicPr>
          <p:cNvPr id="9" name="image54.png"/>
          <p:cNvPicPr/>
          <p:nvPr/>
        </p:nvPicPr>
        <p:blipFill rotWithShape="1">
          <a:blip r:embed="rId3" cstate="print"/>
          <a:srcRect b="6086"/>
          <a:stretch/>
        </p:blipFill>
        <p:spPr>
          <a:xfrm>
            <a:off x="321072" y="3207775"/>
            <a:ext cx="2461696" cy="2381465"/>
          </a:xfrm>
          <a:prstGeom prst="rect">
            <a:avLst/>
          </a:prstGeom>
        </p:spPr>
      </p:pic>
      <p:pic>
        <p:nvPicPr>
          <p:cNvPr id="12" name="image55.png"/>
          <p:cNvPicPr/>
          <p:nvPr/>
        </p:nvPicPr>
        <p:blipFill rotWithShape="1">
          <a:blip r:embed="rId4" cstate="print"/>
          <a:srcRect b="6102"/>
          <a:stretch/>
        </p:blipFill>
        <p:spPr>
          <a:xfrm>
            <a:off x="3138314" y="3214775"/>
            <a:ext cx="2461696" cy="2374465"/>
          </a:xfrm>
          <a:prstGeom prst="rect">
            <a:avLst/>
          </a:prstGeom>
        </p:spPr>
      </p:pic>
      <p:pic>
        <p:nvPicPr>
          <p:cNvPr id="13" name="image54.png"/>
          <p:cNvPicPr/>
          <p:nvPr/>
        </p:nvPicPr>
        <p:blipFill rotWithShape="1">
          <a:blip r:embed="rId3" cstate="print"/>
          <a:srcRect t="94347"/>
          <a:stretch/>
        </p:blipFill>
        <p:spPr>
          <a:xfrm>
            <a:off x="1283359" y="5900727"/>
            <a:ext cx="3709910" cy="2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910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/>
            <a:r>
              <a:rPr lang="es-CO" sz="2400" cap="none" dirty="0"/>
              <a:t>Inglés</a:t>
            </a:r>
            <a:br>
              <a:rPr lang="es-CO" sz="2400" cap="none" dirty="0"/>
            </a:br>
            <a:r>
              <a:rPr lang="es-CO" sz="2400" b="0" cap="none" dirty="0"/>
              <a:t>Nivel Profesional Grupos de Referencia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57200" y="4653136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>
                <a:latin typeface="+mn-lt"/>
              </a:rPr>
              <a:t>Frente a los grupos de referencia, la competencia de inglés tuve </a:t>
            </a:r>
            <a:r>
              <a:rPr lang="es-CO" sz="2400" b="1" dirty="0">
                <a:latin typeface="+mn-lt"/>
              </a:rPr>
              <a:t>menor desempeño </a:t>
            </a:r>
            <a:r>
              <a:rPr lang="es-CO" sz="2400" dirty="0">
                <a:latin typeface="+mn-lt"/>
              </a:rPr>
              <a:t>en el grupo de </a:t>
            </a:r>
            <a:r>
              <a:rPr lang="es-CO" sz="2400" b="1" dirty="0">
                <a:latin typeface="+mn-lt"/>
              </a:rPr>
              <a:t>Educación</a:t>
            </a:r>
            <a:r>
              <a:rPr lang="es-CO" sz="2400" dirty="0">
                <a:latin typeface="+mn-lt"/>
              </a:rPr>
              <a:t>, el resto de grupos mantienen sus promedios en comparación con el año pasado.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412776"/>
            <a:ext cx="5256584" cy="28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160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922114"/>
          </a:xfrm>
        </p:spPr>
        <p:txBody>
          <a:bodyPr/>
          <a:lstStyle/>
          <a:p>
            <a:pPr algn="ctr"/>
            <a:r>
              <a:rPr lang="es-CO" sz="2400" cap="none" dirty="0"/>
              <a:t>Inglés</a:t>
            </a:r>
            <a:br>
              <a:rPr lang="es-CO" sz="2400" cap="none" dirty="0"/>
            </a:br>
            <a:r>
              <a:rPr lang="es-CO" sz="2400" b="0" cap="none" dirty="0"/>
              <a:t>Nivel Profesional Grupos de Referencia</a:t>
            </a:r>
          </a:p>
        </p:txBody>
      </p:sp>
      <p:pic>
        <p:nvPicPr>
          <p:cNvPr id="20" name="image54.png"/>
          <p:cNvPicPr/>
          <p:nvPr/>
        </p:nvPicPr>
        <p:blipFill rotWithShape="1">
          <a:blip r:embed="rId2" cstate="print"/>
          <a:srcRect b="3128"/>
          <a:stretch/>
        </p:blipFill>
        <p:spPr>
          <a:xfrm>
            <a:off x="395536" y="1159581"/>
            <a:ext cx="1982555" cy="1978330"/>
          </a:xfrm>
          <a:prstGeom prst="rect">
            <a:avLst/>
          </a:prstGeom>
        </p:spPr>
      </p:pic>
      <p:pic>
        <p:nvPicPr>
          <p:cNvPr id="21" name="image57.png"/>
          <p:cNvPicPr/>
          <p:nvPr/>
        </p:nvPicPr>
        <p:blipFill rotWithShape="1">
          <a:blip r:embed="rId3" cstate="print"/>
          <a:srcRect b="6800"/>
          <a:stretch/>
        </p:blipFill>
        <p:spPr>
          <a:xfrm>
            <a:off x="2555776" y="1196752"/>
            <a:ext cx="1982556" cy="1898085"/>
          </a:xfrm>
          <a:prstGeom prst="rect">
            <a:avLst/>
          </a:prstGeom>
        </p:spPr>
      </p:pic>
      <p:pic>
        <p:nvPicPr>
          <p:cNvPr id="22" name="image58.png"/>
          <p:cNvPicPr/>
          <p:nvPr/>
        </p:nvPicPr>
        <p:blipFill rotWithShape="1">
          <a:blip r:embed="rId4" cstate="print"/>
          <a:srcRect b="6800"/>
          <a:stretch/>
        </p:blipFill>
        <p:spPr>
          <a:xfrm>
            <a:off x="4716016" y="1165021"/>
            <a:ext cx="1982556" cy="1898085"/>
          </a:xfrm>
          <a:prstGeom prst="rect">
            <a:avLst/>
          </a:prstGeom>
        </p:spPr>
      </p:pic>
      <p:pic>
        <p:nvPicPr>
          <p:cNvPr id="23" name="image59.png"/>
          <p:cNvPicPr/>
          <p:nvPr/>
        </p:nvPicPr>
        <p:blipFill rotWithShape="1">
          <a:blip r:embed="rId5" cstate="print"/>
          <a:srcRect t="-1" b="3653"/>
          <a:stretch/>
        </p:blipFill>
        <p:spPr>
          <a:xfrm>
            <a:off x="6895118" y="1169925"/>
            <a:ext cx="1982556" cy="1967612"/>
          </a:xfrm>
          <a:prstGeom prst="rect">
            <a:avLst/>
          </a:prstGeom>
        </p:spPr>
      </p:pic>
      <p:pic>
        <p:nvPicPr>
          <p:cNvPr id="24" name="image60.png"/>
          <p:cNvPicPr/>
          <p:nvPr/>
        </p:nvPicPr>
        <p:blipFill rotWithShape="1">
          <a:blip r:embed="rId6" cstate="print"/>
          <a:srcRect b="5014"/>
          <a:stretch/>
        </p:blipFill>
        <p:spPr>
          <a:xfrm>
            <a:off x="395536" y="3356993"/>
            <a:ext cx="1982556" cy="1939816"/>
          </a:xfrm>
          <a:prstGeom prst="rect">
            <a:avLst/>
          </a:prstGeom>
        </p:spPr>
      </p:pic>
      <p:pic>
        <p:nvPicPr>
          <p:cNvPr id="25" name="image61.png"/>
          <p:cNvPicPr/>
          <p:nvPr/>
        </p:nvPicPr>
        <p:blipFill rotWithShape="1">
          <a:blip r:embed="rId7" cstate="print"/>
          <a:srcRect b="5271"/>
          <a:stretch/>
        </p:blipFill>
        <p:spPr>
          <a:xfrm>
            <a:off x="2555776" y="3362063"/>
            <a:ext cx="1982556" cy="1934562"/>
          </a:xfrm>
          <a:prstGeom prst="rect">
            <a:avLst/>
          </a:prstGeom>
        </p:spPr>
      </p:pic>
      <p:pic>
        <p:nvPicPr>
          <p:cNvPr id="26" name="image62.png"/>
          <p:cNvPicPr/>
          <p:nvPr/>
        </p:nvPicPr>
        <p:blipFill rotWithShape="1">
          <a:blip r:embed="rId8" cstate="print"/>
          <a:srcRect b="4077"/>
          <a:stretch/>
        </p:blipFill>
        <p:spPr>
          <a:xfrm>
            <a:off x="4716016" y="3367134"/>
            <a:ext cx="2033673" cy="2003916"/>
          </a:xfrm>
          <a:prstGeom prst="rect">
            <a:avLst/>
          </a:prstGeom>
        </p:spPr>
      </p:pic>
      <p:pic>
        <p:nvPicPr>
          <p:cNvPr id="27" name="image63.png"/>
          <p:cNvPicPr/>
          <p:nvPr/>
        </p:nvPicPr>
        <p:blipFill rotWithShape="1">
          <a:blip r:embed="rId9" cstate="print"/>
          <a:srcRect b="4958"/>
          <a:stretch/>
        </p:blipFill>
        <p:spPr>
          <a:xfrm>
            <a:off x="6864489" y="3307155"/>
            <a:ext cx="2110333" cy="2066061"/>
          </a:xfrm>
          <a:prstGeom prst="rect">
            <a:avLst/>
          </a:prstGeom>
        </p:spPr>
      </p:pic>
      <p:pic>
        <p:nvPicPr>
          <p:cNvPr id="28" name="image63.png"/>
          <p:cNvPicPr/>
          <p:nvPr/>
        </p:nvPicPr>
        <p:blipFill rotWithShape="1">
          <a:blip r:embed="rId9" cstate="print"/>
          <a:srcRect t="94347"/>
          <a:stretch/>
        </p:blipFill>
        <p:spPr>
          <a:xfrm>
            <a:off x="2794851" y="5805264"/>
            <a:ext cx="3916337" cy="22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147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/>
            <a:r>
              <a:rPr lang="es-CO" sz="2400" cap="none" dirty="0"/>
              <a:t>Inglés</a:t>
            </a:r>
            <a:br>
              <a:rPr lang="es-CO" sz="2400" cap="none" dirty="0"/>
            </a:br>
            <a:r>
              <a:rPr lang="es-CO" sz="2400" b="0" cap="none" dirty="0"/>
              <a:t>Nivel Tecnológico y Técnico UTP vs COLOMBIA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292080" y="3645024"/>
            <a:ext cx="3456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>
                <a:latin typeface="+mn-lt"/>
              </a:rPr>
              <a:t>La Universidad en 2017 para la competencias de inglés en promedio mantiene resultados </a:t>
            </a:r>
            <a:r>
              <a:rPr lang="es-CO" sz="2000" b="1" dirty="0">
                <a:latin typeface="+mn-lt"/>
              </a:rPr>
              <a:t>estadísticamente iguales </a:t>
            </a:r>
            <a:r>
              <a:rPr lang="es-CO" sz="2000" dirty="0">
                <a:latin typeface="+mn-lt"/>
              </a:rPr>
              <a:t>al 2016, y se encuentra por encima de la media Nacional.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383" y="1610798"/>
            <a:ext cx="4904684" cy="1224136"/>
          </a:xfrm>
          <a:prstGeom prst="rect">
            <a:avLst/>
          </a:prstGeom>
        </p:spPr>
      </p:pic>
      <p:pic>
        <p:nvPicPr>
          <p:cNvPr id="8" name="image13.png"/>
          <p:cNvPicPr/>
          <p:nvPr/>
        </p:nvPicPr>
        <p:blipFill rotWithShape="1">
          <a:blip r:embed="rId3" cstate="print"/>
          <a:srcRect b="6142"/>
          <a:stretch/>
        </p:blipFill>
        <p:spPr>
          <a:xfrm>
            <a:off x="251520" y="3392996"/>
            <a:ext cx="2383324" cy="2304255"/>
          </a:xfrm>
          <a:prstGeom prst="rect">
            <a:avLst/>
          </a:prstGeom>
        </p:spPr>
      </p:pic>
      <p:pic>
        <p:nvPicPr>
          <p:cNvPr id="9" name="image14.png"/>
          <p:cNvPicPr/>
          <p:nvPr/>
        </p:nvPicPr>
        <p:blipFill rotWithShape="1">
          <a:blip r:embed="rId4" cstate="print"/>
          <a:srcRect b="5882"/>
          <a:stretch/>
        </p:blipFill>
        <p:spPr>
          <a:xfrm>
            <a:off x="2771799" y="3416855"/>
            <a:ext cx="2383324" cy="2304255"/>
          </a:xfrm>
          <a:prstGeom prst="rect">
            <a:avLst/>
          </a:prstGeom>
        </p:spPr>
      </p:pic>
      <p:pic>
        <p:nvPicPr>
          <p:cNvPr id="11" name="image14.png"/>
          <p:cNvPicPr/>
          <p:nvPr/>
        </p:nvPicPr>
        <p:blipFill rotWithShape="1">
          <a:blip r:embed="rId4" cstate="print"/>
          <a:srcRect t="95812"/>
          <a:stretch/>
        </p:blipFill>
        <p:spPr>
          <a:xfrm>
            <a:off x="1120565" y="6093296"/>
            <a:ext cx="3302469" cy="14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5977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/>
            <a:r>
              <a:rPr lang="es-CO" sz="2400" cap="none" dirty="0"/>
              <a:t>Inglés</a:t>
            </a:r>
            <a:br>
              <a:rPr lang="es-CO" sz="2400" cap="none" dirty="0"/>
            </a:br>
            <a:r>
              <a:rPr lang="es-CO" sz="2400" b="0" cap="none" dirty="0"/>
              <a:t>Nivel Tecnológico y Técnico Grupos de Referencia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628800"/>
            <a:ext cx="6280628" cy="210741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53750" y="4293096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>
                <a:latin typeface="+mn-lt"/>
              </a:rPr>
              <a:t>Frente a los grupos de referencia, el ítem inglés presenta </a:t>
            </a:r>
            <a:r>
              <a:rPr lang="es-CO" sz="2400" b="1" dirty="0">
                <a:latin typeface="+mn-lt"/>
              </a:rPr>
              <a:t>menor desempeño </a:t>
            </a:r>
            <a:r>
              <a:rPr lang="es-CO" sz="2400" dirty="0">
                <a:latin typeface="+mn-lt"/>
              </a:rPr>
              <a:t>que el año pasado en el grupo de referencia Tecnológico en administración y turismo, por otro lado, en Técnico en ingeniería, industria y minas es </a:t>
            </a:r>
            <a:r>
              <a:rPr lang="es-CO" sz="2400" b="1" dirty="0">
                <a:latin typeface="+mn-lt"/>
              </a:rPr>
              <a:t>mayor el desempeño.</a:t>
            </a:r>
          </a:p>
        </p:txBody>
      </p:sp>
    </p:spTree>
    <p:extLst>
      <p:ext uri="{BB962C8B-B14F-4D97-AF65-F5344CB8AC3E}">
        <p14:creationId xmlns:p14="http://schemas.microsoft.com/office/powerpoint/2010/main" val="7858250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922114"/>
          </a:xfrm>
        </p:spPr>
        <p:txBody>
          <a:bodyPr/>
          <a:lstStyle/>
          <a:p>
            <a:pPr algn="ctr"/>
            <a:r>
              <a:rPr lang="es-CO" sz="2400" cap="none" dirty="0"/>
              <a:t>Inglés</a:t>
            </a:r>
            <a:br>
              <a:rPr lang="es-CO" sz="2400" cap="none" dirty="0"/>
            </a:br>
            <a:r>
              <a:rPr lang="es-CO" sz="2400" b="0" cap="none" dirty="0"/>
              <a:t>Nivel Tecnológico y Técnico Grupos de Referencia</a:t>
            </a:r>
          </a:p>
        </p:txBody>
      </p:sp>
      <p:pic>
        <p:nvPicPr>
          <p:cNvPr id="12" name="image13.png"/>
          <p:cNvPicPr/>
          <p:nvPr/>
        </p:nvPicPr>
        <p:blipFill rotWithShape="1">
          <a:blip r:embed="rId2" cstate="print"/>
          <a:srcRect b="4503"/>
          <a:stretch/>
        </p:blipFill>
        <p:spPr>
          <a:xfrm>
            <a:off x="627256" y="1268761"/>
            <a:ext cx="2342415" cy="2304256"/>
          </a:xfrm>
          <a:prstGeom prst="rect">
            <a:avLst/>
          </a:prstGeom>
        </p:spPr>
      </p:pic>
      <p:pic>
        <p:nvPicPr>
          <p:cNvPr id="13" name="image16.png"/>
          <p:cNvPicPr/>
          <p:nvPr/>
        </p:nvPicPr>
        <p:blipFill rotWithShape="1">
          <a:blip r:embed="rId3" cstate="print"/>
          <a:srcRect b="4503"/>
          <a:stretch/>
        </p:blipFill>
        <p:spPr>
          <a:xfrm>
            <a:off x="3203848" y="1268761"/>
            <a:ext cx="2342415" cy="2304256"/>
          </a:xfrm>
          <a:prstGeom prst="rect">
            <a:avLst/>
          </a:prstGeom>
        </p:spPr>
      </p:pic>
      <p:pic>
        <p:nvPicPr>
          <p:cNvPr id="14" name="image17.png"/>
          <p:cNvPicPr/>
          <p:nvPr/>
        </p:nvPicPr>
        <p:blipFill rotWithShape="1">
          <a:blip r:embed="rId4" cstate="print"/>
          <a:srcRect b="6277"/>
          <a:stretch/>
        </p:blipFill>
        <p:spPr>
          <a:xfrm>
            <a:off x="5811069" y="1239551"/>
            <a:ext cx="2342415" cy="2261457"/>
          </a:xfrm>
          <a:prstGeom prst="rect">
            <a:avLst/>
          </a:prstGeom>
        </p:spPr>
      </p:pic>
      <p:pic>
        <p:nvPicPr>
          <p:cNvPr id="15" name="image18.png"/>
          <p:cNvPicPr/>
          <p:nvPr/>
        </p:nvPicPr>
        <p:blipFill rotWithShape="1">
          <a:blip r:embed="rId5" cstate="print"/>
          <a:srcRect b="4515"/>
          <a:stretch/>
        </p:blipFill>
        <p:spPr>
          <a:xfrm>
            <a:off x="627257" y="3795701"/>
            <a:ext cx="2342414" cy="2297595"/>
          </a:xfrm>
          <a:prstGeom prst="rect">
            <a:avLst/>
          </a:prstGeom>
        </p:spPr>
      </p:pic>
      <p:pic>
        <p:nvPicPr>
          <p:cNvPr id="16" name="image19.png"/>
          <p:cNvPicPr/>
          <p:nvPr/>
        </p:nvPicPr>
        <p:blipFill rotWithShape="1">
          <a:blip r:embed="rId6" cstate="print"/>
          <a:srcRect b="4503"/>
          <a:stretch/>
        </p:blipFill>
        <p:spPr>
          <a:xfrm>
            <a:off x="3347864" y="3789041"/>
            <a:ext cx="2342415" cy="2304256"/>
          </a:xfrm>
          <a:prstGeom prst="rect">
            <a:avLst/>
          </a:prstGeom>
        </p:spPr>
      </p:pic>
      <p:pic>
        <p:nvPicPr>
          <p:cNvPr id="17" name="image19.png"/>
          <p:cNvPicPr/>
          <p:nvPr/>
        </p:nvPicPr>
        <p:blipFill rotWithShape="1">
          <a:blip r:embed="rId6" cstate="print"/>
          <a:srcRect t="95773"/>
          <a:stretch/>
        </p:blipFill>
        <p:spPr>
          <a:xfrm>
            <a:off x="2825967" y="6359955"/>
            <a:ext cx="3386208" cy="14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4589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645024"/>
            <a:ext cx="8820472" cy="1179664"/>
          </a:xfrm>
        </p:spPr>
        <p:txBody>
          <a:bodyPr/>
          <a:lstStyle/>
          <a:p>
            <a:pPr algn="r"/>
            <a:r>
              <a:rPr lang="es-CO" cap="none" dirty="0"/>
              <a:t>Competencias ciudadanas</a:t>
            </a:r>
          </a:p>
        </p:txBody>
      </p:sp>
    </p:spTree>
    <p:extLst>
      <p:ext uri="{BB962C8B-B14F-4D97-AF65-F5344CB8AC3E}">
        <p14:creationId xmlns:p14="http://schemas.microsoft.com/office/powerpoint/2010/main" val="1360334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22263F-54C1-4ADF-BE03-DA8E1236C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CO" altLang="es-CO" b="1" dirty="0"/>
              <a:t>Resultados Grupo de Referencia</a:t>
            </a:r>
            <a:br>
              <a:rPr lang="es-CO" altLang="es-CO" b="1" dirty="0"/>
            </a:br>
            <a:r>
              <a:rPr lang="es-CO" altLang="es-CO" b="1" dirty="0"/>
              <a:t>Convenciones</a:t>
            </a:r>
            <a:endParaRPr lang="es-CO" b="1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02144F1-05B8-4DF8-B73F-DDBBB1E395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503208"/>
              </p:ext>
            </p:extLst>
          </p:nvPr>
        </p:nvGraphicFramePr>
        <p:xfrm>
          <a:off x="323528" y="1735640"/>
          <a:ext cx="2818656" cy="882429"/>
        </p:xfrm>
        <a:graphic>
          <a:graphicData uri="http://schemas.openxmlformats.org/drawingml/2006/table">
            <a:tbl>
              <a:tblPr/>
              <a:tblGrid>
                <a:gridCol w="2818656">
                  <a:extLst>
                    <a:ext uri="{9D8B030D-6E8A-4147-A177-3AD203B41FA5}">
                      <a16:colId xmlns:a16="http://schemas.microsoft.com/office/drawing/2014/main" val="1044806075"/>
                    </a:ext>
                  </a:extLst>
                </a:gridCol>
              </a:tblGrid>
              <a:tr h="31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Y AFINES</a:t>
                      </a:r>
                    </a:p>
                  </a:txBody>
                  <a:tcPr marL="7763" marR="7763" marT="7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828892"/>
                  </a:ext>
                </a:extLst>
              </a:tr>
              <a:tr h="15525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ADMINISTRACION DEL MEDIO AMBIENTE</a:t>
                      </a:r>
                    </a:p>
                  </a:txBody>
                  <a:tcPr marL="7763" marR="7763" marT="7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1777778"/>
                  </a:ext>
                </a:extLst>
              </a:tr>
              <a:tr h="15525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ADMINISTRACION DEL TURISMO SOSTENIBLE</a:t>
                      </a:r>
                    </a:p>
                  </a:txBody>
                  <a:tcPr marL="7763" marR="7763" marT="7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9622645"/>
                  </a:ext>
                </a:extLst>
              </a:tr>
              <a:tr h="15525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ADMINISTRACION INDUSTRIAL</a:t>
                      </a:r>
                    </a:p>
                  </a:txBody>
                  <a:tcPr marL="7763" marR="7763" marT="7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4520384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75855009-5688-4B4A-B0CF-7774A1703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764616"/>
              </p:ext>
            </p:extLst>
          </p:nvPr>
        </p:nvGraphicFramePr>
        <p:xfrm>
          <a:off x="323528" y="2687349"/>
          <a:ext cx="2818656" cy="501143"/>
        </p:xfrm>
        <a:graphic>
          <a:graphicData uri="http://schemas.openxmlformats.org/drawingml/2006/table">
            <a:tbl>
              <a:tblPr/>
              <a:tblGrid>
                <a:gridCol w="2818656">
                  <a:extLst>
                    <a:ext uri="{9D8B030D-6E8A-4147-A177-3AD203B41FA5}">
                      <a16:colId xmlns:a16="http://schemas.microsoft.com/office/drawing/2014/main" val="74640262"/>
                    </a:ext>
                  </a:extLst>
                </a:gridCol>
              </a:tblGrid>
              <a:tr h="31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CIENCIAS AGROPECUARIAS </a:t>
                      </a:r>
                    </a:p>
                  </a:txBody>
                  <a:tcPr marL="7763" marR="7763" marT="7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762844"/>
                  </a:ext>
                </a:extLst>
              </a:tr>
              <a:tr h="15525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MEDICINA VETERINARIA Y ZOOTECNIA</a:t>
                      </a:r>
                    </a:p>
                  </a:txBody>
                  <a:tcPr marL="7763" marR="7763" marT="7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3832380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475188FA-F914-46DC-B44D-109E2454E2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441080"/>
              </p:ext>
            </p:extLst>
          </p:nvPr>
        </p:nvGraphicFramePr>
        <p:xfrm>
          <a:off x="323528" y="3328558"/>
          <a:ext cx="2818656" cy="2765570"/>
        </p:xfrm>
        <a:graphic>
          <a:graphicData uri="http://schemas.openxmlformats.org/drawingml/2006/table">
            <a:tbl>
              <a:tblPr/>
              <a:tblGrid>
                <a:gridCol w="2818656">
                  <a:extLst>
                    <a:ext uri="{9D8B030D-6E8A-4147-A177-3AD203B41FA5}">
                      <a16:colId xmlns:a16="http://schemas.microsoft.com/office/drawing/2014/main" val="158107444"/>
                    </a:ext>
                  </a:extLst>
                </a:gridCol>
              </a:tblGrid>
              <a:tr h="31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</a:t>
                      </a:r>
                    </a:p>
                  </a:txBody>
                  <a:tcPr marL="7763" marR="7763" marT="7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012808"/>
                  </a:ext>
                </a:extLst>
              </a:tr>
              <a:tr h="15525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LICENCIATURA EN ARTES PLASTICAS</a:t>
                      </a:r>
                    </a:p>
                  </a:txBody>
                  <a:tcPr marL="7763" marR="7763" marT="7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9449990"/>
                  </a:ext>
                </a:extLst>
              </a:tr>
              <a:tr h="15525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LICENCIATURA EN ARTES VISUALES</a:t>
                      </a:r>
                    </a:p>
                  </a:txBody>
                  <a:tcPr marL="7763" marR="7763" marT="7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339574"/>
                  </a:ext>
                </a:extLst>
              </a:tr>
              <a:tr h="15525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LICENCIATURA EN BILINGÜISMO CON ÉNFASIS EN INGLÉS</a:t>
                      </a:r>
                    </a:p>
                  </a:txBody>
                  <a:tcPr marL="7763" marR="7763" marT="7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984469"/>
                  </a:ext>
                </a:extLst>
              </a:tr>
              <a:tr h="15525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LICENCIATURA EN COMUNICACION E INFORMATICA EDUCATIVA</a:t>
                      </a:r>
                    </a:p>
                  </a:txBody>
                  <a:tcPr marL="7763" marR="7763" marT="7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4698105"/>
                  </a:ext>
                </a:extLst>
              </a:tr>
              <a:tr h="15525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LICENCIATURA EN ESPAÑOL Y LITERATURA</a:t>
                      </a:r>
                    </a:p>
                  </a:txBody>
                  <a:tcPr marL="7763" marR="7763" marT="7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3442907"/>
                  </a:ext>
                </a:extLst>
              </a:tr>
              <a:tr h="15525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LICENCIATURA EN ETNOEDUCACION Y DESARROLLO COMUNITARIO</a:t>
                      </a:r>
                    </a:p>
                  </a:txBody>
                  <a:tcPr marL="7763" marR="7763" marT="7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9653269"/>
                  </a:ext>
                </a:extLst>
              </a:tr>
              <a:tr h="15525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LICENCIATURA EN FILOSOFIA</a:t>
                      </a:r>
                    </a:p>
                  </a:txBody>
                  <a:tcPr marL="7763" marR="7763" marT="7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58459"/>
                  </a:ext>
                </a:extLst>
              </a:tr>
              <a:tr h="15525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LICENCIATURA EN MATEMATICAS Y FISICA</a:t>
                      </a:r>
                    </a:p>
                  </a:txBody>
                  <a:tcPr marL="7763" marR="7763" marT="7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2468607"/>
                  </a:ext>
                </a:extLst>
              </a:tr>
              <a:tr h="15525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LICENCIATURA EN MUSICA</a:t>
                      </a:r>
                    </a:p>
                  </a:txBody>
                  <a:tcPr marL="7763" marR="7763" marT="7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4908894"/>
                  </a:ext>
                </a:extLst>
              </a:tr>
              <a:tr h="15525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LICENCIATURA EN PEDAGOGIA INFANTIL</a:t>
                      </a:r>
                    </a:p>
                  </a:txBody>
                  <a:tcPr marL="7763" marR="7763" marT="7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52405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C123AE3-D4D9-4AB5-9240-A018BBAB11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146931"/>
              </p:ext>
            </p:extLst>
          </p:nvPr>
        </p:nvGraphicFramePr>
        <p:xfrm>
          <a:off x="3347866" y="1735640"/>
          <a:ext cx="2376264" cy="1827874"/>
        </p:xfrm>
        <a:graphic>
          <a:graphicData uri="http://schemas.openxmlformats.org/drawingml/2006/table">
            <a:tbl>
              <a:tblPr/>
              <a:tblGrid>
                <a:gridCol w="2376264">
                  <a:extLst>
                    <a:ext uri="{9D8B030D-6E8A-4147-A177-3AD203B41FA5}">
                      <a16:colId xmlns:a16="http://schemas.microsoft.com/office/drawing/2014/main" val="2995618360"/>
                    </a:ext>
                  </a:extLst>
                </a:gridCol>
              </a:tblGrid>
              <a:tr h="31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INGENIERÍA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65929"/>
                  </a:ext>
                </a:extLst>
              </a:tr>
              <a:tr h="15525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INGENIERIA DE SISTEMAS Y COMPUTACION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3997968"/>
                  </a:ext>
                </a:extLst>
              </a:tr>
              <a:tr h="15525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INGENIERIA ELECTRICA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5160630"/>
                  </a:ext>
                </a:extLst>
              </a:tr>
              <a:tr h="15525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INGENIERIA ELECTRONICA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1886099"/>
                  </a:ext>
                </a:extLst>
              </a:tr>
              <a:tr h="15525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INGENIERIA EN MECATRONICA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5707441"/>
                  </a:ext>
                </a:extLst>
              </a:tr>
              <a:tr h="15525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INGENIERIA FISICA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3451969"/>
                  </a:ext>
                </a:extLst>
              </a:tr>
              <a:tr h="15525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INGENIERIA INDUSTRIAL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528570"/>
                  </a:ext>
                </a:extLst>
              </a:tr>
              <a:tr h="15525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INGENIERIA MECANICA</a:t>
                      </a:r>
                    </a:p>
                  </a:txBody>
                  <a:tcPr marL="7762" marR="7762" marT="7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224357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7FCECE08-3C14-4349-BC6A-833A2635E5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742715"/>
              </p:ext>
            </p:extLst>
          </p:nvPr>
        </p:nvGraphicFramePr>
        <p:xfrm>
          <a:off x="3347865" y="3653784"/>
          <a:ext cx="2376264" cy="501143"/>
        </p:xfrm>
        <a:graphic>
          <a:graphicData uri="http://schemas.openxmlformats.org/drawingml/2006/table">
            <a:tbl>
              <a:tblPr/>
              <a:tblGrid>
                <a:gridCol w="2376264">
                  <a:extLst>
                    <a:ext uri="{9D8B030D-6E8A-4147-A177-3AD203B41FA5}">
                      <a16:colId xmlns:a16="http://schemas.microsoft.com/office/drawing/2014/main" val="3799654516"/>
                    </a:ext>
                  </a:extLst>
                </a:gridCol>
              </a:tblGrid>
              <a:tr h="31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CIENCIAS NATURALES Y EXACTAS</a:t>
                      </a:r>
                    </a:p>
                  </a:txBody>
                  <a:tcPr marL="7763" marR="7763" marT="7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318182"/>
                  </a:ext>
                </a:extLst>
              </a:tr>
              <a:tr h="15525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QUIMICA INDUSTRIAL</a:t>
                      </a:r>
                    </a:p>
                  </a:txBody>
                  <a:tcPr marL="7763" marR="7763" marT="7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5920965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F6A05FEB-9B8A-4B13-8F3A-BD3E2787CD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476444"/>
              </p:ext>
            </p:extLst>
          </p:nvPr>
        </p:nvGraphicFramePr>
        <p:xfrm>
          <a:off x="3360728" y="4314079"/>
          <a:ext cx="2376264" cy="501143"/>
        </p:xfrm>
        <a:graphic>
          <a:graphicData uri="http://schemas.openxmlformats.org/drawingml/2006/table">
            <a:tbl>
              <a:tblPr/>
              <a:tblGrid>
                <a:gridCol w="2376264">
                  <a:extLst>
                    <a:ext uri="{9D8B030D-6E8A-4147-A177-3AD203B41FA5}">
                      <a16:colId xmlns:a16="http://schemas.microsoft.com/office/drawing/2014/main" val="566639081"/>
                    </a:ext>
                  </a:extLst>
                </a:gridCol>
              </a:tblGrid>
              <a:tr h="31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MEDICINA</a:t>
                      </a:r>
                    </a:p>
                  </a:txBody>
                  <a:tcPr marL="7763" marR="7763" marT="7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105093"/>
                  </a:ext>
                </a:extLst>
              </a:tr>
              <a:tr h="15525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MEDICINA</a:t>
                      </a:r>
                    </a:p>
                  </a:txBody>
                  <a:tcPr marL="7763" marR="7763" marT="7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7881261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020748C3-E1BC-411E-BFF5-5F89CB0A1D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18008"/>
              </p:ext>
            </p:extLst>
          </p:nvPr>
        </p:nvGraphicFramePr>
        <p:xfrm>
          <a:off x="3347864" y="4977225"/>
          <a:ext cx="2376264" cy="684023"/>
        </p:xfrm>
        <a:graphic>
          <a:graphicData uri="http://schemas.openxmlformats.org/drawingml/2006/table">
            <a:tbl>
              <a:tblPr/>
              <a:tblGrid>
                <a:gridCol w="2376264">
                  <a:extLst>
                    <a:ext uri="{9D8B030D-6E8A-4147-A177-3AD203B41FA5}">
                      <a16:colId xmlns:a16="http://schemas.microsoft.com/office/drawing/2014/main" val="3053092894"/>
                    </a:ext>
                  </a:extLst>
                </a:gridCol>
              </a:tblGrid>
              <a:tr h="31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RECREACIÓN Y DEPORTES</a:t>
                      </a:r>
                    </a:p>
                  </a:txBody>
                  <a:tcPr marL="7763" marR="7763" marT="7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600994"/>
                  </a:ext>
                </a:extLst>
              </a:tr>
              <a:tr h="15525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CIENCIAS DEL DEPORTE Y  LA RECREACION</a:t>
                      </a:r>
                    </a:p>
                  </a:txBody>
                  <a:tcPr marL="7763" marR="7763" marT="7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394524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594D99B9-2B80-4C52-A70D-154259A770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73540"/>
              </p:ext>
            </p:extLst>
          </p:nvPr>
        </p:nvGraphicFramePr>
        <p:xfrm>
          <a:off x="6156176" y="1763135"/>
          <a:ext cx="2736304" cy="1326738"/>
        </p:xfrm>
        <a:graphic>
          <a:graphicData uri="http://schemas.openxmlformats.org/drawingml/2006/table">
            <a:tbl>
              <a:tblPr/>
              <a:tblGrid>
                <a:gridCol w="2736304">
                  <a:extLst>
                    <a:ext uri="{9D8B030D-6E8A-4147-A177-3AD203B41FA5}">
                      <a16:colId xmlns:a16="http://schemas.microsoft.com/office/drawing/2014/main" val="671831132"/>
                    </a:ext>
                  </a:extLst>
                </a:gridCol>
              </a:tblGrid>
              <a:tr h="31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TECNOLOGICO EN INGENIERÍA, INDUSTRIA Y MINAS</a:t>
                      </a:r>
                    </a:p>
                  </a:txBody>
                  <a:tcPr marL="7763" marR="7763" marT="7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595591"/>
                  </a:ext>
                </a:extLst>
              </a:tr>
              <a:tr h="155250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TECNOLOGIA EN ELECTRICIDAD</a:t>
                      </a:r>
                    </a:p>
                  </a:txBody>
                  <a:tcPr marL="7763" marR="7763" marT="7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2050099"/>
                  </a:ext>
                </a:extLst>
              </a:tr>
              <a:tr h="155250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TECNOLOGIA EN MECATRONICA</a:t>
                      </a:r>
                    </a:p>
                  </a:txBody>
                  <a:tcPr marL="7763" marR="7763" marT="7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8261743"/>
                  </a:ext>
                </a:extLst>
              </a:tr>
              <a:tr h="155250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TECNOLOGIA INDUSTRIAL</a:t>
                      </a:r>
                    </a:p>
                  </a:txBody>
                  <a:tcPr marL="7763" marR="7763" marT="7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0248580"/>
                  </a:ext>
                </a:extLst>
              </a:tr>
              <a:tr h="155250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TECNOLOGIA MECANICA</a:t>
                      </a:r>
                    </a:p>
                  </a:txBody>
                  <a:tcPr marL="7763" marR="7763" marT="7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0239921"/>
                  </a:ext>
                </a:extLst>
              </a:tr>
              <a:tr h="155250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TECNOLOGIA QUIMICA</a:t>
                      </a:r>
                    </a:p>
                  </a:txBody>
                  <a:tcPr marL="7763" marR="7763" marT="7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8790624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A9DE0605-B862-4E84-BD71-274C567577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662707"/>
              </p:ext>
            </p:extLst>
          </p:nvPr>
        </p:nvGraphicFramePr>
        <p:xfrm>
          <a:off x="6156176" y="3212976"/>
          <a:ext cx="2736304" cy="564166"/>
        </p:xfrm>
        <a:graphic>
          <a:graphicData uri="http://schemas.openxmlformats.org/drawingml/2006/table">
            <a:tbl>
              <a:tblPr/>
              <a:tblGrid>
                <a:gridCol w="2736304">
                  <a:extLst>
                    <a:ext uri="{9D8B030D-6E8A-4147-A177-3AD203B41FA5}">
                      <a16:colId xmlns:a16="http://schemas.microsoft.com/office/drawing/2014/main" val="1191002176"/>
                    </a:ext>
                  </a:extLst>
                </a:gridCol>
              </a:tblGrid>
              <a:tr h="31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TECNICO EN INGENIERÍA, INDUSTRIA Y MINAS</a:t>
                      </a:r>
                    </a:p>
                  </a:txBody>
                  <a:tcPr marL="7763" marR="7763" marT="7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784405"/>
                  </a:ext>
                </a:extLst>
              </a:tr>
              <a:tr h="155250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TECNICO PROFESIONAL EN MECATRONICA</a:t>
                      </a:r>
                    </a:p>
                  </a:txBody>
                  <a:tcPr marL="7763" marR="7763" marT="7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7687074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E1483E6F-20C9-4B35-818B-5502849046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344214"/>
              </p:ext>
            </p:extLst>
          </p:nvPr>
        </p:nvGraphicFramePr>
        <p:xfrm>
          <a:off x="6156176" y="3968396"/>
          <a:ext cx="2736304" cy="747046"/>
        </p:xfrm>
        <a:graphic>
          <a:graphicData uri="http://schemas.openxmlformats.org/drawingml/2006/table">
            <a:tbl>
              <a:tblPr/>
              <a:tblGrid>
                <a:gridCol w="2736304">
                  <a:extLst>
                    <a:ext uri="{9D8B030D-6E8A-4147-A177-3AD203B41FA5}">
                      <a16:colId xmlns:a16="http://schemas.microsoft.com/office/drawing/2014/main" val="458498269"/>
                    </a:ext>
                  </a:extLst>
                </a:gridCol>
              </a:tblGrid>
              <a:tr h="31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TECNOLOGICO EN ADMINISTRACIÓN Y TURISMO</a:t>
                      </a:r>
                    </a:p>
                  </a:txBody>
                  <a:tcPr marL="7763" marR="7763" marT="7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709024"/>
                  </a:ext>
                </a:extLst>
              </a:tr>
              <a:tr h="155250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TECNOLOGIA EN GESTION DEL TURISMO SOSTENIBLE</a:t>
                      </a:r>
                    </a:p>
                  </a:txBody>
                  <a:tcPr marL="7763" marR="7763" marT="7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7756172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FB4112D3-37C9-45F4-A60C-AED558F01C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155142"/>
              </p:ext>
            </p:extLst>
          </p:nvPr>
        </p:nvGraphicFramePr>
        <p:xfrm>
          <a:off x="6156176" y="4905217"/>
          <a:ext cx="2736304" cy="684023"/>
        </p:xfrm>
        <a:graphic>
          <a:graphicData uri="http://schemas.openxmlformats.org/drawingml/2006/table">
            <a:tbl>
              <a:tblPr/>
              <a:tblGrid>
                <a:gridCol w="2736304">
                  <a:extLst>
                    <a:ext uri="{9D8B030D-6E8A-4147-A177-3AD203B41FA5}">
                      <a16:colId xmlns:a16="http://schemas.microsoft.com/office/drawing/2014/main" val="609502025"/>
                    </a:ext>
                  </a:extLst>
                </a:gridCol>
              </a:tblGrid>
              <a:tr h="31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TECNOLOGICO EN SALUD</a:t>
                      </a:r>
                    </a:p>
                  </a:txBody>
                  <a:tcPr marL="7763" marR="7763" marT="7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715025"/>
                  </a:ext>
                </a:extLst>
              </a:tr>
              <a:tr h="155250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TECNOLOGIA EN ATENCION PREHOSPITALARIA</a:t>
                      </a:r>
                    </a:p>
                  </a:txBody>
                  <a:tcPr marL="7763" marR="7763" marT="7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3473975"/>
                  </a:ext>
                </a:extLst>
              </a:tr>
            </a:tbl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320C2F70-B6B0-469D-9423-F55247781B7E}"/>
              </a:ext>
            </a:extLst>
          </p:cNvPr>
          <p:cNvSpPr txBox="1"/>
          <p:nvPr/>
        </p:nvSpPr>
        <p:spPr>
          <a:xfrm>
            <a:off x="2087724" y="1239569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altLang="es-CO"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MS PGothic" charset="0"/>
              </a:rPr>
              <a:t>Nivel Profesional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62F0640-79F6-454C-81DC-7739F294B02D}"/>
              </a:ext>
            </a:extLst>
          </p:cNvPr>
          <p:cNvSpPr txBox="1"/>
          <p:nvPr/>
        </p:nvSpPr>
        <p:spPr>
          <a:xfrm>
            <a:off x="6300192" y="1239569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altLang="es-CO"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MS PGothic" charset="0"/>
              </a:rPr>
              <a:t>Nivel Tecnologías</a:t>
            </a:r>
          </a:p>
        </p:txBody>
      </p:sp>
    </p:spTree>
    <p:extLst>
      <p:ext uri="{BB962C8B-B14F-4D97-AF65-F5344CB8AC3E}">
        <p14:creationId xmlns:p14="http://schemas.microsoft.com/office/powerpoint/2010/main" val="78477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/>
            <a:r>
              <a:rPr lang="es-CO" sz="2400" cap="none" dirty="0"/>
              <a:t>Competencias ciudadanas</a:t>
            </a:r>
            <a:br>
              <a:rPr lang="es-CO" sz="2400" cap="none" dirty="0"/>
            </a:br>
            <a:r>
              <a:rPr lang="es-CO" sz="2400" b="0" cap="none" dirty="0"/>
              <a:t>Nivel Profesional UTP vs COLOMBIA</a:t>
            </a:r>
          </a:p>
        </p:txBody>
      </p:sp>
      <p:pic>
        <p:nvPicPr>
          <p:cNvPr id="8" name="image7.png"/>
          <p:cNvPicPr/>
          <p:nvPr/>
        </p:nvPicPr>
        <p:blipFill rotWithShape="1">
          <a:blip r:embed="rId2" cstate="print"/>
          <a:srcRect t="95822"/>
          <a:stretch/>
        </p:blipFill>
        <p:spPr>
          <a:xfrm>
            <a:off x="1763688" y="5977977"/>
            <a:ext cx="2679700" cy="11531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955556" y="3250719"/>
            <a:ext cx="28596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>
                <a:latin typeface="+mn-lt"/>
              </a:rPr>
              <a:t>El promedio para competencias ciudadanas en el 2017 </a:t>
            </a:r>
            <a:r>
              <a:rPr lang="es-CO" sz="2000" b="1" dirty="0">
                <a:latin typeface="+mn-lt"/>
              </a:rPr>
              <a:t>estadísticamente es menor </a:t>
            </a:r>
            <a:r>
              <a:rPr lang="es-CO" sz="2000" dirty="0">
                <a:latin typeface="+mn-lt"/>
              </a:rPr>
              <a:t>al 2016, sin embargo, se encuentra por encima de la media Nacional.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1484784"/>
            <a:ext cx="5072420" cy="1296144"/>
          </a:xfrm>
          <a:prstGeom prst="rect">
            <a:avLst/>
          </a:prstGeom>
        </p:spPr>
      </p:pic>
      <p:pic>
        <p:nvPicPr>
          <p:cNvPr id="11" name="image43.png"/>
          <p:cNvPicPr/>
          <p:nvPr/>
        </p:nvPicPr>
        <p:blipFill rotWithShape="1">
          <a:blip r:embed="rId4" cstate="print"/>
          <a:srcRect b="5957"/>
          <a:stretch/>
        </p:blipFill>
        <p:spPr>
          <a:xfrm>
            <a:off x="251520" y="3212976"/>
            <a:ext cx="2416594" cy="2520280"/>
          </a:xfrm>
          <a:prstGeom prst="rect">
            <a:avLst/>
          </a:prstGeom>
        </p:spPr>
      </p:pic>
      <p:pic>
        <p:nvPicPr>
          <p:cNvPr id="14" name="image44.png"/>
          <p:cNvPicPr/>
          <p:nvPr/>
        </p:nvPicPr>
        <p:blipFill rotWithShape="1">
          <a:blip r:embed="rId5" cstate="print"/>
          <a:srcRect b="5696"/>
          <a:stretch/>
        </p:blipFill>
        <p:spPr>
          <a:xfrm>
            <a:off x="3092185" y="3212976"/>
            <a:ext cx="241659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8478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/>
            <a:r>
              <a:rPr lang="es-CO" sz="2400" cap="none" dirty="0"/>
              <a:t>Competencias ciudadanas </a:t>
            </a:r>
            <a:br>
              <a:rPr lang="es-CO" sz="2400" cap="none" dirty="0"/>
            </a:br>
            <a:r>
              <a:rPr lang="es-CO" sz="2400" b="0" cap="none" dirty="0"/>
              <a:t>Nivel Profesional Grupos de Referencia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95536" y="4797152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>
                <a:latin typeface="+mn-lt"/>
              </a:rPr>
              <a:t>Frente a los grupos de referencia, el ítem competencias ciudadanas tuve </a:t>
            </a:r>
            <a:r>
              <a:rPr lang="es-CO" sz="2400" b="1" dirty="0">
                <a:latin typeface="+mn-lt"/>
              </a:rPr>
              <a:t>menor desempeño </a:t>
            </a:r>
            <a:r>
              <a:rPr lang="es-CO" sz="2400" dirty="0">
                <a:latin typeface="+mn-lt"/>
              </a:rPr>
              <a:t>en la mayoría de los grupos, solo se mantienen iguales con respecto al año anterior Administración y afines e Ingeniería.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268611"/>
            <a:ext cx="4719823" cy="331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4803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922114"/>
          </a:xfrm>
        </p:spPr>
        <p:txBody>
          <a:bodyPr/>
          <a:lstStyle/>
          <a:p>
            <a:pPr algn="ctr"/>
            <a:r>
              <a:rPr lang="es-CO" sz="2400" cap="none" dirty="0"/>
              <a:t>Competencias ciudadanas</a:t>
            </a:r>
            <a:br>
              <a:rPr lang="es-CO" sz="2400" cap="none" dirty="0"/>
            </a:br>
            <a:r>
              <a:rPr lang="es-CO" sz="2400" b="0" cap="none" dirty="0"/>
              <a:t>Nivel Profesional Grupos de Referencia</a:t>
            </a:r>
          </a:p>
        </p:txBody>
      </p:sp>
      <p:pic>
        <p:nvPicPr>
          <p:cNvPr id="11" name="image18.png"/>
          <p:cNvPicPr/>
          <p:nvPr/>
        </p:nvPicPr>
        <p:blipFill rotWithShape="1">
          <a:blip r:embed="rId2" cstate="print"/>
          <a:srcRect t="94347"/>
          <a:stretch/>
        </p:blipFill>
        <p:spPr>
          <a:xfrm>
            <a:off x="2771800" y="5985222"/>
            <a:ext cx="3709910" cy="216024"/>
          </a:xfrm>
          <a:prstGeom prst="rect">
            <a:avLst/>
          </a:prstGeom>
        </p:spPr>
      </p:pic>
      <p:pic>
        <p:nvPicPr>
          <p:cNvPr id="12" name="image43.png"/>
          <p:cNvPicPr/>
          <p:nvPr/>
        </p:nvPicPr>
        <p:blipFill rotWithShape="1">
          <a:blip r:embed="rId3" cstate="print"/>
          <a:srcRect b="5151"/>
          <a:stretch/>
        </p:blipFill>
        <p:spPr>
          <a:xfrm>
            <a:off x="467543" y="1280705"/>
            <a:ext cx="1949987" cy="1860263"/>
          </a:xfrm>
          <a:prstGeom prst="rect">
            <a:avLst/>
          </a:prstGeom>
        </p:spPr>
      </p:pic>
      <p:pic>
        <p:nvPicPr>
          <p:cNvPr id="13" name="image46.png"/>
          <p:cNvPicPr/>
          <p:nvPr/>
        </p:nvPicPr>
        <p:blipFill rotWithShape="1">
          <a:blip r:embed="rId4" cstate="print"/>
          <a:srcRect b="5024"/>
          <a:stretch/>
        </p:blipFill>
        <p:spPr>
          <a:xfrm>
            <a:off x="2483767" y="1283369"/>
            <a:ext cx="1949987" cy="1857600"/>
          </a:xfrm>
          <a:prstGeom prst="rect">
            <a:avLst/>
          </a:prstGeom>
        </p:spPr>
      </p:pic>
      <p:pic>
        <p:nvPicPr>
          <p:cNvPr id="14" name="image47.png"/>
          <p:cNvPicPr/>
          <p:nvPr/>
        </p:nvPicPr>
        <p:blipFill rotWithShape="1">
          <a:blip r:embed="rId5" cstate="print"/>
          <a:srcRect b="5440"/>
          <a:stretch/>
        </p:blipFill>
        <p:spPr>
          <a:xfrm>
            <a:off x="4645508" y="1291491"/>
            <a:ext cx="1949987" cy="1849478"/>
          </a:xfrm>
          <a:prstGeom prst="rect">
            <a:avLst/>
          </a:prstGeom>
        </p:spPr>
      </p:pic>
      <p:pic>
        <p:nvPicPr>
          <p:cNvPr id="15" name="image48.png"/>
          <p:cNvPicPr/>
          <p:nvPr/>
        </p:nvPicPr>
        <p:blipFill rotWithShape="1">
          <a:blip r:embed="rId6" cstate="print"/>
          <a:srcRect b="5701"/>
          <a:stretch/>
        </p:blipFill>
        <p:spPr>
          <a:xfrm>
            <a:off x="6807249" y="1291491"/>
            <a:ext cx="1949987" cy="1849478"/>
          </a:xfrm>
          <a:prstGeom prst="rect">
            <a:avLst/>
          </a:prstGeom>
        </p:spPr>
      </p:pic>
      <p:pic>
        <p:nvPicPr>
          <p:cNvPr id="16" name="image49.png"/>
          <p:cNvPicPr/>
          <p:nvPr/>
        </p:nvPicPr>
        <p:blipFill rotWithShape="1">
          <a:blip r:embed="rId7" cstate="print"/>
          <a:srcRect b="4542"/>
          <a:stretch/>
        </p:blipFill>
        <p:spPr>
          <a:xfrm>
            <a:off x="475859" y="3573017"/>
            <a:ext cx="1949987" cy="1872207"/>
          </a:xfrm>
          <a:prstGeom prst="rect">
            <a:avLst/>
          </a:prstGeom>
        </p:spPr>
      </p:pic>
      <p:pic>
        <p:nvPicPr>
          <p:cNvPr id="17" name="image50.png"/>
          <p:cNvPicPr/>
          <p:nvPr/>
        </p:nvPicPr>
        <p:blipFill rotWithShape="1">
          <a:blip r:embed="rId8" cstate="print"/>
          <a:srcRect b="3777"/>
          <a:stretch/>
        </p:blipFill>
        <p:spPr>
          <a:xfrm>
            <a:off x="2511556" y="3558007"/>
            <a:ext cx="1949987" cy="1887217"/>
          </a:xfrm>
          <a:prstGeom prst="rect">
            <a:avLst/>
          </a:prstGeom>
        </p:spPr>
      </p:pic>
      <p:pic>
        <p:nvPicPr>
          <p:cNvPr id="18" name="image51.png"/>
          <p:cNvPicPr/>
          <p:nvPr/>
        </p:nvPicPr>
        <p:blipFill rotWithShape="1">
          <a:blip r:embed="rId9" cstate="print"/>
          <a:srcRect b="5515"/>
          <a:stretch/>
        </p:blipFill>
        <p:spPr>
          <a:xfrm>
            <a:off x="4705444" y="3568758"/>
            <a:ext cx="1904033" cy="1804458"/>
          </a:xfrm>
          <a:prstGeom prst="rect">
            <a:avLst/>
          </a:prstGeom>
        </p:spPr>
      </p:pic>
      <p:pic>
        <p:nvPicPr>
          <p:cNvPr id="19" name="image52.png"/>
          <p:cNvPicPr/>
          <p:nvPr/>
        </p:nvPicPr>
        <p:blipFill rotWithShape="1">
          <a:blip r:embed="rId10" cstate="print"/>
          <a:srcRect b="3645"/>
          <a:stretch/>
        </p:blipFill>
        <p:spPr>
          <a:xfrm>
            <a:off x="6784214" y="3541597"/>
            <a:ext cx="1964250" cy="190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802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772816"/>
            <a:ext cx="8229600" cy="922114"/>
          </a:xfrm>
        </p:spPr>
        <p:txBody>
          <a:bodyPr/>
          <a:lstStyle/>
          <a:p>
            <a:pPr algn="ctr"/>
            <a:r>
              <a:rPr lang="es-CO" altLang="es-CO" sz="2400" b="0" cap="none" dirty="0"/>
              <a:t>Afirmaciones evaluadas:</a:t>
            </a:r>
            <a:endParaRPr lang="es-CO" sz="2400" b="0" cap="none" dirty="0"/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611560" y="404664"/>
            <a:ext cx="8229600" cy="92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s-CO" altLang="es-CO" sz="3600" b="1" kern="1200" cap="all">
                <a:solidFill>
                  <a:schemeClr val="accent1">
                    <a:lumMod val="50000"/>
                  </a:schemeClr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5pPr>
            <a:lvl6pPr marL="406542" algn="ctr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6pPr>
            <a:lvl7pPr marL="813084" algn="ctr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7pPr>
            <a:lvl8pPr marL="1219627" algn="ctr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8pPr>
            <a:lvl9pPr marL="1626169" algn="ctr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2400" cap="none" dirty="0"/>
              <a:t>Porcentaje de respuestas incorrectas asociadas a cada afirmación por grupo de referencia en competencias ciudadanas– </a:t>
            </a:r>
            <a:r>
              <a:rPr lang="es-CO" sz="2400" b="0" cap="none" dirty="0"/>
              <a:t>Nivel profesional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276872"/>
            <a:ext cx="7446925" cy="402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500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922114"/>
          </a:xfrm>
        </p:spPr>
        <p:txBody>
          <a:bodyPr/>
          <a:lstStyle/>
          <a:p>
            <a:pPr algn="ctr"/>
            <a:r>
              <a:rPr lang="es-CO" altLang="es-CO" sz="2400" cap="none" dirty="0"/>
              <a:t>Porcentaje de respuestas incorrectas asociadas a cada afirmación por grupo de referencia en competencias ciudadanas– </a:t>
            </a:r>
            <a:r>
              <a:rPr lang="es-CO" altLang="es-CO" sz="2400" b="0" cap="none" dirty="0"/>
              <a:t>Nivel profesional</a:t>
            </a:r>
            <a:endParaRPr lang="es-CO" sz="2400" b="0" cap="none" dirty="0"/>
          </a:p>
        </p:txBody>
      </p:sp>
      <p:sp>
        <p:nvSpPr>
          <p:cNvPr id="6" name="CuadroTexto 5"/>
          <p:cNvSpPr txBox="1"/>
          <p:nvPr/>
        </p:nvSpPr>
        <p:spPr>
          <a:xfrm>
            <a:off x="4788024" y="4831035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/>
              <a:t>El 37% de las respuestas asociadas a la afirmación 7 fueron contestadas incorrectamente. El porcentaje obtenido en el 2016 fue menor.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2375756" y="5092644"/>
            <a:ext cx="2160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100" b="1" dirty="0">
                <a:solidFill>
                  <a:schemeClr val="accent1">
                    <a:lumMod val="75000"/>
                  </a:schemeClr>
                </a:solidFill>
              </a:rPr>
              <a:t>Ejemplo de interpretación de resultados: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348880"/>
            <a:ext cx="8810128" cy="1937107"/>
          </a:xfrm>
          <a:prstGeom prst="rect">
            <a:avLst/>
          </a:prstGeom>
        </p:spPr>
      </p:pic>
      <p:cxnSp>
        <p:nvCxnSpPr>
          <p:cNvPr id="7" name="Conector recto de flecha 6"/>
          <p:cNvCxnSpPr/>
          <p:nvPr/>
        </p:nvCxnSpPr>
        <p:spPr>
          <a:xfrm flipV="1">
            <a:off x="8676456" y="4285987"/>
            <a:ext cx="0" cy="10062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 flipH="1">
            <a:off x="8316416" y="5301208"/>
            <a:ext cx="36004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5886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/>
            <a:r>
              <a:rPr lang="es-CO" sz="2400" cap="none" dirty="0"/>
              <a:t>Competencias ciudadanas</a:t>
            </a:r>
            <a:br>
              <a:rPr lang="es-CO" sz="2400" cap="none" dirty="0"/>
            </a:br>
            <a:r>
              <a:rPr lang="es-CO" sz="2400" b="0" cap="none" dirty="0"/>
              <a:t>Nivel Tecnológico y Técnico UTP vs COLOMBIA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788024" y="3880792"/>
            <a:ext cx="3456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>
                <a:latin typeface="+mn-lt"/>
              </a:rPr>
              <a:t>La Universidad en 2017 para competencias ciudadanas en promedio mantiene resultados </a:t>
            </a:r>
            <a:r>
              <a:rPr lang="es-CO" sz="2000" b="1" dirty="0">
                <a:latin typeface="+mn-lt"/>
              </a:rPr>
              <a:t>estadísticamente iguales </a:t>
            </a:r>
            <a:r>
              <a:rPr lang="es-CO" sz="2000" dirty="0">
                <a:latin typeface="+mn-lt"/>
              </a:rPr>
              <a:t>al 2016, y se encuentra por encima de la media Nacional.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051720" y="3696126"/>
            <a:ext cx="18878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/>
              <a:t>El módulo no cuenta con niveles de desempeño aún definidos, por está razón, no se reporta porcentaje de estudiantes por niveles de desempeño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628800"/>
            <a:ext cx="5810679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264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/>
            <a:r>
              <a:rPr lang="es-CO" sz="2400" cap="none" dirty="0"/>
              <a:t>Competencias ciudadanas</a:t>
            </a:r>
            <a:br>
              <a:rPr lang="es-CO" sz="2400" cap="none" dirty="0"/>
            </a:br>
            <a:r>
              <a:rPr lang="es-CO" sz="2400" b="0" cap="none" dirty="0"/>
              <a:t>Nivel Tecnológico y Técnico Grupos de Referencia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53750" y="4293096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>
                <a:latin typeface="+mn-lt"/>
              </a:rPr>
              <a:t>Frente a los grupos de referencia, el ítem competencias ciudadanas presenta </a:t>
            </a:r>
            <a:r>
              <a:rPr lang="es-CO" sz="2400" b="1" dirty="0">
                <a:latin typeface="+mn-lt"/>
              </a:rPr>
              <a:t>menor desempeño </a:t>
            </a:r>
            <a:r>
              <a:rPr lang="es-CO" sz="2400" dirty="0">
                <a:latin typeface="+mn-lt"/>
              </a:rPr>
              <a:t>que el año pasado en el grupo Tecnológico en administración y turismo, por otro lado, en Técnico en ingeniería, industria y minas presenta </a:t>
            </a:r>
            <a:r>
              <a:rPr lang="es-CO" sz="2400" b="1" dirty="0">
                <a:latin typeface="+mn-lt"/>
              </a:rPr>
              <a:t>mayor desempeño.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700808"/>
            <a:ext cx="6816885" cy="224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391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 bwMode="auto">
          <a:xfrm>
            <a:off x="611560" y="404664"/>
            <a:ext cx="8229600" cy="92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s-CO" altLang="es-CO" sz="3600" b="1" kern="1200" cap="all">
                <a:solidFill>
                  <a:schemeClr val="accent1">
                    <a:lumMod val="50000"/>
                  </a:schemeClr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5pPr>
            <a:lvl6pPr marL="406542" algn="ctr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6pPr>
            <a:lvl7pPr marL="813084" algn="ctr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7pPr>
            <a:lvl8pPr marL="1219627" algn="ctr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8pPr>
            <a:lvl9pPr marL="1626169" algn="ctr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2400" cap="none" dirty="0"/>
              <a:t>Porcentaje de respuestas incorrectas asociadas a cada afirmación por grupo de referencia en competencias ciudadanas– </a:t>
            </a:r>
            <a:r>
              <a:rPr lang="es-CO" sz="2400" b="0" cap="none" dirty="0"/>
              <a:t>Nivel Tecnológico y Técnico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2051720" y="4377267"/>
            <a:ext cx="3453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/>
              <a:t>El 40</a:t>
            </a:r>
            <a:r>
              <a:rPr lang="es-CO" sz="1400" b="1" dirty="0"/>
              <a:t>% </a:t>
            </a:r>
            <a:r>
              <a:rPr lang="es-CO" sz="1400" dirty="0"/>
              <a:t>de las respuestas asociadas a la afirmación 2 fueron </a:t>
            </a:r>
            <a:r>
              <a:rPr lang="es-CO" sz="1400" b="1" dirty="0"/>
              <a:t>contestadas incorrectamente</a:t>
            </a:r>
            <a:r>
              <a:rPr lang="es-CO" sz="1400" dirty="0"/>
              <a:t>. El porcentaje obtenido en el 2016 fue menor.</a:t>
            </a:r>
          </a:p>
        </p:txBody>
      </p:sp>
      <p:cxnSp>
        <p:nvCxnSpPr>
          <p:cNvPr id="4" name="Conector recto de flecha 3"/>
          <p:cNvCxnSpPr/>
          <p:nvPr/>
        </p:nvCxnSpPr>
        <p:spPr>
          <a:xfrm flipV="1">
            <a:off x="3635896" y="3843016"/>
            <a:ext cx="0" cy="4482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204864"/>
            <a:ext cx="8892480" cy="163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1277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 bwMode="auto">
          <a:xfrm>
            <a:off x="539552" y="2708920"/>
            <a:ext cx="822960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s-CO" altLang="es-CO" sz="3600" b="1" kern="1200" cap="all">
                <a:solidFill>
                  <a:schemeClr val="accent1">
                    <a:lumMod val="50000"/>
                  </a:schemeClr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5pPr>
            <a:lvl6pPr marL="406542" algn="ctr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6pPr>
            <a:lvl7pPr marL="813084" algn="ctr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7pPr>
            <a:lvl8pPr marL="1219627" algn="ctr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8pPr>
            <a:lvl9pPr marL="1626169" algn="ctr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sz="2400" cap="none" dirty="0"/>
              <a:t>En el Portal de egresados de la Universidad Tecnológica de Pereira encontrarán el informe de los resultados Pruebas Saber Pro 2017 más detallado por Programa Académico.</a:t>
            </a:r>
            <a:endParaRPr lang="es-CO" sz="2400" b="0" cap="none" dirty="0"/>
          </a:p>
        </p:txBody>
      </p:sp>
    </p:spTree>
    <p:extLst>
      <p:ext uri="{BB962C8B-B14F-4D97-AF65-F5344CB8AC3E}">
        <p14:creationId xmlns:p14="http://schemas.microsoft.com/office/powerpoint/2010/main" val="3384614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925" y="620688"/>
            <a:ext cx="8208912" cy="648072"/>
          </a:xfrm>
        </p:spPr>
        <p:txBody>
          <a:bodyPr/>
          <a:lstStyle/>
          <a:p>
            <a:pPr algn="ctr"/>
            <a:r>
              <a:rPr lang="es-CO" altLang="es-CO" sz="2400" cap="none" dirty="0">
                <a:latin typeface="+mn-lt"/>
              </a:rPr>
              <a:t>Resultados Grupo de Referencia</a:t>
            </a:r>
            <a:endParaRPr lang="es-CO" altLang="es-CO" sz="2400" b="0" cap="none" dirty="0">
              <a:latin typeface="+mn-lt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51925" y="5229200"/>
            <a:ext cx="79946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800" dirty="0">
                <a:latin typeface="+mn-lt"/>
              </a:rPr>
              <a:t>Frente a los grupos de referencia: </a:t>
            </a:r>
            <a:r>
              <a:rPr lang="es-CO" sz="1800" b="1" dirty="0">
                <a:latin typeface="+mn-lt"/>
              </a:rPr>
              <a:t>Ciencias agropecuarias, Educación y Recreación y Deportes</a:t>
            </a:r>
            <a:r>
              <a:rPr lang="es-CO" sz="1800" dirty="0">
                <a:latin typeface="+mn-lt"/>
              </a:rPr>
              <a:t> en 2017 tuvieron un </a:t>
            </a:r>
            <a:r>
              <a:rPr lang="es-CO" sz="1800" b="1" dirty="0">
                <a:latin typeface="+mn-lt"/>
              </a:rPr>
              <a:t>menor desempeño </a:t>
            </a:r>
            <a:r>
              <a:rPr lang="es-CO" sz="1800" dirty="0">
                <a:latin typeface="+mn-lt"/>
              </a:rPr>
              <a:t>en comparación con el 2016. </a:t>
            </a:r>
          </a:p>
          <a:p>
            <a:pPr algn="just"/>
            <a:r>
              <a:rPr lang="es-CO" sz="1800" dirty="0">
                <a:latin typeface="+mn-lt"/>
              </a:rPr>
              <a:t>Los demás grupos de referencia mantienen resultados estadísticamente iguales.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635896" y="1068705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altLang="es-CO"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MS PGothic" charset="0"/>
              </a:rPr>
              <a:t>Nivel Profesional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267" y="1635521"/>
            <a:ext cx="4135956" cy="3328337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4607E34-7528-4F76-A0C4-17344EFC32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542781"/>
              </p:ext>
            </p:extLst>
          </p:nvPr>
        </p:nvGraphicFramePr>
        <p:xfrm>
          <a:off x="6617223" y="2189244"/>
          <a:ext cx="1339153" cy="2739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153">
                  <a:extLst>
                    <a:ext uri="{9D8B030D-6E8A-4147-A177-3AD203B41FA5}">
                      <a16:colId xmlns:a16="http://schemas.microsoft.com/office/drawing/2014/main" val="518305604"/>
                    </a:ext>
                  </a:extLst>
                </a:gridCol>
              </a:tblGrid>
              <a:tr h="255687">
                <a:tc>
                  <a:txBody>
                    <a:bodyPr/>
                    <a:lstStyle/>
                    <a:p>
                      <a:pPr algn="ctr"/>
                      <a:r>
                        <a:rPr lang="es-CO" sz="1100" dirty="0"/>
                        <a:t>Colombia 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049281"/>
                  </a:ext>
                </a:extLst>
              </a:tr>
              <a:tr h="310039">
                <a:tc>
                  <a:txBody>
                    <a:bodyPr/>
                    <a:lstStyle/>
                    <a:p>
                      <a:pPr algn="ctr"/>
                      <a:r>
                        <a:rPr lang="es-CO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147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090623"/>
                  </a:ext>
                </a:extLst>
              </a:tr>
              <a:tr h="310039"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/>
                        <a:t>165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937369"/>
                  </a:ext>
                </a:extLst>
              </a:tr>
              <a:tr h="310039"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/>
                        <a:t>146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878240"/>
                  </a:ext>
                </a:extLst>
              </a:tr>
              <a:tr h="310039"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/>
                        <a:t>143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328520"/>
                  </a:ext>
                </a:extLst>
              </a:tr>
              <a:tr h="310039"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/>
                        <a:t>137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810411"/>
                  </a:ext>
                </a:extLst>
              </a:tr>
              <a:tr h="310039"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/>
                        <a:t>153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088464"/>
                  </a:ext>
                </a:extLst>
              </a:tr>
              <a:tr h="310039"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/>
                        <a:t>163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046778"/>
                  </a:ext>
                </a:extLst>
              </a:tr>
              <a:tr h="310039"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/>
                        <a:t>140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783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228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925" y="620688"/>
            <a:ext cx="8208912" cy="648072"/>
          </a:xfrm>
        </p:spPr>
        <p:txBody>
          <a:bodyPr/>
          <a:lstStyle/>
          <a:p>
            <a:pPr algn="ctr"/>
            <a:r>
              <a:rPr lang="es-CO" altLang="es-CO" sz="2400" cap="none" dirty="0">
                <a:latin typeface="+mn-lt"/>
              </a:rPr>
              <a:t>Resultados Grupo de Referencia</a:t>
            </a:r>
            <a:endParaRPr lang="es-CO" altLang="es-CO" sz="2400" b="0" cap="none" dirty="0">
              <a:latin typeface="+mn-lt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6196" y="4725144"/>
            <a:ext cx="7994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>
                <a:latin typeface="+mn-lt"/>
              </a:rPr>
              <a:t>Frente a los grupos de referencia mostrados en la tabla, en 2017 se dieron resultados </a:t>
            </a:r>
            <a:r>
              <a:rPr lang="es-CO" sz="2000" b="1" dirty="0">
                <a:latin typeface="+mn-lt"/>
              </a:rPr>
              <a:t>estadísticamente iguales </a:t>
            </a:r>
            <a:r>
              <a:rPr lang="es-CO" sz="2000" dirty="0">
                <a:latin typeface="+mn-lt"/>
              </a:rPr>
              <a:t>en comparación con el año anterior.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2555776" y="1068705"/>
            <a:ext cx="4113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altLang="es-CO"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MS PGothic" charset="0"/>
              </a:rPr>
              <a:t>Nivel Tecnológico y Técnico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196" y="2348880"/>
            <a:ext cx="6207043" cy="1872208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456D34AA-63B7-4857-88E2-A432EC347F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872909"/>
              </p:ext>
            </p:extLst>
          </p:nvPr>
        </p:nvGraphicFramePr>
        <p:xfrm>
          <a:off x="6973239" y="2636398"/>
          <a:ext cx="1339153" cy="1584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153">
                  <a:extLst>
                    <a:ext uri="{9D8B030D-6E8A-4147-A177-3AD203B41FA5}">
                      <a16:colId xmlns:a16="http://schemas.microsoft.com/office/drawing/2014/main" val="518305604"/>
                    </a:ext>
                  </a:extLst>
                </a:gridCol>
              </a:tblGrid>
              <a:tr h="264115">
                <a:tc>
                  <a:txBody>
                    <a:bodyPr/>
                    <a:lstStyle/>
                    <a:p>
                      <a:pPr algn="ctr"/>
                      <a:r>
                        <a:rPr lang="es-CO" sz="1100" dirty="0"/>
                        <a:t>Colombia 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049281"/>
                  </a:ext>
                </a:extLst>
              </a:tr>
              <a:tr h="264115">
                <a:tc>
                  <a:txBody>
                    <a:bodyPr/>
                    <a:lstStyle/>
                    <a:p>
                      <a:pPr algn="ctr"/>
                      <a:r>
                        <a:rPr lang="es-CO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090623"/>
                  </a:ext>
                </a:extLst>
              </a:tr>
              <a:tr h="264115"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/>
                        <a:t>94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937369"/>
                  </a:ext>
                </a:extLst>
              </a:tr>
              <a:tr h="264115"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/>
                        <a:t>94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878240"/>
                  </a:ext>
                </a:extLst>
              </a:tr>
              <a:tr h="264115"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/>
                        <a:t>91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328520"/>
                  </a:ext>
                </a:extLst>
              </a:tr>
              <a:tr h="264115"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/>
                        <a:t>94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810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83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916832"/>
            <a:ext cx="8712968" cy="1179664"/>
          </a:xfrm>
        </p:spPr>
        <p:txBody>
          <a:bodyPr/>
          <a:lstStyle/>
          <a:p>
            <a:pPr algn="ctr"/>
            <a:r>
              <a:rPr lang="es-CO" cap="none" dirty="0"/>
              <a:t>Resultados por </a:t>
            </a:r>
            <a:br>
              <a:rPr lang="es-CO" cap="none" dirty="0"/>
            </a:br>
            <a:r>
              <a:rPr lang="es-CO" cap="none" dirty="0"/>
              <a:t>Competencias Genérica </a:t>
            </a:r>
            <a:br>
              <a:rPr lang="es-CO" cap="none" dirty="0"/>
            </a:br>
            <a:r>
              <a:rPr lang="es-CO" cap="none" dirty="0"/>
              <a:t>a nivel Profesional, Tecnológico y Técnico.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703" y="4077072"/>
            <a:ext cx="151460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0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08912" cy="1179664"/>
          </a:xfrm>
        </p:spPr>
        <p:txBody>
          <a:bodyPr/>
          <a:lstStyle/>
          <a:p>
            <a:pPr algn="ctr"/>
            <a:r>
              <a:rPr lang="es-CO" altLang="es-CO" sz="2400" b="1" cap="none" dirty="0">
                <a:latin typeface="+mn-lt"/>
              </a:rPr>
              <a:t>Resultados Saber pro 2017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B97F8FD-E304-4FFA-8B67-39F768C602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324719"/>
              </p:ext>
            </p:extLst>
          </p:nvPr>
        </p:nvGraphicFramePr>
        <p:xfrm>
          <a:off x="251520" y="1124744"/>
          <a:ext cx="8640960" cy="4986372"/>
        </p:xfrm>
        <a:graphic>
          <a:graphicData uri="http://schemas.openxmlformats.org/drawingml/2006/table">
            <a:tbl>
              <a:tblPr/>
              <a:tblGrid>
                <a:gridCol w="997034">
                  <a:extLst>
                    <a:ext uri="{9D8B030D-6E8A-4147-A177-3AD203B41FA5}">
                      <a16:colId xmlns:a16="http://schemas.microsoft.com/office/drawing/2014/main" val="1575290115"/>
                    </a:ext>
                  </a:extLst>
                </a:gridCol>
                <a:gridCol w="3034138">
                  <a:extLst>
                    <a:ext uri="{9D8B030D-6E8A-4147-A177-3AD203B41FA5}">
                      <a16:colId xmlns:a16="http://schemas.microsoft.com/office/drawing/2014/main" val="220996887"/>
                    </a:ext>
                  </a:extLst>
                </a:gridCol>
                <a:gridCol w="889440">
                  <a:extLst>
                    <a:ext uri="{9D8B030D-6E8A-4147-A177-3AD203B41FA5}">
                      <a16:colId xmlns:a16="http://schemas.microsoft.com/office/drawing/2014/main" val="2661756934"/>
                    </a:ext>
                  </a:extLst>
                </a:gridCol>
                <a:gridCol w="889440">
                  <a:extLst>
                    <a:ext uri="{9D8B030D-6E8A-4147-A177-3AD203B41FA5}">
                      <a16:colId xmlns:a16="http://schemas.microsoft.com/office/drawing/2014/main" val="1532051977"/>
                    </a:ext>
                  </a:extLst>
                </a:gridCol>
                <a:gridCol w="573833">
                  <a:extLst>
                    <a:ext uri="{9D8B030D-6E8A-4147-A177-3AD203B41FA5}">
                      <a16:colId xmlns:a16="http://schemas.microsoft.com/office/drawing/2014/main" val="246308859"/>
                    </a:ext>
                  </a:extLst>
                </a:gridCol>
                <a:gridCol w="841621">
                  <a:extLst>
                    <a:ext uri="{9D8B030D-6E8A-4147-A177-3AD203B41FA5}">
                      <a16:colId xmlns:a16="http://schemas.microsoft.com/office/drawing/2014/main" val="1764737644"/>
                    </a:ext>
                  </a:extLst>
                </a:gridCol>
                <a:gridCol w="841621">
                  <a:extLst>
                    <a:ext uri="{9D8B030D-6E8A-4147-A177-3AD203B41FA5}">
                      <a16:colId xmlns:a16="http://schemas.microsoft.com/office/drawing/2014/main" val="1806689698"/>
                    </a:ext>
                  </a:extLst>
                </a:gridCol>
                <a:gridCol w="573833">
                  <a:extLst>
                    <a:ext uri="{9D8B030D-6E8A-4147-A177-3AD203B41FA5}">
                      <a16:colId xmlns:a16="http://schemas.microsoft.com/office/drawing/2014/main" val="3031895220"/>
                    </a:ext>
                  </a:extLst>
                </a:gridCol>
              </a:tblGrid>
              <a:tr h="50725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 DE REFERENCIA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COMPETENCIAS CIUDADANAS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COMUNICACIÓN ESCRITA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INGLÉS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LECTURA CRÍTICA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RAZONAMIENTO CUANTITATIVO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PUNTAJE GLOBAL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800881"/>
                  </a:ext>
                </a:extLst>
              </a:tr>
              <a:tr h="126813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LICENCIATURA EN ARTES PLASTICAS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30286"/>
                  </a:ext>
                </a:extLst>
              </a:tr>
              <a:tr h="12681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LICENCIATURA EN ARTES VISUALES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4410369"/>
                  </a:ext>
                </a:extLst>
              </a:tr>
              <a:tr h="12681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LICENCIATURA EN BILINGÜISMO CON ÉNFASIS EN INGLÉS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0844608"/>
                  </a:ext>
                </a:extLst>
              </a:tr>
              <a:tr h="12681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LICENCIATURA EN COMUNICACION E INFORMATICA EDUCATIVA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352206"/>
                  </a:ext>
                </a:extLst>
              </a:tr>
              <a:tr h="12681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LICENCIATURA EN ESPAÑOL Y LITERATURA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8814828"/>
                  </a:ext>
                </a:extLst>
              </a:tr>
              <a:tr h="12681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LICENCIATURA EN ETNOEDUCACION Y DESARROLLO COMUNITARIO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2653464"/>
                  </a:ext>
                </a:extLst>
              </a:tr>
              <a:tr h="12681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LICENCIATURA EN FILOSOFIA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2439296"/>
                  </a:ext>
                </a:extLst>
              </a:tr>
              <a:tr h="12681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LICENCIATURA EN MATEMATICAS Y FISICA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7490429"/>
                  </a:ext>
                </a:extLst>
              </a:tr>
              <a:tr h="12681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LICENCIATURA EN MUSICA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7768148"/>
                  </a:ext>
                </a:extLst>
              </a:tr>
              <a:tr h="12681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LICENCIATURA EN PEDAGOGIA INFANTIL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731998"/>
                  </a:ext>
                </a:extLst>
              </a:tr>
              <a:tr h="12681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COLOMBIA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559479"/>
                  </a:ext>
                </a:extLst>
              </a:tr>
              <a:tr h="126813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INGENIERÍA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INGENIERIA DE SISTEMAS Y COMPUTACION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8622697"/>
                  </a:ext>
                </a:extLst>
              </a:tr>
              <a:tr h="12681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INGENIERIA ELECTRICA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5220966"/>
                  </a:ext>
                </a:extLst>
              </a:tr>
              <a:tr h="12681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INGENIERIA ELECTRONICA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2701910"/>
                  </a:ext>
                </a:extLst>
              </a:tr>
              <a:tr h="12681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INGENIERIA EN MECATRONICA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8207444"/>
                  </a:ext>
                </a:extLst>
              </a:tr>
              <a:tr h="12681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INGENIERIA FISICA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045379"/>
                  </a:ext>
                </a:extLst>
              </a:tr>
              <a:tr h="12681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INGENIERIA INDUSTRIAL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0449855"/>
                  </a:ext>
                </a:extLst>
              </a:tr>
              <a:tr h="12681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INGENIERIA MECANICA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396011"/>
                  </a:ext>
                </a:extLst>
              </a:tr>
              <a:tr h="12681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COLOMBIA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6341" marR="6341" marT="6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53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71585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institucional1</Template>
  <TotalTime>8852</TotalTime>
  <Words>2442</Words>
  <Application>Microsoft Office PowerPoint</Application>
  <PresentationFormat>Presentación en pantalla (4:3)</PresentationFormat>
  <Paragraphs>667</Paragraphs>
  <Slides>58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58</vt:i4>
      </vt:variant>
    </vt:vector>
  </HeadingPairs>
  <TitlesOfParts>
    <vt:vector size="63" baseType="lpstr">
      <vt:lpstr>MS PGothic</vt:lpstr>
      <vt:lpstr>MS PGothic</vt:lpstr>
      <vt:lpstr>Arial</vt:lpstr>
      <vt:lpstr>Calibri</vt:lpstr>
      <vt:lpstr>Tema de Office</vt:lpstr>
      <vt:lpstr>Reporte de Resultados Históricos  Saber Pro 2017  </vt:lpstr>
      <vt:lpstr>Introducción </vt:lpstr>
      <vt:lpstr>Presentación de PowerPoint</vt:lpstr>
      <vt:lpstr>Resultados globales Universidad Tecnológica de Pereira vs COLOMBIA</vt:lpstr>
      <vt:lpstr>Resultados Grupo de Referencia Convenciones</vt:lpstr>
      <vt:lpstr>Resultados Grupo de Referencia</vt:lpstr>
      <vt:lpstr>Resultados Grupo de Referencia</vt:lpstr>
      <vt:lpstr>Resultados por  Competencias Genérica  a nivel Profesional, Tecnológico y Técnico.</vt:lpstr>
      <vt:lpstr>Resultados Saber pro 2017</vt:lpstr>
      <vt:lpstr>Resultados Saber pro 2017</vt:lpstr>
      <vt:lpstr>Resultados Saber pro 2017</vt:lpstr>
      <vt:lpstr>Resultados Saber pro 2017</vt:lpstr>
      <vt:lpstr>Resultados Saber TyT 2017</vt:lpstr>
      <vt:lpstr>¿Cómo consultar la información desde el ICFES? www.icfes.gov.co</vt:lpstr>
      <vt:lpstr>ANEXOS</vt:lpstr>
      <vt:lpstr>Resumen resultados competencias por grupo de referencia</vt:lpstr>
      <vt:lpstr>Comunicación escrita</vt:lpstr>
      <vt:lpstr>Comunicación escrita Nivel Profesional UTP vs COLOMBIA</vt:lpstr>
      <vt:lpstr>Comunicación escrita Nivel Profesional Grupos de Referencia</vt:lpstr>
      <vt:lpstr>Comunicación escrita Nivel Profesional Grupos de Referencia</vt:lpstr>
      <vt:lpstr>Comunicación escrita Nivel Tecnológico y Técnico UTP vs COLOMBIA</vt:lpstr>
      <vt:lpstr>Comunicación escrita Nivel Tecnológico y Técnico Grupos de Referencia</vt:lpstr>
      <vt:lpstr>Comunicación escrita Nivel Tecnológico y Técnico Grupos de Referencia</vt:lpstr>
      <vt:lpstr>Razonamiento cuantitativo</vt:lpstr>
      <vt:lpstr>Razonamiento cuantitativo Nivel Profesional UTP vs COLOMBIA</vt:lpstr>
      <vt:lpstr>Razonamiento cuantitativo Nivel Profesional Grupos de Referencia</vt:lpstr>
      <vt:lpstr>Razonamiento cuantitativo Nivel Profesional Grupos de Referencia</vt:lpstr>
      <vt:lpstr>Afirmaciones evaluadas:</vt:lpstr>
      <vt:lpstr>Porcentaje de respuestas incorrectas asociadas a cada afirmación por grupo de referencia en razonamiento cuantitativo – Nivel profesional</vt:lpstr>
      <vt:lpstr>Razonamiento cuantitativo Nivel Tecnológico y Técnico UTP vs COLOMBIA</vt:lpstr>
      <vt:lpstr>Razonamiento cuantitativo Nivel Tecnológico y Técnico Grupos de Referencia</vt:lpstr>
      <vt:lpstr>Presentación de PowerPoint</vt:lpstr>
      <vt:lpstr>Lectura crítica</vt:lpstr>
      <vt:lpstr>Lectura crítica Nivel Profesional UTP vs COLOMBIA</vt:lpstr>
      <vt:lpstr>Lectura crítica Nivel Profesional Grupos de Referencia</vt:lpstr>
      <vt:lpstr>Lectura crítica Nivel Profesional Grupos de Referencia</vt:lpstr>
      <vt:lpstr>Afirmaciones evaluadas:</vt:lpstr>
      <vt:lpstr>Porcentaje de respuestas incorrectas asociadas a cada afirmación por grupo de referencia en lectura crítica – Nivel profesional</vt:lpstr>
      <vt:lpstr>Lectura crítica Nivel Tecnológico y Técnico UTP vs COLOMBIA</vt:lpstr>
      <vt:lpstr>Lectura crítica Nivel Tecnológico y Técnico Grupos de Referencia</vt:lpstr>
      <vt:lpstr>Presentación de PowerPoint</vt:lpstr>
      <vt:lpstr>Inglés</vt:lpstr>
      <vt:lpstr>Inglés Nivel Profesional UTP vs COLOMBIA</vt:lpstr>
      <vt:lpstr>Inglés Nivel Profesional Grupos de Referencia</vt:lpstr>
      <vt:lpstr>Inglés Nivel Profesional Grupos de Referencia</vt:lpstr>
      <vt:lpstr>Inglés Nivel Tecnológico y Técnico UTP vs COLOMBIA</vt:lpstr>
      <vt:lpstr>Inglés Nivel Tecnológico y Técnico Grupos de Referencia</vt:lpstr>
      <vt:lpstr>Inglés Nivel Tecnológico y Técnico Grupos de Referencia</vt:lpstr>
      <vt:lpstr>Competencias ciudadanas</vt:lpstr>
      <vt:lpstr>Competencias ciudadanas Nivel Profesional UTP vs COLOMBIA</vt:lpstr>
      <vt:lpstr>Competencias ciudadanas  Nivel Profesional Grupos de Referencia</vt:lpstr>
      <vt:lpstr>Competencias ciudadanas Nivel Profesional Grupos de Referencia</vt:lpstr>
      <vt:lpstr>Afirmaciones evaluadas:</vt:lpstr>
      <vt:lpstr>Porcentaje de respuestas incorrectas asociadas a cada afirmación por grupo de referencia en competencias ciudadanas– Nivel profesional</vt:lpstr>
      <vt:lpstr>Competencias ciudadanas Nivel Tecnológico y Técnico UTP vs COLOMBIA</vt:lpstr>
      <vt:lpstr>Competencias ciudadanas Nivel Tecnológico y Técnico Grupos de Referencia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DIAGNÓSTICO PLAN DE INTERVENCIÓN</dc:title>
  <dc:creator>Monitor</dc:creator>
  <cp:lastModifiedBy>Délany Ramírez</cp:lastModifiedBy>
  <cp:revision>403</cp:revision>
  <dcterms:created xsi:type="dcterms:W3CDTF">2010-08-19T19:03:43Z</dcterms:created>
  <dcterms:modified xsi:type="dcterms:W3CDTF">2018-05-30T14:05:14Z</dcterms:modified>
</cp:coreProperties>
</file>