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77" r:id="rId12"/>
    <p:sldId id="278" r:id="rId13"/>
    <p:sldId id="260" r:id="rId14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33A"/>
    <a:srgbClr val="0E19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Mi%20unidad\0.%20A&#209;O%202025\MIPG%202025\RESULTADOS%202024\Universidad%20Tecnol&#243;gica%20_202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'Tec Pereira 2024'!$E$22</c:f>
              <c:strCache>
                <c:ptCount val="1"/>
                <c:pt idx="0">
                  <c:v>PUNTAJE ENTIDAD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'Tec Pereira 2024'!$C$23:$C$29</c:f>
              <c:strCache>
                <c:ptCount val="7"/>
                <c:pt idx="0">
                  <c:v>D1</c:v>
                </c:pt>
                <c:pt idx="1">
                  <c:v>D2</c:v>
                </c:pt>
                <c:pt idx="2">
                  <c:v>D3</c:v>
                </c:pt>
                <c:pt idx="3">
                  <c:v>D4</c:v>
                </c:pt>
                <c:pt idx="4">
                  <c:v>D5</c:v>
                </c:pt>
                <c:pt idx="5">
                  <c:v>D6</c:v>
                </c:pt>
                <c:pt idx="6">
                  <c:v>D7</c:v>
                </c:pt>
              </c:strCache>
            </c:strRef>
          </c:cat>
          <c:val>
            <c:numRef>
              <c:f>'Tec Pereira 2024'!$E$23:$E$29</c:f>
              <c:numCache>
                <c:formatCode>0.0</c:formatCode>
                <c:ptCount val="7"/>
                <c:pt idx="0">
                  <c:v>85.25</c:v>
                </c:pt>
                <c:pt idx="1">
                  <c:v>94.61</c:v>
                </c:pt>
                <c:pt idx="2">
                  <c:v>79.819999999999993</c:v>
                </c:pt>
                <c:pt idx="3">
                  <c:v>84.25</c:v>
                </c:pt>
                <c:pt idx="4">
                  <c:v>80.739999999999995</c:v>
                </c:pt>
                <c:pt idx="5">
                  <c:v>81.05</c:v>
                </c:pt>
                <c:pt idx="6">
                  <c:v>92.27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75-4B2D-8FFA-0BFD096E4408}"/>
            </c:ext>
          </c:extLst>
        </c:ser>
        <c:ser>
          <c:idx val="1"/>
          <c:order val="1"/>
          <c:tx>
            <c:strRef>
              <c:f>'Tec Pereira 2024'!$F$22</c:f>
              <c:strCache>
                <c:ptCount val="1"/>
                <c:pt idx="0">
                  <c:v>PUNTAJE MÁXIMO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'Tec Pereira 2024'!$C$23:$C$29</c:f>
              <c:strCache>
                <c:ptCount val="7"/>
                <c:pt idx="0">
                  <c:v>D1</c:v>
                </c:pt>
                <c:pt idx="1">
                  <c:v>D2</c:v>
                </c:pt>
                <c:pt idx="2">
                  <c:v>D3</c:v>
                </c:pt>
                <c:pt idx="3">
                  <c:v>D4</c:v>
                </c:pt>
                <c:pt idx="4">
                  <c:v>D5</c:v>
                </c:pt>
                <c:pt idx="5">
                  <c:v>D6</c:v>
                </c:pt>
                <c:pt idx="6">
                  <c:v>D7</c:v>
                </c:pt>
              </c:strCache>
            </c:strRef>
          </c:cat>
          <c:val>
            <c:numRef>
              <c:f>'Tec Pereira 2024'!$F$23:$F$29</c:f>
              <c:numCache>
                <c:formatCode>0.0</c:formatCode>
                <c:ptCount val="7"/>
                <c:pt idx="0">
                  <c:v>100</c:v>
                </c:pt>
                <c:pt idx="1">
                  <c:v>100</c:v>
                </c:pt>
                <c:pt idx="2">
                  <c:v>92.55</c:v>
                </c:pt>
                <c:pt idx="3">
                  <c:v>98.03</c:v>
                </c:pt>
                <c:pt idx="4">
                  <c:v>98.34</c:v>
                </c:pt>
                <c:pt idx="5">
                  <c:v>98.96</c:v>
                </c:pt>
                <c:pt idx="6">
                  <c:v>97.46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75-4B2D-8FFA-0BFD096E44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9"/>
        <c:axId val="1539526640"/>
        <c:axId val="1"/>
      </c:barChart>
      <c:catAx>
        <c:axId val="1539526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53952664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324D8-6A3C-4CA1-9632-97A58C3D6CEA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D167A-7365-49CD-B364-E02298A0FE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203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324D8-6A3C-4CA1-9632-97A58C3D6CEA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D167A-7365-49CD-B364-E02298A0FE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90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324D8-6A3C-4CA1-9632-97A58C3D6CEA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D167A-7365-49CD-B364-E02298A0FE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16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324D8-6A3C-4CA1-9632-97A58C3D6CEA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D167A-7365-49CD-B364-E02298A0FE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303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324D8-6A3C-4CA1-9632-97A58C3D6CEA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D167A-7365-49CD-B364-E02298A0FE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414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324D8-6A3C-4CA1-9632-97A58C3D6CEA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D167A-7365-49CD-B364-E02298A0FE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257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324D8-6A3C-4CA1-9632-97A58C3D6CEA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D167A-7365-49CD-B364-E02298A0FE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191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324D8-6A3C-4CA1-9632-97A58C3D6CEA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D167A-7365-49CD-B364-E02298A0FE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256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324D8-6A3C-4CA1-9632-97A58C3D6CEA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D167A-7365-49CD-B364-E02298A0FE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7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324D8-6A3C-4CA1-9632-97A58C3D6CEA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D167A-7365-49CD-B364-E02298A0FE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814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324D8-6A3C-4CA1-9632-97A58C3D6CEA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D167A-7365-49CD-B364-E02298A0FE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25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324D8-6A3C-4CA1-9632-97A58C3D6CEA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D167A-7365-49CD-B364-E02298A0FE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9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4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alidad@utp.edu.co" TargetMode="Externa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2292" y="0"/>
            <a:ext cx="1201708" cy="1042752"/>
          </a:xfrm>
          <a:prstGeom prst="rect">
            <a:avLst/>
          </a:prstGeom>
          <a:solidFill>
            <a:srgbClr val="0E192C"/>
          </a:solidFill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5869796"/>
            <a:ext cx="1138844" cy="988203"/>
          </a:xfrm>
          <a:prstGeom prst="rect">
            <a:avLst/>
          </a:prstGeom>
          <a:solidFill>
            <a:srgbClr val="0E192C"/>
          </a:solidFill>
          <a:ln>
            <a:solidFill>
              <a:schemeClr val="bg1"/>
            </a:solidFill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313" y="4469425"/>
            <a:ext cx="6849687" cy="2388574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</p:pic>
      <p:sp>
        <p:nvSpPr>
          <p:cNvPr id="10" name="Entrada manual 9"/>
          <p:cNvSpPr/>
          <p:nvPr/>
        </p:nvSpPr>
        <p:spPr>
          <a:xfrm rot="10800000">
            <a:off x="0" y="0"/>
            <a:ext cx="1912153" cy="775079"/>
          </a:xfrm>
          <a:prstGeom prst="flowChartManualInpu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82313">
              <a:defRPr/>
            </a:pPr>
            <a:endParaRPr lang="es-CO" sz="3312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832253" y="18392"/>
            <a:ext cx="1063500" cy="60725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82313">
              <a:defRPr/>
            </a:pPr>
            <a:r>
              <a:rPr lang="es-MX" sz="900" b="1" dirty="0">
                <a:solidFill>
                  <a:prstClr val="white"/>
                </a:solidFill>
                <a:latin typeface="Calibri" panose="020F0502020204030204"/>
              </a:rPr>
              <a:t>Vicerrectoría Administrativa y Financiera - SIG</a:t>
            </a:r>
            <a:endParaRPr lang="es-CO" sz="9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673" y="2460567"/>
            <a:ext cx="5000327" cy="312660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4509" y="2618510"/>
            <a:ext cx="3601380" cy="2335333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59332" y="1477852"/>
            <a:ext cx="53119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Resultados </a:t>
            </a:r>
            <a:r>
              <a:rPr lang="es-ES" sz="3600" b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Í</a:t>
            </a:r>
            <a:r>
              <a:rPr lang="es-ES" sz="3600" b="1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ndice de Desempeño Institucional</a:t>
            </a:r>
          </a:p>
          <a:p>
            <a:pPr algn="ctr"/>
            <a:r>
              <a:rPr lang="es-ES" sz="3600" b="1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2024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3230B67-50BB-4538-8C7B-BB5694AF22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7" y="107762"/>
            <a:ext cx="788955" cy="51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20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ntrada manual 9"/>
          <p:cNvSpPr/>
          <p:nvPr/>
        </p:nvSpPr>
        <p:spPr>
          <a:xfrm rot="10800000">
            <a:off x="0" y="0"/>
            <a:ext cx="1912153" cy="775079"/>
          </a:xfrm>
          <a:prstGeom prst="flowChartManualInpu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82313">
              <a:defRPr/>
            </a:pPr>
            <a:endParaRPr lang="es-CO" sz="3312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832253" y="18392"/>
            <a:ext cx="1063500" cy="60725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82313">
              <a:defRPr/>
            </a:pPr>
            <a:r>
              <a:rPr lang="es-MX" sz="900" b="1" dirty="0">
                <a:solidFill>
                  <a:prstClr val="white"/>
                </a:solidFill>
                <a:latin typeface="Calibri" panose="020F0502020204030204"/>
              </a:rPr>
              <a:t>Vicerrectoría Administrativa y Financiera - SIG</a:t>
            </a:r>
            <a:endParaRPr lang="es-CO" sz="9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364003" y="322021"/>
            <a:ext cx="7487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       Resultados por Política 2024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3230B67-50BB-4538-8C7B-BB5694AF22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7" y="107762"/>
            <a:ext cx="867638" cy="51788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5855673"/>
            <a:ext cx="1138844" cy="988203"/>
          </a:xfrm>
          <a:prstGeom prst="rect">
            <a:avLst/>
          </a:prstGeom>
          <a:solidFill>
            <a:srgbClr val="00133A"/>
          </a:solidFill>
          <a:ln>
            <a:solidFill>
              <a:schemeClr val="bg1"/>
            </a:solidFill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647" y="906796"/>
            <a:ext cx="6296983" cy="357223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3877" y="4610751"/>
            <a:ext cx="5520123" cy="221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64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ntrada manual 9"/>
          <p:cNvSpPr/>
          <p:nvPr/>
        </p:nvSpPr>
        <p:spPr>
          <a:xfrm rot="10800000">
            <a:off x="0" y="0"/>
            <a:ext cx="1912153" cy="775079"/>
          </a:xfrm>
          <a:prstGeom prst="flowChartManualInpu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82313">
              <a:defRPr/>
            </a:pPr>
            <a:endParaRPr lang="es-CO" sz="3312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832253" y="18392"/>
            <a:ext cx="1063500" cy="60725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82313">
              <a:defRPr/>
            </a:pPr>
            <a:r>
              <a:rPr lang="es-MX" sz="900" b="1" dirty="0">
                <a:solidFill>
                  <a:prstClr val="white"/>
                </a:solidFill>
                <a:latin typeface="Calibri" panose="020F0502020204030204"/>
              </a:rPr>
              <a:t>Vicerrectoría Administrativa y Financiera - SIG</a:t>
            </a:r>
            <a:endParaRPr lang="es-CO" sz="9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541026" y="208631"/>
            <a:ext cx="658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       Recomendaciones - Ejemplo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3230B67-50BB-4538-8C7B-BB5694AF22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7" y="107762"/>
            <a:ext cx="867638" cy="51788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5855673"/>
            <a:ext cx="1138844" cy="988203"/>
          </a:xfrm>
          <a:prstGeom prst="rect">
            <a:avLst/>
          </a:prstGeom>
          <a:solidFill>
            <a:srgbClr val="00133A"/>
          </a:solidFill>
          <a:ln>
            <a:solidFill>
              <a:schemeClr val="bg1"/>
            </a:solidFill>
          </a:ln>
        </p:spPr>
      </p:pic>
      <p:sp>
        <p:nvSpPr>
          <p:cNvPr id="9" name="CuadroTexto 8"/>
          <p:cNvSpPr txBox="1"/>
          <p:nvPr/>
        </p:nvSpPr>
        <p:spPr>
          <a:xfrm>
            <a:off x="414933" y="1639764"/>
            <a:ext cx="5168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s-ES" sz="2400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Autoevaluación FURAG.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076" y="2293520"/>
            <a:ext cx="7658100" cy="2667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858" y="2880931"/>
            <a:ext cx="7877175" cy="1524000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317676" y="4614771"/>
            <a:ext cx="5168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s-ES" sz="2400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Recomendaciones MIPG.</a:t>
            </a: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4824" y="658886"/>
            <a:ext cx="4110896" cy="20393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933216" y="2812224"/>
            <a:ext cx="56209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chemeClr val="accent1">
                    <a:lumMod val="50000"/>
                  </a:schemeClr>
                </a:solidFill>
              </a:rPr>
              <a:t>132</a:t>
            </a:r>
            <a:r>
              <a:rPr lang="es-ES" sz="1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4261" y="5184433"/>
            <a:ext cx="6953250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49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ntrada manual 9"/>
          <p:cNvSpPr/>
          <p:nvPr/>
        </p:nvSpPr>
        <p:spPr>
          <a:xfrm rot="10800000">
            <a:off x="0" y="0"/>
            <a:ext cx="1912153" cy="775079"/>
          </a:xfrm>
          <a:prstGeom prst="flowChartManualInpu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82313">
              <a:defRPr/>
            </a:pPr>
            <a:endParaRPr lang="es-CO" sz="3312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832253" y="18392"/>
            <a:ext cx="1063500" cy="60725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82313">
              <a:defRPr/>
            </a:pPr>
            <a:r>
              <a:rPr lang="es-MX" sz="900" b="1" dirty="0">
                <a:solidFill>
                  <a:prstClr val="white"/>
                </a:solidFill>
                <a:latin typeface="Calibri" panose="020F0502020204030204"/>
              </a:rPr>
              <a:t>Vicerrectoría Administrativa y Financiera - SIG</a:t>
            </a:r>
            <a:endParaRPr lang="es-CO" sz="9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364003" y="482692"/>
            <a:ext cx="658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       Recomendaciones - Ejemplo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3230B67-50BB-4538-8C7B-BB5694AF22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7" y="107762"/>
            <a:ext cx="867638" cy="51788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5855673"/>
            <a:ext cx="1138844" cy="988203"/>
          </a:xfrm>
          <a:prstGeom prst="rect">
            <a:avLst/>
          </a:prstGeom>
          <a:solidFill>
            <a:srgbClr val="00133A"/>
          </a:solidFill>
          <a:ln>
            <a:solidFill>
              <a:schemeClr val="bg1"/>
            </a:solidFill>
          </a:ln>
        </p:spPr>
      </p:pic>
      <p:sp>
        <p:nvSpPr>
          <p:cNvPr id="9" name="CuadroTexto 8"/>
          <p:cNvSpPr txBox="1"/>
          <p:nvPr/>
        </p:nvSpPr>
        <p:spPr>
          <a:xfrm>
            <a:off x="400671" y="1300934"/>
            <a:ext cx="5168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s-ES" sz="2400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Autoevaluación FURAG.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295102" y="4257060"/>
            <a:ext cx="5168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s-ES" sz="2400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Recomendaciones MIPG.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887" y="1761012"/>
            <a:ext cx="2733675" cy="2667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253" y="2078806"/>
            <a:ext cx="7991475" cy="202882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3535" y="4718724"/>
            <a:ext cx="6982689" cy="199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64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4502" y="387539"/>
            <a:ext cx="2219498" cy="623234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7554" y="881214"/>
            <a:ext cx="2914650" cy="5206898"/>
          </a:xfrm>
          <a:prstGeom prst="rect">
            <a:avLst/>
          </a:prstGeom>
        </p:spPr>
      </p:pic>
      <p:sp>
        <p:nvSpPr>
          <p:cNvPr id="6" name="Entrada manual 5"/>
          <p:cNvSpPr/>
          <p:nvPr/>
        </p:nvSpPr>
        <p:spPr>
          <a:xfrm rot="10800000">
            <a:off x="0" y="0"/>
            <a:ext cx="1912153" cy="775079"/>
          </a:xfrm>
          <a:prstGeom prst="flowChartManualInpu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82313">
              <a:defRPr/>
            </a:pPr>
            <a:endParaRPr lang="es-CO" sz="3312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832253" y="18392"/>
            <a:ext cx="1063500" cy="60725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82313">
              <a:defRPr/>
            </a:pPr>
            <a:r>
              <a:rPr lang="es-MX" sz="900" b="1" dirty="0">
                <a:solidFill>
                  <a:prstClr val="white"/>
                </a:solidFill>
                <a:latin typeface="Calibri" panose="020F0502020204030204"/>
              </a:rPr>
              <a:t>Vicerrectoría Administrativa y Financiera - SIG</a:t>
            </a:r>
            <a:endParaRPr lang="es-CO" sz="9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3230B67-50BB-4538-8C7B-BB5694AF22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7" y="107762"/>
            <a:ext cx="867638" cy="517889"/>
          </a:xfrm>
          <a:prstGeom prst="rect">
            <a:avLst/>
          </a:prstGeom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-143738" y="1285288"/>
            <a:ext cx="6106735" cy="12001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66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GRACIAS</a:t>
            </a:r>
            <a:endParaRPr lang="es-CO" sz="6600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-212877" y="2995671"/>
            <a:ext cx="59564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Contáctenos</a:t>
            </a:r>
            <a:endParaRPr lang="en-US" sz="2400" b="1" dirty="0">
              <a:solidFill>
                <a:schemeClr val="bg1">
                  <a:lumMod val="50000"/>
                </a:schemeClr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algn="ctr"/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Gestión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del Sistema Integral de </a:t>
            </a:r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Calidad</a:t>
            </a:r>
            <a:endParaRPr lang="en-US" sz="2400" b="1" dirty="0">
              <a:solidFill>
                <a:schemeClr val="bg1">
                  <a:lumMod val="50000"/>
                </a:schemeClr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algn="ctr"/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Tel: 3137324</a:t>
            </a:r>
          </a:p>
          <a:p>
            <a:pPr algn="ctr"/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E-mail: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  <a:hlinkClick r:id="rId5"/>
              </a:rPr>
              <a:t>calidad@utp.edu.co</a:t>
            </a:r>
            <a:endParaRPr lang="en-US" sz="2400" b="1" dirty="0">
              <a:solidFill>
                <a:schemeClr val="bg1">
                  <a:lumMod val="50000"/>
                </a:schemeClr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algn="ctr"/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Web: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https://gestioncalidad.utp.edu.co/</a:t>
            </a:r>
            <a:endParaRPr lang="en-US" sz="2400" b="1" dirty="0">
              <a:solidFill>
                <a:schemeClr val="bg1">
                  <a:lumMod val="50000"/>
                </a:schemeClr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90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5869796"/>
            <a:ext cx="1138844" cy="988203"/>
          </a:xfrm>
          <a:prstGeom prst="rect">
            <a:avLst/>
          </a:prstGeom>
          <a:solidFill>
            <a:srgbClr val="00133A"/>
          </a:solidFill>
          <a:ln>
            <a:solidFill>
              <a:schemeClr val="bg1"/>
            </a:solidFill>
          </a:ln>
        </p:spPr>
      </p:pic>
      <p:sp>
        <p:nvSpPr>
          <p:cNvPr id="10" name="Entrada manual 9"/>
          <p:cNvSpPr/>
          <p:nvPr/>
        </p:nvSpPr>
        <p:spPr>
          <a:xfrm rot="10800000">
            <a:off x="0" y="0"/>
            <a:ext cx="1912153" cy="775079"/>
          </a:xfrm>
          <a:prstGeom prst="flowChartManualInpu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82313">
              <a:defRPr/>
            </a:pPr>
            <a:endParaRPr lang="es-CO" sz="3312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832253" y="18392"/>
            <a:ext cx="1063500" cy="60725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82313">
              <a:defRPr/>
            </a:pPr>
            <a:r>
              <a:rPr lang="es-MX" sz="900" b="1" dirty="0">
                <a:solidFill>
                  <a:prstClr val="white"/>
                </a:solidFill>
                <a:latin typeface="Calibri" panose="020F0502020204030204"/>
              </a:rPr>
              <a:t>Vicerrectoría Administrativa y Financiera - SIG</a:t>
            </a:r>
            <a:endParaRPr lang="es-CO" sz="9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92359" y="1026502"/>
            <a:ext cx="51688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       Contenido</a:t>
            </a:r>
          </a:p>
          <a:p>
            <a:pPr algn="ctr"/>
            <a:endParaRPr lang="es-ES" sz="3600" b="1" dirty="0" smtClean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ES" sz="3600" b="1" dirty="0" smtClean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s-ES" sz="2400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Implementación MIPG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s-ES" sz="2400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Resultados – Índice de Desempeño Institucional.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s-ES" sz="2400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Resultados por Dimensión.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s-ES" sz="2400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Resultados por Política</a:t>
            </a:r>
          </a:p>
          <a:p>
            <a:pPr marL="571500" indent="-571500" algn="ctr">
              <a:buFont typeface="Wingdings" panose="05000000000000000000" pitchFamily="2" charset="2"/>
              <a:buChar char="Ø"/>
            </a:pPr>
            <a:endParaRPr lang="es-ES" sz="3600" b="1" dirty="0" smtClean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ES" sz="3600" b="1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marL="742950" indent="-742950" algn="ctr">
              <a:buFont typeface="Wingdings" panose="05000000000000000000" pitchFamily="2" charset="2"/>
              <a:buChar char="Ø"/>
            </a:pPr>
            <a:endParaRPr lang="en-US" sz="3600" b="1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502" y="322021"/>
            <a:ext cx="2219498" cy="623234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3274" y="811373"/>
            <a:ext cx="3250276" cy="52536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3230B67-50BB-4538-8C7B-BB5694AF22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7" y="107762"/>
            <a:ext cx="788955" cy="51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2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5869796"/>
            <a:ext cx="1138844" cy="988203"/>
          </a:xfrm>
          <a:prstGeom prst="rect">
            <a:avLst/>
          </a:prstGeom>
          <a:solidFill>
            <a:srgbClr val="00133A"/>
          </a:solidFill>
          <a:ln>
            <a:solidFill>
              <a:schemeClr val="bg1"/>
            </a:solidFill>
          </a:ln>
        </p:spPr>
      </p:pic>
      <p:sp>
        <p:nvSpPr>
          <p:cNvPr id="10" name="Entrada manual 9"/>
          <p:cNvSpPr/>
          <p:nvPr/>
        </p:nvSpPr>
        <p:spPr>
          <a:xfrm rot="10800000">
            <a:off x="0" y="0"/>
            <a:ext cx="1912153" cy="775079"/>
          </a:xfrm>
          <a:prstGeom prst="flowChartManualInpu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82313">
              <a:defRPr/>
            </a:pPr>
            <a:endParaRPr lang="es-CO" sz="3312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832253" y="18392"/>
            <a:ext cx="1063500" cy="60725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82313">
              <a:defRPr/>
            </a:pPr>
            <a:r>
              <a:rPr lang="es-MX" sz="900" b="1" dirty="0">
                <a:solidFill>
                  <a:prstClr val="white"/>
                </a:solidFill>
                <a:latin typeface="Calibri" panose="020F0502020204030204"/>
              </a:rPr>
              <a:t>Vicerrectoría Administrativa y Financiera - SIG</a:t>
            </a:r>
            <a:endParaRPr lang="es-CO" sz="9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832253" y="803556"/>
            <a:ext cx="6442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       Implementación MIPG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516398" y="4833908"/>
            <a:ext cx="5882957" cy="610031"/>
          </a:xfrm>
          <a:prstGeom prst="rec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253" y="3393740"/>
            <a:ext cx="7385970" cy="1677063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4885" y="1874663"/>
            <a:ext cx="4439617" cy="1440168"/>
          </a:xfrm>
          <a:prstGeom prst="rect">
            <a:avLst/>
          </a:prstGeom>
        </p:spPr>
      </p:pic>
      <p:sp>
        <p:nvSpPr>
          <p:cNvPr id="16" name="Flecha derecha 15"/>
          <p:cNvSpPr/>
          <p:nvPr/>
        </p:nvSpPr>
        <p:spPr>
          <a:xfrm rot="16200000">
            <a:off x="1320919" y="4744508"/>
            <a:ext cx="390958" cy="3978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508" y="13647"/>
            <a:ext cx="1138844" cy="988203"/>
          </a:xfrm>
          <a:prstGeom prst="rect">
            <a:avLst/>
          </a:prstGeom>
          <a:solidFill>
            <a:srgbClr val="00133A"/>
          </a:solidFill>
          <a:ln>
            <a:solidFill>
              <a:schemeClr val="bg1"/>
            </a:solidFill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3230B67-50BB-4538-8C7B-BB5694AF22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7" y="107762"/>
            <a:ext cx="788955" cy="51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89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ntrada manual 9"/>
          <p:cNvSpPr/>
          <p:nvPr/>
        </p:nvSpPr>
        <p:spPr>
          <a:xfrm rot="10800000">
            <a:off x="0" y="0"/>
            <a:ext cx="1912153" cy="775079"/>
          </a:xfrm>
          <a:prstGeom prst="flowChartManualInpu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82313">
              <a:defRPr/>
            </a:pPr>
            <a:endParaRPr lang="es-CO" sz="3312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832253" y="18392"/>
            <a:ext cx="1063500" cy="60725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82313">
              <a:defRPr/>
            </a:pPr>
            <a:r>
              <a:rPr lang="es-MX" sz="900" b="1" dirty="0">
                <a:solidFill>
                  <a:prstClr val="white"/>
                </a:solidFill>
                <a:latin typeface="Calibri" panose="020F0502020204030204"/>
              </a:rPr>
              <a:t>Vicerrectoría Administrativa y Financiera - SIG</a:t>
            </a:r>
            <a:endParaRPr lang="es-CO" sz="9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977729" y="397902"/>
            <a:ext cx="6442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       Implementación MIPG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5869797"/>
            <a:ext cx="1138844" cy="988203"/>
          </a:xfrm>
          <a:prstGeom prst="rect">
            <a:avLst/>
          </a:prstGeom>
          <a:solidFill>
            <a:srgbClr val="00133A"/>
          </a:solidFill>
          <a:ln>
            <a:solidFill>
              <a:schemeClr val="bg1"/>
            </a:solidFill>
          </a:ln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86694"/>
            <a:ext cx="2239977" cy="276325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87" y="4585222"/>
            <a:ext cx="2052112" cy="125164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3230B67-50BB-4538-8C7B-BB5694AF22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7" y="107762"/>
            <a:ext cx="788955" cy="517889"/>
          </a:xfrm>
          <a:prstGeom prst="rect">
            <a:avLst/>
          </a:prstGeom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2668297" y="1310481"/>
          <a:ext cx="5461000" cy="4200525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72581453"/>
                    </a:ext>
                  </a:extLst>
                </a:gridCol>
                <a:gridCol w="4927600">
                  <a:extLst>
                    <a:ext uri="{9D8B030D-6E8A-4147-A177-3AD203B41FA5}">
                      <a16:colId xmlns:a16="http://schemas.microsoft.com/office/drawing/2014/main" val="200017992"/>
                    </a:ext>
                  </a:extLst>
                </a:gridCol>
              </a:tblGrid>
              <a:tr h="40957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       11 Entidades   19  Políticas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8273659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C65911"/>
                          </a:solidFill>
                          <a:effectLst/>
                          <a:latin typeface="Calibri" panose="020F0502020204030204" pitchFamily="34" charset="0"/>
                        </a:rPr>
                        <a:t>POL1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Gestión Estratégica del Talento Humano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25798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C65911"/>
                          </a:solidFill>
                          <a:effectLst/>
                          <a:latin typeface="Calibri" panose="020F0502020204030204" pitchFamily="34" charset="0"/>
                        </a:rPr>
                        <a:t>POL2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 err="1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Integridad</a:t>
                      </a:r>
                      <a:endParaRPr lang="en-US" sz="1100" b="1" i="0" u="none" strike="noStrike" dirty="0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5941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C65911"/>
                          </a:solidFill>
                          <a:effectLst/>
                          <a:latin typeface="Calibri" panose="020F0502020204030204" pitchFamily="34" charset="0"/>
                        </a:rPr>
                        <a:t>POL3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Planeación Institucional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34363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C65911"/>
                          </a:solidFill>
                          <a:effectLst/>
                          <a:latin typeface="Calibri" panose="020F0502020204030204" pitchFamily="34" charset="0"/>
                        </a:rPr>
                        <a:t>POL4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Gestión Presupuestal y Eficiencia del Gasto Publico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513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C65911"/>
                          </a:solidFill>
                          <a:effectLst/>
                          <a:latin typeface="Calibri" panose="020F0502020204030204" pitchFamily="34" charset="0"/>
                        </a:rPr>
                        <a:t>POL5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 err="1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Compras</a:t>
                      </a:r>
                      <a:r>
                        <a:rPr lang="en-US" sz="1100" b="1" i="0" u="none" strike="noStrike" dirty="0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 y </a:t>
                      </a:r>
                      <a:r>
                        <a:rPr lang="en-US" sz="1100" b="1" i="0" u="none" strike="noStrike" dirty="0" err="1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Contratación</a:t>
                      </a:r>
                      <a:r>
                        <a:rPr lang="en-US" sz="1100" b="1" i="0" u="none" strike="noStrike" dirty="0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Pública</a:t>
                      </a:r>
                      <a:endParaRPr lang="en-US" sz="1100" b="1" i="0" u="none" strike="noStrike" dirty="0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9563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C65911"/>
                          </a:solidFill>
                          <a:effectLst/>
                          <a:latin typeface="Calibri" panose="020F0502020204030204" pitchFamily="34" charset="0"/>
                        </a:rPr>
                        <a:t>POL6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Fortalecimiento organizacional y simplificación de procesos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1131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C65911"/>
                          </a:solidFill>
                          <a:effectLst/>
                          <a:latin typeface="Calibri" panose="020F0502020204030204" pitchFamily="34" charset="0"/>
                        </a:rPr>
                        <a:t>POL7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Gobierno digital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067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C65911"/>
                          </a:solidFill>
                          <a:effectLst/>
                          <a:latin typeface="Calibri" panose="020F0502020204030204" pitchFamily="34" charset="0"/>
                        </a:rPr>
                        <a:t>POL8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Seguridad Digital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3564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C65911"/>
                          </a:solidFill>
                          <a:effectLst/>
                          <a:latin typeface="Calibri" panose="020F0502020204030204" pitchFamily="34" charset="0"/>
                        </a:rPr>
                        <a:t>POL9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Defensa jurídica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7543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C65911"/>
                          </a:solidFill>
                          <a:effectLst/>
                          <a:latin typeface="Calibri" panose="020F0502020204030204" pitchFamily="34" charset="0"/>
                        </a:rPr>
                        <a:t>POL10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Mejora normativa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6877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C65911"/>
                          </a:solidFill>
                          <a:effectLst/>
                          <a:latin typeface="Calibri" panose="020F0502020204030204" pitchFamily="34" charset="0"/>
                        </a:rPr>
                        <a:t>POL11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Servicio al ciudadano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4865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C65911"/>
                          </a:solidFill>
                          <a:effectLst/>
                          <a:latin typeface="Calibri" panose="020F0502020204030204" pitchFamily="34" charset="0"/>
                        </a:rPr>
                        <a:t>POL12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Racionalización de trámites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60174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C65911"/>
                          </a:solidFill>
                          <a:effectLst/>
                          <a:latin typeface="Calibri" panose="020F0502020204030204" pitchFamily="34" charset="0"/>
                        </a:rPr>
                        <a:t>POL13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Participación ciudadana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1904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C65911"/>
                          </a:solidFill>
                          <a:effectLst/>
                          <a:latin typeface="Calibri" panose="020F0502020204030204" pitchFamily="34" charset="0"/>
                        </a:rPr>
                        <a:t>POL14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Seguimiento y Evaluación del Desempeño Institucional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3900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C65911"/>
                          </a:solidFill>
                          <a:effectLst/>
                          <a:latin typeface="Calibri" panose="020F0502020204030204" pitchFamily="34" charset="0"/>
                        </a:rPr>
                        <a:t>POL15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Transparencia, acceso a la información pública y lucha contra la corrupción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0063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C65911"/>
                          </a:solidFill>
                          <a:effectLst/>
                          <a:latin typeface="Calibri" panose="020F0502020204030204" pitchFamily="34" charset="0"/>
                        </a:rPr>
                        <a:t>POL16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Gestión documental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9782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C65911"/>
                          </a:solidFill>
                          <a:effectLst/>
                          <a:latin typeface="Calibri" panose="020F0502020204030204" pitchFamily="34" charset="0"/>
                        </a:rPr>
                        <a:t>POL17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 Gestión de la Información Estadística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5737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C65911"/>
                          </a:solidFill>
                          <a:effectLst/>
                          <a:latin typeface="Calibri" panose="020F0502020204030204" pitchFamily="34" charset="0"/>
                        </a:rPr>
                        <a:t>POL18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Gestión del Conocimiento y la Innovación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115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C65911"/>
                          </a:solidFill>
                          <a:effectLst/>
                          <a:latin typeface="Calibri" panose="020F0502020204030204" pitchFamily="34" charset="0"/>
                        </a:rPr>
                        <a:t>POL19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Control </a:t>
                      </a:r>
                      <a:r>
                        <a:rPr lang="en-US" sz="1100" b="1" i="0" u="none" strike="noStrike" dirty="0" err="1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interno</a:t>
                      </a:r>
                      <a:endParaRPr lang="en-US" sz="1100" b="1" i="0" u="none" strike="noStrike" dirty="0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566586"/>
                  </a:ext>
                </a:extLst>
              </a:tr>
            </a:tbl>
          </a:graphicData>
        </a:graphic>
      </p:graphicFrame>
      <p:pic>
        <p:nvPicPr>
          <p:cNvPr id="21" name="Imagen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3536" y="5117939"/>
            <a:ext cx="2970464" cy="174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2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ntrada manual 9"/>
          <p:cNvSpPr/>
          <p:nvPr/>
        </p:nvSpPr>
        <p:spPr>
          <a:xfrm rot="10800000">
            <a:off x="0" y="0"/>
            <a:ext cx="1912153" cy="775079"/>
          </a:xfrm>
          <a:prstGeom prst="flowChartManualInpu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82313">
              <a:defRPr/>
            </a:pPr>
            <a:endParaRPr lang="es-CO" sz="3312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832253" y="18392"/>
            <a:ext cx="1063500" cy="60725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82313">
              <a:defRPr/>
            </a:pPr>
            <a:r>
              <a:rPr lang="es-MX" sz="900" b="1" dirty="0">
                <a:solidFill>
                  <a:prstClr val="white"/>
                </a:solidFill>
                <a:latin typeface="Calibri" panose="020F0502020204030204"/>
              </a:rPr>
              <a:t>Vicerrectoría Administrativa y Financiera - SIG</a:t>
            </a:r>
            <a:endParaRPr lang="es-CO" sz="9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799557"/>
            <a:ext cx="8445669" cy="5327106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5156" y="18392"/>
            <a:ext cx="1138844" cy="988203"/>
          </a:xfrm>
          <a:prstGeom prst="rect">
            <a:avLst/>
          </a:prstGeom>
          <a:solidFill>
            <a:srgbClr val="00133A"/>
          </a:solidFill>
          <a:ln>
            <a:solidFill>
              <a:schemeClr val="bg1"/>
            </a:solidFill>
          </a:ln>
        </p:spPr>
      </p:pic>
      <p:sp>
        <p:nvSpPr>
          <p:cNvPr id="2" name="Rectángulo 1"/>
          <p:cNvSpPr/>
          <p:nvPr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3230B67-50BB-4538-8C7B-BB5694AF22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7" y="107762"/>
            <a:ext cx="788955" cy="51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99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6743"/>
            <a:ext cx="9052560" cy="543153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173503" y="480412"/>
            <a:ext cx="8098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       Dimensiones y políticas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Entrada manual 5"/>
          <p:cNvSpPr/>
          <p:nvPr/>
        </p:nvSpPr>
        <p:spPr>
          <a:xfrm rot="10800000">
            <a:off x="0" y="0"/>
            <a:ext cx="1912153" cy="775079"/>
          </a:xfrm>
          <a:prstGeom prst="flowChartManualInpu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82313">
              <a:defRPr/>
            </a:pPr>
            <a:endParaRPr lang="es-CO" sz="3312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832253" y="18392"/>
            <a:ext cx="1063500" cy="60725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82313">
              <a:defRPr/>
            </a:pPr>
            <a:r>
              <a:rPr lang="es-MX" sz="900" b="1" dirty="0">
                <a:solidFill>
                  <a:prstClr val="white"/>
                </a:solidFill>
                <a:latin typeface="Calibri" panose="020F0502020204030204"/>
              </a:rPr>
              <a:t>Vicerrectoría Administrativa y Financiera - SIG</a:t>
            </a:r>
            <a:endParaRPr lang="es-CO" sz="9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3230B67-50BB-4538-8C7B-BB5694AF22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7" y="107762"/>
            <a:ext cx="867638" cy="51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98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ntrada manual 9"/>
          <p:cNvSpPr/>
          <p:nvPr/>
        </p:nvSpPr>
        <p:spPr>
          <a:xfrm rot="10800000">
            <a:off x="0" y="0"/>
            <a:ext cx="1912153" cy="775079"/>
          </a:xfrm>
          <a:prstGeom prst="flowChartManualInpu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82313">
              <a:defRPr/>
            </a:pPr>
            <a:endParaRPr lang="es-CO" sz="3312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832253" y="18392"/>
            <a:ext cx="1063500" cy="60725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82313">
              <a:defRPr/>
            </a:pPr>
            <a:r>
              <a:rPr lang="es-MX" sz="900" b="1" dirty="0">
                <a:solidFill>
                  <a:prstClr val="white"/>
                </a:solidFill>
                <a:latin typeface="Calibri" panose="020F0502020204030204"/>
              </a:rPr>
              <a:t>Vicerrectoría Administrativa y Financiera - SIG</a:t>
            </a:r>
            <a:endParaRPr lang="es-CO" sz="9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364003" y="366112"/>
            <a:ext cx="80987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       Resultados Índice de         	Desempeño Institucional 2024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3230B67-50BB-4538-8C7B-BB5694AF22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7" y="107762"/>
            <a:ext cx="867638" cy="517889"/>
          </a:xfrm>
          <a:prstGeom prst="rect">
            <a:avLst/>
          </a:prstGeom>
        </p:spPr>
      </p:pic>
      <p:sp>
        <p:nvSpPr>
          <p:cNvPr id="5" name="Forma en L 4"/>
          <p:cNvSpPr/>
          <p:nvPr/>
        </p:nvSpPr>
        <p:spPr>
          <a:xfrm>
            <a:off x="1" y="6343650"/>
            <a:ext cx="9144000" cy="514350"/>
          </a:xfrm>
          <a:prstGeom prst="corner">
            <a:avLst>
              <a:gd name="adj1" fmla="val 55556"/>
              <a:gd name="adj2" fmla="val 5000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45" y="1720330"/>
            <a:ext cx="5172075" cy="9906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B6CA390-C50B-4C7E-9567-9B8D30D901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5988" y="3172596"/>
            <a:ext cx="5451960" cy="2908964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6441423" y="3097700"/>
            <a:ext cx="55789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75.9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82178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ntrada manual 9"/>
          <p:cNvSpPr/>
          <p:nvPr/>
        </p:nvSpPr>
        <p:spPr>
          <a:xfrm rot="10800000">
            <a:off x="0" y="0"/>
            <a:ext cx="1912153" cy="775079"/>
          </a:xfrm>
          <a:prstGeom prst="flowChartManualInpu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82313">
              <a:defRPr/>
            </a:pPr>
            <a:endParaRPr lang="es-CO" sz="3312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832253" y="18392"/>
            <a:ext cx="1063500" cy="60725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82313">
              <a:defRPr/>
            </a:pPr>
            <a:r>
              <a:rPr lang="es-MX" sz="900" b="1" dirty="0">
                <a:solidFill>
                  <a:prstClr val="white"/>
                </a:solidFill>
                <a:latin typeface="Calibri" panose="020F0502020204030204"/>
              </a:rPr>
              <a:t>Vicerrectoría Administrativa y Financiera - SIG</a:t>
            </a:r>
            <a:endParaRPr lang="es-CO" sz="9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364003" y="366112"/>
            <a:ext cx="80987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       Resultados Índice de         	Desempeño Institucional 2024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3230B67-50BB-4538-8C7B-BB5694AF22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7" y="107762"/>
            <a:ext cx="867638" cy="517889"/>
          </a:xfrm>
          <a:prstGeom prst="rect">
            <a:avLst/>
          </a:prstGeom>
        </p:spPr>
      </p:pic>
      <p:sp>
        <p:nvSpPr>
          <p:cNvPr id="5" name="Forma en L 4"/>
          <p:cNvSpPr/>
          <p:nvPr/>
        </p:nvSpPr>
        <p:spPr>
          <a:xfrm>
            <a:off x="1" y="6343650"/>
            <a:ext cx="9144000" cy="514350"/>
          </a:xfrm>
          <a:prstGeom prst="corner">
            <a:avLst>
              <a:gd name="adj1" fmla="val 55556"/>
              <a:gd name="adj2" fmla="val 5000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853" y="3045372"/>
            <a:ext cx="8672726" cy="187102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532215" y="3089735"/>
            <a:ext cx="60007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70.0</a:t>
            </a:r>
            <a:endParaRPr lang="en-US" sz="1400" dirty="0"/>
          </a:p>
        </p:txBody>
      </p:sp>
      <p:sp>
        <p:nvSpPr>
          <p:cNvPr id="7" name="CuadroTexto 6"/>
          <p:cNvSpPr txBox="1"/>
          <p:nvPr/>
        </p:nvSpPr>
        <p:spPr>
          <a:xfrm>
            <a:off x="4271963" y="2998642"/>
            <a:ext cx="60007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75.3</a:t>
            </a:r>
            <a:endParaRPr lang="en-US" sz="14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7724328" y="2943810"/>
            <a:ext cx="60007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75.3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3819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ntrada manual 9"/>
          <p:cNvSpPr/>
          <p:nvPr/>
        </p:nvSpPr>
        <p:spPr>
          <a:xfrm rot="10800000">
            <a:off x="0" y="0"/>
            <a:ext cx="1912153" cy="775079"/>
          </a:xfrm>
          <a:prstGeom prst="flowChartManualInpu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82313">
              <a:defRPr/>
            </a:pPr>
            <a:endParaRPr lang="es-CO" sz="3312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832253" y="18392"/>
            <a:ext cx="1063500" cy="60725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82313">
              <a:defRPr/>
            </a:pPr>
            <a:r>
              <a:rPr lang="es-MX" sz="900" b="1" dirty="0">
                <a:solidFill>
                  <a:prstClr val="white"/>
                </a:solidFill>
                <a:latin typeface="Calibri" panose="020F0502020204030204"/>
              </a:rPr>
              <a:t>Vicerrectoría Administrativa y Financiera - SIG</a:t>
            </a:r>
            <a:endParaRPr lang="es-CO" sz="9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364003" y="322021"/>
            <a:ext cx="7487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       Resultados por Dimensión 2024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3230B67-50BB-4538-8C7B-BB5694AF22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7" y="107762"/>
            <a:ext cx="867638" cy="51788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5855673"/>
            <a:ext cx="1138844" cy="988203"/>
          </a:xfrm>
          <a:prstGeom prst="rect">
            <a:avLst/>
          </a:prstGeom>
          <a:solidFill>
            <a:srgbClr val="00133A"/>
          </a:solidFill>
          <a:ln>
            <a:solidFill>
              <a:schemeClr val="bg1"/>
            </a:solidFill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206" y="1293897"/>
            <a:ext cx="6305550" cy="2571750"/>
          </a:xfrm>
          <a:prstGeom prst="rect">
            <a:avLst/>
          </a:prstGeom>
        </p:spPr>
      </p:pic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C780283A-4F09-4B14-8B5E-B754507082D5}"/>
              </a:ext>
            </a:extLst>
          </p:cNvPr>
          <p:cNvGraphicFramePr>
            <a:graphicFrameLocks/>
          </p:cNvGraphicFramePr>
          <p:nvPr/>
        </p:nvGraphicFramePr>
        <p:xfrm>
          <a:off x="3352473" y="4140926"/>
          <a:ext cx="5791527" cy="2718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3764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1065</TotalTime>
  <Words>283</Words>
  <Application>Microsoft Office PowerPoint</Application>
  <PresentationFormat>Carta (216 x 279 mm)</PresentationFormat>
  <Paragraphs>86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Arial</vt:lpstr>
      <vt:lpstr>Arial Rounded MT Bold</vt:lpstr>
      <vt:lpstr>Calibri</vt:lpstr>
      <vt:lpstr>Calibri Light</vt:lpstr>
      <vt:lpstr>Century Gothic</vt:lpstr>
      <vt:lpstr>Segoe UI Historic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UTP</dc:creator>
  <cp:lastModifiedBy>Usuario UTP</cp:lastModifiedBy>
  <cp:revision>48</cp:revision>
  <dcterms:created xsi:type="dcterms:W3CDTF">2024-08-02T16:29:56Z</dcterms:created>
  <dcterms:modified xsi:type="dcterms:W3CDTF">2025-07-15T16:37:28Z</dcterms:modified>
</cp:coreProperties>
</file>