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6" r:id="rId6"/>
    <p:sldId id="272" r:id="rId7"/>
    <p:sldId id="267" r:id="rId8"/>
    <p:sldId id="270" r:id="rId9"/>
    <p:sldId id="268" r:id="rId10"/>
    <p:sldId id="269" r:id="rId11"/>
    <p:sldId id="260" r:id="rId1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  <a:srgbClr val="0E19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i%20unidad\0.%20A&#209;O%202026\MIPG%202026\1.%20Universidad%20Tecnol&#243;gica_Pereira_20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'Tec Pereira 2025'!$E$22</c:f>
              <c:strCache>
                <c:ptCount val="1"/>
                <c:pt idx="0">
                  <c:v>PUNTAJE ENTIDAD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'Tec Pereira 2025'!$C$23:$C$29</c:f>
              <c:strCache>
                <c:ptCount val="7"/>
                <c:pt idx="0">
                  <c:v>D1</c:v>
                </c:pt>
                <c:pt idx="1">
                  <c:v>D2</c:v>
                </c:pt>
                <c:pt idx="2">
                  <c:v>D3</c:v>
                </c:pt>
                <c:pt idx="3">
                  <c:v>D4</c:v>
                </c:pt>
                <c:pt idx="4">
                  <c:v>D5</c:v>
                </c:pt>
                <c:pt idx="5">
                  <c:v>D6</c:v>
                </c:pt>
                <c:pt idx="6">
                  <c:v>D7</c:v>
                </c:pt>
              </c:strCache>
            </c:strRef>
          </c:cat>
          <c:val>
            <c:numRef>
              <c:f>'Tec Pereira 2025'!$E$23:$E$29</c:f>
              <c:numCache>
                <c:formatCode>0.0</c:formatCode>
                <c:ptCount val="7"/>
                <c:pt idx="0">
                  <c:v>88.92</c:v>
                </c:pt>
                <c:pt idx="1">
                  <c:v>91.47</c:v>
                </c:pt>
                <c:pt idx="2">
                  <c:v>83.42</c:v>
                </c:pt>
                <c:pt idx="3">
                  <c:v>84.62</c:v>
                </c:pt>
                <c:pt idx="4">
                  <c:v>80.760000000000005</c:v>
                </c:pt>
                <c:pt idx="5">
                  <c:v>81.05</c:v>
                </c:pt>
                <c:pt idx="6">
                  <c:v>84.44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24-41C1-A183-2C6B0E528334}"/>
            </c:ext>
          </c:extLst>
        </c:ser>
        <c:ser>
          <c:idx val="1"/>
          <c:order val="1"/>
          <c:tx>
            <c:strRef>
              <c:f>'Tec Pereira 2025'!$F$22</c:f>
              <c:strCache>
                <c:ptCount val="1"/>
                <c:pt idx="0">
                  <c:v>PUNTAJE MÁXIMO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'Tec Pereira 2025'!$C$23:$C$29</c:f>
              <c:strCache>
                <c:ptCount val="7"/>
                <c:pt idx="0">
                  <c:v>D1</c:v>
                </c:pt>
                <c:pt idx="1">
                  <c:v>D2</c:v>
                </c:pt>
                <c:pt idx="2">
                  <c:v>D3</c:v>
                </c:pt>
                <c:pt idx="3">
                  <c:v>D4</c:v>
                </c:pt>
                <c:pt idx="4">
                  <c:v>D5</c:v>
                </c:pt>
                <c:pt idx="5">
                  <c:v>D6</c:v>
                </c:pt>
                <c:pt idx="6">
                  <c:v>D7</c:v>
                </c:pt>
              </c:strCache>
            </c:strRef>
          </c:cat>
          <c:val>
            <c:numRef>
              <c:f>'Tec Pereira 2025'!$F$23:$F$29</c:f>
              <c:numCache>
                <c:formatCode>0.0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95.09</c:v>
                </c:pt>
                <c:pt idx="3">
                  <c:v>97.9</c:v>
                </c:pt>
                <c:pt idx="4">
                  <c:v>98.02</c:v>
                </c:pt>
                <c:pt idx="5">
                  <c:v>98.96</c:v>
                </c:pt>
                <c:pt idx="6">
                  <c:v>99.08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24-41C1-A183-2C6B0E5283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9"/>
        <c:axId val="1539526640"/>
        <c:axId val="1"/>
      </c:barChart>
      <c:catAx>
        <c:axId val="1539526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15395266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0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9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1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0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14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5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9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5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1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25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324D8-6A3C-4CA1-9632-97A58C3D6CE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D167A-7365-49CD-B364-E02298A0F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9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alidad@utp.edu.co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292" y="0"/>
            <a:ext cx="1201708" cy="1042752"/>
          </a:xfrm>
          <a:prstGeom prst="rect">
            <a:avLst/>
          </a:prstGeom>
          <a:solidFill>
            <a:srgbClr val="0E192C"/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5869796"/>
            <a:ext cx="1138844" cy="988203"/>
          </a:xfrm>
          <a:prstGeom prst="rect">
            <a:avLst/>
          </a:prstGeom>
          <a:solidFill>
            <a:srgbClr val="0E192C"/>
          </a:solidFill>
          <a:ln>
            <a:solidFill>
              <a:schemeClr val="bg1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313" y="4469425"/>
            <a:ext cx="6849687" cy="2388574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</p:pic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673" y="2460567"/>
            <a:ext cx="5000327" cy="312660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4509" y="2618510"/>
            <a:ext cx="3601380" cy="233533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59332" y="1477852"/>
            <a:ext cx="53119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Resultados Índice de Desempeño Institucional</a:t>
            </a:r>
          </a:p>
          <a:p>
            <a:pPr algn="ctr"/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2025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788955" cy="5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1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364003" y="322021"/>
            <a:ext cx="748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Resultados por Política 2025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867638" cy="51788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5855673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E9C005-174E-4A18-8D04-450D0A0D9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546" y="1398265"/>
            <a:ext cx="6382641" cy="46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81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502" y="387539"/>
            <a:ext cx="2219498" cy="623234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554" y="881214"/>
            <a:ext cx="2914650" cy="5206898"/>
          </a:xfrm>
          <a:prstGeom prst="rect">
            <a:avLst/>
          </a:prstGeom>
        </p:spPr>
      </p:pic>
      <p:sp>
        <p:nvSpPr>
          <p:cNvPr id="6" name="Entrada manual 5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867638" cy="517889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-143738" y="1285288"/>
            <a:ext cx="6106735" cy="12001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6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GRACIAS</a:t>
            </a:r>
            <a:endParaRPr lang="es-CO" sz="6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-212877" y="2995671"/>
            <a:ext cx="59564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Contáctenos</a:t>
            </a:r>
            <a:endParaRPr lang="en-US" sz="2400" b="1" dirty="0">
              <a:solidFill>
                <a:schemeClr val="bg1">
                  <a:lumMod val="50000"/>
                </a:schemeClr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Sistema Integral de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Gestión</a:t>
            </a:r>
            <a:endParaRPr lang="en-US" sz="2400" b="1" dirty="0">
              <a:solidFill>
                <a:schemeClr val="bg1">
                  <a:lumMod val="50000"/>
                </a:schemeClr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Tel: 3137324</a:t>
            </a:r>
          </a:p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E-mail: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  <a:hlinkClick r:id="rId5"/>
              </a:rPr>
              <a:t>calidad@utp.edu.co</a:t>
            </a:r>
            <a:endParaRPr lang="en-US" sz="2400" b="1" dirty="0">
              <a:solidFill>
                <a:schemeClr val="bg1">
                  <a:lumMod val="50000"/>
                </a:schemeClr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Web: https://gestioncalidad.utp.edu.co/</a:t>
            </a:r>
          </a:p>
        </p:txBody>
      </p:sp>
    </p:spTree>
    <p:extLst>
      <p:ext uri="{BB962C8B-B14F-4D97-AF65-F5344CB8AC3E}">
        <p14:creationId xmlns:p14="http://schemas.microsoft.com/office/powerpoint/2010/main" val="301390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5869796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92359" y="1026502"/>
            <a:ext cx="51688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Contenido</a:t>
            </a:r>
          </a:p>
          <a:p>
            <a:pPr algn="ctr"/>
            <a:endParaRPr lang="es-E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algn="ctr"/>
            <a:endParaRPr lang="es-E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Implementación MIPG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Resultados – Índice de Desempeño Institucional.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Resultados por Dimensión.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Resultados por Política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s-E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algn="ctr"/>
            <a:endParaRPr lang="es-E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742950" indent="-742950" algn="ctr">
              <a:buFont typeface="Wingdings" panose="05000000000000000000" pitchFamily="2" charset="2"/>
              <a:buChar char="Ø"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502" y="322021"/>
            <a:ext cx="2219498" cy="623234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274" y="811373"/>
            <a:ext cx="3250276" cy="525364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788955" cy="5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5869796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32253" y="803556"/>
            <a:ext cx="6442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Implementación MIPG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516398" y="4833908"/>
            <a:ext cx="5882957" cy="610031"/>
          </a:xfrm>
          <a:prstGeom prst="rect">
            <a:avLst/>
          </a:prstGeom>
          <a:solidFill>
            <a:schemeClr val="bg1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53" y="3393740"/>
            <a:ext cx="7385970" cy="167706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885" y="1874663"/>
            <a:ext cx="4439617" cy="1440168"/>
          </a:xfrm>
          <a:prstGeom prst="rect">
            <a:avLst/>
          </a:prstGeom>
        </p:spPr>
      </p:pic>
      <p:sp>
        <p:nvSpPr>
          <p:cNvPr id="16" name="Flecha derecha 15"/>
          <p:cNvSpPr/>
          <p:nvPr/>
        </p:nvSpPr>
        <p:spPr>
          <a:xfrm rot="16200000">
            <a:off x="1320919" y="4744508"/>
            <a:ext cx="390958" cy="3978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508" y="13647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788955" cy="5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3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977729" y="397902"/>
            <a:ext cx="6442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Implementación MIPG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5869797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6694"/>
            <a:ext cx="2239977" cy="276325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87" y="4585222"/>
            <a:ext cx="2052112" cy="125164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788955" cy="517889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159942"/>
              </p:ext>
            </p:extLst>
          </p:nvPr>
        </p:nvGraphicFramePr>
        <p:xfrm>
          <a:off x="2668297" y="1310481"/>
          <a:ext cx="5461000" cy="4200525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72581453"/>
                    </a:ext>
                  </a:extLst>
                </a:gridCol>
                <a:gridCol w="4927600">
                  <a:extLst>
                    <a:ext uri="{9D8B030D-6E8A-4147-A177-3AD203B41FA5}">
                      <a16:colId xmlns:a16="http://schemas.microsoft.com/office/drawing/2014/main" val="200017992"/>
                    </a:ext>
                  </a:extLst>
                </a:gridCol>
              </a:tblGrid>
              <a:tr h="4095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Rounded MT Bold" panose="020F0704030504030204" pitchFamily="34" charset="0"/>
                        </a:rPr>
                        <a:t>       11 Entidades   19  Políticas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27365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Gestión Estratégica del Talento Humano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2579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err="1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Integridad</a:t>
                      </a:r>
                      <a:endParaRPr lang="en-US" sz="1100" b="1" i="0" u="none" strike="noStrike" dirty="0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94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Planeación Institucional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4363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Gestión Presupuestal y Eficiencia del Gasto Publico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513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err="1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Compras</a:t>
                      </a:r>
                      <a:r>
                        <a:rPr lang="en-US" sz="11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US" sz="1100" b="1" i="0" u="none" strike="noStrike" dirty="0" err="1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Contratación</a:t>
                      </a:r>
                      <a:r>
                        <a:rPr lang="en-US" sz="11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Pública</a:t>
                      </a:r>
                      <a:endParaRPr lang="en-US" sz="1100" b="1" i="0" u="none" strike="noStrike" dirty="0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956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Fortalecimiento organizacional y simplificación de procesos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1131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Gobierno digital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067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Seguridad Digital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564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Defensa jurídica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543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Mejora normativa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6877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Servicio al ciudadano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4865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Racionalización de trámites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0174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Participación ciudadana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1904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Seguimiento y Evaluación del Desempeño Institucional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3900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Transparencia, acceso a la información pública y lucha contra la corrupción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006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Gestión documental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9782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 Gestión de la Información Estadística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5737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Gestión del Conocimiento y la Innovación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15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C65911"/>
                          </a:solidFill>
                          <a:effectLst/>
                          <a:latin typeface="Calibri" panose="020F0502020204030204" pitchFamily="34" charset="0"/>
                        </a:rPr>
                        <a:t>POL19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Control </a:t>
                      </a:r>
                      <a:r>
                        <a:rPr lang="en-US" sz="1100" b="1" i="0" u="none" strike="noStrike" dirty="0" err="1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interno</a:t>
                      </a:r>
                      <a:endParaRPr lang="en-US" sz="1100" b="1" i="0" u="none" strike="noStrike" dirty="0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566586"/>
                  </a:ext>
                </a:extLst>
              </a:tr>
            </a:tbl>
          </a:graphicData>
        </a:graphic>
      </p:graphicFrame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3536" y="5117939"/>
            <a:ext cx="2970464" cy="17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05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799557"/>
            <a:ext cx="8445669" cy="532710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156" y="18392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sp>
        <p:nvSpPr>
          <p:cNvPr id="2" name="Rectángulo 1"/>
          <p:cNvSpPr/>
          <p:nvPr/>
        </p:nvSpPr>
        <p:spPr>
          <a:xfrm>
            <a:off x="0" y="6572250"/>
            <a:ext cx="9144000" cy="2857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788955" cy="5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3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599"/>
            <a:ext cx="8778877" cy="526732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173503" y="480412"/>
            <a:ext cx="8098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Dimensiones y políticas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Entrada manual 5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867638" cy="5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6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364003" y="366112"/>
            <a:ext cx="8098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Resultados Índice de         	Desempeño Institucional 2025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867638" cy="517889"/>
          </a:xfrm>
          <a:prstGeom prst="rect">
            <a:avLst/>
          </a:prstGeom>
        </p:spPr>
      </p:pic>
      <p:sp>
        <p:nvSpPr>
          <p:cNvPr id="5" name="Forma en L 4"/>
          <p:cNvSpPr/>
          <p:nvPr/>
        </p:nvSpPr>
        <p:spPr>
          <a:xfrm>
            <a:off x="1" y="6343650"/>
            <a:ext cx="9144000" cy="514350"/>
          </a:xfrm>
          <a:prstGeom prst="corner">
            <a:avLst>
              <a:gd name="adj1" fmla="val 55556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98A031C-72B5-4D4D-8952-340242FED5AB}"/>
              </a:ext>
            </a:extLst>
          </p:cNvPr>
          <p:cNvGrpSpPr/>
          <p:nvPr/>
        </p:nvGrpSpPr>
        <p:grpSpPr>
          <a:xfrm>
            <a:off x="2881341" y="3323159"/>
            <a:ext cx="5518680" cy="2507553"/>
            <a:chOff x="0" y="0"/>
            <a:chExt cx="5402709" cy="2382872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500E0DE-193C-4675-9900-45C633193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5720"/>
              <a:ext cx="5196840" cy="2337152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8652C45-99C7-4B56-BA5F-66299ACE4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720"/>
              <a:ext cx="1539373" cy="243861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09E7C2D5-C1C1-44E2-AE5C-DD5807CEB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09060" y="0"/>
              <a:ext cx="1493649" cy="320068"/>
            </a:xfrm>
            <a:prstGeom prst="rect">
              <a:avLst/>
            </a:prstGeom>
          </p:spPr>
        </p:pic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5391F9A-A160-4F5F-A3A1-122300A5CEA7}"/>
              </a:ext>
            </a:extLst>
          </p:cNvPr>
          <p:cNvSpPr/>
          <p:nvPr/>
        </p:nvSpPr>
        <p:spPr>
          <a:xfrm>
            <a:off x="5096146" y="5891125"/>
            <a:ext cx="1295400" cy="39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b="1">
                <a:solidFill>
                  <a:srgbClr val="FFC000"/>
                </a:solidFill>
              </a:rPr>
              <a:t>Vigencia 2025</a:t>
            </a:r>
          </a:p>
          <a:p>
            <a:pPr algn="ctr"/>
            <a:endParaRPr lang="es-CO" sz="1200" b="1">
              <a:solidFill>
                <a:srgbClr val="FF66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6106129" y="3321420"/>
            <a:ext cx="55789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79.7</a:t>
            </a:r>
            <a:endParaRPr lang="en-US" sz="16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A323FD-059E-448C-8B9D-569589DA3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102" y="1830317"/>
            <a:ext cx="5124477" cy="12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9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364003" y="366112"/>
            <a:ext cx="8098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Resultados Índice de         	Desempeño Institucional 2025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867638" cy="517889"/>
          </a:xfrm>
          <a:prstGeom prst="rect">
            <a:avLst/>
          </a:prstGeom>
        </p:spPr>
      </p:pic>
      <p:sp>
        <p:nvSpPr>
          <p:cNvPr id="5" name="Forma en L 4"/>
          <p:cNvSpPr/>
          <p:nvPr/>
        </p:nvSpPr>
        <p:spPr>
          <a:xfrm>
            <a:off x="1" y="6343650"/>
            <a:ext cx="9144000" cy="514350"/>
          </a:xfrm>
          <a:prstGeom prst="corner">
            <a:avLst>
              <a:gd name="adj1" fmla="val 55556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CF0E8A-6097-471A-9AEC-F15F207A8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3845"/>
            <a:ext cx="9144000" cy="1902401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56076" y="3012122"/>
            <a:ext cx="60007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dirty="0"/>
              <a:t>75.3</a:t>
            </a:r>
            <a:endParaRPr lang="en-US" sz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4142974" y="3012122"/>
            <a:ext cx="47307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dirty="0"/>
              <a:t>75.9</a:t>
            </a:r>
            <a:endParaRPr lang="en-US" sz="12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7670800" y="3126242"/>
            <a:ext cx="51712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dirty="0"/>
              <a:t>79.7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29302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ntrada manual 9"/>
          <p:cNvSpPr/>
          <p:nvPr/>
        </p:nvSpPr>
        <p:spPr>
          <a:xfrm rot="10800000">
            <a:off x="0" y="0"/>
            <a:ext cx="1912153" cy="775079"/>
          </a:xfrm>
          <a:prstGeom prst="flowChartManualInp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endParaRPr lang="es-CO" sz="3312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32253" y="18392"/>
            <a:ext cx="1063500" cy="60725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82313">
              <a:defRPr/>
            </a:pPr>
            <a:r>
              <a:rPr lang="es-MX" sz="900" b="1" dirty="0">
                <a:solidFill>
                  <a:prstClr val="white"/>
                </a:solidFill>
                <a:latin typeface="Calibri" panose="020F0502020204030204"/>
              </a:rPr>
              <a:t>Vicerrectoría Administrativa y Financiera - SIG</a:t>
            </a:r>
            <a:endParaRPr lang="es-CO" sz="9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364003" y="322021"/>
            <a:ext cx="748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Resultados por Dimensión 2025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3230B67-50BB-4538-8C7B-BB5694AF2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" y="107762"/>
            <a:ext cx="867638" cy="51788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5855673"/>
            <a:ext cx="1138844" cy="988203"/>
          </a:xfrm>
          <a:prstGeom prst="rect">
            <a:avLst/>
          </a:prstGeom>
          <a:solidFill>
            <a:srgbClr val="00133A"/>
          </a:solidFill>
          <a:ln>
            <a:solidFill>
              <a:schemeClr val="bg1"/>
            </a:solidFill>
          </a:ln>
        </p:spPr>
      </p:pic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DC09FBBA-F862-4CC7-8258-2C26570B5F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268091"/>
              </p:ext>
            </p:extLst>
          </p:nvPr>
        </p:nvGraphicFramePr>
        <p:xfrm>
          <a:off x="4079240" y="4583065"/>
          <a:ext cx="5005493" cy="2260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B37FA47C-317F-4139-8A48-7C1E25DA8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003" y="1308099"/>
            <a:ext cx="585787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840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1471</TotalTime>
  <Words>261</Words>
  <Application>Microsoft Office PowerPoint</Application>
  <PresentationFormat>Carta (216 x 279 mm)</PresentationFormat>
  <Paragraphs>78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Arial Rounded MT Bold</vt:lpstr>
      <vt:lpstr>Calibri</vt:lpstr>
      <vt:lpstr>Calibri Light</vt:lpstr>
      <vt:lpstr>Century Gothic</vt:lpstr>
      <vt:lpstr>Segoe UI Historic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UTP</dc:creator>
  <cp:lastModifiedBy>Gloria Yamile Parra Marín</cp:lastModifiedBy>
  <cp:revision>36</cp:revision>
  <dcterms:created xsi:type="dcterms:W3CDTF">2024-08-02T16:29:56Z</dcterms:created>
  <dcterms:modified xsi:type="dcterms:W3CDTF">2026-07-06T19:00:21Z</dcterms:modified>
</cp:coreProperties>
</file>