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4"/>
  </p:notesMasterIdLst>
  <p:handoutMasterIdLst>
    <p:handoutMasterId r:id="rId5"/>
  </p:handoutMasterIdLst>
  <p:sldIdLst>
    <p:sldId id="298" r:id="rId2"/>
    <p:sldId id="299" r:id="rId3"/>
  </p:sldIdLst>
  <p:sldSz cx="9144000" cy="6858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06400" indent="508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812800" indent="1016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219200" indent="1524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625600" indent="2032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1"/>
    <p:restoredTop sz="94694"/>
  </p:normalViewPr>
  <p:slideViewPr>
    <p:cSldViewPr>
      <p:cViewPr varScale="1">
        <p:scale>
          <a:sx n="105" d="100"/>
          <a:sy n="105" d="100"/>
        </p:scale>
        <p:origin x="17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fld id="{680242CF-F195-4E43-AAB5-A3007EFF80B1}" type="datetimeFigureOut">
              <a:rPr lang="es-ES_tradnl"/>
              <a:pPr>
                <a:defRPr/>
              </a:pPr>
              <a:t>08/06/2023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F8B552-491D-4871-B14A-F381105631E6}" type="slidenum">
              <a:rPr lang="es-ES_tradnl" altLang="es-CO"/>
              <a:pPr>
                <a:defRPr/>
              </a:pPr>
              <a:t>‹Nº›</a:t>
            </a:fld>
            <a:endParaRPr lang="es-ES_tradnl" alt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fld id="{27D83604-A3AE-43B5-966C-C908E5EAE5C7}" type="datetimeFigureOut">
              <a:rPr lang="es-ES_tradnl"/>
              <a:pPr>
                <a:defRPr/>
              </a:pPr>
              <a:t>08/06/2023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B995B7-5A06-4880-9662-6FCDFD30BA77}" type="slidenum">
              <a:rPr lang="es-ES_tradnl" altLang="es-CO"/>
              <a:pPr>
                <a:defRPr/>
              </a:pPr>
              <a:t>‹Nº›</a:t>
            </a:fld>
            <a:endParaRPr lang="es-ES_tradnl" alt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3959D-7251-473D-A7AB-C86F379486C6}" type="datetimeFigureOut">
              <a:rPr lang="es-CO" altLang="es-CO"/>
              <a:pPr>
                <a:defRPr/>
              </a:pPr>
              <a:t>8/06/2023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514E7-8173-41E5-8072-72178D8C5F74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86279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6880B-6105-466C-B3C6-F6BA769F434B}" type="datetimeFigureOut">
              <a:rPr lang="es-CO" altLang="es-CO"/>
              <a:pPr>
                <a:defRPr/>
              </a:pPr>
              <a:t>8/06/2023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249E-0B41-44D3-9D42-3D99F9B66DB0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56828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184EB-2D12-4582-84AA-1DCF0A6145C5}" type="datetimeFigureOut">
              <a:rPr lang="es-CO" altLang="es-CO"/>
              <a:pPr>
                <a:defRPr/>
              </a:pPr>
              <a:t>8/06/2023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DB375-3599-4EC4-A1F8-4E00F66A08FC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19301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16609-2A16-4F0B-9661-5199B857CC59}" type="datetimeFigureOut">
              <a:rPr lang="es-CO" altLang="es-CO"/>
              <a:pPr>
                <a:defRPr/>
              </a:pPr>
              <a:t>8/06/2023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E42EA-B8E1-411D-8CE9-2FDB3D699B7C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20703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08A9B-E83A-4BCB-9BE2-ADED357F4C18}" type="datetimeFigureOut">
              <a:rPr lang="es-CO" altLang="es-CO"/>
              <a:pPr>
                <a:defRPr/>
              </a:pPr>
              <a:t>8/06/2023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89DFD-C7AD-4E0C-BA1D-9414635531C9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56587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5EA5D-672D-427E-A36C-4C0C453D2836}" type="datetimeFigureOut">
              <a:rPr lang="es-CO" altLang="es-CO"/>
              <a:pPr>
                <a:defRPr/>
              </a:pPr>
              <a:t>8/06/2023</a:t>
            </a:fld>
            <a:endParaRPr lang="es-CO" alt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3F9BD-31B3-479A-A482-C1A1A76B2D72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03107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37E1-F650-44BC-8064-8B0195203BF3}" type="datetimeFigureOut">
              <a:rPr lang="es-CO" altLang="es-CO"/>
              <a:pPr>
                <a:defRPr/>
              </a:pPr>
              <a:t>8/06/2023</a:t>
            </a:fld>
            <a:endParaRPr lang="es-CO" alt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265E9-4E0B-4941-98E1-BB710A5362FA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75380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C507D-2C4D-45C2-8082-8603F5F75D0F}" type="datetimeFigureOut">
              <a:rPr lang="es-CO" altLang="es-CO"/>
              <a:pPr>
                <a:defRPr/>
              </a:pPr>
              <a:t>8/06/2023</a:t>
            </a:fld>
            <a:endParaRPr lang="es-CO" alt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15314-E4AE-4327-851B-67804CC4BE6F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65314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1C27-FDD6-45A0-9BD9-41C878333F0F}" type="datetimeFigureOut">
              <a:rPr lang="es-CO" altLang="es-CO"/>
              <a:pPr>
                <a:defRPr/>
              </a:pPr>
              <a:t>8/06/2023</a:t>
            </a:fld>
            <a:endParaRPr lang="es-CO" alt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EC42D-2DDD-44C4-966D-F32BAD59BAD4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77321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6ED8F-12C2-49C8-BABE-D119B2DE2B7E}" type="datetimeFigureOut">
              <a:rPr lang="es-CO" altLang="es-CO"/>
              <a:pPr>
                <a:defRPr/>
              </a:pPr>
              <a:t>8/06/2023</a:t>
            </a:fld>
            <a:endParaRPr lang="es-CO" alt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3231A-0715-4F33-A305-8CC369CD9DD3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75593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6875A-422F-4F56-A476-A7C97C127CD6}" type="datetimeFigureOut">
              <a:rPr lang="es-CO" altLang="es-CO"/>
              <a:pPr>
                <a:defRPr/>
              </a:pPr>
              <a:t>8/06/2023</a:t>
            </a:fld>
            <a:endParaRPr lang="es-CO" alt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7E98D-2478-403E-BC87-E0583435E221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75798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O" smtClean="0"/>
              <a:t>Clic para editar título</a:t>
            </a:r>
            <a:endParaRPr lang="es-CO" altLang="es-CO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O" smtClean="0"/>
              <a:t>Haga clic para modificar el estilo de texto del patrón</a:t>
            </a:r>
          </a:p>
          <a:p>
            <a:pPr lvl="1"/>
            <a:r>
              <a:rPr lang="es-ES_tradnl" altLang="es-CO" smtClean="0"/>
              <a:t>Segundo nivel</a:t>
            </a:r>
          </a:p>
          <a:p>
            <a:pPr lvl="2"/>
            <a:r>
              <a:rPr lang="es-ES_tradnl" altLang="es-CO" smtClean="0"/>
              <a:t>Tercer nivel</a:t>
            </a:r>
          </a:p>
          <a:p>
            <a:pPr lvl="3"/>
            <a:r>
              <a:rPr lang="es-ES_tradnl" altLang="es-CO" smtClean="0"/>
              <a:t>Cuarto nivel</a:t>
            </a:r>
          </a:p>
          <a:p>
            <a:pPr lvl="4"/>
            <a:r>
              <a:rPr lang="es-ES_tradnl" altLang="es-CO" smtClean="0"/>
              <a:t>Quinto nivel</a:t>
            </a:r>
            <a:endParaRPr lang="es-CO" altLang="es-CO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CB8D163-C2F9-4041-9AB1-E4CC576D4751}" type="datetimeFigureOut">
              <a:rPr lang="es-ES" altLang="es-CO"/>
              <a:pPr>
                <a:defRPr/>
              </a:pPr>
              <a:t>08/06/2023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3C78851-1E38-498F-891E-B81B22B5A9A0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300" r:id="rId2"/>
    <p:sldLayoutId id="2147484301" r:id="rId3"/>
    <p:sldLayoutId id="2147484302" r:id="rId4"/>
    <p:sldLayoutId id="2147484303" r:id="rId5"/>
    <p:sldLayoutId id="2147484304" r:id="rId6"/>
    <p:sldLayoutId id="2147484305" r:id="rId7"/>
    <p:sldLayoutId id="2147484306" r:id="rId8"/>
    <p:sldLayoutId id="2147484307" r:id="rId9"/>
    <p:sldLayoutId id="2147484308" r:id="rId10"/>
    <p:sldLayoutId id="214748430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 txBox="1">
            <a:spLocks/>
          </p:cNvSpPr>
          <p:nvPr/>
        </p:nvSpPr>
        <p:spPr bwMode="auto">
          <a:xfrm>
            <a:off x="1547664" y="188641"/>
            <a:ext cx="5862638" cy="60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O" b="1" dirty="0">
                <a:solidFill>
                  <a:srgbClr val="003E69"/>
                </a:solidFill>
                <a:latin typeface="Helvetica" panose="020B0604020202020204" pitchFamily="34" charset="0"/>
              </a:rPr>
              <a:t>Información </a:t>
            </a:r>
            <a:r>
              <a:rPr lang="es-MX" altLang="es-CO" b="1" dirty="0" smtClean="0">
                <a:solidFill>
                  <a:srgbClr val="003E69"/>
                </a:solidFill>
                <a:latin typeface="Helvetica" panose="020B0604020202020204" pitchFamily="34" charset="0"/>
              </a:rPr>
              <a:t>importante </a:t>
            </a:r>
            <a:endParaRPr lang="es-MX" altLang="es-CO" b="1" dirty="0">
              <a:solidFill>
                <a:srgbClr val="003E69"/>
              </a:solidFill>
              <a:latin typeface="Helvetica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75" y="725183"/>
            <a:ext cx="2098399" cy="15516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3880" y="2787173"/>
            <a:ext cx="2457450" cy="1866900"/>
          </a:xfrm>
          <a:prstGeom prst="rect">
            <a:avLst/>
          </a:prstGeom>
        </p:spPr>
      </p:pic>
      <p:sp>
        <p:nvSpPr>
          <p:cNvPr id="17411" name="2 Subtítulo"/>
          <p:cNvSpPr txBox="1">
            <a:spLocks/>
          </p:cNvSpPr>
          <p:nvPr/>
        </p:nvSpPr>
        <p:spPr bwMode="auto">
          <a:xfrm>
            <a:off x="2055149" y="1501028"/>
            <a:ext cx="6242976" cy="9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>
            <a:lvl1pPr marL="304800" indent="-304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buNone/>
            </a:pPr>
            <a:r>
              <a:rPr lang="es-ES_tradnl" altLang="es-CO" sz="18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Cuantos tipos de Resoluciones existen para directores, jurados y evaluadores de posgrado</a:t>
            </a:r>
            <a:endParaRPr lang="es-ES_tradnl" altLang="es-CO" sz="1800" dirty="0">
              <a:solidFill>
                <a:srgbClr val="7F7F7F"/>
              </a:solidFill>
              <a:latin typeface="Helvetica" panose="020B0604020202020204" pitchFamily="34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 bwMode="auto">
          <a:xfrm>
            <a:off x="179512" y="2330884"/>
            <a:ext cx="8784976" cy="385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>
            <a:defPPr>
              <a:defRPr lang="es-CO"/>
            </a:defPPr>
            <a:lvl1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 sz="1800">
                <a:solidFill>
                  <a:srgbClr val="7F7F7F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r>
              <a:rPr lang="es-ES_tradnl" altLang="es-CO" sz="1400" dirty="0"/>
              <a:t>Existen dos modelos de Resolución remitidas a través de memorando </a:t>
            </a:r>
            <a:r>
              <a:rPr lang="es-ES_tradnl" altLang="es-CO" sz="1400" dirty="0" smtClean="0"/>
              <a:t>02-1345-24 </a:t>
            </a:r>
            <a:r>
              <a:rPr lang="es-CO" sz="1400" dirty="0" smtClean="0"/>
              <a:t>del </a:t>
            </a:r>
            <a:r>
              <a:rPr lang="es-CO" sz="1400" dirty="0"/>
              <a:t>8</a:t>
            </a:r>
            <a:r>
              <a:rPr lang="es-CO" sz="1400" dirty="0" smtClean="0"/>
              <a:t>/06/2023</a:t>
            </a:r>
            <a:endParaRPr lang="es-ES_tradnl" altLang="es-CO" sz="1400" dirty="0"/>
          </a:p>
        </p:txBody>
      </p:sp>
      <p:sp>
        <p:nvSpPr>
          <p:cNvPr id="7" name="Flecha doblada hacia arriba 6"/>
          <p:cNvSpPr/>
          <p:nvPr/>
        </p:nvSpPr>
        <p:spPr>
          <a:xfrm rot="10800000">
            <a:off x="1821014" y="2982306"/>
            <a:ext cx="1040068" cy="720491"/>
          </a:xfrm>
          <a:prstGeom prst="bentUpArrow">
            <a:avLst>
              <a:gd name="adj1" fmla="val 22462"/>
              <a:gd name="adj2" fmla="val 25000"/>
              <a:gd name="adj3" fmla="val 41499"/>
            </a:avLst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 doblada hacia arriba 11"/>
          <p:cNvSpPr/>
          <p:nvPr/>
        </p:nvSpPr>
        <p:spPr>
          <a:xfrm rot="10800000" flipH="1">
            <a:off x="5368136" y="2982306"/>
            <a:ext cx="1080120" cy="720491"/>
          </a:xfrm>
          <a:prstGeom prst="bentUpArrow">
            <a:avLst>
              <a:gd name="adj1" fmla="val 22462"/>
              <a:gd name="adj2" fmla="val 25000"/>
              <a:gd name="adj3" fmla="val 41499"/>
            </a:avLst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Rectángulo 12"/>
          <p:cNvSpPr/>
          <p:nvPr/>
        </p:nvSpPr>
        <p:spPr>
          <a:xfrm>
            <a:off x="938966" y="3702798"/>
            <a:ext cx="2232248" cy="27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/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CO" sz="1200" dirty="0">
                <a:solidFill>
                  <a:srgbClr val="7F7F7F"/>
                </a:solidFill>
                <a:latin typeface="Helvetica" panose="020B0604020202020204" pitchFamily="34" charset="0"/>
              </a:rPr>
              <a:t>Resolución de </a:t>
            </a:r>
            <a:r>
              <a:rPr lang="es-CO" sz="12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nombramiento </a:t>
            </a:r>
            <a:endParaRPr lang="es-CO" sz="1200" dirty="0">
              <a:solidFill>
                <a:srgbClr val="7F7F7F"/>
              </a:solidFill>
              <a:latin typeface="Helvetica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724128" y="3702798"/>
            <a:ext cx="1876256" cy="27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/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CO" sz="1200" dirty="0">
                <a:solidFill>
                  <a:srgbClr val="7F7F7F"/>
                </a:solidFill>
                <a:latin typeface="Helvetica" panose="020B0604020202020204" pitchFamily="34" charset="0"/>
              </a:rPr>
              <a:t>Resolución de </a:t>
            </a:r>
            <a:r>
              <a:rPr lang="es-CO" sz="12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pago</a:t>
            </a:r>
            <a:endParaRPr lang="es-CO" sz="1200" dirty="0">
              <a:solidFill>
                <a:srgbClr val="7F7F7F"/>
              </a:solidFill>
              <a:latin typeface="Helvetica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37124" y="3980437"/>
            <a:ext cx="2999660" cy="442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/>
          <a:p>
            <a:pPr marL="171450" indent="-171450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s-CO" sz="10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Se elabora para nombrar al Director, Jurado y Evaluador del trabajo de grado interno o externo.</a:t>
            </a:r>
            <a:endParaRPr lang="es-CO" sz="1000" dirty="0">
              <a:solidFill>
                <a:srgbClr val="7F7F7F"/>
              </a:solidFill>
              <a:latin typeface="Helvetica" panose="020B060402020202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637124" y="4513075"/>
            <a:ext cx="2999660" cy="72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/>
          <a:p>
            <a:pPr marL="171450" indent="-171450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s-CO" sz="10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El acto administrativo de nombramiento corresponde al Consejo de Facultad y es firmado por el Decano es su calidad de Presidente del Consejo.</a:t>
            </a:r>
            <a:endParaRPr lang="es-CO" sz="1000" dirty="0">
              <a:solidFill>
                <a:srgbClr val="7F7F7F"/>
              </a:solidFill>
              <a:latin typeface="Helvetica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5535698" y="3940492"/>
            <a:ext cx="2999660" cy="713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/>
          <a:p>
            <a:pPr marL="171450" indent="-171450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s-CO" sz="10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Se tramita una vez el Director, Jurado o Evaluador haya cumplido con sus obligaciones de acuerdo con lo establecido en la Resolución de nombramiento.</a:t>
            </a:r>
            <a:endParaRPr lang="es-CO" sz="1000" dirty="0">
              <a:solidFill>
                <a:srgbClr val="7F7F7F"/>
              </a:solidFill>
              <a:latin typeface="Helvetica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5535698" y="4689569"/>
            <a:ext cx="2999660" cy="787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/>
          <a:p>
            <a:pPr marL="171450" indent="-171450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s-CO" sz="10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El acto administrativo es firmado por el ordenador del gasto, quien remite a gestión de presupuesto para la generación del registro presupuestal (RP).</a:t>
            </a:r>
            <a:endParaRPr lang="es-CO" sz="1000" dirty="0">
              <a:solidFill>
                <a:srgbClr val="7F7F7F"/>
              </a:solidFill>
              <a:latin typeface="Helvetica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s-CO" sz="800" dirty="0" smtClean="0">
                <a:solidFill>
                  <a:schemeClr val="tx2"/>
                </a:solidFill>
                <a:latin typeface="Helvetica" panose="020B0604020202020204" pitchFamily="34" charset="0"/>
              </a:rPr>
              <a:t>IMPORTANTE: Se debe validar antes de remitir el acto administrativo que el tercero se encuentre creado en PCT. </a:t>
            </a:r>
            <a:endParaRPr lang="es-CO" sz="800" dirty="0">
              <a:solidFill>
                <a:schemeClr val="tx2"/>
              </a:solidFill>
              <a:latin typeface="Helvetica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637124" y="5229200"/>
            <a:ext cx="2999660" cy="42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/>
          <a:p>
            <a:pPr marL="171450" indent="-171450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s-CO" sz="10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El acto administrativo es custodiado por la Facultad.</a:t>
            </a:r>
            <a:endParaRPr lang="es-CO" sz="1000" dirty="0">
              <a:solidFill>
                <a:srgbClr val="7F7F7F"/>
              </a:solidFill>
              <a:latin typeface="Helvetica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508466" y="5703800"/>
            <a:ext cx="2999660" cy="787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/>
          <a:p>
            <a:pPr marL="171450" indent="-171450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s-CO" sz="10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El acto administrativo debe contar con el RP antes de emitirse por parte del Evaluador la cuenta de cobro o la factura. </a:t>
            </a:r>
            <a:endParaRPr lang="es-CO" sz="1000" dirty="0">
              <a:solidFill>
                <a:srgbClr val="7F7F7F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 txBox="1">
            <a:spLocks/>
          </p:cNvSpPr>
          <p:nvPr/>
        </p:nvSpPr>
        <p:spPr bwMode="auto">
          <a:xfrm>
            <a:off x="1547664" y="188641"/>
            <a:ext cx="5862638" cy="60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O" b="1" dirty="0">
                <a:solidFill>
                  <a:srgbClr val="003E69"/>
                </a:solidFill>
                <a:latin typeface="Helvetica" panose="020B0604020202020204" pitchFamily="34" charset="0"/>
              </a:rPr>
              <a:t>Información </a:t>
            </a:r>
            <a:r>
              <a:rPr lang="es-MX" altLang="es-CO" b="1" dirty="0" smtClean="0">
                <a:solidFill>
                  <a:srgbClr val="003E69"/>
                </a:solidFill>
                <a:latin typeface="Helvetica" panose="020B0604020202020204" pitchFamily="34" charset="0"/>
              </a:rPr>
              <a:t>importante </a:t>
            </a:r>
            <a:endParaRPr lang="es-MX" altLang="es-CO" b="1" dirty="0">
              <a:solidFill>
                <a:srgbClr val="003E69"/>
              </a:solidFill>
              <a:latin typeface="Helvetica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52743"/>
          <a:stretch/>
        </p:blipFill>
        <p:spPr>
          <a:xfrm>
            <a:off x="0" y="908720"/>
            <a:ext cx="1161306" cy="1866900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1763688" y="2060849"/>
            <a:ext cx="2999660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/>
          <a:p>
            <a:pPr eaLnBrk="1" hangingPunct="1">
              <a:spcBef>
                <a:spcPct val="20000"/>
              </a:spcBef>
            </a:pPr>
            <a:r>
              <a:rPr lang="es-CO" sz="10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CUANDO EL EVALUADOR ES EXTERNO</a:t>
            </a:r>
            <a:endParaRPr lang="es-CO" sz="1000" dirty="0">
              <a:solidFill>
                <a:srgbClr val="7F7F7F"/>
              </a:solidFill>
              <a:latin typeface="Helvetica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076056" y="2060848"/>
            <a:ext cx="2999660" cy="86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/>
          <a:p>
            <a:pPr eaLnBrk="1" hangingPunct="1">
              <a:spcBef>
                <a:spcPct val="20000"/>
              </a:spcBef>
            </a:pPr>
            <a:r>
              <a:rPr lang="es-CO" sz="10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CUANDO EL EVALUADOR ES INTERNO</a:t>
            </a:r>
            <a:endParaRPr lang="es-CO" sz="1000" dirty="0">
              <a:solidFill>
                <a:srgbClr val="7F7F7F"/>
              </a:solidFill>
              <a:latin typeface="Helvetica" panose="020B0604020202020204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788300" y="2480019"/>
            <a:ext cx="2999660" cy="94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/>
          <a:p>
            <a:pPr marL="171450" indent="-171450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s-CO" sz="10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EL modelo de Resolución es el enviado a través de </a:t>
            </a:r>
            <a:r>
              <a:rPr lang="es-CO" sz="1000" dirty="0">
                <a:solidFill>
                  <a:srgbClr val="7F7F7F"/>
                </a:solidFill>
                <a:latin typeface="Helvetica" panose="020B0604020202020204" pitchFamily="34" charset="0"/>
              </a:rPr>
              <a:t>memorando </a:t>
            </a:r>
            <a:r>
              <a:rPr lang="es-CO" sz="10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del </a:t>
            </a:r>
            <a:r>
              <a:rPr lang="es-CO" sz="1000" dirty="0">
                <a:solidFill>
                  <a:srgbClr val="7F7F7F"/>
                </a:solidFill>
                <a:latin typeface="Helvetica" panose="020B0604020202020204" pitchFamily="34" charset="0"/>
              </a:rPr>
              <a:t>02-1345-24 </a:t>
            </a:r>
            <a:r>
              <a:rPr lang="es-CO" sz="10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8/06/2023</a:t>
            </a:r>
            <a:endParaRPr lang="es-CO" sz="1000" dirty="0" smtClean="0">
              <a:solidFill>
                <a:srgbClr val="7F7F7F"/>
              </a:solidFill>
              <a:latin typeface="Helvetica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s-CO" sz="1000" dirty="0" smtClean="0">
              <a:solidFill>
                <a:srgbClr val="7F7F7F"/>
              </a:solidFill>
              <a:latin typeface="Helvetica" panose="020B0604020202020204" pitchFamily="34" charset="0"/>
            </a:endParaRPr>
          </a:p>
          <a:p>
            <a:pPr marL="171450" indent="-171450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s-CO" sz="10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El acto administrativo es firmado por el ordenador de gasto mediante firma electrónica.</a:t>
            </a:r>
            <a:endParaRPr lang="es-CO" sz="1000" dirty="0">
              <a:solidFill>
                <a:srgbClr val="7F7F7F"/>
              </a:solidFill>
              <a:latin typeface="Helvetica" panose="020B0604020202020204" pitchFamily="34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4932040" y="2409141"/>
            <a:ext cx="2999660" cy="130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/>
          <a:p>
            <a:pPr marL="171450" indent="-171450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s-CO" sz="10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EL modelo de Resolución es el establecido en el aplicativo de proyectos (</a:t>
            </a:r>
            <a:r>
              <a:rPr lang="es-CO" sz="1000" dirty="0" err="1" smtClean="0">
                <a:solidFill>
                  <a:srgbClr val="7F7F7F"/>
                </a:solidFill>
                <a:latin typeface="Helvetica" panose="020B0604020202020204" pitchFamily="34" charset="0"/>
              </a:rPr>
              <a:t>Tarantella</a:t>
            </a:r>
            <a:r>
              <a:rPr lang="es-CO" sz="10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)</a:t>
            </a:r>
          </a:p>
          <a:p>
            <a:pPr marL="171450" indent="-171450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endParaRPr lang="es-CO" sz="1000" dirty="0" smtClean="0">
              <a:solidFill>
                <a:srgbClr val="7F7F7F"/>
              </a:solidFill>
              <a:latin typeface="Helvetica" panose="020B0604020202020204" pitchFamily="34" charset="0"/>
            </a:endParaRPr>
          </a:p>
          <a:p>
            <a:pPr marL="171450" indent="-171450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s-CO" sz="10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El acto administrativo no contempla firma electrónica ya que su validación se hace mediante el usuario y contraseña al momento de ingresar al aplicativo.</a:t>
            </a:r>
            <a:endParaRPr lang="es-CO" sz="1000" dirty="0">
              <a:solidFill>
                <a:srgbClr val="7F7F7F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lecha doblada hacia arriba 8"/>
          <p:cNvSpPr/>
          <p:nvPr/>
        </p:nvSpPr>
        <p:spPr>
          <a:xfrm rot="10800000" flipH="1">
            <a:off x="975648" y="1048797"/>
            <a:ext cx="1080120" cy="720491"/>
          </a:xfrm>
          <a:prstGeom prst="bentUpArrow">
            <a:avLst>
              <a:gd name="adj1" fmla="val 22462"/>
              <a:gd name="adj2" fmla="val 25000"/>
              <a:gd name="adj3" fmla="val 41499"/>
            </a:avLst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ctángulo 9"/>
          <p:cNvSpPr/>
          <p:nvPr/>
        </p:nvSpPr>
        <p:spPr>
          <a:xfrm>
            <a:off x="1331640" y="1769289"/>
            <a:ext cx="1876256" cy="27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/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CO" sz="1200" dirty="0">
                <a:solidFill>
                  <a:srgbClr val="7F7F7F"/>
                </a:solidFill>
                <a:latin typeface="Helvetica" panose="020B0604020202020204" pitchFamily="34" charset="0"/>
              </a:rPr>
              <a:t>Resolución de </a:t>
            </a:r>
            <a:r>
              <a:rPr lang="es-CO" sz="1200" dirty="0" smtClean="0">
                <a:solidFill>
                  <a:srgbClr val="7F7F7F"/>
                </a:solidFill>
                <a:latin typeface="Helvetica" panose="020B0604020202020204" pitchFamily="34" charset="0"/>
              </a:rPr>
              <a:t>pago</a:t>
            </a:r>
            <a:endParaRPr lang="es-CO" sz="1200" dirty="0">
              <a:solidFill>
                <a:srgbClr val="7F7F7F"/>
              </a:solidFill>
              <a:latin typeface="Helvetica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1733" y="3468363"/>
            <a:ext cx="3012325" cy="26238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72" y="3770290"/>
            <a:ext cx="3270509" cy="25803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7859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6788</TotalTime>
  <Words>263</Words>
  <Application>Microsoft Office PowerPoint</Application>
  <PresentationFormat>Presentación en pantalla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MS PGothic</vt:lpstr>
      <vt:lpstr>Arial</vt:lpstr>
      <vt:lpstr>Calibri</vt:lpstr>
      <vt:lpstr>Helvetica</vt:lpstr>
      <vt:lpstr>Wingdings</vt:lpstr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PLAN DE INTERVENCIÓN</dc:title>
  <dc:creator>Monitor</dc:creator>
  <cp:lastModifiedBy>Angela Narvaez</cp:lastModifiedBy>
  <cp:revision>272</cp:revision>
  <dcterms:created xsi:type="dcterms:W3CDTF">2010-08-19T19:03:43Z</dcterms:created>
  <dcterms:modified xsi:type="dcterms:W3CDTF">2023-06-08T12:39:35Z</dcterms:modified>
</cp:coreProperties>
</file>