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3"/>
  </p:notesMasterIdLst>
  <p:sldIdLst>
    <p:sldId id="546" r:id="rId2"/>
    <p:sldId id="547" r:id="rId3"/>
    <p:sldId id="548" r:id="rId4"/>
    <p:sldId id="549" r:id="rId5"/>
    <p:sldId id="550" r:id="rId6"/>
    <p:sldId id="551" r:id="rId7"/>
    <p:sldId id="552" r:id="rId8"/>
    <p:sldId id="553" r:id="rId9"/>
    <p:sldId id="554" r:id="rId10"/>
    <p:sldId id="555" r:id="rId11"/>
    <p:sldId id="556" r:id="rId12"/>
    <p:sldId id="557" r:id="rId13"/>
    <p:sldId id="558" r:id="rId14"/>
    <p:sldId id="559" r:id="rId15"/>
    <p:sldId id="560" r:id="rId16"/>
    <p:sldId id="561" r:id="rId17"/>
    <p:sldId id="562" r:id="rId18"/>
    <p:sldId id="563" r:id="rId19"/>
    <p:sldId id="564" r:id="rId20"/>
    <p:sldId id="565" r:id="rId21"/>
    <p:sldId id="566" r:id="rId22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FF"/>
    <a:srgbClr val="2C22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6408" autoAdjust="0"/>
  </p:normalViewPr>
  <p:slideViewPr>
    <p:cSldViewPr snapToGrid="0">
      <p:cViewPr varScale="1">
        <p:scale>
          <a:sx n="107" d="100"/>
          <a:sy n="107" d="100"/>
        </p:scale>
        <p:origin x="612" y="1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E02990-A6AB-4213-B420-404A20E59F7F}" type="datetimeFigureOut">
              <a:rPr lang="es-CO" smtClean="0"/>
              <a:t>17/07/2019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71117E-C91F-4BCB-B907-251B7F61374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43107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13E3341-8AAC-4F08-B0C0-7E5BA5296256}" type="slidenum">
              <a:rPr lang="es-ES" smtClean="0"/>
              <a:pPr/>
              <a:t>3</a:t>
            </a:fld>
            <a:endParaRPr lang="es-ES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90512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O"/>
          </a:p>
        </p:txBody>
      </p:sp>
      <p:sp>
        <p:nvSpPr>
          <p:cNvPr id="8499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22129F4-9026-4508-86E3-B74785625C98}" type="slidenum">
              <a:rPr lang="es-CO"/>
              <a:pPr/>
              <a:t>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308041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194A26-B455-4D5D-9B13-5AEE76801C04}" type="slidenum">
              <a:rPr lang="es-ES" smtClean="0"/>
              <a:pPr/>
              <a:t>17</a:t>
            </a:fld>
            <a:endParaRPr lang="es-ES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7388" y="4343400"/>
            <a:ext cx="5483225" cy="4114800"/>
          </a:xfrm>
          <a:noFill/>
          <a:ln/>
        </p:spPr>
        <p:txBody>
          <a:bodyPr/>
          <a:lstStyle/>
          <a:p>
            <a:pPr eaLnBrk="1" hangingPunct="1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66917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194A26-B455-4D5D-9B13-5AEE76801C04}" type="slidenum">
              <a:rPr lang="es-ES" smtClean="0"/>
              <a:pPr/>
              <a:t>19</a:t>
            </a:fld>
            <a:endParaRPr lang="es-ES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7388" y="4343400"/>
            <a:ext cx="5483225" cy="4114800"/>
          </a:xfrm>
          <a:noFill/>
          <a:ln/>
        </p:spPr>
        <p:txBody>
          <a:bodyPr/>
          <a:lstStyle/>
          <a:p>
            <a:pPr eaLnBrk="1" hangingPunct="1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640483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A4497C-0C91-4BAD-8882-94C496B8DF09}" type="slidenum">
              <a:rPr lang="es-CO" smtClean="0"/>
              <a:t>20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40967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E6725-CAAA-4356-8325-39E40B4FA7D0}" type="datetimeFigureOut">
              <a:rPr lang="es-CO" smtClean="0"/>
              <a:t>17/07/2019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3908-6AE0-4CBC-B4B5-E028BF98297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16856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E6725-CAAA-4356-8325-39E40B4FA7D0}" type="datetimeFigureOut">
              <a:rPr lang="es-CO" smtClean="0"/>
              <a:t>17/07/2019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3908-6AE0-4CBC-B4B5-E028BF98297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50232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E6725-CAAA-4356-8325-39E40B4FA7D0}" type="datetimeFigureOut">
              <a:rPr lang="es-CO" smtClean="0"/>
              <a:t>17/07/2019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3908-6AE0-4CBC-B4B5-E028BF98297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69158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de título"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136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ítulo, texto y 2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6197600" y="1981200"/>
            <a:ext cx="5080000" cy="1981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6197600" y="4114800"/>
            <a:ext cx="5080000" cy="1981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5 Marcador de fecha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875187E-90F8-4D10-B3A6-31BE45BC860C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91183626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09600" y="1600203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F80642-5E72-4E08-9015-F3701520C2F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33315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E6725-CAAA-4356-8325-39E40B4FA7D0}" type="datetimeFigureOut">
              <a:rPr lang="es-CO" smtClean="0"/>
              <a:t>17/07/2019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3908-6AE0-4CBC-B4B5-E028BF98297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21856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E6725-CAAA-4356-8325-39E40B4FA7D0}" type="datetimeFigureOut">
              <a:rPr lang="es-CO" smtClean="0"/>
              <a:t>17/07/2019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3908-6AE0-4CBC-B4B5-E028BF98297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77699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E6725-CAAA-4356-8325-39E40B4FA7D0}" type="datetimeFigureOut">
              <a:rPr lang="es-CO" smtClean="0"/>
              <a:t>17/07/2019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3908-6AE0-4CBC-B4B5-E028BF98297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41965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E6725-CAAA-4356-8325-39E40B4FA7D0}" type="datetimeFigureOut">
              <a:rPr lang="es-CO" smtClean="0"/>
              <a:t>17/07/2019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3908-6AE0-4CBC-B4B5-E028BF98297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38206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E6725-CAAA-4356-8325-39E40B4FA7D0}" type="datetimeFigureOut">
              <a:rPr lang="es-CO" smtClean="0"/>
              <a:t>17/07/2019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3908-6AE0-4CBC-B4B5-E028BF98297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787606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E6725-CAAA-4356-8325-39E40B4FA7D0}" type="datetimeFigureOut">
              <a:rPr lang="es-CO" smtClean="0"/>
              <a:t>17/07/2019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3908-6AE0-4CBC-B4B5-E028BF98297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68285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E6725-CAAA-4356-8325-39E40B4FA7D0}" type="datetimeFigureOut">
              <a:rPr lang="es-CO" smtClean="0"/>
              <a:t>17/07/2019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3908-6AE0-4CBC-B4B5-E028BF98297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82307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E6725-CAAA-4356-8325-39E40B4FA7D0}" type="datetimeFigureOut">
              <a:rPr lang="es-CO" smtClean="0"/>
              <a:t>17/07/2019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3908-6AE0-4CBC-B4B5-E028BF98297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45712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256317AC-4AE9-4F0E-9EF4-F9ABD0CF1E4E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220FEAA8-510E-4A6B-97B8-75C2043ED3D3}"/>
              </a:ext>
            </a:extLst>
          </p:cNvPr>
          <p:cNvSpPr/>
          <p:nvPr userDrawn="1"/>
        </p:nvSpPr>
        <p:spPr>
          <a:xfrm>
            <a:off x="519545" y="34420"/>
            <a:ext cx="1253837" cy="646617"/>
          </a:xfrm>
          <a:prstGeom prst="rect">
            <a:avLst/>
          </a:prstGeom>
          <a:solidFill>
            <a:srgbClr val="2C2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3182" y="81105"/>
            <a:ext cx="9760527" cy="4952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316182"/>
            <a:ext cx="10515600" cy="4860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BE6725-CAAA-4356-8325-39E40B4FA7D0}" type="datetimeFigureOut">
              <a:rPr lang="es-CO" smtClean="0"/>
              <a:t>17/07/2019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C83908-6AE0-4CBC-B4B5-E028BF98297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58939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61" r:id="rId12"/>
    <p:sldLayoutId id="2147483684" r:id="rId13"/>
    <p:sldLayoutId id="2147483685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gif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99869" y="1117812"/>
            <a:ext cx="8640960" cy="1872208"/>
          </a:xfrm>
        </p:spPr>
        <p:txBody>
          <a:bodyPr>
            <a:noAutofit/>
          </a:bodyPr>
          <a:lstStyle/>
          <a:p>
            <a:pPr>
              <a:lnSpc>
                <a:spcPct val="107000"/>
              </a:lnSpc>
            </a:pPr>
            <a:r>
              <a:rPr lang="es-CO" sz="72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Análisis del </a:t>
            </a:r>
            <a:r>
              <a:rPr lang="es-CO" sz="72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Problema</a:t>
            </a:r>
            <a:endParaRPr lang="es-CO" sz="5400" b="1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2924945"/>
            <a:ext cx="3528392" cy="342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214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ector recto de flecha 5"/>
          <p:cNvCxnSpPr/>
          <p:nvPr/>
        </p:nvCxnSpPr>
        <p:spPr>
          <a:xfrm flipV="1">
            <a:off x="6059996" y="3645024"/>
            <a:ext cx="0" cy="128749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-115852"/>
            <a:ext cx="6491064" cy="1143000"/>
          </a:xfrm>
        </p:spPr>
        <p:txBody>
          <a:bodyPr/>
          <a:lstStyle/>
          <a:p>
            <a:r>
              <a:rPr lang="es-CO" altLang="es-CO" sz="2800" b="1" dirty="0">
                <a:latin typeface="+mn-lt"/>
                <a:ea typeface="+mn-ea"/>
                <a:cs typeface="+mn-cs"/>
              </a:rPr>
              <a:t>Pasos para la construcción de un Árbol del Problema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981200" y="1628800"/>
            <a:ext cx="8229600" cy="936104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es-CO" dirty="0"/>
              <a:t>2</a:t>
            </a:r>
            <a:r>
              <a:rPr lang="es-CO" dirty="0" smtClean="0"/>
              <a:t>. Si no es fácil identificar cuál es el problema central, se pueden tomar dos de ellos y establecer relaciones Causa - Efecto</a:t>
            </a:r>
            <a:endParaRPr lang="es-CO" dirty="0"/>
          </a:p>
        </p:txBody>
      </p:sp>
      <p:sp>
        <p:nvSpPr>
          <p:cNvPr id="14" name="Rectángulo 13"/>
          <p:cNvSpPr/>
          <p:nvPr/>
        </p:nvSpPr>
        <p:spPr>
          <a:xfrm>
            <a:off x="4871864" y="4536478"/>
            <a:ext cx="237626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Conductores imprudentes</a:t>
            </a:r>
            <a:endParaRPr lang="es-CO" dirty="0"/>
          </a:p>
        </p:txBody>
      </p:sp>
      <p:sp>
        <p:nvSpPr>
          <p:cNvPr id="15" name="Rectángulo 14"/>
          <p:cNvSpPr/>
          <p:nvPr/>
        </p:nvSpPr>
        <p:spPr>
          <a:xfrm>
            <a:off x="4871864" y="2852936"/>
            <a:ext cx="237626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Pasajeros heridos</a:t>
            </a:r>
            <a:endParaRPr lang="es-CO" dirty="0"/>
          </a:p>
        </p:txBody>
      </p:sp>
      <p:sp>
        <p:nvSpPr>
          <p:cNvPr id="19" name="Marcador de contenido 2"/>
          <p:cNvSpPr txBox="1">
            <a:spLocks/>
          </p:cNvSpPr>
          <p:nvPr/>
        </p:nvSpPr>
        <p:spPr bwMode="auto">
          <a:xfrm>
            <a:off x="2008410" y="5517232"/>
            <a:ext cx="8229600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5pPr>
            <a:lvl6pPr marL="2235982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42525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49067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55609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s-CO" dirty="0"/>
              <a:t>“Si hay conductores imprudentes… entonces hay pasajeros heridos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53885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ector recto de flecha 5"/>
          <p:cNvCxnSpPr/>
          <p:nvPr/>
        </p:nvCxnSpPr>
        <p:spPr>
          <a:xfrm flipV="1">
            <a:off x="6059996" y="3317100"/>
            <a:ext cx="0" cy="68796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-131059"/>
            <a:ext cx="6203032" cy="1143000"/>
          </a:xfrm>
        </p:spPr>
        <p:txBody>
          <a:bodyPr/>
          <a:lstStyle/>
          <a:p>
            <a:r>
              <a:rPr lang="es-CO" altLang="es-CO" sz="2800" b="1" dirty="0">
                <a:latin typeface="+mn-lt"/>
                <a:ea typeface="+mn-ea"/>
                <a:cs typeface="+mn-cs"/>
              </a:rPr>
              <a:t>Pasos para la construcción de un Árbol del Problema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981200" y="1628800"/>
            <a:ext cx="8229600" cy="936104"/>
          </a:xfrm>
        </p:spPr>
        <p:txBody>
          <a:bodyPr/>
          <a:lstStyle/>
          <a:p>
            <a:pPr marL="0" indent="0" algn="just">
              <a:buNone/>
            </a:pPr>
            <a:r>
              <a:rPr lang="es-CO" dirty="0" smtClean="0"/>
              <a:t>3. Si la relación parece ser demasiado alejada, puede haber un problema intermedio</a:t>
            </a:r>
            <a:endParaRPr lang="es-CO" dirty="0"/>
          </a:p>
        </p:txBody>
      </p:sp>
      <p:sp>
        <p:nvSpPr>
          <p:cNvPr id="14" name="Rectángulo 13"/>
          <p:cNvSpPr/>
          <p:nvPr/>
        </p:nvSpPr>
        <p:spPr>
          <a:xfrm>
            <a:off x="4907868" y="5485117"/>
            <a:ext cx="237626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Conductores imprudentes</a:t>
            </a:r>
            <a:endParaRPr lang="es-CO" dirty="0"/>
          </a:p>
        </p:txBody>
      </p:sp>
      <p:sp>
        <p:nvSpPr>
          <p:cNvPr id="15" name="Rectángulo 14"/>
          <p:cNvSpPr/>
          <p:nvPr/>
        </p:nvSpPr>
        <p:spPr>
          <a:xfrm>
            <a:off x="4871864" y="2525011"/>
            <a:ext cx="237626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Pasajeros heridos</a:t>
            </a:r>
            <a:endParaRPr lang="es-CO" dirty="0"/>
          </a:p>
        </p:txBody>
      </p:sp>
      <p:cxnSp>
        <p:nvCxnSpPr>
          <p:cNvPr id="9" name="Conector recto de flecha 8"/>
          <p:cNvCxnSpPr/>
          <p:nvPr/>
        </p:nvCxnSpPr>
        <p:spPr>
          <a:xfrm flipV="1">
            <a:off x="6051701" y="4797153"/>
            <a:ext cx="0" cy="68796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ángulo 9"/>
          <p:cNvSpPr/>
          <p:nvPr/>
        </p:nvSpPr>
        <p:spPr>
          <a:xfrm>
            <a:off x="4907868" y="4005064"/>
            <a:ext cx="237626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Frecuentes accidentes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44324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6484" y="-180916"/>
            <a:ext cx="5407444" cy="1143000"/>
          </a:xfrm>
        </p:spPr>
        <p:txBody>
          <a:bodyPr/>
          <a:lstStyle/>
          <a:p>
            <a:r>
              <a:rPr lang="es-CO" altLang="es-CO" sz="2800" b="1" dirty="0">
                <a:latin typeface="+mn-lt"/>
                <a:ea typeface="+mn-ea"/>
                <a:cs typeface="+mn-cs"/>
              </a:rPr>
              <a:t>Pasos para la construcción de un Árbol del Problema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916949" y="693447"/>
            <a:ext cx="8229600" cy="936104"/>
          </a:xfrm>
        </p:spPr>
        <p:txBody>
          <a:bodyPr/>
          <a:lstStyle/>
          <a:p>
            <a:pPr marL="0" indent="0" algn="just">
              <a:buNone/>
            </a:pPr>
            <a:r>
              <a:rPr lang="es-CO" sz="1600" dirty="0"/>
              <a:t>4</a:t>
            </a:r>
            <a:r>
              <a:rPr lang="es-CO" sz="1600" dirty="0"/>
              <a:t>. Y a partir de ello comenzar a generar relaciones causa efecto  con las ideas fuerza hasta completar el árbol. En el proceso pueden salir nuevas causas y efectos que inicialmente no hayan quedado en la lluvia de ideas inicial</a:t>
            </a:r>
            <a:endParaRPr lang="es-CO" sz="1600" dirty="0"/>
          </a:p>
        </p:txBody>
      </p:sp>
      <p:sp>
        <p:nvSpPr>
          <p:cNvPr id="12" name="Rectángulo 11"/>
          <p:cNvSpPr/>
          <p:nvPr/>
        </p:nvSpPr>
        <p:spPr>
          <a:xfrm>
            <a:off x="1761269" y="4451482"/>
            <a:ext cx="237626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Conductores imprudentes</a:t>
            </a:r>
            <a:endParaRPr lang="es-CO" dirty="0"/>
          </a:p>
        </p:txBody>
      </p:sp>
      <p:sp>
        <p:nvSpPr>
          <p:cNvPr id="13" name="Rectángulo 12"/>
          <p:cNvSpPr/>
          <p:nvPr/>
        </p:nvSpPr>
        <p:spPr>
          <a:xfrm>
            <a:off x="4558620" y="5846902"/>
            <a:ext cx="237626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Deficiente mantenimiento</a:t>
            </a:r>
            <a:endParaRPr lang="es-CO" dirty="0"/>
          </a:p>
        </p:txBody>
      </p:sp>
      <p:sp>
        <p:nvSpPr>
          <p:cNvPr id="16" name="Rectángulo 15"/>
          <p:cNvSpPr/>
          <p:nvPr/>
        </p:nvSpPr>
        <p:spPr>
          <a:xfrm>
            <a:off x="5015881" y="1419929"/>
            <a:ext cx="2574031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Pérdida de confianza en el territorio</a:t>
            </a:r>
            <a:endParaRPr lang="es-CO" dirty="0"/>
          </a:p>
        </p:txBody>
      </p:sp>
      <p:sp>
        <p:nvSpPr>
          <p:cNvPr id="17" name="Rectángulo 16"/>
          <p:cNvSpPr/>
          <p:nvPr/>
        </p:nvSpPr>
        <p:spPr>
          <a:xfrm>
            <a:off x="5213648" y="4656080"/>
            <a:ext cx="237626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Vehículos en malas condiciones</a:t>
            </a:r>
            <a:endParaRPr lang="es-CO" dirty="0"/>
          </a:p>
        </p:txBody>
      </p:sp>
      <p:sp>
        <p:nvSpPr>
          <p:cNvPr id="18" name="Rectángulo 17"/>
          <p:cNvSpPr/>
          <p:nvPr/>
        </p:nvSpPr>
        <p:spPr>
          <a:xfrm>
            <a:off x="2760206" y="2417067"/>
            <a:ext cx="237626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Pasajeros heridos</a:t>
            </a:r>
            <a:endParaRPr lang="es-CO" dirty="0"/>
          </a:p>
        </p:txBody>
      </p:sp>
      <p:sp>
        <p:nvSpPr>
          <p:cNvPr id="19" name="Rectángulo 18"/>
          <p:cNvSpPr/>
          <p:nvPr/>
        </p:nvSpPr>
        <p:spPr>
          <a:xfrm>
            <a:off x="4901191" y="3586572"/>
            <a:ext cx="237626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Frecuentes accidentes</a:t>
            </a:r>
            <a:endParaRPr lang="es-CO" dirty="0"/>
          </a:p>
        </p:txBody>
      </p:sp>
      <p:sp>
        <p:nvSpPr>
          <p:cNvPr id="20" name="Rectángulo 19"/>
          <p:cNvSpPr/>
          <p:nvPr/>
        </p:nvSpPr>
        <p:spPr>
          <a:xfrm>
            <a:off x="7103604" y="2568897"/>
            <a:ext cx="237626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Pasajeros llegan tarde</a:t>
            </a:r>
            <a:endParaRPr lang="es-CO" dirty="0"/>
          </a:p>
        </p:txBody>
      </p:sp>
      <p:sp>
        <p:nvSpPr>
          <p:cNvPr id="21" name="Rectángulo 20"/>
          <p:cNvSpPr/>
          <p:nvPr/>
        </p:nvSpPr>
        <p:spPr>
          <a:xfrm>
            <a:off x="8291736" y="4656080"/>
            <a:ext cx="237626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Calles en mal estado</a:t>
            </a:r>
            <a:endParaRPr lang="es-CO" dirty="0"/>
          </a:p>
        </p:txBody>
      </p:sp>
      <p:sp>
        <p:nvSpPr>
          <p:cNvPr id="22" name="Rectángulo 21"/>
          <p:cNvSpPr/>
          <p:nvPr/>
        </p:nvSpPr>
        <p:spPr>
          <a:xfrm>
            <a:off x="7103604" y="5846902"/>
            <a:ext cx="2376264" cy="79208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Vehículos obsoletos</a:t>
            </a:r>
            <a:endParaRPr lang="es-CO" dirty="0"/>
          </a:p>
        </p:txBody>
      </p:sp>
      <p:sp>
        <p:nvSpPr>
          <p:cNvPr id="23" name="Rectángulo 22"/>
          <p:cNvSpPr/>
          <p:nvPr/>
        </p:nvSpPr>
        <p:spPr>
          <a:xfrm>
            <a:off x="1641808" y="5589241"/>
            <a:ext cx="2748093" cy="12327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Conductores no tienen cultura ni conocimiento para aplicar las normas de tránsito</a:t>
            </a:r>
            <a:endParaRPr lang="es-CO" dirty="0"/>
          </a:p>
        </p:txBody>
      </p:sp>
      <p:cxnSp>
        <p:nvCxnSpPr>
          <p:cNvPr id="24" name="Conector recto de flecha 23"/>
          <p:cNvCxnSpPr>
            <a:stCxn id="23" idx="0"/>
            <a:endCxn id="12" idx="2"/>
          </p:cNvCxnSpPr>
          <p:nvPr/>
        </p:nvCxnSpPr>
        <p:spPr>
          <a:xfrm flipH="1" flipV="1">
            <a:off x="2949402" y="5243570"/>
            <a:ext cx="66453" cy="34567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cto de flecha 24"/>
          <p:cNvCxnSpPr/>
          <p:nvPr/>
        </p:nvCxnSpPr>
        <p:spPr>
          <a:xfrm flipH="1" flipV="1">
            <a:off x="7392146" y="5448168"/>
            <a:ext cx="72007" cy="39873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de flecha 25"/>
          <p:cNvCxnSpPr/>
          <p:nvPr/>
        </p:nvCxnSpPr>
        <p:spPr>
          <a:xfrm flipV="1">
            <a:off x="5733498" y="5416406"/>
            <a:ext cx="235206" cy="43049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ctor recto de flecha 27"/>
          <p:cNvCxnSpPr/>
          <p:nvPr/>
        </p:nvCxnSpPr>
        <p:spPr>
          <a:xfrm flipH="1" flipV="1">
            <a:off x="6149352" y="4366263"/>
            <a:ext cx="90664" cy="25805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ctor recto de flecha 29"/>
          <p:cNvCxnSpPr>
            <a:stCxn id="21" idx="0"/>
            <a:endCxn id="19" idx="3"/>
          </p:cNvCxnSpPr>
          <p:nvPr/>
        </p:nvCxnSpPr>
        <p:spPr>
          <a:xfrm flipH="1" flipV="1">
            <a:off x="7277456" y="3982616"/>
            <a:ext cx="2202413" cy="67346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ector recto de flecha 32"/>
          <p:cNvCxnSpPr/>
          <p:nvPr/>
        </p:nvCxnSpPr>
        <p:spPr>
          <a:xfrm flipV="1">
            <a:off x="2995485" y="3835070"/>
            <a:ext cx="1905706" cy="65141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cto de flecha 34"/>
          <p:cNvCxnSpPr/>
          <p:nvPr/>
        </p:nvCxnSpPr>
        <p:spPr>
          <a:xfrm flipV="1">
            <a:off x="6528049" y="3381184"/>
            <a:ext cx="1850613" cy="1965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ector recto de flecha 37"/>
          <p:cNvCxnSpPr>
            <a:stCxn id="19" idx="0"/>
            <a:endCxn id="18" idx="2"/>
          </p:cNvCxnSpPr>
          <p:nvPr/>
        </p:nvCxnSpPr>
        <p:spPr>
          <a:xfrm flipH="1" flipV="1">
            <a:off x="3948339" y="3209156"/>
            <a:ext cx="2140985" cy="37741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ctor recto de flecha 41"/>
          <p:cNvCxnSpPr/>
          <p:nvPr/>
        </p:nvCxnSpPr>
        <p:spPr>
          <a:xfrm flipV="1">
            <a:off x="5136471" y="2220861"/>
            <a:ext cx="895279" cy="71087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ector recto de flecha 44"/>
          <p:cNvCxnSpPr>
            <a:stCxn id="20" idx="1"/>
            <a:endCxn id="16" idx="2"/>
          </p:cNvCxnSpPr>
          <p:nvPr/>
        </p:nvCxnSpPr>
        <p:spPr>
          <a:xfrm flipH="1" flipV="1">
            <a:off x="6302896" y="2212017"/>
            <a:ext cx="800708" cy="75292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2905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5900" y="-231815"/>
            <a:ext cx="8668001" cy="1143000"/>
          </a:xfrm>
        </p:spPr>
        <p:txBody>
          <a:bodyPr/>
          <a:lstStyle/>
          <a:p>
            <a:r>
              <a:rPr lang="es-CO" sz="2800" b="1" dirty="0"/>
              <a:t>Pasos para la construcción de un Árbol del Problema</a:t>
            </a:r>
            <a:endParaRPr lang="es-CO" sz="2800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823830" y="886023"/>
            <a:ext cx="8229600" cy="936104"/>
          </a:xfrm>
        </p:spPr>
        <p:txBody>
          <a:bodyPr/>
          <a:lstStyle/>
          <a:p>
            <a:pPr marL="0" indent="0" algn="just">
              <a:buNone/>
            </a:pPr>
            <a:r>
              <a:rPr lang="es-CO" sz="2000" dirty="0"/>
              <a:t>5. El aspecto en donde desemboquen la mayor cantidad de causas se convierte en el problema central</a:t>
            </a:r>
            <a:endParaRPr lang="es-CO" sz="2000" dirty="0"/>
          </a:p>
        </p:txBody>
      </p:sp>
      <p:sp>
        <p:nvSpPr>
          <p:cNvPr id="12" name="Rectángulo 11"/>
          <p:cNvSpPr/>
          <p:nvPr/>
        </p:nvSpPr>
        <p:spPr>
          <a:xfrm>
            <a:off x="1761269" y="4451482"/>
            <a:ext cx="237626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Conductores imprudentes</a:t>
            </a:r>
            <a:endParaRPr lang="es-CO" dirty="0"/>
          </a:p>
        </p:txBody>
      </p:sp>
      <p:sp>
        <p:nvSpPr>
          <p:cNvPr id="13" name="Rectángulo 12"/>
          <p:cNvSpPr/>
          <p:nvPr/>
        </p:nvSpPr>
        <p:spPr>
          <a:xfrm>
            <a:off x="4558620" y="5846902"/>
            <a:ext cx="2376264" cy="8944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Vehículos con deficiente mantenimiento</a:t>
            </a:r>
            <a:endParaRPr lang="es-CO" dirty="0"/>
          </a:p>
        </p:txBody>
      </p:sp>
      <p:sp>
        <p:nvSpPr>
          <p:cNvPr id="16" name="Rectángulo 15"/>
          <p:cNvSpPr/>
          <p:nvPr/>
        </p:nvSpPr>
        <p:spPr>
          <a:xfrm>
            <a:off x="4901191" y="1419929"/>
            <a:ext cx="2532410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Pérdida de confianza en el territorio</a:t>
            </a:r>
            <a:endParaRPr lang="es-CO" dirty="0"/>
          </a:p>
        </p:txBody>
      </p:sp>
      <p:sp>
        <p:nvSpPr>
          <p:cNvPr id="17" name="Rectángulo 16"/>
          <p:cNvSpPr/>
          <p:nvPr/>
        </p:nvSpPr>
        <p:spPr>
          <a:xfrm>
            <a:off x="5213648" y="4656080"/>
            <a:ext cx="237626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Vehículos en malas condiciones</a:t>
            </a:r>
            <a:endParaRPr lang="es-CO" dirty="0"/>
          </a:p>
        </p:txBody>
      </p:sp>
      <p:sp>
        <p:nvSpPr>
          <p:cNvPr id="18" name="Rectángulo 17"/>
          <p:cNvSpPr/>
          <p:nvPr/>
        </p:nvSpPr>
        <p:spPr>
          <a:xfrm>
            <a:off x="2760206" y="2417067"/>
            <a:ext cx="237626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Pasajeros heridos</a:t>
            </a:r>
            <a:endParaRPr lang="es-CO" dirty="0"/>
          </a:p>
        </p:txBody>
      </p:sp>
      <p:sp>
        <p:nvSpPr>
          <p:cNvPr id="19" name="Rectángulo 18"/>
          <p:cNvSpPr/>
          <p:nvPr/>
        </p:nvSpPr>
        <p:spPr>
          <a:xfrm>
            <a:off x="4901191" y="3586572"/>
            <a:ext cx="237626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Frecuentes accidentes</a:t>
            </a:r>
            <a:endParaRPr lang="es-CO" dirty="0"/>
          </a:p>
        </p:txBody>
      </p:sp>
      <p:sp>
        <p:nvSpPr>
          <p:cNvPr id="20" name="Rectángulo 19"/>
          <p:cNvSpPr/>
          <p:nvPr/>
        </p:nvSpPr>
        <p:spPr>
          <a:xfrm>
            <a:off x="7103604" y="2568897"/>
            <a:ext cx="237626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Pasajeros llegan tarde</a:t>
            </a:r>
            <a:endParaRPr lang="es-CO" dirty="0"/>
          </a:p>
        </p:txBody>
      </p:sp>
      <p:sp>
        <p:nvSpPr>
          <p:cNvPr id="21" name="Rectángulo 20"/>
          <p:cNvSpPr/>
          <p:nvPr/>
        </p:nvSpPr>
        <p:spPr>
          <a:xfrm>
            <a:off x="8291736" y="4656080"/>
            <a:ext cx="237626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Calles en mal estado</a:t>
            </a:r>
            <a:endParaRPr lang="es-CO" dirty="0"/>
          </a:p>
        </p:txBody>
      </p:sp>
      <p:sp>
        <p:nvSpPr>
          <p:cNvPr id="22" name="Rectángulo 21"/>
          <p:cNvSpPr/>
          <p:nvPr/>
        </p:nvSpPr>
        <p:spPr>
          <a:xfrm>
            <a:off x="7103604" y="5846902"/>
            <a:ext cx="2376264" cy="79208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Vehículos obsoletos</a:t>
            </a:r>
            <a:endParaRPr lang="es-CO" dirty="0"/>
          </a:p>
        </p:txBody>
      </p:sp>
      <p:sp>
        <p:nvSpPr>
          <p:cNvPr id="23" name="Rectángulo 22"/>
          <p:cNvSpPr/>
          <p:nvPr/>
        </p:nvSpPr>
        <p:spPr>
          <a:xfrm>
            <a:off x="1641808" y="5589241"/>
            <a:ext cx="2748093" cy="12327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Conductores no tienen cultura ni conocimiento para aplicar las normas de tránsito</a:t>
            </a:r>
            <a:endParaRPr lang="es-CO" dirty="0"/>
          </a:p>
        </p:txBody>
      </p:sp>
      <p:cxnSp>
        <p:nvCxnSpPr>
          <p:cNvPr id="24" name="Conector recto de flecha 23"/>
          <p:cNvCxnSpPr>
            <a:stCxn id="23" idx="0"/>
            <a:endCxn id="12" idx="2"/>
          </p:cNvCxnSpPr>
          <p:nvPr/>
        </p:nvCxnSpPr>
        <p:spPr>
          <a:xfrm flipH="1" flipV="1">
            <a:off x="2949402" y="5243570"/>
            <a:ext cx="66453" cy="34567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cto de flecha 24"/>
          <p:cNvCxnSpPr/>
          <p:nvPr/>
        </p:nvCxnSpPr>
        <p:spPr>
          <a:xfrm flipH="1" flipV="1">
            <a:off x="7392146" y="5448168"/>
            <a:ext cx="72007" cy="39873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de flecha 25"/>
          <p:cNvCxnSpPr/>
          <p:nvPr/>
        </p:nvCxnSpPr>
        <p:spPr>
          <a:xfrm flipV="1">
            <a:off x="5733498" y="5416406"/>
            <a:ext cx="235206" cy="43049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ctor recto de flecha 27"/>
          <p:cNvCxnSpPr/>
          <p:nvPr/>
        </p:nvCxnSpPr>
        <p:spPr>
          <a:xfrm flipH="1" flipV="1">
            <a:off x="6149352" y="4366263"/>
            <a:ext cx="90664" cy="25805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ctor recto de flecha 29"/>
          <p:cNvCxnSpPr>
            <a:stCxn id="21" idx="0"/>
            <a:endCxn id="19" idx="3"/>
          </p:cNvCxnSpPr>
          <p:nvPr/>
        </p:nvCxnSpPr>
        <p:spPr>
          <a:xfrm flipH="1" flipV="1">
            <a:off x="7277456" y="3982616"/>
            <a:ext cx="2202413" cy="67346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ector recto de flecha 32"/>
          <p:cNvCxnSpPr/>
          <p:nvPr/>
        </p:nvCxnSpPr>
        <p:spPr>
          <a:xfrm flipV="1">
            <a:off x="2995485" y="3835070"/>
            <a:ext cx="1905706" cy="65141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cto de flecha 34"/>
          <p:cNvCxnSpPr/>
          <p:nvPr/>
        </p:nvCxnSpPr>
        <p:spPr>
          <a:xfrm flipV="1">
            <a:off x="6528049" y="3381184"/>
            <a:ext cx="1850613" cy="1965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ector recto de flecha 37"/>
          <p:cNvCxnSpPr>
            <a:stCxn id="19" idx="0"/>
            <a:endCxn id="18" idx="2"/>
          </p:cNvCxnSpPr>
          <p:nvPr/>
        </p:nvCxnSpPr>
        <p:spPr>
          <a:xfrm flipH="1" flipV="1">
            <a:off x="3948339" y="3209156"/>
            <a:ext cx="2140985" cy="37741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ctor recto de flecha 41"/>
          <p:cNvCxnSpPr/>
          <p:nvPr/>
        </p:nvCxnSpPr>
        <p:spPr>
          <a:xfrm flipV="1">
            <a:off x="5136471" y="2220861"/>
            <a:ext cx="895279" cy="71087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ector recto de flecha 44"/>
          <p:cNvCxnSpPr>
            <a:stCxn id="20" idx="1"/>
            <a:endCxn id="16" idx="2"/>
          </p:cNvCxnSpPr>
          <p:nvPr/>
        </p:nvCxnSpPr>
        <p:spPr>
          <a:xfrm flipH="1" flipV="1">
            <a:off x="6167396" y="2212017"/>
            <a:ext cx="936208" cy="75292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Elipse 3"/>
          <p:cNvSpPr/>
          <p:nvPr/>
        </p:nvSpPr>
        <p:spPr>
          <a:xfrm>
            <a:off x="3670378" y="3298833"/>
            <a:ext cx="4536504" cy="12950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1826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-171237"/>
            <a:ext cx="5842992" cy="1143000"/>
          </a:xfrm>
        </p:spPr>
        <p:txBody>
          <a:bodyPr/>
          <a:lstStyle/>
          <a:p>
            <a:r>
              <a:rPr lang="es-CO" altLang="es-CO" sz="3000" b="1" dirty="0">
                <a:latin typeface="+mn-lt"/>
                <a:ea typeface="+mn-ea"/>
                <a:cs typeface="+mn-cs"/>
              </a:rPr>
              <a:t>Pasos para la construcción de un Árbol del Problema</a:t>
            </a:r>
          </a:p>
        </p:txBody>
      </p:sp>
      <p:sp>
        <p:nvSpPr>
          <p:cNvPr id="9" name="Marcador de contenido 2"/>
          <p:cNvSpPr txBox="1">
            <a:spLocks/>
          </p:cNvSpPr>
          <p:nvPr/>
        </p:nvSpPr>
        <p:spPr bwMode="auto">
          <a:xfrm>
            <a:off x="1981200" y="1484784"/>
            <a:ext cx="8229600" cy="1411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5pPr>
            <a:lvl6pPr marL="2235982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42525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49067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55609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s-CO" sz="2000" dirty="0">
                <a:latin typeface="Maiandra GD" panose="020E0502030308020204" pitchFamily="34" charset="0"/>
              </a:rPr>
              <a:t>6. Revisar la validez e integridad del árbol dibujado, todas las veces que sea necesario. Esto es, asegurarse que las causas representen causas y los efectos representen efectos, que el problema central este correctamente definido y que las relaciones (causales) estén correctamente expresadas.</a:t>
            </a:r>
          </a:p>
        </p:txBody>
      </p:sp>
      <p:sp>
        <p:nvSpPr>
          <p:cNvPr id="10" name="Marcador de contenido 2"/>
          <p:cNvSpPr txBox="1">
            <a:spLocks/>
          </p:cNvSpPr>
          <p:nvPr/>
        </p:nvSpPr>
        <p:spPr bwMode="auto">
          <a:xfrm>
            <a:off x="1919536" y="3212976"/>
            <a:ext cx="8229600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5pPr>
            <a:lvl6pPr marL="2235982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42525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49067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55609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Wingdings" pitchFamily="2" charset="2"/>
              <a:buNone/>
            </a:pPr>
            <a:r>
              <a:rPr lang="es-ES" sz="2000" dirty="0">
                <a:latin typeface="Maiandra GD" panose="020E0502030308020204" pitchFamily="34" charset="0"/>
              </a:rPr>
              <a:t>En esta etapa es conveniente </a:t>
            </a:r>
            <a:r>
              <a:rPr lang="es-ES" sz="2000" b="1" dirty="0">
                <a:solidFill>
                  <a:schemeClr val="accent2"/>
                </a:solidFill>
                <a:latin typeface="Maiandra GD" panose="020E0502030308020204" pitchFamily="34" charset="0"/>
              </a:rPr>
              <a:t>verificar que no aparezca una misma situación como causa y efecto a la vez </a:t>
            </a:r>
            <a:r>
              <a:rPr lang="es-ES" sz="2000" dirty="0">
                <a:latin typeface="Maiandra GD" panose="020E0502030308020204" pitchFamily="34" charset="0"/>
              </a:rPr>
              <a:t>(situación bastante frecuente).</a:t>
            </a:r>
          </a:p>
        </p:txBody>
      </p:sp>
      <p:sp>
        <p:nvSpPr>
          <p:cNvPr id="11" name="Marcador de contenido 2"/>
          <p:cNvSpPr txBox="1">
            <a:spLocks/>
          </p:cNvSpPr>
          <p:nvPr/>
        </p:nvSpPr>
        <p:spPr bwMode="auto">
          <a:xfrm>
            <a:off x="2063552" y="4437112"/>
            <a:ext cx="8229600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5pPr>
            <a:lvl6pPr marL="2235982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42525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49067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55609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CO" sz="2000" dirty="0">
                <a:latin typeface="Maiandra GD" panose="020E0502030308020204" pitchFamily="34" charset="0"/>
              </a:rPr>
              <a:t>El análisis resulta más valioso cuando se efectúa en forma de taller en el que participan </a:t>
            </a:r>
            <a:r>
              <a:rPr lang="es-CO" sz="2000" dirty="0">
                <a:latin typeface="Maiandra GD" panose="020E0502030308020204" pitchFamily="34" charset="0"/>
              </a:rPr>
              <a:t>las partes </a:t>
            </a:r>
            <a:r>
              <a:rPr lang="es-CO" sz="2000" dirty="0">
                <a:latin typeface="Maiandra GD" panose="020E0502030308020204" pitchFamily="34" charset="0"/>
              </a:rPr>
              <a:t>interesadas (que conocen la problemática) y animado por una persona que domina el </a:t>
            </a:r>
            <a:r>
              <a:rPr lang="es-CO" sz="2000" dirty="0">
                <a:latin typeface="Maiandra GD" panose="020E0502030308020204" pitchFamily="34" charset="0"/>
              </a:rPr>
              <a:t>método y </a:t>
            </a:r>
            <a:r>
              <a:rPr lang="es-CO" sz="2000" dirty="0">
                <a:latin typeface="Maiandra GD" panose="020E0502030308020204" pitchFamily="34" charset="0"/>
              </a:rPr>
              <a:t>la dinámica del grupo.</a:t>
            </a:r>
          </a:p>
        </p:txBody>
      </p:sp>
    </p:spTree>
    <p:extLst>
      <p:ext uri="{BB962C8B-B14F-4D97-AF65-F5344CB8AC3E}">
        <p14:creationId xmlns:p14="http://schemas.microsoft.com/office/powerpoint/2010/main" val="1368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-160553"/>
            <a:ext cx="6203032" cy="1143000"/>
          </a:xfrm>
        </p:spPr>
        <p:txBody>
          <a:bodyPr/>
          <a:lstStyle/>
          <a:p>
            <a:r>
              <a:rPr lang="es-CO" altLang="es-CO" sz="3000" b="1" dirty="0">
                <a:latin typeface="+mn-lt"/>
                <a:ea typeface="+mn-ea"/>
                <a:cs typeface="+mn-cs"/>
              </a:rPr>
              <a:t>Para tener en cuenta al momento de definir un problema</a:t>
            </a:r>
          </a:p>
        </p:txBody>
      </p:sp>
      <p:sp>
        <p:nvSpPr>
          <p:cNvPr id="10" name="Marcador de contenido 2"/>
          <p:cNvSpPr txBox="1">
            <a:spLocks/>
          </p:cNvSpPr>
          <p:nvPr/>
        </p:nvSpPr>
        <p:spPr bwMode="auto">
          <a:xfrm>
            <a:off x="326287" y="1107557"/>
            <a:ext cx="8491426" cy="446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5pPr>
            <a:lvl6pPr marL="2235982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42525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49067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55609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s-ES_tradnl" dirty="0">
                <a:latin typeface="Maiandra GD" panose="020E0502030308020204" pitchFamily="34" charset="0"/>
              </a:rPr>
              <a:t>Un problema no está definido </a:t>
            </a:r>
            <a:r>
              <a:rPr lang="es-ES_tradnl" dirty="0">
                <a:latin typeface="Maiandra GD" panose="020E0502030308020204" pitchFamily="34" charset="0"/>
              </a:rPr>
              <a:t>claramente o es difuso: </a:t>
            </a:r>
            <a:endParaRPr lang="es-ES_tradnl" dirty="0">
              <a:latin typeface="Maiandra GD" panose="020E0502030308020204" pitchFamily="34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4801" y="2597568"/>
            <a:ext cx="2787199" cy="2787199"/>
          </a:xfrm>
          <a:prstGeom prst="rect">
            <a:avLst/>
          </a:prstGeom>
        </p:spPr>
      </p:pic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1326994" y="3025271"/>
            <a:ext cx="6264696" cy="1143104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5pPr>
            <a:lvl6pPr marL="2235982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42525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49067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55609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_tradnl" sz="2000" dirty="0">
                <a:latin typeface="Maiandra GD" panose="020E0502030308020204" pitchFamily="34" charset="0"/>
              </a:rPr>
              <a:t>Cuando se tiene identificado un menú de problemas en torno a una situación compartida pero no delimitada.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582216" y="1922943"/>
            <a:ext cx="8507288" cy="89729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5pPr>
            <a:lvl6pPr marL="2235982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42525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49067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55609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_tradnl" sz="2000" dirty="0">
                <a:latin typeface="Maiandra GD" panose="020E0502030308020204" pitchFamily="34" charset="0"/>
              </a:rPr>
              <a:t>Cuando un conjunto de involucrados puede tener apreciaciones distintas sobre la naturaleza o la magnitud el problema sentido.</a:t>
            </a:r>
          </a:p>
          <a:p>
            <a:pPr>
              <a:buFontTx/>
              <a:buNone/>
            </a:pPr>
            <a:endParaRPr lang="es-ES_tradnl" sz="2000" dirty="0">
              <a:latin typeface="Maiandra GD" panose="020E0502030308020204" pitchFamily="34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2270623" y="4450072"/>
            <a:ext cx="5976664" cy="1224136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5pPr>
            <a:lvl6pPr marL="2235982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42525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49067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55609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_tradnl" sz="2000" dirty="0">
                <a:latin typeface="Maiandra GD" panose="020E0502030308020204" pitchFamily="34" charset="0"/>
              </a:rPr>
              <a:t>Cuando se tiene un “sentimiento” de efectos inconvenientes o negativos pero no se sabe con claridad de qué se trata.</a:t>
            </a:r>
          </a:p>
          <a:p>
            <a:endParaRPr lang="es-ES_tradnl" sz="2000" dirty="0">
              <a:latin typeface="Maiandra GD" panose="020E0502030308020204" pitchFamily="34" charset="0"/>
            </a:endParaRPr>
          </a:p>
          <a:p>
            <a:pPr>
              <a:buFontTx/>
              <a:buNone/>
            </a:pPr>
            <a:endParaRPr lang="es-ES_tradnl" sz="2000" dirty="0">
              <a:latin typeface="Maiandra GD" panose="020E0502030308020204" pitchFamily="34" charset="0"/>
            </a:endParaRPr>
          </a:p>
          <a:p>
            <a:pPr>
              <a:buFontTx/>
              <a:buNone/>
            </a:pPr>
            <a:endParaRPr lang="es-ES_tradnl" sz="2000" dirty="0">
              <a:latin typeface="Maiandra GD" panose="020E0502030308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206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utoUpdateAnimBg="0"/>
      <p:bldP spid="8" grpId="0" build="p" autoUpdateAnimBg="0"/>
      <p:bldP spid="9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6678" y="3467763"/>
            <a:ext cx="2680795" cy="2680795"/>
          </a:xfrm>
          <a:prstGeom prst="rect">
            <a:avLst/>
          </a:prstGeom>
        </p:spPr>
      </p:pic>
      <p:sp>
        <p:nvSpPr>
          <p:cNvPr id="1028" name="Rectangle 3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331498" y="1783824"/>
            <a:ext cx="8424936" cy="3024336"/>
          </a:xfrm>
          <a:noFill/>
          <a:ln>
            <a:miter lim="800000"/>
            <a:headEnd/>
            <a:tailEnd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buFontTx/>
              <a:buNone/>
            </a:pPr>
            <a:r>
              <a:rPr lang="es-ES" sz="3200" dirty="0">
                <a:latin typeface="Maiandra GD" panose="020E0502030308020204" pitchFamily="34" charset="0"/>
              </a:rPr>
              <a:t>	</a:t>
            </a:r>
            <a:r>
              <a:rPr lang="es-ES" sz="3200" dirty="0">
                <a:latin typeface="Maiandra GD" panose="020E0502030308020204" pitchFamily="34" charset="0"/>
              </a:rPr>
              <a:t>La </a:t>
            </a:r>
            <a:r>
              <a:rPr lang="es-ES" sz="3200" dirty="0">
                <a:latin typeface="Maiandra GD" panose="020E0502030308020204" pitchFamily="34" charset="0"/>
              </a:rPr>
              <a:t>c</a:t>
            </a:r>
            <a:r>
              <a:rPr lang="es-ES" sz="3200" dirty="0">
                <a:latin typeface="Maiandra GD" panose="020E0502030308020204" pitchFamily="34" charset="0"/>
              </a:rPr>
              <a:t>onstrucción </a:t>
            </a:r>
            <a:r>
              <a:rPr lang="es-ES" sz="3200" dirty="0">
                <a:latin typeface="Maiandra GD" panose="020E0502030308020204" pitchFamily="34" charset="0"/>
              </a:rPr>
              <a:t>del </a:t>
            </a:r>
            <a:r>
              <a:rPr lang="es-ES" sz="3200" b="1" dirty="0">
                <a:solidFill>
                  <a:srgbClr val="FF0000"/>
                </a:solidFill>
                <a:latin typeface="Maiandra GD" panose="020E0502030308020204" pitchFamily="34" charset="0"/>
              </a:rPr>
              <a:t>“</a:t>
            </a:r>
            <a:r>
              <a:rPr lang="es-ES" sz="3200" b="1" dirty="0">
                <a:solidFill>
                  <a:srgbClr val="FF0000"/>
                </a:solidFill>
                <a:latin typeface="Maiandra GD" panose="020E0502030308020204" pitchFamily="34" charset="0"/>
              </a:rPr>
              <a:t>Árbol del Problema” </a:t>
            </a:r>
            <a:r>
              <a:rPr lang="es-ES" sz="3200" dirty="0">
                <a:latin typeface="Maiandra GD" panose="020E0502030308020204" pitchFamily="34" charset="0"/>
              </a:rPr>
              <a:t>es </a:t>
            </a:r>
            <a:r>
              <a:rPr lang="es-ES" sz="3200" dirty="0">
                <a:latin typeface="Maiandra GD" panose="020E0502030308020204" pitchFamily="34" charset="0"/>
              </a:rPr>
              <a:t>el punto de partida para la construcción del </a:t>
            </a:r>
            <a:r>
              <a:rPr lang="es-ES" sz="3200" b="1" dirty="0">
                <a:solidFill>
                  <a:srgbClr val="0070C0"/>
                </a:solidFill>
                <a:latin typeface="Maiandra GD" panose="020E0502030308020204" pitchFamily="34" charset="0"/>
              </a:rPr>
              <a:t>“Árbol de Objetivos”</a:t>
            </a:r>
            <a:r>
              <a:rPr lang="es-ES" sz="3200" b="1" dirty="0">
                <a:latin typeface="Maiandra GD" panose="020E0502030308020204" pitchFamily="34" charset="0"/>
              </a:rPr>
              <a:t>, </a:t>
            </a:r>
            <a:r>
              <a:rPr lang="es-ES" sz="3200" dirty="0">
                <a:latin typeface="Maiandra GD" panose="020E0502030308020204" pitchFamily="34" charset="0"/>
              </a:rPr>
              <a:t>a partir de este último, </a:t>
            </a:r>
            <a:r>
              <a:rPr lang="es-ES" sz="3200" dirty="0">
                <a:latin typeface="Maiandra GD" panose="020E0502030308020204" pitchFamily="34" charset="0"/>
              </a:rPr>
              <a:t>se </a:t>
            </a:r>
            <a:r>
              <a:rPr lang="es-ES" sz="3200" b="1" dirty="0">
                <a:solidFill>
                  <a:schemeClr val="accent3">
                    <a:lumMod val="75000"/>
                  </a:schemeClr>
                </a:solidFill>
                <a:latin typeface="Maiandra GD" panose="020E0502030308020204" pitchFamily="34" charset="0"/>
              </a:rPr>
              <a:t>definen las </a:t>
            </a:r>
            <a:r>
              <a:rPr lang="es-ES" sz="3200" b="1" dirty="0">
                <a:solidFill>
                  <a:schemeClr val="accent3">
                    <a:lumMod val="75000"/>
                  </a:schemeClr>
                </a:solidFill>
                <a:latin typeface="Maiandra GD" panose="020E0502030308020204" pitchFamily="34" charset="0"/>
              </a:rPr>
              <a:t>acciones </a:t>
            </a:r>
            <a:r>
              <a:rPr lang="es-ES" sz="3200" dirty="0">
                <a:latin typeface="Maiandra GD" panose="020E0502030308020204" pitchFamily="34" charset="0"/>
              </a:rPr>
              <a:t>que permitan atacar las causas del problema, combinándolas luego en </a:t>
            </a:r>
            <a:r>
              <a:rPr lang="es-ES" sz="3200" b="1" dirty="0">
                <a:solidFill>
                  <a:srgbClr val="7030A0"/>
                </a:solidFill>
                <a:latin typeface="Maiandra GD" panose="020E0502030308020204" pitchFamily="34" charset="0"/>
              </a:rPr>
              <a:t>alternativas de proyecto</a:t>
            </a:r>
            <a:r>
              <a:rPr lang="es-ES" sz="3200" dirty="0">
                <a:latin typeface="Maiandra GD" panose="020E0502030308020204" pitchFamily="34" charset="0"/>
              </a:rPr>
              <a:t>.</a:t>
            </a:r>
            <a:endParaRPr lang="es-ES" sz="3200" dirty="0">
              <a:latin typeface="Maiandra GD" panose="020E0502030308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98806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n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339" y="983994"/>
            <a:ext cx="3312368" cy="3312368"/>
          </a:xfrm>
          <a:prstGeom prst="rect">
            <a:avLst/>
          </a:prstGeom>
        </p:spPr>
      </p:pic>
      <p:sp>
        <p:nvSpPr>
          <p:cNvPr id="4100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4498427" y="1281310"/>
            <a:ext cx="6142678" cy="1003250"/>
          </a:xfrm>
        </p:spPr>
        <p:txBody>
          <a:bodyPr>
            <a:noAutofit/>
          </a:bodyPr>
          <a:lstStyle/>
          <a:p>
            <a:pPr algn="just" eaLnBrk="1" hangingPunct="1"/>
            <a:r>
              <a:rPr lang="es-MX" sz="2000" dirty="0">
                <a:latin typeface="Maiandra GD" panose="020E0502030308020204" pitchFamily="34" charset="0"/>
              </a:rPr>
              <a:t>Un acuerdo entre los involucrados de la condición deseada frente al problema </a:t>
            </a:r>
            <a:r>
              <a:rPr lang="es-MX" sz="2000" dirty="0">
                <a:latin typeface="Maiandra GD" panose="020E0502030308020204" pitchFamily="34" charset="0"/>
              </a:rPr>
              <a:t>descrito</a:t>
            </a:r>
            <a:endParaRPr lang="es-MX" sz="2000" dirty="0">
              <a:latin typeface="Maiandra GD" panose="020E0502030308020204" pitchFamily="34" charset="0"/>
            </a:endParaRPr>
          </a:p>
        </p:txBody>
      </p:sp>
      <p:sp>
        <p:nvSpPr>
          <p:cNvPr id="14" name="Título 1"/>
          <p:cNvSpPr>
            <a:spLocks noGrp="1"/>
          </p:cNvSpPr>
          <p:nvPr>
            <p:ph type="title"/>
          </p:nvPr>
        </p:nvSpPr>
        <p:spPr>
          <a:xfrm>
            <a:off x="160167" y="-159006"/>
            <a:ext cx="8229600" cy="1143000"/>
          </a:xfrm>
        </p:spPr>
        <p:txBody>
          <a:bodyPr/>
          <a:lstStyle/>
          <a:p>
            <a:r>
              <a:rPr lang="es-CO" altLang="es-CO" sz="4000" b="1" dirty="0">
                <a:latin typeface="+mn-lt"/>
                <a:ea typeface="+mn-ea"/>
                <a:cs typeface="+mn-cs"/>
              </a:rPr>
              <a:t>Árbol de Objetivos</a:t>
            </a:r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4498427" y="2392137"/>
            <a:ext cx="6142678" cy="201180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1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5pPr>
            <a:lvl6pPr marL="2235982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42525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49067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55609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2000" kern="0" dirty="0">
                <a:latin typeface="Maiandra GD" panose="020E0502030308020204" pitchFamily="34" charset="0"/>
              </a:rPr>
              <a:t>Si algo faltaba, ahora existirá, si un bien estaba deteriorado, ahora estará en buenas condiciones, si la población sufría, ya no lo hará más. </a:t>
            </a:r>
            <a:r>
              <a:rPr lang="es-ES" sz="2000" b="1" kern="0" dirty="0">
                <a:solidFill>
                  <a:schemeClr val="accent2">
                    <a:lumMod val="75000"/>
                  </a:schemeClr>
                </a:solidFill>
                <a:latin typeface="Maiandra GD" panose="020E0502030308020204" pitchFamily="34" charset="0"/>
              </a:rPr>
              <a:t>Todo lo negativo se volverá positivo</a:t>
            </a:r>
            <a:r>
              <a:rPr lang="es-ES" sz="2000" kern="0" dirty="0">
                <a:latin typeface="Maiandra GD" panose="020E0502030308020204" pitchFamily="34" charset="0"/>
              </a:rPr>
              <a:t>, como tocado por una varita mágica, como si se revelare el negativo de una fotografía.</a:t>
            </a:r>
            <a:endParaRPr lang="es-ES" sz="2000" kern="0" dirty="0">
              <a:latin typeface="Maiandra GD" panose="020E0502030308020204" pitchFamily="34" charset="0"/>
            </a:endParaRPr>
          </a:p>
        </p:txBody>
      </p:sp>
      <p:sp>
        <p:nvSpPr>
          <p:cNvPr id="17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2098250" y="4823311"/>
            <a:ext cx="8435280" cy="1232101"/>
          </a:xfrm>
          <a:noFill/>
        </p:spPr>
        <p:txBody>
          <a:bodyPr>
            <a:noAutofit/>
          </a:bodyPr>
          <a:lstStyle/>
          <a:p>
            <a:pPr algn="just"/>
            <a:r>
              <a:rPr lang="es-CO" sz="2000" dirty="0">
                <a:latin typeface="Maiandra GD" panose="020E0502030308020204" pitchFamily="34" charset="0"/>
              </a:rPr>
              <a:t>Todos </a:t>
            </a:r>
            <a:r>
              <a:rPr lang="es-CO" sz="2000" dirty="0">
                <a:latin typeface="Maiandra GD" panose="020E0502030308020204" pitchFamily="34" charset="0"/>
              </a:rPr>
              <a:t>esos </a:t>
            </a:r>
            <a:r>
              <a:rPr lang="es-CO" sz="2000" b="1" dirty="0">
                <a:solidFill>
                  <a:srgbClr val="FF0000"/>
                </a:solidFill>
                <a:latin typeface="Maiandra GD" panose="020E0502030308020204" pitchFamily="34" charset="0"/>
              </a:rPr>
              <a:t>estados positivos </a:t>
            </a:r>
            <a:r>
              <a:rPr lang="es-CO" sz="2000" b="1" dirty="0">
                <a:solidFill>
                  <a:srgbClr val="FF0000"/>
                </a:solidFill>
                <a:latin typeface="Maiandra GD" panose="020E0502030308020204" pitchFamily="34" charset="0"/>
              </a:rPr>
              <a:t>son objetivos </a:t>
            </a:r>
            <a:r>
              <a:rPr lang="es-CO" sz="2000" dirty="0">
                <a:latin typeface="Maiandra GD" panose="020E0502030308020204" pitchFamily="34" charset="0"/>
              </a:rPr>
              <a:t>y se presentan en un diagrama de objetivos en el que se observa la </a:t>
            </a:r>
            <a:r>
              <a:rPr lang="es-CO" sz="2000" dirty="0">
                <a:latin typeface="Maiandra GD" panose="020E0502030308020204" pitchFamily="34" charset="0"/>
              </a:rPr>
              <a:t>jerarquía de </a:t>
            </a:r>
            <a:r>
              <a:rPr lang="es-CO" sz="2000" dirty="0">
                <a:latin typeface="Maiandra GD" panose="020E0502030308020204" pitchFamily="34" charset="0"/>
              </a:rPr>
              <a:t>los medios y de los fines. </a:t>
            </a:r>
            <a:endParaRPr lang="es-MX" sz="2000" dirty="0">
              <a:latin typeface="Maiandra GD" panose="020E0502030308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2220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7" t="6423" r="6951" b="4941"/>
          <a:stretch/>
        </p:blipFill>
        <p:spPr>
          <a:xfrm>
            <a:off x="1559496" y="764705"/>
            <a:ext cx="6120680" cy="5819043"/>
          </a:xfrm>
          <a:prstGeom prst="rect">
            <a:avLst/>
          </a:prstGeom>
        </p:spPr>
      </p:pic>
      <p:sp>
        <p:nvSpPr>
          <p:cNvPr id="5" name="Título 1"/>
          <p:cNvSpPr txBox="1">
            <a:spLocks/>
          </p:cNvSpPr>
          <p:nvPr/>
        </p:nvSpPr>
        <p:spPr bwMode="auto">
          <a:xfrm>
            <a:off x="-2297783" y="-89939"/>
            <a:ext cx="9005852" cy="868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9" tIns="45720" rIns="91439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lang="es-CO" altLang="es-CO" sz="2400" kern="120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anose="020B0600070205080204" pitchFamily="34" charset="-128"/>
                <a:cs typeface="MS PGothic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anose="020B0600070205080204" pitchFamily="34" charset="-128"/>
                <a:cs typeface="MS PGothic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anose="020B0600070205080204" pitchFamily="34" charset="-128"/>
                <a:cs typeface="MS PGothic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anose="020B0600070205080204" pitchFamily="34" charset="-128"/>
                <a:cs typeface="MS PGothic" charset="0"/>
              </a:defRPr>
            </a:lvl5pPr>
            <a:lvl6pPr marL="406542" algn="ctr" rtl="0" fontAlgn="base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Calibri" pitchFamily="34" charset="0"/>
              </a:defRPr>
            </a:lvl6pPr>
            <a:lvl7pPr marL="813084" algn="ctr" rtl="0" fontAlgn="base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Calibri" pitchFamily="34" charset="0"/>
              </a:defRPr>
            </a:lvl7pPr>
            <a:lvl8pPr marL="1219627" algn="ctr" rtl="0" fontAlgn="base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Calibri" pitchFamily="34" charset="0"/>
              </a:defRPr>
            </a:lvl8pPr>
            <a:lvl9pPr marL="1626169" algn="ctr" rtl="0" fontAlgn="base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O" altLang="es-CO" sz="40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Árbol de objetivos</a:t>
            </a:r>
          </a:p>
        </p:txBody>
      </p:sp>
      <p:sp>
        <p:nvSpPr>
          <p:cNvPr id="12" name="Rectángulo 11"/>
          <p:cNvSpPr/>
          <p:nvPr/>
        </p:nvSpPr>
        <p:spPr>
          <a:xfrm>
            <a:off x="3431704" y="3591810"/>
            <a:ext cx="2664296" cy="36004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Propósito</a:t>
            </a:r>
            <a:endParaRPr lang="es-CO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2207568" y="2822496"/>
            <a:ext cx="1224136" cy="36004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s-CO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ines</a:t>
            </a:r>
            <a:endParaRPr lang="es-CO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4155852" y="2822496"/>
            <a:ext cx="1224136" cy="36004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Fines</a:t>
            </a:r>
            <a:endParaRPr lang="es-CO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6096000" y="2822496"/>
            <a:ext cx="1224136" cy="36004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Fines</a:t>
            </a:r>
          </a:p>
        </p:txBody>
      </p:sp>
      <p:cxnSp>
        <p:nvCxnSpPr>
          <p:cNvPr id="17" name="Conector angular 16"/>
          <p:cNvCxnSpPr>
            <a:stCxn id="12" idx="0"/>
            <a:endCxn id="13" idx="2"/>
          </p:cNvCxnSpPr>
          <p:nvPr/>
        </p:nvCxnSpPr>
        <p:spPr>
          <a:xfrm rot="16200000" flipV="1">
            <a:off x="3587107" y="2415065"/>
            <a:ext cx="409274" cy="1944216"/>
          </a:xfrm>
          <a:prstGeom prst="bentConnector3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Conector angular 17"/>
          <p:cNvCxnSpPr>
            <a:stCxn id="12" idx="0"/>
            <a:endCxn id="14" idx="2"/>
          </p:cNvCxnSpPr>
          <p:nvPr/>
        </p:nvCxnSpPr>
        <p:spPr>
          <a:xfrm rot="5400000" flipH="1" flipV="1">
            <a:off x="4561249" y="3385139"/>
            <a:ext cx="409274" cy="4068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Conector angular 20"/>
          <p:cNvCxnSpPr>
            <a:stCxn id="12" idx="0"/>
            <a:endCxn id="15" idx="2"/>
          </p:cNvCxnSpPr>
          <p:nvPr/>
        </p:nvCxnSpPr>
        <p:spPr>
          <a:xfrm rot="5400000" flipH="1" flipV="1">
            <a:off x="5531323" y="2415065"/>
            <a:ext cx="409274" cy="1944216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Rectángulo 26"/>
          <p:cNvSpPr/>
          <p:nvPr/>
        </p:nvSpPr>
        <p:spPr>
          <a:xfrm>
            <a:off x="1524224" y="1979155"/>
            <a:ext cx="1224136" cy="36004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Fines</a:t>
            </a:r>
          </a:p>
        </p:txBody>
      </p:sp>
      <p:sp>
        <p:nvSpPr>
          <p:cNvPr id="28" name="Rectángulo 27"/>
          <p:cNvSpPr/>
          <p:nvPr/>
        </p:nvSpPr>
        <p:spPr>
          <a:xfrm>
            <a:off x="2927649" y="1979155"/>
            <a:ext cx="1224136" cy="36004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Fines</a:t>
            </a:r>
          </a:p>
        </p:txBody>
      </p:sp>
      <p:sp>
        <p:nvSpPr>
          <p:cNvPr id="29" name="Rectángulo 28"/>
          <p:cNvSpPr/>
          <p:nvPr/>
        </p:nvSpPr>
        <p:spPr>
          <a:xfrm>
            <a:off x="5663952" y="1979155"/>
            <a:ext cx="1224136" cy="36004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Fines</a:t>
            </a:r>
          </a:p>
        </p:txBody>
      </p:sp>
      <p:cxnSp>
        <p:nvCxnSpPr>
          <p:cNvPr id="30" name="Conector angular 29"/>
          <p:cNvCxnSpPr>
            <a:stCxn id="13" idx="0"/>
            <a:endCxn id="27" idx="2"/>
          </p:cNvCxnSpPr>
          <p:nvPr/>
        </p:nvCxnSpPr>
        <p:spPr>
          <a:xfrm rot="16200000" flipV="1">
            <a:off x="2236315" y="2239174"/>
            <a:ext cx="483301" cy="683344"/>
          </a:xfrm>
          <a:prstGeom prst="bentConnector3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Conector angular 30"/>
          <p:cNvCxnSpPr>
            <a:stCxn id="13" idx="0"/>
            <a:endCxn id="28" idx="2"/>
          </p:cNvCxnSpPr>
          <p:nvPr/>
        </p:nvCxnSpPr>
        <p:spPr>
          <a:xfrm rot="5400000" flipH="1" flipV="1">
            <a:off x="2938027" y="2220807"/>
            <a:ext cx="483301" cy="720081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Conector angular 31"/>
          <p:cNvCxnSpPr>
            <a:stCxn id="15" idx="0"/>
            <a:endCxn id="29" idx="2"/>
          </p:cNvCxnSpPr>
          <p:nvPr/>
        </p:nvCxnSpPr>
        <p:spPr>
          <a:xfrm rot="16200000" flipV="1">
            <a:off x="6250395" y="2364822"/>
            <a:ext cx="483301" cy="432048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Rectángulo 38"/>
          <p:cNvSpPr/>
          <p:nvPr/>
        </p:nvSpPr>
        <p:spPr>
          <a:xfrm>
            <a:off x="3431705" y="1273622"/>
            <a:ext cx="2694871" cy="36004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Fines</a:t>
            </a:r>
          </a:p>
        </p:txBody>
      </p:sp>
      <p:cxnSp>
        <p:nvCxnSpPr>
          <p:cNvPr id="40" name="Conector angular 39"/>
          <p:cNvCxnSpPr>
            <a:stCxn id="14" idx="0"/>
            <a:endCxn id="39" idx="2"/>
          </p:cNvCxnSpPr>
          <p:nvPr/>
        </p:nvCxnSpPr>
        <p:spPr>
          <a:xfrm rot="5400000" flipH="1" flipV="1">
            <a:off x="4179113" y="2222469"/>
            <a:ext cx="1188834" cy="11220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Conector angular 42"/>
          <p:cNvCxnSpPr>
            <a:stCxn id="29" idx="0"/>
            <a:endCxn id="39" idx="2"/>
          </p:cNvCxnSpPr>
          <p:nvPr/>
        </p:nvCxnSpPr>
        <p:spPr>
          <a:xfrm rot="16200000" flipV="1">
            <a:off x="5354835" y="1057969"/>
            <a:ext cx="345493" cy="1496880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Conector angular 45"/>
          <p:cNvCxnSpPr>
            <a:stCxn id="28" idx="0"/>
            <a:endCxn id="39" idx="2"/>
          </p:cNvCxnSpPr>
          <p:nvPr/>
        </p:nvCxnSpPr>
        <p:spPr>
          <a:xfrm rot="5400000" flipH="1" flipV="1">
            <a:off x="3986683" y="1186699"/>
            <a:ext cx="345493" cy="1239423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Rectángulo 48"/>
          <p:cNvSpPr/>
          <p:nvPr/>
        </p:nvSpPr>
        <p:spPr>
          <a:xfrm>
            <a:off x="2207568" y="4682078"/>
            <a:ext cx="1224136" cy="360040"/>
          </a:xfrm>
          <a:prstGeom prst="rect">
            <a:avLst/>
          </a:prstGeom>
          <a:gradFill flip="none" rotWithShape="1">
            <a:gsLst>
              <a:gs pos="0">
                <a:srgbClr val="FF9900">
                  <a:tint val="66000"/>
                  <a:satMod val="160000"/>
                </a:srgbClr>
              </a:gs>
              <a:gs pos="50000">
                <a:srgbClr val="FF9900">
                  <a:tint val="44500"/>
                  <a:satMod val="160000"/>
                </a:srgbClr>
              </a:gs>
              <a:gs pos="100000">
                <a:srgbClr val="FF990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Medio</a:t>
            </a:r>
            <a:endParaRPr lang="es-CO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Rectángulo 49"/>
          <p:cNvSpPr/>
          <p:nvPr/>
        </p:nvSpPr>
        <p:spPr>
          <a:xfrm>
            <a:off x="6096000" y="4682078"/>
            <a:ext cx="1224136" cy="360040"/>
          </a:xfrm>
          <a:prstGeom prst="rect">
            <a:avLst/>
          </a:prstGeom>
          <a:gradFill flip="none" rotWithShape="1">
            <a:gsLst>
              <a:gs pos="0">
                <a:srgbClr val="FF9900">
                  <a:tint val="66000"/>
                  <a:satMod val="160000"/>
                </a:srgbClr>
              </a:gs>
              <a:gs pos="50000">
                <a:srgbClr val="FF9900">
                  <a:tint val="44500"/>
                  <a:satMod val="160000"/>
                </a:srgbClr>
              </a:gs>
              <a:gs pos="100000">
                <a:srgbClr val="FF990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Medio</a:t>
            </a:r>
          </a:p>
        </p:txBody>
      </p:sp>
      <p:sp>
        <p:nvSpPr>
          <p:cNvPr id="51" name="Rectángulo 50"/>
          <p:cNvSpPr/>
          <p:nvPr/>
        </p:nvSpPr>
        <p:spPr>
          <a:xfrm>
            <a:off x="4151784" y="4682078"/>
            <a:ext cx="1224136" cy="360040"/>
          </a:xfrm>
          <a:prstGeom prst="rect">
            <a:avLst/>
          </a:prstGeom>
          <a:gradFill flip="none" rotWithShape="1">
            <a:gsLst>
              <a:gs pos="0">
                <a:srgbClr val="FF9900">
                  <a:tint val="66000"/>
                  <a:satMod val="160000"/>
                </a:srgbClr>
              </a:gs>
              <a:gs pos="50000">
                <a:srgbClr val="FF9900">
                  <a:tint val="44500"/>
                  <a:satMod val="160000"/>
                </a:srgbClr>
              </a:gs>
              <a:gs pos="100000">
                <a:srgbClr val="FF990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Medio</a:t>
            </a:r>
          </a:p>
        </p:txBody>
      </p:sp>
      <p:sp>
        <p:nvSpPr>
          <p:cNvPr id="52" name="Rectángulo 51"/>
          <p:cNvSpPr/>
          <p:nvPr/>
        </p:nvSpPr>
        <p:spPr>
          <a:xfrm>
            <a:off x="6096000" y="5377971"/>
            <a:ext cx="1224136" cy="360040"/>
          </a:xfrm>
          <a:prstGeom prst="rect">
            <a:avLst/>
          </a:prstGeom>
          <a:gradFill flip="none" rotWithShape="1">
            <a:gsLst>
              <a:gs pos="0">
                <a:srgbClr val="FF9900">
                  <a:tint val="66000"/>
                  <a:satMod val="160000"/>
                </a:srgbClr>
              </a:gs>
              <a:gs pos="50000">
                <a:srgbClr val="FF9900">
                  <a:tint val="44500"/>
                  <a:satMod val="160000"/>
                </a:srgbClr>
              </a:gs>
              <a:gs pos="100000">
                <a:srgbClr val="FF990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Medio</a:t>
            </a:r>
          </a:p>
        </p:txBody>
      </p:sp>
      <p:sp>
        <p:nvSpPr>
          <p:cNvPr id="54" name="Rectángulo 53"/>
          <p:cNvSpPr/>
          <p:nvPr/>
        </p:nvSpPr>
        <p:spPr>
          <a:xfrm>
            <a:off x="4150395" y="5363401"/>
            <a:ext cx="1224136" cy="360040"/>
          </a:xfrm>
          <a:prstGeom prst="rect">
            <a:avLst/>
          </a:prstGeom>
          <a:gradFill flip="none" rotWithShape="1">
            <a:gsLst>
              <a:gs pos="0">
                <a:srgbClr val="FF9900">
                  <a:tint val="66000"/>
                  <a:satMod val="160000"/>
                </a:srgbClr>
              </a:gs>
              <a:gs pos="50000">
                <a:srgbClr val="FF9900">
                  <a:tint val="44500"/>
                  <a:satMod val="160000"/>
                </a:srgbClr>
              </a:gs>
              <a:gs pos="100000">
                <a:srgbClr val="FF990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Medio</a:t>
            </a:r>
          </a:p>
        </p:txBody>
      </p:sp>
      <p:sp>
        <p:nvSpPr>
          <p:cNvPr id="55" name="Rectángulo 54"/>
          <p:cNvSpPr/>
          <p:nvPr/>
        </p:nvSpPr>
        <p:spPr>
          <a:xfrm>
            <a:off x="2207567" y="5372897"/>
            <a:ext cx="1224136" cy="360040"/>
          </a:xfrm>
          <a:prstGeom prst="rect">
            <a:avLst/>
          </a:prstGeom>
          <a:gradFill flip="none" rotWithShape="1">
            <a:gsLst>
              <a:gs pos="0">
                <a:srgbClr val="FF9900">
                  <a:tint val="66000"/>
                  <a:satMod val="160000"/>
                </a:srgbClr>
              </a:gs>
              <a:gs pos="50000">
                <a:srgbClr val="FF9900">
                  <a:tint val="44500"/>
                  <a:satMod val="160000"/>
                </a:srgbClr>
              </a:gs>
              <a:gs pos="100000">
                <a:srgbClr val="FF990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Medio</a:t>
            </a:r>
          </a:p>
        </p:txBody>
      </p:sp>
      <p:sp>
        <p:nvSpPr>
          <p:cNvPr id="56" name="Rectángulo 55"/>
          <p:cNvSpPr/>
          <p:nvPr/>
        </p:nvSpPr>
        <p:spPr>
          <a:xfrm>
            <a:off x="1487488" y="6093296"/>
            <a:ext cx="1224136" cy="360040"/>
          </a:xfrm>
          <a:prstGeom prst="rect">
            <a:avLst/>
          </a:prstGeom>
          <a:gradFill flip="none" rotWithShape="1">
            <a:gsLst>
              <a:gs pos="0">
                <a:srgbClr val="FF9900">
                  <a:tint val="66000"/>
                  <a:satMod val="160000"/>
                </a:srgbClr>
              </a:gs>
              <a:gs pos="50000">
                <a:srgbClr val="FF9900">
                  <a:tint val="44500"/>
                  <a:satMod val="160000"/>
                </a:srgbClr>
              </a:gs>
              <a:gs pos="100000">
                <a:srgbClr val="FF990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Medio</a:t>
            </a:r>
          </a:p>
        </p:txBody>
      </p:sp>
      <p:sp>
        <p:nvSpPr>
          <p:cNvPr id="57" name="Rectángulo 56"/>
          <p:cNvSpPr/>
          <p:nvPr/>
        </p:nvSpPr>
        <p:spPr>
          <a:xfrm>
            <a:off x="2898556" y="6093296"/>
            <a:ext cx="1224136" cy="360040"/>
          </a:xfrm>
          <a:prstGeom prst="rect">
            <a:avLst/>
          </a:prstGeom>
          <a:gradFill flip="none" rotWithShape="1">
            <a:gsLst>
              <a:gs pos="0">
                <a:srgbClr val="FF9900">
                  <a:tint val="66000"/>
                  <a:satMod val="160000"/>
                </a:srgbClr>
              </a:gs>
              <a:gs pos="50000">
                <a:srgbClr val="FF9900">
                  <a:tint val="44500"/>
                  <a:satMod val="160000"/>
                </a:srgbClr>
              </a:gs>
              <a:gs pos="100000">
                <a:srgbClr val="FF990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Medio</a:t>
            </a:r>
          </a:p>
        </p:txBody>
      </p:sp>
      <p:cxnSp>
        <p:nvCxnSpPr>
          <p:cNvPr id="64" name="Conector angular 63"/>
          <p:cNvCxnSpPr>
            <a:stCxn id="49" idx="0"/>
            <a:endCxn id="12" idx="2"/>
          </p:cNvCxnSpPr>
          <p:nvPr/>
        </p:nvCxnSpPr>
        <p:spPr>
          <a:xfrm rot="5400000" flipH="1" flipV="1">
            <a:off x="3426630" y="3344856"/>
            <a:ext cx="730228" cy="1944216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Conector angular 66"/>
          <p:cNvCxnSpPr>
            <a:stCxn id="51" idx="0"/>
            <a:endCxn id="12" idx="2"/>
          </p:cNvCxnSpPr>
          <p:nvPr/>
        </p:nvCxnSpPr>
        <p:spPr>
          <a:xfrm rot="5400000" flipH="1" flipV="1">
            <a:off x="4398738" y="4316964"/>
            <a:ext cx="730228" cy="12700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Conector angular 69"/>
          <p:cNvCxnSpPr>
            <a:stCxn id="50" idx="0"/>
            <a:endCxn id="12" idx="2"/>
          </p:cNvCxnSpPr>
          <p:nvPr/>
        </p:nvCxnSpPr>
        <p:spPr>
          <a:xfrm rot="16200000" flipV="1">
            <a:off x="5370846" y="3344856"/>
            <a:ext cx="730228" cy="1944216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Conector angular 73"/>
          <p:cNvCxnSpPr>
            <a:stCxn id="55" idx="0"/>
            <a:endCxn id="49" idx="2"/>
          </p:cNvCxnSpPr>
          <p:nvPr/>
        </p:nvCxnSpPr>
        <p:spPr>
          <a:xfrm rot="5400000" flipH="1" flipV="1">
            <a:off x="2654247" y="5207509"/>
            <a:ext cx="330779" cy="1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Conector angular 77"/>
          <p:cNvCxnSpPr>
            <a:stCxn id="54" idx="0"/>
            <a:endCxn id="51" idx="2"/>
          </p:cNvCxnSpPr>
          <p:nvPr/>
        </p:nvCxnSpPr>
        <p:spPr>
          <a:xfrm rot="5400000" flipH="1" flipV="1">
            <a:off x="4602517" y="5202067"/>
            <a:ext cx="321283" cy="1389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Conector angular 80"/>
          <p:cNvCxnSpPr>
            <a:stCxn id="52" idx="0"/>
            <a:endCxn id="50" idx="2"/>
          </p:cNvCxnSpPr>
          <p:nvPr/>
        </p:nvCxnSpPr>
        <p:spPr>
          <a:xfrm rot="5400000" flipH="1" flipV="1">
            <a:off x="6540143" y="5210045"/>
            <a:ext cx="335853" cy="12700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7" name="Conector angular 86"/>
          <p:cNvCxnSpPr>
            <a:stCxn id="56" idx="0"/>
            <a:endCxn id="55" idx="2"/>
          </p:cNvCxnSpPr>
          <p:nvPr/>
        </p:nvCxnSpPr>
        <p:spPr>
          <a:xfrm rot="5400000" flipH="1" flipV="1">
            <a:off x="2279417" y="5553079"/>
            <a:ext cx="360359" cy="720079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0" name="Conector angular 89"/>
          <p:cNvCxnSpPr>
            <a:stCxn id="57" idx="0"/>
            <a:endCxn id="55" idx="2"/>
          </p:cNvCxnSpPr>
          <p:nvPr/>
        </p:nvCxnSpPr>
        <p:spPr>
          <a:xfrm rot="16200000" flipV="1">
            <a:off x="2984952" y="5567623"/>
            <a:ext cx="360359" cy="690989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AutoShape 9"/>
          <p:cNvSpPr>
            <a:spLocks noChangeArrowheads="1"/>
          </p:cNvSpPr>
          <p:nvPr/>
        </p:nvSpPr>
        <p:spPr bwMode="auto">
          <a:xfrm>
            <a:off x="6276021" y="3319172"/>
            <a:ext cx="1834289" cy="885033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s-CO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Rectangle 3"/>
          <p:cNvSpPr txBox="1">
            <a:spLocks noChangeArrowheads="1"/>
          </p:cNvSpPr>
          <p:nvPr/>
        </p:nvSpPr>
        <p:spPr bwMode="auto">
          <a:xfrm>
            <a:off x="8213886" y="3276637"/>
            <a:ext cx="2351462" cy="795176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5pPr>
            <a:lvl6pPr marL="2235982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42525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49067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55609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000" dirty="0">
                <a:latin typeface="Maiandra GD" panose="020E0502030308020204" pitchFamily="34" charset="0"/>
              </a:rPr>
              <a:t>Propósito o Objetivo central</a:t>
            </a:r>
            <a:endParaRPr lang="es-ES" sz="2000" dirty="0">
              <a:latin typeface="Maiandra GD" panose="020E0502030308020204" pitchFamily="34" charset="0"/>
            </a:endParaRPr>
          </a:p>
        </p:txBody>
      </p:sp>
      <p:sp>
        <p:nvSpPr>
          <p:cNvPr id="44" name="AutoShape 9"/>
          <p:cNvSpPr>
            <a:spLocks noChangeArrowheads="1"/>
          </p:cNvSpPr>
          <p:nvPr/>
        </p:nvSpPr>
        <p:spPr bwMode="auto">
          <a:xfrm>
            <a:off x="6374432" y="1015663"/>
            <a:ext cx="1700426" cy="885033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s-CO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Rectangle 3"/>
          <p:cNvSpPr txBox="1">
            <a:spLocks noChangeArrowheads="1"/>
          </p:cNvSpPr>
          <p:nvPr/>
        </p:nvSpPr>
        <p:spPr bwMode="auto">
          <a:xfrm>
            <a:off x="8213886" y="1222900"/>
            <a:ext cx="2351463" cy="461485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5pPr>
            <a:lvl6pPr marL="2235982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42525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49067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55609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Wingdings" pitchFamily="2" charset="2"/>
              <a:buNone/>
            </a:pPr>
            <a:r>
              <a:rPr lang="es-MX" sz="2000" dirty="0">
                <a:latin typeface="Maiandra GD" panose="020E0502030308020204" pitchFamily="34" charset="0"/>
              </a:rPr>
              <a:t>FIN</a:t>
            </a:r>
            <a:endParaRPr lang="es-ES" sz="2000" dirty="0">
              <a:latin typeface="Maiandra GD" panose="020E0502030308020204" pitchFamily="34" charset="0"/>
            </a:endParaRPr>
          </a:p>
        </p:txBody>
      </p:sp>
      <p:sp>
        <p:nvSpPr>
          <p:cNvPr id="47" name="AutoShape 9"/>
          <p:cNvSpPr>
            <a:spLocks noChangeArrowheads="1"/>
          </p:cNvSpPr>
          <p:nvPr/>
        </p:nvSpPr>
        <p:spPr bwMode="auto">
          <a:xfrm>
            <a:off x="7428148" y="4345640"/>
            <a:ext cx="702426" cy="885033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s-CO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Rectangle 3"/>
          <p:cNvSpPr txBox="1">
            <a:spLocks noChangeArrowheads="1"/>
          </p:cNvSpPr>
          <p:nvPr/>
        </p:nvSpPr>
        <p:spPr bwMode="auto">
          <a:xfrm>
            <a:off x="8223414" y="4198285"/>
            <a:ext cx="2341934" cy="1027258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es-CO"/>
            </a:defPPr>
            <a:lvl1pPr marL="0"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1pPr>
            <a:lvl2pPr marL="741363" indent="-284163">
              <a:spcBef>
                <a:spcPct val="20000"/>
              </a:spcBef>
              <a:buFont typeface="Arial" pitchFamily="34" charset="0"/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4pPr>
            <a:lvl5pPr marL="2055813" indent="-227013">
              <a:spcBef>
                <a:spcPct val="20000"/>
              </a:spcBef>
              <a:buFont typeface="Arial" pitchFamily="34" charset="0"/>
              <a:buChar char="»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5pPr>
            <a:lvl6pPr marL="2235982" indent="-203271" defTabSz="813084">
              <a:spcBef>
                <a:spcPct val="20000"/>
              </a:spcBef>
              <a:buFont typeface="Arial" pitchFamily="34" charset="0"/>
              <a:buChar char="•"/>
              <a:defRPr sz="1800">
                <a:solidFill>
                  <a:schemeClr val="tx1"/>
                </a:solidFill>
              </a:defRPr>
            </a:lvl6pPr>
            <a:lvl7pPr marL="2642525" indent="-203271" defTabSz="813084">
              <a:spcBef>
                <a:spcPct val="20000"/>
              </a:spcBef>
              <a:buFont typeface="Arial" pitchFamily="34" charset="0"/>
              <a:buChar char="•"/>
              <a:defRPr sz="1800">
                <a:solidFill>
                  <a:schemeClr val="tx1"/>
                </a:solidFill>
              </a:defRPr>
            </a:lvl7pPr>
            <a:lvl8pPr marL="3049067" indent="-203271" defTabSz="813084">
              <a:spcBef>
                <a:spcPct val="20000"/>
              </a:spcBef>
              <a:buFont typeface="Arial" pitchFamily="34" charset="0"/>
              <a:buChar char="•"/>
              <a:defRPr sz="1800">
                <a:solidFill>
                  <a:schemeClr val="tx1"/>
                </a:solidFill>
              </a:defRPr>
            </a:lvl8pPr>
            <a:lvl9pPr marL="3455609" indent="-203271" defTabSz="813084">
              <a:spcBef>
                <a:spcPct val="20000"/>
              </a:spcBef>
              <a:buFont typeface="Arial" pitchFamily="34" charset="0"/>
              <a:buChar char="•"/>
              <a:defRPr sz="1800">
                <a:solidFill>
                  <a:schemeClr val="tx1"/>
                </a:solidFill>
              </a:defRPr>
            </a:lvl9pPr>
          </a:lstStyle>
          <a:p>
            <a:r>
              <a:rPr lang="es-MX" sz="1800" dirty="0">
                <a:latin typeface="Maiandra GD" panose="020E0502030308020204" pitchFamily="34" charset="0"/>
              </a:rPr>
              <a:t>Producto, Componente o objetivos específicos</a:t>
            </a:r>
            <a:endParaRPr lang="es-ES" sz="1800" dirty="0">
              <a:latin typeface="Maiandra GD" panose="020E0502030308020204" pitchFamily="34" charset="0"/>
            </a:endParaRPr>
          </a:p>
        </p:txBody>
      </p:sp>
      <p:sp>
        <p:nvSpPr>
          <p:cNvPr id="59" name="AutoShape 9"/>
          <p:cNvSpPr>
            <a:spLocks noChangeArrowheads="1"/>
          </p:cNvSpPr>
          <p:nvPr/>
        </p:nvSpPr>
        <p:spPr bwMode="auto">
          <a:xfrm>
            <a:off x="7407883" y="5349989"/>
            <a:ext cx="702426" cy="1268693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s-CO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Rectangle 3"/>
          <p:cNvSpPr txBox="1">
            <a:spLocks noChangeArrowheads="1"/>
          </p:cNvSpPr>
          <p:nvPr/>
        </p:nvSpPr>
        <p:spPr bwMode="auto">
          <a:xfrm>
            <a:off x="8223414" y="5721838"/>
            <a:ext cx="2341934" cy="524993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es-CO"/>
            </a:defPPr>
            <a:lvl1pPr marL="0"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1pPr>
            <a:lvl2pPr marL="741363" indent="-284163">
              <a:spcBef>
                <a:spcPct val="20000"/>
              </a:spcBef>
              <a:buFont typeface="Arial" pitchFamily="34" charset="0"/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4pPr>
            <a:lvl5pPr marL="2055813" indent="-227013">
              <a:spcBef>
                <a:spcPct val="20000"/>
              </a:spcBef>
              <a:buFont typeface="Arial" pitchFamily="34" charset="0"/>
              <a:buChar char="»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5pPr>
            <a:lvl6pPr marL="2235982" indent="-203271" defTabSz="813084">
              <a:spcBef>
                <a:spcPct val="20000"/>
              </a:spcBef>
              <a:buFont typeface="Arial" pitchFamily="34" charset="0"/>
              <a:buChar char="•"/>
              <a:defRPr sz="1800">
                <a:solidFill>
                  <a:schemeClr val="tx1"/>
                </a:solidFill>
              </a:defRPr>
            </a:lvl6pPr>
            <a:lvl7pPr marL="2642525" indent="-203271" defTabSz="813084">
              <a:spcBef>
                <a:spcPct val="20000"/>
              </a:spcBef>
              <a:buFont typeface="Arial" pitchFamily="34" charset="0"/>
              <a:buChar char="•"/>
              <a:defRPr sz="1800">
                <a:solidFill>
                  <a:schemeClr val="tx1"/>
                </a:solidFill>
              </a:defRPr>
            </a:lvl7pPr>
            <a:lvl8pPr marL="3049067" indent="-203271" defTabSz="813084">
              <a:spcBef>
                <a:spcPct val="20000"/>
              </a:spcBef>
              <a:buFont typeface="Arial" pitchFamily="34" charset="0"/>
              <a:buChar char="•"/>
              <a:defRPr sz="1800">
                <a:solidFill>
                  <a:schemeClr val="tx1"/>
                </a:solidFill>
              </a:defRPr>
            </a:lvl8pPr>
            <a:lvl9pPr marL="3455609" indent="-203271" defTabSz="813084">
              <a:spcBef>
                <a:spcPct val="20000"/>
              </a:spcBef>
              <a:buFont typeface="Arial" pitchFamily="34" charset="0"/>
              <a:buChar char="•"/>
              <a:defRPr sz="1800">
                <a:solidFill>
                  <a:schemeClr val="tx1"/>
                </a:solidFill>
              </a:defRPr>
            </a:lvl9pPr>
          </a:lstStyle>
          <a:p>
            <a:r>
              <a:rPr lang="es-MX" dirty="0">
                <a:latin typeface="Maiandra GD" panose="020E0502030308020204" pitchFamily="34" charset="0"/>
              </a:rPr>
              <a:t>Actividades</a:t>
            </a:r>
            <a:endParaRPr lang="es-ES" dirty="0">
              <a:latin typeface="Maiandra GD" panose="020E0502030308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5252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27" grpId="0" animBg="1"/>
      <p:bldP spid="28" grpId="0" animBg="1"/>
      <p:bldP spid="29" grpId="0" animBg="1"/>
      <p:bldP spid="39" grpId="0" animBg="1"/>
      <p:bldP spid="49" grpId="0" animBg="1"/>
      <p:bldP spid="50" grpId="0" animBg="1"/>
      <p:bldP spid="51" grpId="0" animBg="1"/>
      <p:bldP spid="52" grpId="0" animBg="1"/>
      <p:bldP spid="54" grpId="0" animBg="1"/>
      <p:bldP spid="55" grpId="0" animBg="1"/>
      <p:bldP spid="56" grpId="0" animBg="1"/>
      <p:bldP spid="57" grpId="0" animBg="1"/>
      <p:bldP spid="41" grpId="0" animBg="1"/>
      <p:bldP spid="42" grpId="0" animBg="1"/>
      <p:bldP spid="44" grpId="0" animBg="1"/>
      <p:bldP spid="45" grpId="0" animBg="1"/>
      <p:bldP spid="47" grpId="0" animBg="1"/>
      <p:bldP spid="48" grpId="0" animBg="1"/>
      <p:bldP spid="59" grpId="0" animBg="1"/>
      <p:bldP spid="6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"/>
          <p:cNvSpPr>
            <a:spLocks noGrp="1"/>
          </p:cNvSpPr>
          <p:nvPr>
            <p:ph type="title"/>
          </p:nvPr>
        </p:nvSpPr>
        <p:spPr>
          <a:xfrm>
            <a:off x="206152" y="-191688"/>
            <a:ext cx="8229600" cy="1143000"/>
          </a:xfrm>
        </p:spPr>
        <p:txBody>
          <a:bodyPr/>
          <a:lstStyle/>
          <a:p>
            <a:r>
              <a:rPr lang="es-CO" altLang="es-CO" sz="4000" b="1" dirty="0">
                <a:latin typeface="+mn-lt"/>
                <a:ea typeface="+mn-ea"/>
                <a:cs typeface="+mn-cs"/>
              </a:rPr>
              <a:t>Árbol de Objetivos</a:t>
            </a:r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1991544" y="1628800"/>
            <a:ext cx="8075240" cy="396044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1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5pPr>
            <a:lvl6pPr marL="2235982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42525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49067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55609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CO" sz="2000" dirty="0">
                <a:latin typeface="Maiandra GD" panose="020E0502030308020204" pitchFamily="34" charset="0"/>
              </a:rPr>
              <a:t>Una vez que se ha construido el árbol de objetivos es necesario examinar las relaciones </a:t>
            </a:r>
            <a:r>
              <a:rPr lang="es-CO" sz="2000" dirty="0">
                <a:latin typeface="Maiandra GD" panose="020E0502030308020204" pitchFamily="34" charset="0"/>
              </a:rPr>
              <a:t>de medios </a:t>
            </a:r>
            <a:r>
              <a:rPr lang="es-CO" sz="2000" dirty="0">
                <a:latin typeface="Maiandra GD" panose="020E0502030308020204" pitchFamily="34" charset="0"/>
              </a:rPr>
              <a:t>y fines que se han establecido para garantizar la validez e integridad del esquema </a:t>
            </a:r>
            <a:r>
              <a:rPr lang="es-CO" sz="2000" dirty="0">
                <a:latin typeface="Maiandra GD" panose="020E0502030308020204" pitchFamily="34" charset="0"/>
              </a:rPr>
              <a:t>de análisis.</a:t>
            </a:r>
          </a:p>
          <a:p>
            <a:pPr marL="0" indent="0" algn="just">
              <a:buNone/>
            </a:pPr>
            <a:r>
              <a:rPr lang="es-CO" sz="2000" dirty="0">
                <a:latin typeface="Maiandra GD" panose="020E0502030308020204" pitchFamily="34" charset="0"/>
              </a:rPr>
              <a:t> </a:t>
            </a:r>
          </a:p>
          <a:p>
            <a:pPr algn="just"/>
            <a:r>
              <a:rPr lang="es-CO" sz="2000" dirty="0">
                <a:latin typeface="Maiandra GD" panose="020E0502030308020204" pitchFamily="34" charset="0"/>
              </a:rPr>
              <a:t>Si </a:t>
            </a:r>
            <a:r>
              <a:rPr lang="es-CO" sz="2000" dirty="0">
                <a:latin typeface="Maiandra GD" panose="020E0502030308020204" pitchFamily="34" charset="0"/>
              </a:rPr>
              <a:t>al revelar el árbol de causas y efectos se determinan inconsistencias es necesario </a:t>
            </a:r>
            <a:r>
              <a:rPr lang="es-CO" sz="2000" dirty="0">
                <a:latin typeface="Maiandra GD" panose="020E0502030308020204" pitchFamily="34" charset="0"/>
              </a:rPr>
              <a:t>volver a </a:t>
            </a:r>
            <a:r>
              <a:rPr lang="es-CO" sz="2000" dirty="0">
                <a:latin typeface="Maiandra GD" panose="020E0502030308020204" pitchFamily="34" charset="0"/>
              </a:rPr>
              <a:t>revisarlo para detectar las fallas que se puedan haber producido. Si se estima necesario, y </a:t>
            </a:r>
            <a:r>
              <a:rPr lang="es-CO" sz="2000" dirty="0">
                <a:latin typeface="Maiandra GD" panose="020E0502030308020204" pitchFamily="34" charset="0"/>
              </a:rPr>
              <a:t>siempre teniendo </a:t>
            </a:r>
            <a:r>
              <a:rPr lang="es-CO" sz="2000" dirty="0">
                <a:latin typeface="Maiandra GD" panose="020E0502030308020204" pitchFamily="34" charset="0"/>
              </a:rPr>
              <a:t>presente que el método debe ser todo lo flexible que sea necesario, se deben modificar </a:t>
            </a:r>
            <a:r>
              <a:rPr lang="es-CO" sz="2000" dirty="0">
                <a:latin typeface="Maiandra GD" panose="020E0502030308020204" pitchFamily="34" charset="0"/>
              </a:rPr>
              <a:t>las formulaciones </a:t>
            </a:r>
            <a:r>
              <a:rPr lang="es-CO" sz="2000" dirty="0">
                <a:latin typeface="Maiandra GD" panose="020E0502030308020204" pitchFamily="34" charset="0"/>
              </a:rPr>
              <a:t>que no se consideren correctas, se deben agregar nuevos objetivos que se </a:t>
            </a:r>
            <a:r>
              <a:rPr lang="es-CO" sz="2000" dirty="0">
                <a:latin typeface="Maiandra GD" panose="020E0502030308020204" pitchFamily="34" charset="0"/>
              </a:rPr>
              <a:t>consideren relevantes </a:t>
            </a:r>
            <a:r>
              <a:rPr lang="es-CO" sz="2000" dirty="0">
                <a:latin typeface="Maiandra GD" panose="020E0502030308020204" pitchFamily="34" charset="0"/>
              </a:rPr>
              <a:t>y no estaban incluidos y se deben eliminar aquellos que no eran efectivos.</a:t>
            </a:r>
            <a:endParaRPr lang="es-ES" sz="2000" kern="0" dirty="0">
              <a:latin typeface="Maiandra GD" panose="020E0502030308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8749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ChangeArrowheads="1"/>
          </p:cNvSpPr>
          <p:nvPr>
            <p:ph type="title"/>
          </p:nvPr>
        </p:nvSpPr>
        <p:spPr>
          <a:xfrm>
            <a:off x="71101" y="0"/>
            <a:ext cx="6696744" cy="731837"/>
          </a:xfrm>
        </p:spPr>
        <p:txBody>
          <a:bodyPr>
            <a:noAutofit/>
          </a:bodyPr>
          <a:lstStyle/>
          <a:p>
            <a:pPr algn="just"/>
            <a:r>
              <a:rPr lang="es-ES" sz="2800" dirty="0">
                <a:latin typeface="Berlin Sans FB" pitchFamily="34" charset="0"/>
              </a:rPr>
              <a:t>Mira la foto fijamente durante unos 20 segundos y veras una jirafa</a:t>
            </a:r>
          </a:p>
        </p:txBody>
      </p:sp>
      <p:pic>
        <p:nvPicPr>
          <p:cNvPr id="173059" name="Picture 3" descr="image001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77261" y="1036079"/>
            <a:ext cx="6408737" cy="5172075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107147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1807520" y="2104384"/>
            <a:ext cx="2952328" cy="432048"/>
          </a:xfrm>
          <a:noFill/>
          <a:ln>
            <a:miter lim="800000"/>
            <a:headEnd/>
            <a:tailEnd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buFont typeface="Wingdings" pitchFamily="2" charset="2"/>
              <a:buNone/>
            </a:pPr>
            <a:r>
              <a:rPr lang="es-MX" dirty="0" smtClean="0">
                <a:latin typeface="Maiandra GD" panose="020E0502030308020204" pitchFamily="34" charset="0"/>
              </a:rPr>
              <a:t>Calles en mal estado</a:t>
            </a:r>
            <a:endParaRPr lang="es-ES" dirty="0">
              <a:latin typeface="Maiandra GD" panose="020E0502030308020204" pitchFamily="34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408374" y="2105755"/>
            <a:ext cx="3546394" cy="483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s-MX" sz="2400" dirty="0">
                <a:latin typeface="Maiandra GD" panose="020E0502030308020204" pitchFamily="34" charset="0"/>
                <a:cs typeface="Times New Roman" panose="02020603050405020304" pitchFamily="18" charset="0"/>
              </a:rPr>
              <a:t>Calles en </a:t>
            </a:r>
            <a:r>
              <a:rPr lang="es-MX" sz="2400" dirty="0">
                <a:latin typeface="Maiandra GD" panose="020E0502030308020204" pitchFamily="34" charset="0"/>
                <a:cs typeface="Times New Roman" panose="02020603050405020304" pitchFamily="18" charset="0"/>
              </a:rPr>
              <a:t>buen estado</a:t>
            </a:r>
            <a:endParaRPr lang="es-ES" sz="2400" dirty="0">
              <a:latin typeface="Maiandra GD" panose="020E0502030308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6871" name="AutoShape 9"/>
          <p:cNvSpPr>
            <a:spLocks noChangeArrowheads="1"/>
          </p:cNvSpPr>
          <p:nvPr/>
        </p:nvSpPr>
        <p:spPr bwMode="auto">
          <a:xfrm>
            <a:off x="5080611" y="1903134"/>
            <a:ext cx="1111523" cy="885033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s-CO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87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32480" y="1073320"/>
            <a:ext cx="6172200" cy="857250"/>
          </a:xfrm>
          <a:noFill/>
          <a:ln>
            <a:miter lim="800000"/>
            <a:headEnd/>
            <a:tailEnd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  <a:noAutofit/>
          </a:bodyPr>
          <a:lstStyle/>
          <a:p>
            <a:r>
              <a:rPr lang="es-MX" b="1" dirty="0" smtClean="0">
                <a:solidFill>
                  <a:schemeClr val="tx1"/>
                </a:solidFill>
                <a:latin typeface="Maiandra GD" panose="020E0502030308020204" pitchFamily="34" charset="0"/>
              </a:rPr>
              <a:t>Ejemplos:</a:t>
            </a:r>
            <a:endParaRPr lang="es-ES" b="1" dirty="0">
              <a:solidFill>
                <a:schemeClr val="tx1"/>
              </a:solidFill>
              <a:latin typeface="Maiandra GD" panose="020E0502030308020204" pitchFamily="34" charset="0"/>
            </a:endParaRPr>
          </a:p>
        </p:txBody>
      </p:sp>
      <p:sp>
        <p:nvSpPr>
          <p:cNvPr id="12" name="Título 1"/>
          <p:cNvSpPr txBox="1">
            <a:spLocks/>
          </p:cNvSpPr>
          <p:nvPr/>
        </p:nvSpPr>
        <p:spPr bwMode="auto">
          <a:xfrm>
            <a:off x="-1781434" y="-24513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9" tIns="45720" rIns="91439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lang="es-CO" altLang="es-CO" sz="3600" kern="120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anose="020B0600070205080204" pitchFamily="34" charset="-128"/>
                <a:cs typeface="MS PGothic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anose="020B0600070205080204" pitchFamily="34" charset="-128"/>
                <a:cs typeface="MS PGothic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anose="020B0600070205080204" pitchFamily="34" charset="-128"/>
                <a:cs typeface="MS PGothic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anose="020B0600070205080204" pitchFamily="34" charset="-128"/>
                <a:cs typeface="MS PGothic" charset="0"/>
              </a:defRPr>
            </a:lvl5pPr>
            <a:lvl6pPr marL="406542" algn="ctr" rtl="0" fontAlgn="base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Calibri" pitchFamily="34" charset="0"/>
              </a:defRPr>
            </a:lvl6pPr>
            <a:lvl7pPr marL="813084" algn="ctr" rtl="0" fontAlgn="base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Calibri" pitchFamily="34" charset="0"/>
              </a:defRPr>
            </a:lvl7pPr>
            <a:lvl8pPr marL="1219627" algn="ctr" rtl="0" fontAlgn="base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Calibri" pitchFamily="34" charset="0"/>
              </a:defRPr>
            </a:lvl8pPr>
            <a:lvl9pPr marL="1626169" algn="ctr" rtl="0" fontAlgn="base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O" altLang="es-CO" sz="40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Árbol de Objetivos</a:t>
            </a:r>
          </a:p>
        </p:txBody>
      </p:sp>
      <p:sp>
        <p:nvSpPr>
          <p:cNvPr id="13" name="AutoShape 9"/>
          <p:cNvSpPr>
            <a:spLocks noChangeArrowheads="1"/>
          </p:cNvSpPr>
          <p:nvPr/>
        </p:nvSpPr>
        <p:spPr bwMode="auto">
          <a:xfrm>
            <a:off x="5101416" y="3013488"/>
            <a:ext cx="1111523" cy="885033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s-CO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1735512" y="3239979"/>
            <a:ext cx="2952328" cy="43204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5pPr>
            <a:lvl6pPr marL="2235982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42525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49067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55609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Wingdings" pitchFamily="2" charset="2"/>
              <a:buNone/>
            </a:pPr>
            <a:r>
              <a:rPr lang="es-MX" dirty="0">
                <a:latin typeface="Maiandra GD" panose="020E0502030308020204" pitchFamily="34" charset="0"/>
              </a:rPr>
              <a:t>Vehículos obsoletos</a:t>
            </a:r>
            <a:endParaRPr lang="es-ES" dirty="0">
              <a:latin typeface="Maiandra GD" panose="020E0502030308020204" pitchFamily="34" charset="0"/>
            </a:endParaRP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6776072" y="3307885"/>
            <a:ext cx="3024336" cy="43204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5pPr>
            <a:lvl6pPr marL="2235982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42525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49067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55609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Wingdings" pitchFamily="2" charset="2"/>
              <a:buNone/>
            </a:pPr>
            <a:r>
              <a:rPr lang="es-MX" dirty="0">
                <a:latin typeface="Maiandra GD" panose="020E0502030308020204" pitchFamily="34" charset="0"/>
              </a:rPr>
              <a:t>Vehículos renovados</a:t>
            </a:r>
            <a:endParaRPr lang="es-ES" dirty="0">
              <a:latin typeface="Maiandra GD" panose="020E0502030308020204" pitchFamily="34" charset="0"/>
            </a:endParaRPr>
          </a:p>
        </p:txBody>
      </p:sp>
      <p:pic>
        <p:nvPicPr>
          <p:cNvPr id="10" name="Picture 2" descr="Imagen relacionada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588" y="3898520"/>
            <a:ext cx="2118693" cy="2118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4530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/>
      <p:bldP spid="5" grpId="0"/>
      <p:bldP spid="36871" grpId="0" animBg="1"/>
      <p:bldP spid="13" grpId="0" animBg="1"/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-194365"/>
            <a:ext cx="6285791" cy="1143000"/>
          </a:xfrm>
        </p:spPr>
        <p:txBody>
          <a:bodyPr/>
          <a:lstStyle/>
          <a:p>
            <a:r>
              <a:rPr lang="es-CO" altLang="es-CO" sz="2800" b="1" dirty="0">
                <a:latin typeface="+mn-lt"/>
                <a:ea typeface="+mn-ea"/>
                <a:cs typeface="+mn-cs"/>
              </a:rPr>
              <a:t>Construcción del árbol de objetivos a partir del árbol del problema</a:t>
            </a:r>
            <a:endParaRPr lang="es-CO" altLang="es-CO" sz="2800" b="1" dirty="0">
              <a:latin typeface="+mn-lt"/>
              <a:ea typeface="+mn-ea"/>
              <a:cs typeface="+mn-cs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04569" y="1068803"/>
            <a:ext cx="2916813" cy="936104"/>
          </a:xfrm>
        </p:spPr>
        <p:txBody>
          <a:bodyPr/>
          <a:lstStyle/>
          <a:p>
            <a:pPr marL="0" indent="0" algn="just">
              <a:buNone/>
            </a:pPr>
            <a:r>
              <a:rPr lang="es-CO" sz="2000" dirty="0"/>
              <a:t>Condición deseada frente al problema descrito</a:t>
            </a:r>
            <a:endParaRPr lang="es-CO" sz="2000" dirty="0"/>
          </a:p>
        </p:txBody>
      </p:sp>
      <p:sp>
        <p:nvSpPr>
          <p:cNvPr id="12" name="Rectángulo 11"/>
          <p:cNvSpPr/>
          <p:nvPr/>
        </p:nvSpPr>
        <p:spPr>
          <a:xfrm>
            <a:off x="1979111" y="3828489"/>
            <a:ext cx="237626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Conductores imprudentes</a:t>
            </a:r>
            <a:endParaRPr lang="es-CO" dirty="0"/>
          </a:p>
        </p:txBody>
      </p:sp>
      <p:sp>
        <p:nvSpPr>
          <p:cNvPr id="13" name="Rectángulo 12"/>
          <p:cNvSpPr/>
          <p:nvPr/>
        </p:nvSpPr>
        <p:spPr>
          <a:xfrm>
            <a:off x="4776462" y="5223909"/>
            <a:ext cx="2376264" cy="9673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Vehículos con deficiente mantenimiento</a:t>
            </a:r>
          </a:p>
        </p:txBody>
      </p:sp>
      <p:sp>
        <p:nvSpPr>
          <p:cNvPr id="16" name="Rectángulo 15"/>
          <p:cNvSpPr/>
          <p:nvPr/>
        </p:nvSpPr>
        <p:spPr>
          <a:xfrm>
            <a:off x="5275179" y="796936"/>
            <a:ext cx="237626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Pérdida de confianza</a:t>
            </a:r>
            <a:endParaRPr lang="es-CO" dirty="0"/>
          </a:p>
        </p:txBody>
      </p:sp>
      <p:sp>
        <p:nvSpPr>
          <p:cNvPr id="17" name="Rectángulo 16"/>
          <p:cNvSpPr/>
          <p:nvPr/>
        </p:nvSpPr>
        <p:spPr>
          <a:xfrm>
            <a:off x="5431490" y="4033087"/>
            <a:ext cx="237626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Vehículos en malas condiciones</a:t>
            </a:r>
            <a:endParaRPr lang="es-CO" dirty="0"/>
          </a:p>
        </p:txBody>
      </p:sp>
      <p:sp>
        <p:nvSpPr>
          <p:cNvPr id="18" name="Rectángulo 17"/>
          <p:cNvSpPr/>
          <p:nvPr/>
        </p:nvSpPr>
        <p:spPr>
          <a:xfrm>
            <a:off x="2978048" y="1794074"/>
            <a:ext cx="237626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Pasajeros heridos</a:t>
            </a:r>
            <a:endParaRPr lang="es-CO" dirty="0"/>
          </a:p>
        </p:txBody>
      </p:sp>
      <p:sp>
        <p:nvSpPr>
          <p:cNvPr id="19" name="Rectángulo 18"/>
          <p:cNvSpPr/>
          <p:nvPr/>
        </p:nvSpPr>
        <p:spPr>
          <a:xfrm>
            <a:off x="5119033" y="2963579"/>
            <a:ext cx="237626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Frecuentes accidentes</a:t>
            </a:r>
            <a:endParaRPr lang="es-CO" dirty="0"/>
          </a:p>
        </p:txBody>
      </p:sp>
      <p:sp>
        <p:nvSpPr>
          <p:cNvPr id="20" name="Rectángulo 19"/>
          <p:cNvSpPr/>
          <p:nvPr/>
        </p:nvSpPr>
        <p:spPr>
          <a:xfrm>
            <a:off x="7321446" y="1945904"/>
            <a:ext cx="237626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Pasajeros llegan tarde</a:t>
            </a:r>
            <a:endParaRPr lang="es-CO" dirty="0"/>
          </a:p>
        </p:txBody>
      </p:sp>
      <p:sp>
        <p:nvSpPr>
          <p:cNvPr id="21" name="Rectángulo 20"/>
          <p:cNvSpPr/>
          <p:nvPr/>
        </p:nvSpPr>
        <p:spPr>
          <a:xfrm>
            <a:off x="8509578" y="4033087"/>
            <a:ext cx="237626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Calles en mal estado</a:t>
            </a:r>
            <a:endParaRPr lang="es-CO" dirty="0"/>
          </a:p>
        </p:txBody>
      </p:sp>
      <p:sp>
        <p:nvSpPr>
          <p:cNvPr id="22" name="Rectángulo 21"/>
          <p:cNvSpPr/>
          <p:nvPr/>
        </p:nvSpPr>
        <p:spPr>
          <a:xfrm>
            <a:off x="7321446" y="5223909"/>
            <a:ext cx="2376264" cy="79208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Vehículos obsoletos</a:t>
            </a:r>
            <a:endParaRPr lang="es-CO" dirty="0"/>
          </a:p>
        </p:txBody>
      </p:sp>
      <p:sp>
        <p:nvSpPr>
          <p:cNvPr id="23" name="Rectángulo 22"/>
          <p:cNvSpPr/>
          <p:nvPr/>
        </p:nvSpPr>
        <p:spPr>
          <a:xfrm>
            <a:off x="1859650" y="4966248"/>
            <a:ext cx="2748093" cy="12327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Conductores no tienen cultura ni conocimiento para aplicar las normas de tránsito</a:t>
            </a:r>
            <a:endParaRPr lang="es-CO" dirty="0"/>
          </a:p>
        </p:txBody>
      </p:sp>
      <p:cxnSp>
        <p:nvCxnSpPr>
          <p:cNvPr id="24" name="Conector recto de flecha 23"/>
          <p:cNvCxnSpPr>
            <a:stCxn id="23" idx="0"/>
            <a:endCxn id="12" idx="2"/>
          </p:cNvCxnSpPr>
          <p:nvPr/>
        </p:nvCxnSpPr>
        <p:spPr>
          <a:xfrm flipH="1" flipV="1">
            <a:off x="3167244" y="4620577"/>
            <a:ext cx="66453" cy="34567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cto de flecha 24"/>
          <p:cNvCxnSpPr/>
          <p:nvPr/>
        </p:nvCxnSpPr>
        <p:spPr>
          <a:xfrm flipH="1" flipV="1">
            <a:off x="7609988" y="4825175"/>
            <a:ext cx="72007" cy="39873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de flecha 25"/>
          <p:cNvCxnSpPr/>
          <p:nvPr/>
        </p:nvCxnSpPr>
        <p:spPr>
          <a:xfrm flipV="1">
            <a:off x="5951340" y="4793413"/>
            <a:ext cx="235206" cy="43049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ctor recto de flecha 27"/>
          <p:cNvCxnSpPr/>
          <p:nvPr/>
        </p:nvCxnSpPr>
        <p:spPr>
          <a:xfrm flipH="1" flipV="1">
            <a:off x="6367194" y="3743270"/>
            <a:ext cx="90664" cy="25805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ctor recto de flecha 29"/>
          <p:cNvCxnSpPr>
            <a:stCxn id="21" idx="0"/>
            <a:endCxn id="19" idx="3"/>
          </p:cNvCxnSpPr>
          <p:nvPr/>
        </p:nvCxnSpPr>
        <p:spPr>
          <a:xfrm flipH="1" flipV="1">
            <a:off x="7495298" y="3359623"/>
            <a:ext cx="2202413" cy="67346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ector recto de flecha 32"/>
          <p:cNvCxnSpPr/>
          <p:nvPr/>
        </p:nvCxnSpPr>
        <p:spPr>
          <a:xfrm flipV="1">
            <a:off x="3213327" y="3212077"/>
            <a:ext cx="1905706" cy="65141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cto de flecha 34"/>
          <p:cNvCxnSpPr/>
          <p:nvPr/>
        </p:nvCxnSpPr>
        <p:spPr>
          <a:xfrm flipV="1">
            <a:off x="6745891" y="2758191"/>
            <a:ext cx="1850613" cy="1965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ector recto de flecha 37"/>
          <p:cNvCxnSpPr>
            <a:stCxn id="19" idx="0"/>
            <a:endCxn id="18" idx="2"/>
          </p:cNvCxnSpPr>
          <p:nvPr/>
        </p:nvCxnSpPr>
        <p:spPr>
          <a:xfrm flipH="1" flipV="1">
            <a:off x="4166181" y="2586163"/>
            <a:ext cx="2140985" cy="37741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ctor recto de flecha 41"/>
          <p:cNvCxnSpPr/>
          <p:nvPr/>
        </p:nvCxnSpPr>
        <p:spPr>
          <a:xfrm flipV="1">
            <a:off x="5354313" y="1597868"/>
            <a:ext cx="895279" cy="71087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ector recto de flecha 44"/>
          <p:cNvCxnSpPr>
            <a:stCxn id="20" idx="1"/>
            <a:endCxn id="16" idx="2"/>
          </p:cNvCxnSpPr>
          <p:nvPr/>
        </p:nvCxnSpPr>
        <p:spPr>
          <a:xfrm flipH="1" flipV="1">
            <a:off x="6463312" y="1589024"/>
            <a:ext cx="858135" cy="75292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ángulo 26"/>
          <p:cNvSpPr/>
          <p:nvPr/>
        </p:nvSpPr>
        <p:spPr>
          <a:xfrm>
            <a:off x="5119033" y="2957425"/>
            <a:ext cx="2376264" cy="79208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Accidentalidad Reducida</a:t>
            </a:r>
            <a:endParaRPr lang="es-CO" dirty="0">
              <a:solidFill>
                <a:schemeClr val="tx1"/>
              </a:solidFill>
            </a:endParaRPr>
          </a:p>
        </p:txBody>
      </p:sp>
      <p:sp>
        <p:nvSpPr>
          <p:cNvPr id="29" name="Rectángulo 28"/>
          <p:cNvSpPr/>
          <p:nvPr/>
        </p:nvSpPr>
        <p:spPr>
          <a:xfrm>
            <a:off x="1843658" y="4956770"/>
            <a:ext cx="2748093" cy="123449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Conductores con cultura y conocimiento para aplicar las normas de tránsito </a:t>
            </a:r>
            <a:endParaRPr lang="es-CO" dirty="0">
              <a:solidFill>
                <a:schemeClr val="tx1"/>
              </a:solidFill>
            </a:endParaRPr>
          </a:p>
        </p:txBody>
      </p:sp>
      <p:sp>
        <p:nvSpPr>
          <p:cNvPr id="31" name="Rectángulo 30"/>
          <p:cNvSpPr/>
          <p:nvPr/>
        </p:nvSpPr>
        <p:spPr>
          <a:xfrm>
            <a:off x="1965166" y="3823388"/>
            <a:ext cx="2376264" cy="79208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Los conductores son prudentes</a:t>
            </a:r>
            <a:endParaRPr lang="es-CO" dirty="0">
              <a:solidFill>
                <a:schemeClr val="tx1"/>
              </a:solidFill>
            </a:endParaRPr>
          </a:p>
        </p:txBody>
      </p:sp>
      <p:sp>
        <p:nvSpPr>
          <p:cNvPr id="32" name="Rectángulo 31"/>
          <p:cNvSpPr/>
          <p:nvPr/>
        </p:nvSpPr>
        <p:spPr>
          <a:xfrm>
            <a:off x="4771153" y="5217754"/>
            <a:ext cx="2386882" cy="98122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Vehículos con buen mantenimiento</a:t>
            </a:r>
            <a:endParaRPr lang="es-CO" dirty="0">
              <a:solidFill>
                <a:schemeClr val="tx1"/>
              </a:solidFill>
            </a:endParaRPr>
          </a:p>
        </p:txBody>
      </p:sp>
      <p:sp>
        <p:nvSpPr>
          <p:cNvPr id="34" name="Rectángulo 33"/>
          <p:cNvSpPr/>
          <p:nvPr/>
        </p:nvSpPr>
        <p:spPr>
          <a:xfrm>
            <a:off x="7314523" y="5226350"/>
            <a:ext cx="2376264" cy="79208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Vehículos renovados</a:t>
            </a:r>
            <a:endParaRPr lang="es-CO" dirty="0">
              <a:solidFill>
                <a:schemeClr val="tx1"/>
              </a:solidFill>
            </a:endParaRPr>
          </a:p>
        </p:txBody>
      </p:sp>
      <p:sp>
        <p:nvSpPr>
          <p:cNvPr id="36" name="Rectángulo 35"/>
          <p:cNvSpPr/>
          <p:nvPr/>
        </p:nvSpPr>
        <p:spPr>
          <a:xfrm>
            <a:off x="5431490" y="4031867"/>
            <a:ext cx="2376264" cy="79208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Vehículos en buenas condiciones</a:t>
            </a:r>
            <a:endParaRPr lang="es-CO" dirty="0">
              <a:solidFill>
                <a:schemeClr val="tx1"/>
              </a:solidFill>
            </a:endParaRPr>
          </a:p>
        </p:txBody>
      </p:sp>
      <p:sp>
        <p:nvSpPr>
          <p:cNvPr id="37" name="Rectángulo 36"/>
          <p:cNvSpPr/>
          <p:nvPr/>
        </p:nvSpPr>
        <p:spPr>
          <a:xfrm>
            <a:off x="8509578" y="4030646"/>
            <a:ext cx="2376264" cy="79208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Calles en buen estado</a:t>
            </a:r>
            <a:endParaRPr lang="es-CO" dirty="0">
              <a:solidFill>
                <a:schemeClr val="tx1"/>
              </a:solidFill>
            </a:endParaRPr>
          </a:p>
        </p:txBody>
      </p:sp>
      <p:sp>
        <p:nvSpPr>
          <p:cNvPr id="39" name="Rectángulo 38"/>
          <p:cNvSpPr/>
          <p:nvPr/>
        </p:nvSpPr>
        <p:spPr>
          <a:xfrm>
            <a:off x="2984944" y="1796625"/>
            <a:ext cx="2376264" cy="79208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lesiones reducidas</a:t>
            </a:r>
            <a:endParaRPr lang="es-CO" dirty="0">
              <a:solidFill>
                <a:schemeClr val="tx1"/>
              </a:solidFill>
            </a:endParaRPr>
          </a:p>
        </p:txBody>
      </p:sp>
      <p:sp>
        <p:nvSpPr>
          <p:cNvPr id="40" name="Rectángulo 39"/>
          <p:cNvSpPr/>
          <p:nvPr/>
        </p:nvSpPr>
        <p:spPr>
          <a:xfrm>
            <a:off x="7321446" y="1943463"/>
            <a:ext cx="2376264" cy="79208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Pasajeros llegan a tiempo</a:t>
            </a:r>
            <a:endParaRPr lang="es-CO" dirty="0">
              <a:solidFill>
                <a:schemeClr val="tx1"/>
              </a:solidFill>
            </a:endParaRPr>
          </a:p>
        </p:txBody>
      </p:sp>
      <p:sp>
        <p:nvSpPr>
          <p:cNvPr id="41" name="Rectángulo 40"/>
          <p:cNvSpPr/>
          <p:nvPr/>
        </p:nvSpPr>
        <p:spPr>
          <a:xfrm>
            <a:off x="5294932" y="799416"/>
            <a:ext cx="2376264" cy="79208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Confianza e imagen mejorada</a:t>
            </a:r>
            <a:endParaRPr lang="es-CO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571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  <p:bldP spid="31" grpId="0" animBg="1"/>
      <p:bldP spid="32" grpId="0" animBg="1"/>
      <p:bldP spid="34" grpId="0" animBg="1"/>
      <p:bldP spid="36" grpId="0" animBg="1"/>
      <p:bldP spid="37" grpId="0" animBg="1"/>
      <p:bldP spid="39" grpId="0" animBg="1"/>
      <p:bldP spid="40" grpId="0" animBg="1"/>
      <p:bldP spid="4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207" y="1556792"/>
            <a:ext cx="6336256" cy="1241822"/>
          </a:xfrm>
        </p:spPr>
        <p:txBody>
          <a:bodyPr>
            <a:normAutofit/>
          </a:bodyPr>
          <a:lstStyle/>
          <a:p>
            <a:pPr marL="0">
              <a:buNone/>
              <a:defRPr/>
            </a:pPr>
            <a:r>
              <a:rPr lang="es-MX" sz="3200" cap="small" dirty="0">
                <a:solidFill>
                  <a:schemeClr val="tx1">
                    <a:lumMod val="85000"/>
                    <a:lumOff val="15000"/>
                  </a:schemeClr>
                </a:solidFill>
                <a:latin typeface="Berlin Sans FB" pitchFamily="34" charset="0"/>
                <a:ea typeface="+mj-ea"/>
                <a:cs typeface="+mj-cs"/>
              </a:rPr>
              <a:t>LAS COSAS NO SON SIEMPRE LO QUE PARECEN…</a:t>
            </a:r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2062215" y="4293096"/>
            <a:ext cx="370325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s-MX" sz="3200" cap="small" dirty="0">
                <a:solidFill>
                  <a:schemeClr val="tx1">
                    <a:lumMod val="85000"/>
                    <a:lumOff val="15000"/>
                  </a:schemeClr>
                </a:solidFill>
                <a:latin typeface="Berlin Sans FB" pitchFamily="34" charset="0"/>
                <a:ea typeface="+mj-ea"/>
                <a:cs typeface="+mj-cs"/>
              </a:rPr>
              <a:t>Y LOS PROBLEMAS </a:t>
            </a: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s-MX" sz="3200" cap="small" dirty="0">
                <a:solidFill>
                  <a:schemeClr val="tx1">
                    <a:lumMod val="85000"/>
                    <a:lumOff val="15000"/>
                  </a:schemeClr>
                </a:solidFill>
                <a:latin typeface="Berlin Sans FB" pitchFamily="34" charset="0"/>
                <a:ea typeface="+mj-ea"/>
                <a:cs typeface="+mj-cs"/>
              </a:rPr>
              <a:t>TAMPOCO</a:t>
            </a:r>
            <a:endParaRPr lang="es-ES" sz="3200" cap="small" dirty="0">
              <a:solidFill>
                <a:schemeClr val="tx1">
                  <a:lumMod val="85000"/>
                  <a:lumOff val="15000"/>
                </a:schemeClr>
              </a:solidFill>
              <a:latin typeface="Berlin Sans FB" pitchFamily="34" charset="0"/>
              <a:ea typeface="+mj-ea"/>
              <a:cs typeface="+mj-cs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777" y="274029"/>
            <a:ext cx="1076430" cy="251669"/>
          </a:xfrm>
          <a:prstGeom prst="rect">
            <a:avLst/>
          </a:prstGeom>
        </p:spPr>
      </p:pic>
      <p:pic>
        <p:nvPicPr>
          <p:cNvPr id="5" name="Imagen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9977" y="2198582"/>
            <a:ext cx="4886325" cy="379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7300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8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9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11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  <p:bldP spid="3686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-184890"/>
            <a:ext cx="8229600" cy="1143000"/>
          </a:xfrm>
        </p:spPr>
        <p:txBody>
          <a:bodyPr/>
          <a:lstStyle/>
          <a:p>
            <a:r>
              <a:rPr lang="es-CO" sz="5400" b="1" dirty="0">
                <a:latin typeface="+mn-lt"/>
                <a:ea typeface="+mn-ea"/>
                <a:cs typeface="+mn-cs"/>
              </a:rPr>
              <a:t>Análisis del Problema</a:t>
            </a: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0402" y="3329833"/>
            <a:ext cx="4014266" cy="2909603"/>
          </a:xfrm>
          <a:prstGeom prst="rect">
            <a:avLst/>
          </a:prstGeom>
        </p:spPr>
      </p:pic>
      <p:sp>
        <p:nvSpPr>
          <p:cNvPr id="6" name="Marcador de contenido 2"/>
          <p:cNvSpPr txBox="1">
            <a:spLocks/>
          </p:cNvSpPr>
          <p:nvPr/>
        </p:nvSpPr>
        <p:spPr bwMode="auto">
          <a:xfrm>
            <a:off x="3845570" y="1208040"/>
            <a:ext cx="6624736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9" rIns="91439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5pPr>
            <a:lvl6pPr marL="2235982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42525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49067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55609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  <a:defRPr/>
            </a:pPr>
            <a:r>
              <a:rPr lang="es-CO" dirty="0">
                <a:latin typeface="Maiandra GD" panose="020E0502030308020204" pitchFamily="34" charset="0"/>
              </a:rPr>
              <a:t>El análisis de problemas se basa en </a:t>
            </a:r>
            <a:r>
              <a:rPr lang="es-CO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la </a:t>
            </a:r>
            <a:r>
              <a:rPr lang="es-CO" b="1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obtención de información </a:t>
            </a:r>
            <a:r>
              <a:rPr lang="es-CO" dirty="0">
                <a:latin typeface="Maiandra GD" panose="020E0502030308020204" pitchFamily="34" charset="0"/>
              </a:rPr>
              <a:t>sobre un </a:t>
            </a:r>
            <a:r>
              <a:rPr lang="es-CO" b="1" dirty="0">
                <a:solidFill>
                  <a:schemeClr val="accent2">
                    <a:lumMod val="75000"/>
                  </a:schemeClr>
                </a:solidFill>
                <a:latin typeface="Maiandra GD" panose="020E0502030308020204" pitchFamily="34" charset="0"/>
              </a:rPr>
              <a:t>problema</a:t>
            </a:r>
            <a:r>
              <a:rPr lang="es-CO" dirty="0">
                <a:latin typeface="Maiandra GD" panose="020E0502030308020204" pitchFamily="34" charset="0"/>
              </a:rPr>
              <a:t> con el </a:t>
            </a:r>
            <a:r>
              <a:rPr lang="es-CO" b="1" dirty="0">
                <a:solidFill>
                  <a:schemeClr val="accent3">
                    <a:lumMod val="50000"/>
                  </a:schemeClr>
                </a:solidFill>
                <a:latin typeface="Maiandra GD" panose="020E0502030308020204" pitchFamily="34" charset="0"/>
              </a:rPr>
              <a:t>fin de identificarlo</a:t>
            </a:r>
            <a:r>
              <a:rPr lang="es-CO" dirty="0">
                <a:latin typeface="Maiandra GD" panose="020E0502030308020204" pitchFamily="34" charset="0"/>
              </a:rPr>
              <a:t>, definir sus </a:t>
            </a:r>
            <a:r>
              <a:rPr lang="es-CO" b="1" dirty="0">
                <a:solidFill>
                  <a:schemeClr val="accent6">
                    <a:lumMod val="50000"/>
                  </a:schemeClr>
                </a:solidFill>
                <a:latin typeface="Maiandra GD" panose="020E0502030308020204" pitchFamily="34" charset="0"/>
              </a:rPr>
              <a:t>efectos</a:t>
            </a:r>
            <a:r>
              <a:rPr lang="es-CO" b="1" dirty="0">
                <a:latin typeface="Maiandra GD" panose="020E0502030308020204" pitchFamily="34" charset="0"/>
              </a:rPr>
              <a:t> y estudiar </a:t>
            </a:r>
            <a:r>
              <a:rPr lang="es-CO" dirty="0">
                <a:latin typeface="Maiandra GD" panose="020E0502030308020204" pitchFamily="34" charset="0"/>
              </a:rPr>
              <a:t>las causas que lo están generando, </a:t>
            </a:r>
            <a:r>
              <a:rPr lang="es-CR" dirty="0">
                <a:latin typeface="Maiandra GD" panose="020E0502030308020204" pitchFamily="34" charset="0"/>
              </a:rPr>
              <a:t>esto permite </a:t>
            </a:r>
            <a:r>
              <a:rPr lang="es-CR" b="1" dirty="0">
                <a:solidFill>
                  <a:schemeClr val="bg2">
                    <a:lumMod val="25000"/>
                  </a:schemeClr>
                </a:solidFill>
                <a:latin typeface="Maiandra GD" panose="020E0502030308020204" pitchFamily="34" charset="0"/>
              </a:rPr>
              <a:t>visualizar el camino </a:t>
            </a:r>
            <a:r>
              <a:rPr lang="es-CR" dirty="0">
                <a:latin typeface="Maiandra GD" panose="020E0502030308020204" pitchFamily="34" charset="0"/>
              </a:rPr>
              <a:t>que se debe seguir para la </a:t>
            </a:r>
            <a:r>
              <a:rPr lang="es-CR" b="1" dirty="0">
                <a:solidFill>
                  <a:schemeClr val="accent5">
                    <a:lumMod val="50000"/>
                  </a:schemeClr>
                </a:solidFill>
                <a:latin typeface="Maiandra GD" panose="020E0502030308020204" pitchFamily="34" charset="0"/>
              </a:rPr>
              <a:t>búsqueda de soluciones</a:t>
            </a:r>
            <a:r>
              <a:rPr lang="es-CR" b="1" dirty="0">
                <a:solidFill>
                  <a:schemeClr val="accent5">
                    <a:lumMod val="50000"/>
                  </a:schemeClr>
                </a:solidFill>
                <a:latin typeface="Maiandra GD" panose="020E0502030308020204" pitchFamily="34" charset="0"/>
                <a:ea typeface="Times New Roman" panose="02020603050405020304" pitchFamily="18" charset="0"/>
              </a:rPr>
              <a:t>.</a:t>
            </a:r>
            <a:endParaRPr lang="es-CO" b="1" dirty="0">
              <a:solidFill>
                <a:schemeClr val="accent5">
                  <a:lumMod val="50000"/>
                </a:schemeClr>
              </a:solidFill>
              <a:latin typeface="Maiandra GD" panose="020E0502030308020204" pitchFamily="34" charset="0"/>
            </a:endParaRPr>
          </a:p>
          <a:p>
            <a:pPr marL="0" indent="0" algn="just">
              <a:buNone/>
              <a:defRPr/>
            </a:pPr>
            <a:endParaRPr lang="es-CO" b="1" dirty="0">
              <a:latin typeface="+mn-lt"/>
            </a:endParaRPr>
          </a:p>
        </p:txBody>
      </p:sp>
      <p:pic>
        <p:nvPicPr>
          <p:cNvPr id="8" name="Picture 2" descr="Imagen relacionada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749" y="468287"/>
            <a:ext cx="3198813" cy="491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7420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n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9848" y="4560732"/>
            <a:ext cx="1224333" cy="1892150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610" y="703423"/>
            <a:ext cx="2461561" cy="2461561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861" y="-30692"/>
            <a:ext cx="8229600" cy="868958"/>
          </a:xfrm>
        </p:spPr>
        <p:txBody>
          <a:bodyPr/>
          <a:lstStyle/>
          <a:p>
            <a:r>
              <a:rPr lang="es-CO" sz="4800" b="1" dirty="0">
                <a:latin typeface="+mn-lt"/>
                <a:ea typeface="+mn-ea"/>
                <a:cs typeface="+mn-cs"/>
              </a:rPr>
              <a:t>Árbol del Problema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829072" y="3501008"/>
            <a:ext cx="5118670" cy="1368152"/>
          </a:xfrm>
        </p:spPr>
        <p:txBody>
          <a:bodyPr/>
          <a:lstStyle/>
          <a:p>
            <a:pPr algn="just"/>
            <a:r>
              <a:rPr lang="es-CO" sz="1800" dirty="0">
                <a:latin typeface="Maiandra GD" panose="020E0502030308020204" pitchFamily="34" charset="0"/>
              </a:rPr>
              <a:t>Permitir </a:t>
            </a:r>
            <a:r>
              <a:rPr lang="es-CO" sz="1800" dirty="0">
                <a:latin typeface="Maiandra GD" panose="020E0502030308020204" pitchFamily="34" charset="0"/>
              </a:rPr>
              <a:t>la participación de todos los grupos y organizaciones directa o indirectamente involucrados con la situación de insatisfacción identificada</a:t>
            </a:r>
            <a:r>
              <a:rPr lang="es-CO" sz="1800" dirty="0">
                <a:latin typeface="Maiandra GD" panose="020E0502030308020204" pitchFamily="34" charset="0"/>
              </a:rPr>
              <a:t>.</a:t>
            </a:r>
            <a:endParaRPr lang="es-CO" sz="1800" dirty="0">
              <a:latin typeface="Maiandra GD" panose="020E0502030308020204" pitchFamily="34" charset="0"/>
            </a:endParaRPr>
          </a:p>
        </p:txBody>
      </p:sp>
      <p:sp>
        <p:nvSpPr>
          <p:cNvPr id="8" name="Marcador de contenido 2"/>
          <p:cNvSpPr txBox="1">
            <a:spLocks/>
          </p:cNvSpPr>
          <p:nvPr/>
        </p:nvSpPr>
        <p:spPr bwMode="auto">
          <a:xfrm>
            <a:off x="142875" y="1029756"/>
            <a:ext cx="5194920" cy="1966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5pPr>
            <a:lvl6pPr marL="2235982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42525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49067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55609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CR" sz="1800" dirty="0">
                <a:latin typeface="Maiandra GD" panose="020E0502030308020204" pitchFamily="34" charset="0"/>
              </a:rPr>
              <a:t>Es una herramienta de análisis en la fase de planificación, cuya aplicación coadyuva a desagregar un problema, establecer los objetivos general y específicos de un determinado proyecto y visualizar y establecer las alternativas de solución.</a:t>
            </a:r>
          </a:p>
        </p:txBody>
      </p:sp>
      <p:sp>
        <p:nvSpPr>
          <p:cNvPr id="9" name="Marcador de contenido 2"/>
          <p:cNvSpPr txBox="1">
            <a:spLocks/>
          </p:cNvSpPr>
          <p:nvPr/>
        </p:nvSpPr>
        <p:spPr bwMode="auto">
          <a:xfrm>
            <a:off x="1703512" y="5306401"/>
            <a:ext cx="5166320" cy="1335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5pPr>
            <a:lvl6pPr marL="2235982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42525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49067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55609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CO" sz="1800" dirty="0">
                <a:latin typeface="Maiandra GD" panose="020E0502030308020204" pitchFamily="34" charset="0"/>
              </a:rPr>
              <a:t>Permite establecer con claridad cuál es la problemática más importante y que da origen a otras problemáticas que pueden ser prevenibles</a:t>
            </a:r>
            <a:endParaRPr lang="es-CO" sz="1800" dirty="0">
              <a:latin typeface="Maiandra GD" panose="020E0502030308020204" pitchFamily="34" charset="0"/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385" b="90000" l="3003" r="89992">
                        <a14:foregroundMark x1="21435" y1="12385" x2="22018" y2="19462"/>
                        <a14:foregroundMark x1="21351" y1="27462" x2="23520" y2="35154"/>
                        <a14:foregroundMark x1="28607" y1="12615" x2="29525" y2="6769"/>
                        <a14:foregroundMark x1="62385" y1="18692" x2="65888" y2="13692"/>
                        <a14:foregroundMark x1="27440" y1="8923" x2="31109" y2="63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9088" y="4218591"/>
            <a:ext cx="2376264" cy="2576433"/>
          </a:xfrm>
          <a:prstGeom prst="rect">
            <a:avLst/>
          </a:prstGeom>
        </p:spPr>
      </p:pic>
      <p:sp>
        <p:nvSpPr>
          <p:cNvPr id="13" name="Rectángulo 12"/>
          <p:cNvSpPr/>
          <p:nvPr/>
        </p:nvSpPr>
        <p:spPr>
          <a:xfrm>
            <a:off x="3431704" y="4725144"/>
            <a:ext cx="100811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385" y="2552897"/>
            <a:ext cx="3059449" cy="2753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639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3" b="4941"/>
          <a:stretch/>
        </p:blipFill>
        <p:spPr>
          <a:xfrm>
            <a:off x="1415481" y="836713"/>
            <a:ext cx="7078269" cy="5819043"/>
          </a:xfrm>
          <a:prstGeom prst="rect">
            <a:avLst/>
          </a:prstGeom>
        </p:spPr>
      </p:pic>
      <p:sp>
        <p:nvSpPr>
          <p:cNvPr id="5" name="Título 1"/>
          <p:cNvSpPr txBox="1">
            <a:spLocks/>
          </p:cNvSpPr>
          <p:nvPr/>
        </p:nvSpPr>
        <p:spPr bwMode="auto">
          <a:xfrm>
            <a:off x="-1495605" y="-47178"/>
            <a:ext cx="8229600" cy="868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9" tIns="45720" rIns="91439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lang="es-CO" altLang="es-CO" sz="2400" kern="120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anose="020B0600070205080204" pitchFamily="34" charset="-128"/>
                <a:cs typeface="MS PGothic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anose="020B0600070205080204" pitchFamily="34" charset="-128"/>
                <a:cs typeface="MS PGothic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anose="020B0600070205080204" pitchFamily="34" charset="-128"/>
                <a:cs typeface="MS PGothic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anose="020B0600070205080204" pitchFamily="34" charset="-128"/>
                <a:cs typeface="MS PGothic" charset="0"/>
              </a:defRPr>
            </a:lvl5pPr>
            <a:lvl6pPr marL="406542" algn="ctr" rtl="0" fontAlgn="base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Calibri" pitchFamily="34" charset="0"/>
              </a:defRPr>
            </a:lvl6pPr>
            <a:lvl7pPr marL="813084" algn="ctr" rtl="0" fontAlgn="base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Calibri" pitchFamily="34" charset="0"/>
              </a:defRPr>
            </a:lvl7pPr>
            <a:lvl8pPr marL="1219627" algn="ctr" rtl="0" fontAlgn="base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Calibri" pitchFamily="34" charset="0"/>
              </a:defRPr>
            </a:lvl8pPr>
            <a:lvl9pPr marL="1626169" algn="ctr" rtl="0" fontAlgn="base">
              <a:spcBef>
                <a:spcPct val="0"/>
              </a:spcBef>
              <a:spcAft>
                <a:spcPct val="0"/>
              </a:spcAft>
              <a:defRPr sz="39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O" altLang="es-CO" sz="48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Árbol del Problema</a:t>
            </a:r>
          </a:p>
        </p:txBody>
      </p:sp>
      <p:sp>
        <p:nvSpPr>
          <p:cNvPr id="12" name="Rectángulo 11"/>
          <p:cNvSpPr/>
          <p:nvPr/>
        </p:nvSpPr>
        <p:spPr>
          <a:xfrm>
            <a:off x="3741221" y="3663818"/>
            <a:ext cx="2664296" cy="36004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PROBLEMA CENTRAL</a:t>
            </a:r>
            <a:endParaRPr lang="es-CO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2517085" y="2894504"/>
            <a:ext cx="1224136" cy="36004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Efecto</a:t>
            </a:r>
            <a:endParaRPr lang="es-CO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4465369" y="2894504"/>
            <a:ext cx="1224136" cy="36004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Efecto</a:t>
            </a:r>
            <a:endParaRPr lang="es-CO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6405517" y="2894504"/>
            <a:ext cx="1224136" cy="36004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Efecto</a:t>
            </a:r>
            <a:endParaRPr lang="es-CO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Conector angular 16"/>
          <p:cNvCxnSpPr>
            <a:stCxn id="12" idx="0"/>
            <a:endCxn id="13" idx="2"/>
          </p:cNvCxnSpPr>
          <p:nvPr/>
        </p:nvCxnSpPr>
        <p:spPr>
          <a:xfrm rot="16200000" flipV="1">
            <a:off x="3896624" y="2487073"/>
            <a:ext cx="409274" cy="1944216"/>
          </a:xfrm>
          <a:prstGeom prst="bentConnector3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Conector angular 17"/>
          <p:cNvCxnSpPr>
            <a:stCxn id="12" idx="0"/>
            <a:endCxn id="14" idx="2"/>
          </p:cNvCxnSpPr>
          <p:nvPr/>
        </p:nvCxnSpPr>
        <p:spPr>
          <a:xfrm rot="5400000" flipH="1" flipV="1">
            <a:off x="4870766" y="3457147"/>
            <a:ext cx="409274" cy="4068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Conector angular 20"/>
          <p:cNvCxnSpPr>
            <a:stCxn id="12" idx="0"/>
            <a:endCxn id="15" idx="2"/>
          </p:cNvCxnSpPr>
          <p:nvPr/>
        </p:nvCxnSpPr>
        <p:spPr>
          <a:xfrm rot="5400000" flipH="1" flipV="1">
            <a:off x="5840840" y="2487073"/>
            <a:ext cx="409274" cy="1944216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Rectángulo 26"/>
          <p:cNvSpPr/>
          <p:nvPr/>
        </p:nvSpPr>
        <p:spPr>
          <a:xfrm>
            <a:off x="1833741" y="2051163"/>
            <a:ext cx="1224136" cy="36004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Efecto</a:t>
            </a:r>
            <a:endParaRPr lang="es-CO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ectángulo 27"/>
          <p:cNvSpPr/>
          <p:nvPr/>
        </p:nvSpPr>
        <p:spPr>
          <a:xfrm>
            <a:off x="3237166" y="2051163"/>
            <a:ext cx="1224136" cy="36004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Efecto</a:t>
            </a:r>
            <a:endParaRPr lang="es-CO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Rectángulo 28"/>
          <p:cNvSpPr/>
          <p:nvPr/>
        </p:nvSpPr>
        <p:spPr>
          <a:xfrm>
            <a:off x="5973469" y="2051163"/>
            <a:ext cx="1224136" cy="36004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Efecto</a:t>
            </a:r>
            <a:endParaRPr lang="es-CO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0" name="Conector angular 29"/>
          <p:cNvCxnSpPr>
            <a:stCxn id="13" idx="0"/>
            <a:endCxn id="27" idx="2"/>
          </p:cNvCxnSpPr>
          <p:nvPr/>
        </p:nvCxnSpPr>
        <p:spPr>
          <a:xfrm rot="16200000" flipV="1">
            <a:off x="2545832" y="2311182"/>
            <a:ext cx="483301" cy="683344"/>
          </a:xfrm>
          <a:prstGeom prst="bentConnector3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Conector angular 30"/>
          <p:cNvCxnSpPr>
            <a:stCxn id="13" idx="0"/>
            <a:endCxn id="28" idx="2"/>
          </p:cNvCxnSpPr>
          <p:nvPr/>
        </p:nvCxnSpPr>
        <p:spPr>
          <a:xfrm rot="5400000" flipH="1" flipV="1">
            <a:off x="3247544" y="2292815"/>
            <a:ext cx="483301" cy="720081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Conector angular 31"/>
          <p:cNvCxnSpPr>
            <a:stCxn id="15" idx="0"/>
            <a:endCxn id="29" idx="2"/>
          </p:cNvCxnSpPr>
          <p:nvPr/>
        </p:nvCxnSpPr>
        <p:spPr>
          <a:xfrm rot="16200000" flipV="1">
            <a:off x="6559912" y="2436830"/>
            <a:ext cx="483301" cy="432048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Rectángulo 38"/>
          <p:cNvSpPr/>
          <p:nvPr/>
        </p:nvSpPr>
        <p:spPr>
          <a:xfrm>
            <a:off x="3741222" y="1345630"/>
            <a:ext cx="2694871" cy="36004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Efecto</a:t>
            </a:r>
            <a:endParaRPr lang="es-CO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0" name="Conector angular 39"/>
          <p:cNvCxnSpPr>
            <a:stCxn id="14" idx="0"/>
            <a:endCxn id="39" idx="2"/>
          </p:cNvCxnSpPr>
          <p:nvPr/>
        </p:nvCxnSpPr>
        <p:spPr>
          <a:xfrm rot="5400000" flipH="1" flipV="1">
            <a:off x="4488630" y="2294477"/>
            <a:ext cx="1188834" cy="11220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Conector angular 42"/>
          <p:cNvCxnSpPr>
            <a:stCxn id="29" idx="0"/>
            <a:endCxn id="39" idx="2"/>
          </p:cNvCxnSpPr>
          <p:nvPr/>
        </p:nvCxnSpPr>
        <p:spPr>
          <a:xfrm rot="16200000" flipV="1">
            <a:off x="5664352" y="1129977"/>
            <a:ext cx="345493" cy="1496880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Conector angular 45"/>
          <p:cNvCxnSpPr>
            <a:stCxn id="28" idx="0"/>
            <a:endCxn id="39" idx="2"/>
          </p:cNvCxnSpPr>
          <p:nvPr/>
        </p:nvCxnSpPr>
        <p:spPr>
          <a:xfrm rot="5400000" flipH="1" flipV="1">
            <a:off x="4296200" y="1258707"/>
            <a:ext cx="345493" cy="1239423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Rectángulo 48"/>
          <p:cNvSpPr/>
          <p:nvPr/>
        </p:nvSpPr>
        <p:spPr>
          <a:xfrm>
            <a:off x="2517085" y="4344118"/>
            <a:ext cx="1224136" cy="360040"/>
          </a:xfrm>
          <a:prstGeom prst="rect">
            <a:avLst/>
          </a:prstGeom>
          <a:gradFill flip="none" rotWithShape="1">
            <a:gsLst>
              <a:gs pos="0">
                <a:srgbClr val="FF9900">
                  <a:tint val="66000"/>
                  <a:satMod val="160000"/>
                </a:srgbClr>
              </a:gs>
              <a:gs pos="50000">
                <a:srgbClr val="FF9900">
                  <a:tint val="44500"/>
                  <a:satMod val="160000"/>
                </a:srgbClr>
              </a:gs>
              <a:gs pos="100000">
                <a:srgbClr val="FF990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Causa</a:t>
            </a:r>
            <a:endParaRPr lang="es-CO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Rectángulo 49"/>
          <p:cNvSpPr/>
          <p:nvPr/>
        </p:nvSpPr>
        <p:spPr>
          <a:xfrm>
            <a:off x="6405517" y="4344118"/>
            <a:ext cx="1224136" cy="360040"/>
          </a:xfrm>
          <a:prstGeom prst="rect">
            <a:avLst/>
          </a:prstGeom>
          <a:gradFill flip="none" rotWithShape="1">
            <a:gsLst>
              <a:gs pos="0">
                <a:srgbClr val="FF9900">
                  <a:tint val="66000"/>
                  <a:satMod val="160000"/>
                </a:srgbClr>
              </a:gs>
              <a:gs pos="50000">
                <a:srgbClr val="FF9900">
                  <a:tint val="44500"/>
                  <a:satMod val="160000"/>
                </a:srgbClr>
              </a:gs>
              <a:gs pos="100000">
                <a:srgbClr val="FF990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Causa</a:t>
            </a:r>
            <a:endParaRPr lang="es-CO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Rectángulo 50"/>
          <p:cNvSpPr/>
          <p:nvPr/>
        </p:nvSpPr>
        <p:spPr>
          <a:xfrm>
            <a:off x="4461301" y="4344118"/>
            <a:ext cx="1224136" cy="360040"/>
          </a:xfrm>
          <a:prstGeom prst="rect">
            <a:avLst/>
          </a:prstGeom>
          <a:gradFill flip="none" rotWithShape="1">
            <a:gsLst>
              <a:gs pos="0">
                <a:srgbClr val="FF9900">
                  <a:tint val="66000"/>
                  <a:satMod val="160000"/>
                </a:srgbClr>
              </a:gs>
              <a:gs pos="50000">
                <a:srgbClr val="FF9900">
                  <a:tint val="44500"/>
                  <a:satMod val="160000"/>
                </a:srgbClr>
              </a:gs>
              <a:gs pos="100000">
                <a:srgbClr val="FF990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Causa</a:t>
            </a:r>
            <a:endParaRPr lang="es-CO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Rectángulo 51"/>
          <p:cNvSpPr/>
          <p:nvPr/>
        </p:nvSpPr>
        <p:spPr>
          <a:xfrm>
            <a:off x="5864762" y="5021660"/>
            <a:ext cx="1224136" cy="360040"/>
          </a:xfrm>
          <a:prstGeom prst="rect">
            <a:avLst/>
          </a:prstGeom>
          <a:gradFill flip="none" rotWithShape="1">
            <a:gsLst>
              <a:gs pos="0">
                <a:srgbClr val="FF9900">
                  <a:tint val="66000"/>
                  <a:satMod val="160000"/>
                </a:srgbClr>
              </a:gs>
              <a:gs pos="50000">
                <a:srgbClr val="FF9900">
                  <a:tint val="44500"/>
                  <a:satMod val="160000"/>
                </a:srgbClr>
              </a:gs>
              <a:gs pos="100000">
                <a:srgbClr val="FF990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Causa</a:t>
            </a:r>
            <a:endParaRPr lang="es-CO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Rectángulo 52"/>
          <p:cNvSpPr/>
          <p:nvPr/>
        </p:nvSpPr>
        <p:spPr>
          <a:xfrm>
            <a:off x="7179255" y="5021660"/>
            <a:ext cx="1224136" cy="360040"/>
          </a:xfrm>
          <a:prstGeom prst="rect">
            <a:avLst/>
          </a:prstGeom>
          <a:gradFill flip="none" rotWithShape="1">
            <a:gsLst>
              <a:gs pos="0">
                <a:srgbClr val="FF9900">
                  <a:tint val="66000"/>
                  <a:satMod val="160000"/>
                </a:srgbClr>
              </a:gs>
              <a:gs pos="50000">
                <a:srgbClr val="FF9900">
                  <a:tint val="44500"/>
                  <a:satMod val="160000"/>
                </a:srgbClr>
              </a:gs>
              <a:gs pos="100000">
                <a:srgbClr val="FF990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Causa</a:t>
            </a:r>
            <a:endParaRPr lang="es-CO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Rectángulo 53"/>
          <p:cNvSpPr/>
          <p:nvPr/>
        </p:nvSpPr>
        <p:spPr>
          <a:xfrm>
            <a:off x="4459912" y="5025441"/>
            <a:ext cx="1224136" cy="360040"/>
          </a:xfrm>
          <a:prstGeom prst="rect">
            <a:avLst/>
          </a:prstGeom>
          <a:gradFill flip="none" rotWithShape="1">
            <a:gsLst>
              <a:gs pos="0">
                <a:srgbClr val="FF9900">
                  <a:tint val="66000"/>
                  <a:satMod val="160000"/>
                </a:srgbClr>
              </a:gs>
              <a:gs pos="50000">
                <a:srgbClr val="FF9900">
                  <a:tint val="44500"/>
                  <a:satMod val="160000"/>
                </a:srgbClr>
              </a:gs>
              <a:gs pos="100000">
                <a:srgbClr val="FF990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Causa</a:t>
            </a:r>
            <a:endParaRPr lang="es-CO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Rectángulo 54"/>
          <p:cNvSpPr/>
          <p:nvPr/>
        </p:nvSpPr>
        <p:spPr>
          <a:xfrm>
            <a:off x="2517084" y="5034937"/>
            <a:ext cx="1224136" cy="360040"/>
          </a:xfrm>
          <a:prstGeom prst="rect">
            <a:avLst/>
          </a:prstGeom>
          <a:gradFill flip="none" rotWithShape="1">
            <a:gsLst>
              <a:gs pos="0">
                <a:srgbClr val="FF9900">
                  <a:tint val="66000"/>
                  <a:satMod val="160000"/>
                </a:srgbClr>
              </a:gs>
              <a:gs pos="50000">
                <a:srgbClr val="FF9900">
                  <a:tint val="44500"/>
                  <a:satMod val="160000"/>
                </a:srgbClr>
              </a:gs>
              <a:gs pos="100000">
                <a:srgbClr val="FF990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Causa</a:t>
            </a:r>
            <a:endParaRPr lang="es-CO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4" name="Conector angular 63"/>
          <p:cNvCxnSpPr>
            <a:stCxn id="49" idx="0"/>
            <a:endCxn id="12" idx="2"/>
          </p:cNvCxnSpPr>
          <p:nvPr/>
        </p:nvCxnSpPr>
        <p:spPr>
          <a:xfrm rot="5400000" flipH="1" flipV="1">
            <a:off x="3941131" y="3211880"/>
            <a:ext cx="320260" cy="1944216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Conector angular 66"/>
          <p:cNvCxnSpPr>
            <a:stCxn id="51" idx="0"/>
            <a:endCxn id="12" idx="2"/>
          </p:cNvCxnSpPr>
          <p:nvPr/>
        </p:nvCxnSpPr>
        <p:spPr>
          <a:xfrm rot="5400000" flipH="1" flipV="1">
            <a:off x="4913239" y="4183988"/>
            <a:ext cx="320260" cy="12700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Conector angular 69"/>
          <p:cNvCxnSpPr>
            <a:stCxn id="50" idx="0"/>
            <a:endCxn id="12" idx="2"/>
          </p:cNvCxnSpPr>
          <p:nvPr/>
        </p:nvCxnSpPr>
        <p:spPr>
          <a:xfrm rot="16200000" flipV="1">
            <a:off x="5885347" y="3211880"/>
            <a:ext cx="320260" cy="1944216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Conector angular 73"/>
          <p:cNvCxnSpPr>
            <a:stCxn id="55" idx="0"/>
            <a:endCxn id="49" idx="2"/>
          </p:cNvCxnSpPr>
          <p:nvPr/>
        </p:nvCxnSpPr>
        <p:spPr>
          <a:xfrm rot="5400000" flipH="1" flipV="1">
            <a:off x="2963764" y="4869549"/>
            <a:ext cx="330779" cy="1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Conector angular 77"/>
          <p:cNvCxnSpPr>
            <a:stCxn id="54" idx="0"/>
            <a:endCxn id="51" idx="2"/>
          </p:cNvCxnSpPr>
          <p:nvPr/>
        </p:nvCxnSpPr>
        <p:spPr>
          <a:xfrm rot="5400000" flipH="1" flipV="1">
            <a:off x="4912034" y="4864107"/>
            <a:ext cx="321283" cy="1389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Conector angular 80"/>
          <p:cNvCxnSpPr>
            <a:stCxn id="52" idx="0"/>
            <a:endCxn id="50" idx="2"/>
          </p:cNvCxnSpPr>
          <p:nvPr/>
        </p:nvCxnSpPr>
        <p:spPr>
          <a:xfrm rot="5400000" flipH="1" flipV="1">
            <a:off x="6588456" y="4592533"/>
            <a:ext cx="317502" cy="540755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4" name="Conector angular 83"/>
          <p:cNvCxnSpPr>
            <a:stCxn id="53" idx="0"/>
            <a:endCxn id="50" idx="2"/>
          </p:cNvCxnSpPr>
          <p:nvPr/>
        </p:nvCxnSpPr>
        <p:spPr>
          <a:xfrm rot="16200000" flipV="1">
            <a:off x="7245703" y="4476040"/>
            <a:ext cx="317502" cy="773738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Flecha derecha 1"/>
          <p:cNvSpPr/>
          <p:nvPr/>
        </p:nvSpPr>
        <p:spPr>
          <a:xfrm>
            <a:off x="7815327" y="4308114"/>
            <a:ext cx="1284140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Rectángulo 2"/>
          <p:cNvSpPr/>
          <p:nvPr/>
        </p:nvSpPr>
        <p:spPr>
          <a:xfrm>
            <a:off x="9212442" y="4221088"/>
            <a:ext cx="1276047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latin typeface="Maiandra GD" panose="020E0502030308020204" pitchFamily="34" charset="0"/>
              </a:rPr>
              <a:t>Causas Directas</a:t>
            </a:r>
            <a:endParaRPr lang="es-CO" dirty="0">
              <a:latin typeface="Maiandra GD" panose="020E0502030308020204" pitchFamily="34" charset="0"/>
            </a:endParaRPr>
          </a:p>
        </p:txBody>
      </p:sp>
      <p:sp>
        <p:nvSpPr>
          <p:cNvPr id="44" name="Flecha derecha 43"/>
          <p:cNvSpPr/>
          <p:nvPr/>
        </p:nvSpPr>
        <p:spPr>
          <a:xfrm>
            <a:off x="8457397" y="5021370"/>
            <a:ext cx="648420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5" name="Rectángulo 44"/>
          <p:cNvSpPr/>
          <p:nvPr/>
        </p:nvSpPr>
        <p:spPr>
          <a:xfrm>
            <a:off x="9212441" y="4994334"/>
            <a:ext cx="1261874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latin typeface="Maiandra GD" panose="020E0502030308020204" pitchFamily="34" charset="0"/>
              </a:rPr>
              <a:t>Causas Indirectas</a:t>
            </a:r>
            <a:endParaRPr lang="es-CO" dirty="0">
              <a:latin typeface="Maiandra GD" panose="020E0502030308020204" pitchFamily="34" charset="0"/>
            </a:endParaRPr>
          </a:p>
        </p:txBody>
      </p:sp>
      <p:sp>
        <p:nvSpPr>
          <p:cNvPr id="47" name="Flecha derecha 46"/>
          <p:cNvSpPr/>
          <p:nvPr/>
        </p:nvSpPr>
        <p:spPr>
          <a:xfrm>
            <a:off x="7292224" y="2042860"/>
            <a:ext cx="1284140" cy="432048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8" name="Rectángulo 47"/>
          <p:cNvSpPr/>
          <p:nvPr/>
        </p:nvSpPr>
        <p:spPr>
          <a:xfrm>
            <a:off x="8689339" y="1955834"/>
            <a:ext cx="1276047" cy="64807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latin typeface="Maiandra GD" panose="020E0502030308020204" pitchFamily="34" charset="0"/>
              </a:rPr>
              <a:t>Efectos Indirectos</a:t>
            </a:r>
            <a:endParaRPr lang="es-CO" dirty="0">
              <a:latin typeface="Maiandra GD" panose="020E0502030308020204" pitchFamily="34" charset="0"/>
            </a:endParaRPr>
          </a:p>
        </p:txBody>
      </p:sp>
      <p:sp>
        <p:nvSpPr>
          <p:cNvPr id="59" name="Flecha derecha 58"/>
          <p:cNvSpPr/>
          <p:nvPr/>
        </p:nvSpPr>
        <p:spPr>
          <a:xfrm>
            <a:off x="7708972" y="2854038"/>
            <a:ext cx="867392" cy="432048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0" name="Rectángulo 59"/>
          <p:cNvSpPr/>
          <p:nvPr/>
        </p:nvSpPr>
        <p:spPr>
          <a:xfrm>
            <a:off x="8689338" y="2729080"/>
            <a:ext cx="1261874" cy="64807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latin typeface="Maiandra GD" panose="020E0502030308020204" pitchFamily="34" charset="0"/>
              </a:rPr>
              <a:t>Efectos Directos</a:t>
            </a:r>
            <a:endParaRPr lang="es-CO" dirty="0">
              <a:latin typeface="Maiandra GD" panose="020E0502030308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9903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27" grpId="0" animBg="1"/>
      <p:bldP spid="28" grpId="0" animBg="1"/>
      <p:bldP spid="29" grpId="0" animBg="1"/>
      <p:bldP spid="39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2" grpId="0" animBg="1"/>
      <p:bldP spid="3" grpId="0" animBg="1"/>
      <p:bldP spid="44" grpId="0" animBg="1"/>
      <p:bldP spid="45" grpId="0" animBg="1"/>
      <p:bldP spid="47" grpId="0" animBg="1"/>
      <p:bldP spid="48" grpId="0" animBg="1"/>
      <p:bldP spid="59" grpId="0" animBg="1"/>
      <p:bldP spid="6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3"/>
          <p:cNvSpPr txBox="1">
            <a:spLocks noChangeArrowheads="1"/>
          </p:cNvSpPr>
          <p:nvPr/>
        </p:nvSpPr>
        <p:spPr>
          <a:xfrm>
            <a:off x="3386706" y="2349961"/>
            <a:ext cx="6172200" cy="806877"/>
          </a:xfrm>
          <a:prstGeom prst="rect">
            <a:avLst/>
          </a:prstGeom>
        </p:spPr>
        <p:txBody>
          <a:bodyPr/>
          <a:lstStyle/>
          <a:p>
            <a:pPr marL="257175" indent="-257175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es-ES" sz="2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es-ES" sz="2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Ojo¡ No confundir el </a:t>
            </a:r>
            <a:r>
              <a:rPr lang="es-ES" sz="280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problema</a:t>
            </a:r>
            <a:r>
              <a:rPr lang="es-ES" sz="28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s-ES" sz="2800" b="1" kern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 falta de una solución.</a:t>
            </a:r>
            <a:endParaRPr lang="es-ES" sz="2800" kern="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Rectangle 4"/>
          <p:cNvSpPr>
            <a:spLocks noChangeArrowheads="1"/>
          </p:cNvSpPr>
          <p:nvPr/>
        </p:nvSpPr>
        <p:spPr bwMode="auto">
          <a:xfrm>
            <a:off x="3386706" y="5326612"/>
            <a:ext cx="3726414" cy="668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57175" indent="-257175" algn="ctr">
              <a:spcBef>
                <a:spcPct val="20000"/>
              </a:spcBef>
              <a:buClr>
                <a:schemeClr val="hlink"/>
              </a:buClr>
              <a:buSzPct val="90000"/>
            </a:pPr>
            <a:r>
              <a:rPr lang="es-E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“Hay que distribuir alimentos”</a:t>
            </a:r>
          </a:p>
        </p:txBody>
      </p:sp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7168462" y="5326610"/>
            <a:ext cx="3320026" cy="756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57175" indent="-257175" algn="ctr">
              <a:spcBef>
                <a:spcPct val="20000"/>
              </a:spcBef>
              <a:buClr>
                <a:schemeClr val="hlink"/>
              </a:buClr>
              <a:buSzPct val="90000"/>
            </a:pPr>
            <a:r>
              <a:rPr lang="es-E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“Los niños están desnutridos”</a:t>
            </a:r>
          </a:p>
        </p:txBody>
      </p:sp>
      <p:sp>
        <p:nvSpPr>
          <p:cNvPr id="27" name="Rectangle 6"/>
          <p:cNvSpPr>
            <a:spLocks noChangeArrowheads="1"/>
          </p:cNvSpPr>
          <p:nvPr/>
        </p:nvSpPr>
        <p:spPr bwMode="auto">
          <a:xfrm>
            <a:off x="3386706" y="3356994"/>
            <a:ext cx="3834427" cy="378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57175" indent="-257175" algn="ct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90000"/>
            </a:pPr>
            <a:r>
              <a:rPr lang="es-MX" sz="20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INCORRECTOS</a:t>
            </a:r>
            <a:endParaRPr lang="es-ES" sz="2000" b="1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ectangle 7"/>
          <p:cNvSpPr>
            <a:spLocks noChangeArrowheads="1"/>
          </p:cNvSpPr>
          <p:nvPr/>
        </p:nvSpPr>
        <p:spPr bwMode="auto">
          <a:xfrm>
            <a:off x="7168462" y="3356993"/>
            <a:ext cx="3320026" cy="378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57175" indent="-257175" algn="ct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90000"/>
            </a:pPr>
            <a:r>
              <a:rPr lang="es-MX" sz="2000" b="1" dirty="0">
                <a:solidFill>
                  <a:srgbClr val="FF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CORRECTOS</a:t>
            </a:r>
            <a:endParaRPr lang="es-ES" sz="2000" b="1" dirty="0">
              <a:solidFill>
                <a:srgbClr val="FFCC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3386706" y="3760437"/>
            <a:ext cx="38344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7175" indent="-257175" algn="ctr">
              <a:spcBef>
                <a:spcPct val="20000"/>
              </a:spcBef>
              <a:buClr>
                <a:schemeClr val="hlink"/>
              </a:buClr>
              <a:buSzPct val="90000"/>
            </a:pPr>
            <a:r>
              <a:rPr lang="es-E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“Hace falta un centro de salud” </a:t>
            </a:r>
          </a:p>
        </p:txBody>
      </p:sp>
      <p:sp>
        <p:nvSpPr>
          <p:cNvPr id="10" name="9 Rectángulo"/>
          <p:cNvSpPr/>
          <p:nvPr/>
        </p:nvSpPr>
        <p:spPr>
          <a:xfrm>
            <a:off x="7221134" y="3740474"/>
            <a:ext cx="32673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“Existe una alta morbilidad”</a:t>
            </a:r>
          </a:p>
        </p:txBody>
      </p:sp>
      <p:sp>
        <p:nvSpPr>
          <p:cNvPr id="11" name="10 Rectángulo"/>
          <p:cNvSpPr/>
          <p:nvPr/>
        </p:nvSpPr>
        <p:spPr>
          <a:xfrm>
            <a:off x="3386706" y="4408509"/>
            <a:ext cx="38344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7175" indent="-257175" algn="ctr">
              <a:spcBef>
                <a:spcPct val="20000"/>
              </a:spcBef>
              <a:buClr>
                <a:schemeClr val="hlink"/>
              </a:buClr>
              <a:buSzPct val="90000"/>
            </a:pPr>
            <a:r>
              <a:rPr lang="es-E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“Se requiere un programa de capacitación” </a:t>
            </a:r>
          </a:p>
        </p:txBody>
      </p:sp>
      <p:sp>
        <p:nvSpPr>
          <p:cNvPr id="12" name="11 Rectángulo"/>
          <p:cNvSpPr/>
          <p:nvPr/>
        </p:nvSpPr>
        <p:spPr>
          <a:xfrm>
            <a:off x="7168462" y="4433334"/>
            <a:ext cx="33200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7175" indent="-257175" algn="ctr">
              <a:spcBef>
                <a:spcPct val="20000"/>
              </a:spcBef>
              <a:buClr>
                <a:schemeClr val="hlink"/>
              </a:buClr>
              <a:buSzPct val="90000"/>
            </a:pPr>
            <a:r>
              <a:rPr lang="es-E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“No hay suficientes trabajadores calificados” </a:t>
            </a:r>
          </a:p>
        </p:txBody>
      </p:sp>
      <p:sp>
        <p:nvSpPr>
          <p:cNvPr id="14" name="Título 1"/>
          <p:cNvSpPr>
            <a:spLocks noGrp="1"/>
          </p:cNvSpPr>
          <p:nvPr>
            <p:ph type="title"/>
          </p:nvPr>
        </p:nvSpPr>
        <p:spPr>
          <a:xfrm>
            <a:off x="0" y="-147068"/>
            <a:ext cx="5613109" cy="1143000"/>
          </a:xfrm>
        </p:spPr>
        <p:txBody>
          <a:bodyPr/>
          <a:lstStyle/>
          <a:p>
            <a:r>
              <a:rPr lang="es-CO" altLang="es-CO" sz="2800" b="1" dirty="0">
                <a:latin typeface="+mn-lt"/>
                <a:ea typeface="+mn-ea"/>
                <a:cs typeface="+mn-cs"/>
              </a:rPr>
              <a:t>Para tener en cuenta al momento de definir un problema</a:t>
            </a:r>
          </a:p>
        </p:txBody>
      </p:sp>
      <p:sp>
        <p:nvSpPr>
          <p:cNvPr id="15" name="Marcador de contenido 2"/>
          <p:cNvSpPr txBox="1">
            <a:spLocks/>
          </p:cNvSpPr>
          <p:nvPr/>
        </p:nvSpPr>
        <p:spPr bwMode="auto">
          <a:xfrm>
            <a:off x="2017818" y="1201614"/>
            <a:ext cx="8229600" cy="108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5pPr>
            <a:lvl6pPr marL="2235982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42525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49067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55609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CO" sz="1800" dirty="0">
                <a:latin typeface="Maiandra GD" panose="020E0502030308020204" pitchFamily="34" charset="0"/>
              </a:rPr>
              <a:t>Los problemas son la manifestación de una condición de insatisfacción, o una situación negativa que debe ser revertida, no se puede confundir con </a:t>
            </a:r>
            <a:r>
              <a:rPr lang="es-ES" sz="1800" dirty="0">
                <a:latin typeface="Maiandra GD" panose="020E0502030308020204" pitchFamily="34" charset="0"/>
              </a:rPr>
              <a:t>una solución parcial o con la ausencia de </a:t>
            </a:r>
            <a:r>
              <a:rPr lang="es-ES" sz="1800" dirty="0">
                <a:latin typeface="Maiandra GD" panose="020E0502030308020204" pitchFamily="34" charset="0"/>
              </a:rPr>
              <a:t>solución.</a:t>
            </a:r>
            <a:endParaRPr lang="es-ES" sz="1800" dirty="0">
              <a:latin typeface="Maiandra GD" panose="020E0502030308020204" pitchFamily="34" charset="0"/>
            </a:endParaRPr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5932"/>
            <a:ext cx="2699792" cy="4144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175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6" grpId="0"/>
      <p:bldP spid="27" grpId="0"/>
      <p:bldP spid="2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2 Marcador de contenido"/>
          <p:cNvSpPr txBox="1">
            <a:spLocks/>
          </p:cNvSpPr>
          <p:nvPr/>
        </p:nvSpPr>
        <p:spPr bwMode="auto">
          <a:xfrm>
            <a:off x="1981200" y="3556588"/>
            <a:ext cx="8358074" cy="341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5pPr>
            <a:lvl6pPr marL="2235982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42525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49067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55609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es-CO" sz="2000" dirty="0"/>
              <a:t>Falta de una tubería de agua potable</a:t>
            </a:r>
          </a:p>
        </p:txBody>
      </p:sp>
      <p:sp>
        <p:nvSpPr>
          <p:cNvPr id="21" name="2 Marcador de contenido"/>
          <p:cNvSpPr txBox="1">
            <a:spLocks/>
          </p:cNvSpPr>
          <p:nvPr/>
        </p:nvSpPr>
        <p:spPr bwMode="auto">
          <a:xfrm>
            <a:off x="1991079" y="2295542"/>
            <a:ext cx="8358074" cy="341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5pPr>
            <a:lvl6pPr marL="2235982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42525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49067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55609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es-CO" sz="2000" dirty="0"/>
              <a:t>Falta de construcción de un colegio</a:t>
            </a:r>
            <a:endParaRPr lang="es-ES" sz="2000" dirty="0"/>
          </a:p>
        </p:txBody>
      </p:sp>
      <p:sp>
        <p:nvSpPr>
          <p:cNvPr id="22" name="2 Marcador de contenido"/>
          <p:cNvSpPr txBox="1">
            <a:spLocks/>
          </p:cNvSpPr>
          <p:nvPr/>
        </p:nvSpPr>
        <p:spPr bwMode="auto">
          <a:xfrm>
            <a:off x="1981200" y="2583574"/>
            <a:ext cx="8358074" cy="341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5pPr>
            <a:lvl6pPr marL="2235982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42525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49067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55609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es-CO" sz="2000" dirty="0"/>
              <a:t>Los niveles de hacinamiento escolar son altos</a:t>
            </a:r>
          </a:p>
        </p:txBody>
      </p:sp>
      <p:sp>
        <p:nvSpPr>
          <p:cNvPr id="23" name="2 Marcador de contenido"/>
          <p:cNvSpPr txBox="1">
            <a:spLocks/>
          </p:cNvSpPr>
          <p:nvPr/>
        </p:nvSpPr>
        <p:spPr bwMode="auto">
          <a:xfrm>
            <a:off x="1991079" y="2915144"/>
            <a:ext cx="8358074" cy="341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5pPr>
            <a:lvl6pPr marL="2235982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42525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49067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55609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es-CO" sz="2000" dirty="0"/>
              <a:t>Los niveles de contaminación del agua son altos</a:t>
            </a:r>
          </a:p>
        </p:txBody>
      </p:sp>
      <p:sp>
        <p:nvSpPr>
          <p:cNvPr id="24" name="2 Marcador de contenido"/>
          <p:cNvSpPr txBox="1">
            <a:spLocks/>
          </p:cNvSpPr>
          <p:nvPr/>
        </p:nvSpPr>
        <p:spPr bwMode="auto">
          <a:xfrm>
            <a:off x="1981200" y="3238861"/>
            <a:ext cx="8358074" cy="341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5pPr>
            <a:lvl6pPr marL="2235982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42525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49067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55609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es-CO" sz="2000" dirty="0"/>
              <a:t>Se necesita un acueducto </a:t>
            </a:r>
            <a:endParaRPr lang="es-CO" sz="2000" dirty="0"/>
          </a:p>
          <a:p>
            <a:pPr>
              <a:buFont typeface="Arial" pitchFamily="34" charset="0"/>
              <a:buNone/>
            </a:pPr>
            <a:endParaRPr lang="es-CO" sz="2000" dirty="0"/>
          </a:p>
          <a:p>
            <a:pPr>
              <a:buFont typeface="Arial" pitchFamily="34" charset="0"/>
              <a:buNone/>
            </a:pPr>
            <a:endParaRPr lang="es-ES" sz="2000" dirty="0"/>
          </a:p>
        </p:txBody>
      </p:sp>
      <p:sp>
        <p:nvSpPr>
          <p:cNvPr id="26" name="2 Marcador de contenido"/>
          <p:cNvSpPr txBox="1">
            <a:spLocks/>
          </p:cNvSpPr>
          <p:nvPr/>
        </p:nvSpPr>
        <p:spPr bwMode="auto">
          <a:xfrm>
            <a:off x="1973019" y="3883343"/>
            <a:ext cx="8358074" cy="341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5pPr>
            <a:lvl6pPr marL="2235982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42525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49067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55609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es-CO" sz="2000" dirty="0"/>
              <a:t>El nivel de suministro de agua potable es insuficiente</a:t>
            </a:r>
          </a:p>
        </p:txBody>
      </p:sp>
      <p:sp>
        <p:nvSpPr>
          <p:cNvPr id="27" name="2 Marcador de contenido"/>
          <p:cNvSpPr txBox="1">
            <a:spLocks/>
          </p:cNvSpPr>
          <p:nvPr/>
        </p:nvSpPr>
        <p:spPr bwMode="auto">
          <a:xfrm>
            <a:off x="1963141" y="4175498"/>
            <a:ext cx="8358074" cy="333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5pPr>
            <a:lvl6pPr marL="2235982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42525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49067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55609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es-CO" sz="2000" dirty="0"/>
              <a:t>Faltan sistemas de información integrados</a:t>
            </a:r>
            <a:endParaRPr lang="es-ES" sz="2000" dirty="0"/>
          </a:p>
        </p:txBody>
      </p:sp>
      <p:sp>
        <p:nvSpPr>
          <p:cNvPr id="28" name="2 Marcador de contenido"/>
          <p:cNvSpPr txBox="1">
            <a:spLocks/>
          </p:cNvSpPr>
          <p:nvPr/>
        </p:nvSpPr>
        <p:spPr bwMode="auto">
          <a:xfrm>
            <a:off x="1968080" y="4501720"/>
            <a:ext cx="8358074" cy="333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5pPr>
            <a:lvl6pPr marL="2235982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42525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49067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55609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es-CO" sz="2000" dirty="0"/>
              <a:t>Los niveles de atención al ciudadano son insatisfactorios</a:t>
            </a:r>
          </a:p>
        </p:txBody>
      </p:sp>
      <p:sp>
        <p:nvSpPr>
          <p:cNvPr id="29" name="2 Marcador de contenido"/>
          <p:cNvSpPr txBox="1">
            <a:spLocks/>
          </p:cNvSpPr>
          <p:nvPr/>
        </p:nvSpPr>
        <p:spPr bwMode="auto">
          <a:xfrm>
            <a:off x="1981200" y="4841641"/>
            <a:ext cx="8358074" cy="333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5pPr>
            <a:lvl6pPr marL="2235982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42525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49067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55609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es-CO" sz="2000" dirty="0"/>
              <a:t>La cobertura de atención en recreación es baja</a:t>
            </a:r>
            <a:endParaRPr lang="es-ES" sz="2000" dirty="0"/>
          </a:p>
        </p:txBody>
      </p:sp>
      <p:sp>
        <p:nvSpPr>
          <p:cNvPr id="30" name="2 Marcador de contenido"/>
          <p:cNvSpPr txBox="1">
            <a:spLocks/>
          </p:cNvSpPr>
          <p:nvPr/>
        </p:nvSpPr>
        <p:spPr bwMode="auto">
          <a:xfrm>
            <a:off x="1973019" y="5155768"/>
            <a:ext cx="8358074" cy="333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5pPr>
            <a:lvl6pPr marL="2235982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42525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49067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55609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es-CO" sz="2000" dirty="0"/>
              <a:t>Hacen falta escenarios deportivos</a:t>
            </a:r>
          </a:p>
        </p:txBody>
      </p:sp>
      <p:sp>
        <p:nvSpPr>
          <p:cNvPr id="31" name="2 Marcador de contenido"/>
          <p:cNvSpPr txBox="1">
            <a:spLocks/>
          </p:cNvSpPr>
          <p:nvPr/>
        </p:nvSpPr>
        <p:spPr bwMode="auto">
          <a:xfrm>
            <a:off x="1962230" y="5472095"/>
            <a:ext cx="8358074" cy="333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5pPr>
            <a:lvl6pPr marL="2235982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42525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49067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55609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es-CO" sz="2000" dirty="0"/>
              <a:t>Se requiere de un programa de prevención de embarazos a temprana edad</a:t>
            </a:r>
          </a:p>
        </p:txBody>
      </p:sp>
      <p:sp>
        <p:nvSpPr>
          <p:cNvPr id="32" name="2 Marcador de contenido"/>
          <p:cNvSpPr txBox="1">
            <a:spLocks/>
          </p:cNvSpPr>
          <p:nvPr/>
        </p:nvSpPr>
        <p:spPr bwMode="auto">
          <a:xfrm>
            <a:off x="1962230" y="5744398"/>
            <a:ext cx="8358074" cy="333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5pPr>
            <a:lvl6pPr marL="2235982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42525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49067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55609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es-CO" sz="2000" dirty="0"/>
              <a:t>Alto índice de embarazos a temprana edad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7176120" y="2627493"/>
            <a:ext cx="324036" cy="36933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>
            <a:defPPr>
              <a:defRPr lang="es-CO"/>
            </a:defPPr>
            <a:lvl1pPr>
              <a:spcBef>
                <a:spcPct val="50000"/>
              </a:spcBef>
              <a:defRPr sz="1800" b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s-ES_tradnl" dirty="0"/>
              <a:t>C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6170116" y="2311271"/>
            <a:ext cx="324036" cy="36933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s-ES_tradnl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7457289" y="2953494"/>
            <a:ext cx="324036" cy="36933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>
            <a:defPPr>
              <a:defRPr lang="es-CO"/>
            </a:defPPr>
            <a:lvl1pPr>
              <a:spcBef>
                <a:spcPct val="50000"/>
              </a:spcBef>
              <a:defRPr sz="1800" b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s-ES_tradnl" dirty="0"/>
              <a:t>C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7882163" y="3926039"/>
            <a:ext cx="324036" cy="36933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8377044" y="4569337"/>
            <a:ext cx="324036" cy="36933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7196648" y="4876524"/>
            <a:ext cx="324036" cy="36933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5159896" y="3301264"/>
            <a:ext cx="324036" cy="36933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6240021" y="3573016"/>
            <a:ext cx="324036" cy="36933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6852084" y="4211796"/>
            <a:ext cx="324036" cy="36933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5915985" y="5209553"/>
            <a:ext cx="324036" cy="36933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10020969" y="5507940"/>
            <a:ext cx="324036" cy="36933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6877024" y="5798316"/>
            <a:ext cx="324036" cy="36933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8" name="Título 1"/>
          <p:cNvSpPr>
            <a:spLocks noGrp="1"/>
          </p:cNvSpPr>
          <p:nvPr>
            <p:ph type="title"/>
          </p:nvPr>
        </p:nvSpPr>
        <p:spPr>
          <a:xfrm>
            <a:off x="0" y="-197980"/>
            <a:ext cx="8229600" cy="1143000"/>
          </a:xfrm>
        </p:spPr>
        <p:txBody>
          <a:bodyPr/>
          <a:lstStyle/>
          <a:p>
            <a:r>
              <a:rPr lang="es-CO" altLang="es-CO" sz="4800" b="1" dirty="0">
                <a:latin typeface="+mn-lt"/>
                <a:ea typeface="+mn-ea"/>
                <a:cs typeface="+mn-cs"/>
              </a:rPr>
              <a:t>Para reflexionar!!!!</a:t>
            </a:r>
          </a:p>
        </p:txBody>
      </p:sp>
      <p:pic>
        <p:nvPicPr>
          <p:cNvPr id="19" name="Imagen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548" y="959295"/>
            <a:ext cx="1910917" cy="1624279"/>
          </a:xfrm>
          <a:prstGeom prst="rect">
            <a:avLst/>
          </a:prstGeom>
        </p:spPr>
      </p:pic>
      <p:sp>
        <p:nvSpPr>
          <p:cNvPr id="20" name="2 Marcador de contenido"/>
          <p:cNvSpPr txBox="1">
            <a:spLocks/>
          </p:cNvSpPr>
          <p:nvPr/>
        </p:nvSpPr>
        <p:spPr bwMode="auto">
          <a:xfrm>
            <a:off x="2256498" y="1514612"/>
            <a:ext cx="7949105" cy="877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defRPr>
            </a:lvl5pPr>
            <a:lvl6pPr marL="2235982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42525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49067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55609" indent="-203271" algn="l" defTabSz="813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itchFamily="34" charset="0"/>
              <a:buNone/>
            </a:pPr>
            <a:r>
              <a:rPr lang="es-CO" dirty="0"/>
              <a:t>De los siguientes problemas, ¿cuál es correcto</a:t>
            </a:r>
            <a:r>
              <a:rPr lang="es-CO" b="1" dirty="0">
                <a:solidFill>
                  <a:srgbClr val="00B050"/>
                </a:solidFill>
              </a:rPr>
              <a:t> (C) </a:t>
            </a:r>
            <a:r>
              <a:rPr lang="es-CO" dirty="0"/>
              <a:t>y cuál es incorrecto </a:t>
            </a:r>
            <a:r>
              <a:rPr lang="es-CO" b="1" dirty="0">
                <a:solidFill>
                  <a:srgbClr val="FF0000"/>
                </a:solidFill>
              </a:rPr>
              <a:t>(I)</a:t>
            </a:r>
            <a:r>
              <a:rPr lang="es-CO" dirty="0"/>
              <a:t>?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34148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6" accel="28000" decel="2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9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1" grpId="0"/>
      <p:bldP spid="22" grpId="0"/>
      <p:bldP spid="23" grpId="0"/>
      <p:bldP spid="24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-122612"/>
            <a:ext cx="6915770" cy="1143000"/>
          </a:xfrm>
        </p:spPr>
        <p:txBody>
          <a:bodyPr/>
          <a:lstStyle/>
          <a:p>
            <a:r>
              <a:rPr lang="es-CO" altLang="es-CO" sz="3000" b="1" dirty="0">
                <a:latin typeface="+mn-lt"/>
                <a:ea typeface="+mn-ea"/>
                <a:cs typeface="+mn-cs"/>
              </a:rPr>
              <a:t>Pasos para la construcción de un Árbol del Problema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981200" y="1628800"/>
            <a:ext cx="8229600" cy="936104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es-CO" dirty="0" smtClean="0"/>
              <a:t>1. Analizar </a:t>
            </a:r>
            <a:r>
              <a:rPr lang="es-CO" dirty="0"/>
              <a:t>e identificar lo que se considere como problemas principales de la situación </a:t>
            </a:r>
            <a:r>
              <a:rPr lang="es-CO" dirty="0" smtClean="0"/>
              <a:t>a abordar “lluvia de ideas”.</a:t>
            </a:r>
            <a:endParaRPr lang="es-CO" dirty="0"/>
          </a:p>
        </p:txBody>
      </p:sp>
      <p:sp>
        <p:nvSpPr>
          <p:cNvPr id="4" name="Rectángulo 3"/>
          <p:cNvSpPr/>
          <p:nvPr/>
        </p:nvSpPr>
        <p:spPr>
          <a:xfrm rot="19408211">
            <a:off x="1567589" y="3263884"/>
            <a:ext cx="237626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Calles en mal estado</a:t>
            </a:r>
            <a:endParaRPr lang="es-CO" dirty="0"/>
          </a:p>
        </p:txBody>
      </p:sp>
      <p:sp>
        <p:nvSpPr>
          <p:cNvPr id="7" name="Rectángulo 6"/>
          <p:cNvSpPr/>
          <p:nvPr/>
        </p:nvSpPr>
        <p:spPr>
          <a:xfrm rot="1691288">
            <a:off x="4647962" y="2933589"/>
            <a:ext cx="237626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Conductores imprudentes</a:t>
            </a:r>
            <a:endParaRPr lang="es-CO" dirty="0"/>
          </a:p>
        </p:txBody>
      </p:sp>
      <p:sp>
        <p:nvSpPr>
          <p:cNvPr id="8" name="Rectángulo 7"/>
          <p:cNvSpPr/>
          <p:nvPr/>
        </p:nvSpPr>
        <p:spPr>
          <a:xfrm rot="20343100">
            <a:off x="2072972" y="4979738"/>
            <a:ext cx="237626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Deficiente mantenimiento</a:t>
            </a:r>
            <a:endParaRPr lang="es-CO" dirty="0"/>
          </a:p>
        </p:txBody>
      </p:sp>
      <p:sp>
        <p:nvSpPr>
          <p:cNvPr id="9" name="Rectángulo 8"/>
          <p:cNvSpPr/>
          <p:nvPr/>
        </p:nvSpPr>
        <p:spPr>
          <a:xfrm rot="193877">
            <a:off x="7686782" y="4863493"/>
            <a:ext cx="237626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Pérdida de confianza</a:t>
            </a:r>
            <a:endParaRPr lang="es-CO" dirty="0"/>
          </a:p>
        </p:txBody>
      </p:sp>
      <p:sp>
        <p:nvSpPr>
          <p:cNvPr id="10" name="Rectángulo 9"/>
          <p:cNvSpPr/>
          <p:nvPr/>
        </p:nvSpPr>
        <p:spPr>
          <a:xfrm rot="193877">
            <a:off x="7686782" y="3124890"/>
            <a:ext cx="237626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Vehículos en malas condiciones</a:t>
            </a:r>
            <a:endParaRPr lang="es-CO" dirty="0"/>
          </a:p>
        </p:txBody>
      </p:sp>
      <p:sp>
        <p:nvSpPr>
          <p:cNvPr id="11" name="Rectángulo 10"/>
          <p:cNvSpPr/>
          <p:nvPr/>
        </p:nvSpPr>
        <p:spPr>
          <a:xfrm rot="1054598">
            <a:off x="4647962" y="5857536"/>
            <a:ext cx="237626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Pasajeros heridos</a:t>
            </a:r>
            <a:endParaRPr lang="es-CO" dirty="0"/>
          </a:p>
        </p:txBody>
      </p:sp>
      <p:sp>
        <p:nvSpPr>
          <p:cNvPr id="12" name="Rectángulo 11"/>
          <p:cNvSpPr/>
          <p:nvPr/>
        </p:nvSpPr>
        <p:spPr>
          <a:xfrm rot="20202403">
            <a:off x="5291674" y="4438419"/>
            <a:ext cx="237626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Frecuentes accidentes</a:t>
            </a:r>
            <a:endParaRPr lang="es-CO" dirty="0"/>
          </a:p>
        </p:txBody>
      </p:sp>
      <p:sp>
        <p:nvSpPr>
          <p:cNvPr id="13" name="Rectángulo 12"/>
          <p:cNvSpPr/>
          <p:nvPr/>
        </p:nvSpPr>
        <p:spPr>
          <a:xfrm rot="181565">
            <a:off x="3314281" y="3843898"/>
            <a:ext cx="237626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Pasajeros llegan tarde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88511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4021</TotalTime>
  <Words>1269</Words>
  <Application>Microsoft Office PowerPoint</Application>
  <PresentationFormat>Panorámica</PresentationFormat>
  <Paragraphs>185</Paragraphs>
  <Slides>21</Slides>
  <Notes>5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30" baseType="lpstr">
      <vt:lpstr>MS PGothic</vt:lpstr>
      <vt:lpstr>Arial</vt:lpstr>
      <vt:lpstr>Berlin Sans FB</vt:lpstr>
      <vt:lpstr>Calibri</vt:lpstr>
      <vt:lpstr>Calibri Light</vt:lpstr>
      <vt:lpstr>Maiandra GD</vt:lpstr>
      <vt:lpstr>Times New Roman</vt:lpstr>
      <vt:lpstr>Wingdings</vt:lpstr>
      <vt:lpstr>Tema de Office</vt:lpstr>
      <vt:lpstr>Análisis del Problema</vt:lpstr>
      <vt:lpstr>Mira la foto fijamente durante unos 20 segundos y veras una jirafa</vt:lpstr>
      <vt:lpstr>Presentación de PowerPoint</vt:lpstr>
      <vt:lpstr>Análisis del Problema</vt:lpstr>
      <vt:lpstr>Árbol del Problema</vt:lpstr>
      <vt:lpstr>Presentación de PowerPoint</vt:lpstr>
      <vt:lpstr>Para tener en cuenta al momento de definir un problema</vt:lpstr>
      <vt:lpstr>Para reflexionar!!!!</vt:lpstr>
      <vt:lpstr>Pasos para la construcción de un Árbol del Problema</vt:lpstr>
      <vt:lpstr>Pasos para la construcción de un Árbol del Problema</vt:lpstr>
      <vt:lpstr>Pasos para la construcción de un Árbol del Problema</vt:lpstr>
      <vt:lpstr>Pasos para la construcción de un Árbol del Problema</vt:lpstr>
      <vt:lpstr>Pasos para la construcción de un Árbol del Problema</vt:lpstr>
      <vt:lpstr>Pasos para la construcción de un Árbol del Problema</vt:lpstr>
      <vt:lpstr>Para tener en cuenta al momento de definir un problema</vt:lpstr>
      <vt:lpstr>Presentación de PowerPoint</vt:lpstr>
      <vt:lpstr>Árbol de Objetivos</vt:lpstr>
      <vt:lpstr>Presentación de PowerPoint</vt:lpstr>
      <vt:lpstr>Árbol de Objetivos</vt:lpstr>
      <vt:lpstr>Ejemplos:</vt:lpstr>
      <vt:lpstr>Construcción del árbol de objetivos a partir del árbol del problema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UTP</dc:creator>
  <cp:lastModifiedBy>Usuario UTP</cp:lastModifiedBy>
  <cp:revision>536</cp:revision>
  <cp:lastPrinted>2017-05-16T14:27:28Z</cp:lastPrinted>
  <dcterms:created xsi:type="dcterms:W3CDTF">2017-03-06T22:18:18Z</dcterms:created>
  <dcterms:modified xsi:type="dcterms:W3CDTF">2019-07-17T16:33:19Z</dcterms:modified>
</cp:coreProperties>
</file>