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432" r:id="rId3"/>
    <p:sldId id="433" r:id="rId4"/>
    <p:sldId id="448" r:id="rId5"/>
    <p:sldId id="447" r:id="rId6"/>
    <p:sldId id="441" r:id="rId7"/>
    <p:sldId id="440" r:id="rId8"/>
    <p:sldId id="439" r:id="rId9"/>
    <p:sldId id="442" r:id="rId10"/>
    <p:sldId id="443" r:id="rId11"/>
    <p:sldId id="446" r:id="rId12"/>
    <p:sldId id="431" r:id="rId13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06400" indent="50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812800" indent="10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219200" indent="152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625600" indent="203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77488-50F9-4D4B-8E1E-F065D081D95B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4497C-0C91-4BAD-8882-94C496B8DF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949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2276" y="1845116"/>
            <a:ext cx="7052461" cy="12731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44552" y="3365755"/>
            <a:ext cx="5807909" cy="15178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36AB9-4B35-4A56-BB9A-28E819E5FAEF}" type="datetimeFigureOut">
              <a:rPr lang="es-CO" altLang="es-CO"/>
              <a:pPr/>
              <a:t>01/04/2019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BF266-52B0-4B07-88BB-86EA2031383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4190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435ED-593A-4B4B-9286-966C9491A0A5}" type="datetimeFigureOut">
              <a:rPr lang="es-CO" altLang="es-CO"/>
              <a:pPr/>
              <a:t>01/04/2019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98810-DD8F-4AF0-A722-74A6B8AAC4E7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5791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015335" y="237858"/>
            <a:ext cx="1866828" cy="506788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4851" y="237858"/>
            <a:ext cx="5462200" cy="506788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33AD4-A4BC-431D-9BF8-F271D25108EA}" type="datetimeFigureOut">
              <a:rPr lang="es-CO" altLang="es-CO"/>
              <a:pPr/>
              <a:t>01/04/2019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BC8BA-7346-48DF-968C-D0F3DBA03EA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6863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9E40C-32EC-43B5-90BC-EDC6CB1455BA}" type="datetimeFigureOut">
              <a:rPr lang="es-CO" altLang="es-CO"/>
              <a:pPr/>
              <a:t>01/04/2019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B2A0E-5B5E-4E7D-845E-DB922F26B42C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9944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407" y="3816722"/>
            <a:ext cx="7052461" cy="117966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5407" y="2517442"/>
            <a:ext cx="7052461" cy="129928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96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6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27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92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45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523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DDC79-D389-4C8E-B62B-95163BE6A813}" type="datetimeFigureOut">
              <a:rPr lang="es-CO" altLang="es-CO"/>
              <a:pPr/>
              <a:t>01/04/2019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C7567-A7AE-4534-A40C-6A9940B81E64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8131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4851" y="1385899"/>
            <a:ext cx="3664514" cy="39198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7648" y="1385899"/>
            <a:ext cx="3664514" cy="39198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5231F-F103-4117-99E9-F1BBB31E4656}" type="datetimeFigureOut">
              <a:rPr lang="es-CO" altLang="es-CO"/>
              <a:pPr/>
              <a:t>01/04/2019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40A3C-BE5E-44CD-B65D-E194B9A534E3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13884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851" y="1329529"/>
            <a:ext cx="3665955" cy="55408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851" y="1883613"/>
            <a:ext cx="3665955" cy="34221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14768" y="1329529"/>
            <a:ext cx="3667395" cy="55408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14768" y="1883613"/>
            <a:ext cx="3667395" cy="34221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CDC3A-3549-49E5-8E7F-986007F334D4}" type="datetimeFigureOut">
              <a:rPr lang="es-CO" altLang="es-CO"/>
              <a:pPr/>
              <a:t>01/04/2019</a:t>
            </a:fld>
            <a:endParaRPr lang="es-CO" alt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BCEC4-4038-4189-AC9F-539A93DAB57D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9229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655B8-D85A-4F8E-9DD8-C04432651ED9}" type="datetimeFigureOut">
              <a:rPr lang="es-CO" altLang="es-CO"/>
              <a:pPr/>
              <a:t>01/04/2019</a:t>
            </a:fld>
            <a:endParaRPr lang="es-CO" alt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13089-1517-4D4F-B75D-3D0EC57F921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7771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6D854-DE0C-40A9-9382-3B50A832C699}" type="datetimeFigureOut">
              <a:rPr lang="es-CO" altLang="es-CO"/>
              <a:pPr/>
              <a:t>01/04/2019</a:t>
            </a:fld>
            <a:endParaRPr lang="es-CO" alt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7A71D-CAC2-46C1-9D84-3362DE4D182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56763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851" y="236483"/>
            <a:ext cx="2729660" cy="10064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3902" y="236483"/>
            <a:ext cx="4638261" cy="506925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4851" y="1242910"/>
            <a:ext cx="2729660" cy="4062829"/>
          </a:xfr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A7DC3-E7E4-4CF5-ADDB-93750FD5A5D3}" type="datetimeFigureOut">
              <a:rPr lang="es-CO" altLang="es-CO"/>
              <a:pPr/>
              <a:t>01/04/2019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A0214-7677-4C37-AD24-13CBF6E8FAB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036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6273" y="4157697"/>
            <a:ext cx="4978208" cy="4908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26273" y="530711"/>
            <a:ext cx="4978208" cy="3563740"/>
          </a:xfrm>
        </p:spPr>
        <p:txBody>
          <a:bodyPr lIns="81308" tIns="40654" rIns="81308" bIns="40654" rtlCol="0">
            <a:normAutofit/>
          </a:bodyPr>
          <a:lstStyle>
            <a:lvl1pPr marL="0" indent="0">
              <a:buNone/>
              <a:defRPr sz="2800"/>
            </a:lvl1pPr>
            <a:lvl2pPr marL="406542" indent="0">
              <a:buNone/>
              <a:defRPr sz="2500"/>
            </a:lvl2pPr>
            <a:lvl3pPr marL="813084" indent="0">
              <a:buNone/>
              <a:defRPr sz="2100"/>
            </a:lvl3pPr>
            <a:lvl4pPr marL="1219627" indent="0">
              <a:buNone/>
              <a:defRPr sz="1800"/>
            </a:lvl4pPr>
            <a:lvl5pPr marL="1626169" indent="0">
              <a:buNone/>
              <a:defRPr sz="1800"/>
            </a:lvl5pPr>
            <a:lvl6pPr marL="2032711" indent="0">
              <a:buNone/>
              <a:defRPr sz="1800"/>
            </a:lvl6pPr>
            <a:lvl7pPr marL="2439253" indent="0">
              <a:buNone/>
              <a:defRPr sz="1800"/>
            </a:lvl7pPr>
            <a:lvl8pPr marL="2845796" indent="0">
              <a:buNone/>
              <a:defRPr sz="1800"/>
            </a:lvl8pPr>
            <a:lvl9pPr marL="3252338" indent="0">
              <a:buNone/>
              <a:defRPr sz="18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6273" y="4648536"/>
            <a:ext cx="4978208" cy="697074"/>
          </a:xfr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DF707-770C-41F1-A5FC-401151B6EBDC}" type="datetimeFigureOut">
              <a:rPr lang="es-CO" altLang="es-CO"/>
              <a:pPr/>
              <a:t>01/04/2019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9C7F-2CF7-4096-8263-03B94034E18C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2316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uario UTP\Desktop\Imagen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Clic para editar título</a:t>
            </a:r>
            <a:endParaRPr lang="es-CO" altLang="es-CO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AC372AAA-9621-4501-BCE4-13700E49D0E5}" type="datetimeFigureOut">
              <a:rPr lang="es-CO" altLang="es-CO"/>
              <a:pPr/>
              <a:t>01/04/2019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ctr" defTabSz="914720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E0FC4C14-0E4A-45CE-80DB-3C4D7680ABAB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CO" altLang="es-CO" sz="2400" kern="1200" smtClean="0">
          <a:solidFill>
            <a:schemeClr val="accent1">
              <a:lumMod val="50000"/>
            </a:schemeClr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06542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308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9627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6169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235982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2525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9067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09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542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084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627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6169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711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9253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5796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338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uario UTP\Desktop\Image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49905"/>
          </a:xfrm>
        </p:spPr>
        <p:txBody>
          <a:bodyPr/>
          <a:lstStyle/>
          <a:p>
            <a:r>
              <a:rPr lang="es-CO" sz="3200" b="1" dirty="0"/>
              <a:t>Programa 3. </a:t>
            </a:r>
            <a:r>
              <a:rPr lang="es-CO" sz="3200" b="1" dirty="0" err="1">
                <a:solidFill>
                  <a:srgbClr val="FF0000"/>
                </a:solidFill>
              </a:rPr>
              <a:t>xxxxxxxxxxx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547673" y="1556792"/>
            <a:ext cx="7886700" cy="864096"/>
          </a:xfrm>
        </p:spPr>
        <p:txBody>
          <a:bodyPr/>
          <a:lstStyle/>
          <a:p>
            <a:pPr marL="0" indent="0">
              <a:buNone/>
            </a:pPr>
            <a:r>
              <a:rPr lang="es-CO" sz="2000" u="sng" dirty="0"/>
              <a:t>Descripción y principales resultados:</a:t>
            </a:r>
            <a:r>
              <a:rPr lang="es-CO" sz="2000" dirty="0">
                <a:solidFill>
                  <a:srgbClr val="FF0000"/>
                </a:solidFill>
              </a:rPr>
              <a:t> </a:t>
            </a:r>
            <a:r>
              <a:rPr lang="es-CO" sz="2000" dirty="0" err="1">
                <a:solidFill>
                  <a:srgbClr val="FF0000"/>
                </a:solidFill>
              </a:rPr>
              <a:t>xxxxxxxxxxxxxxxxxxx</a:t>
            </a:r>
            <a:endParaRPr lang="es-CO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sz="20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03647"/>
              </p:ext>
            </p:extLst>
          </p:nvPr>
        </p:nvGraphicFramePr>
        <p:xfrm>
          <a:off x="179511" y="2799111"/>
          <a:ext cx="8723311" cy="1296412"/>
        </p:xfrm>
        <a:graphic>
          <a:graphicData uri="http://schemas.openxmlformats.org/drawingml/2006/table">
            <a:tbl>
              <a:tblPr/>
              <a:tblGrid>
                <a:gridCol w="948077">
                  <a:extLst>
                    <a:ext uri="{9D8B030D-6E8A-4147-A177-3AD203B41FA5}">
                      <a16:colId xmlns:a16="http://schemas.microsoft.com/office/drawing/2014/main" val="3705955893"/>
                    </a:ext>
                  </a:extLst>
                </a:gridCol>
                <a:gridCol w="949736">
                  <a:extLst>
                    <a:ext uri="{9D8B030D-6E8A-4147-A177-3AD203B41FA5}">
                      <a16:colId xmlns:a16="http://schemas.microsoft.com/office/drawing/2014/main" val="2427168126"/>
                    </a:ext>
                  </a:extLst>
                </a:gridCol>
                <a:gridCol w="1160235">
                  <a:extLst>
                    <a:ext uri="{9D8B030D-6E8A-4147-A177-3AD203B41FA5}">
                      <a16:colId xmlns:a16="http://schemas.microsoft.com/office/drawing/2014/main" val="2329431894"/>
                    </a:ext>
                  </a:extLst>
                </a:gridCol>
                <a:gridCol w="899389">
                  <a:extLst>
                    <a:ext uri="{9D8B030D-6E8A-4147-A177-3AD203B41FA5}">
                      <a16:colId xmlns:a16="http://schemas.microsoft.com/office/drawing/2014/main" val="1369553524"/>
                    </a:ext>
                  </a:extLst>
                </a:gridCol>
                <a:gridCol w="819135">
                  <a:extLst>
                    <a:ext uri="{9D8B030D-6E8A-4147-A177-3AD203B41FA5}">
                      <a16:colId xmlns:a16="http://schemas.microsoft.com/office/drawing/2014/main" val="2886636857"/>
                    </a:ext>
                  </a:extLst>
                </a:gridCol>
                <a:gridCol w="820734">
                  <a:extLst>
                    <a:ext uri="{9D8B030D-6E8A-4147-A177-3AD203B41FA5}">
                      <a16:colId xmlns:a16="http://schemas.microsoft.com/office/drawing/2014/main" val="2325009562"/>
                    </a:ext>
                  </a:extLst>
                </a:gridCol>
                <a:gridCol w="689511">
                  <a:extLst>
                    <a:ext uri="{9D8B030D-6E8A-4147-A177-3AD203B41FA5}">
                      <a16:colId xmlns:a16="http://schemas.microsoft.com/office/drawing/2014/main" val="3682355154"/>
                    </a:ext>
                  </a:extLst>
                </a:gridCol>
                <a:gridCol w="656362">
                  <a:extLst>
                    <a:ext uri="{9D8B030D-6E8A-4147-A177-3AD203B41FA5}">
                      <a16:colId xmlns:a16="http://schemas.microsoft.com/office/drawing/2014/main" val="814151703"/>
                    </a:ext>
                  </a:extLst>
                </a:gridCol>
                <a:gridCol w="656362">
                  <a:extLst>
                    <a:ext uri="{9D8B030D-6E8A-4147-A177-3AD203B41FA5}">
                      <a16:colId xmlns:a16="http://schemas.microsoft.com/office/drawing/2014/main" val="2872274014"/>
                    </a:ext>
                  </a:extLst>
                </a:gridCol>
                <a:gridCol w="591720">
                  <a:extLst>
                    <a:ext uri="{9D8B030D-6E8A-4147-A177-3AD203B41FA5}">
                      <a16:colId xmlns:a16="http://schemas.microsoft.com/office/drawing/2014/main" val="1060792195"/>
                    </a:ext>
                  </a:extLst>
                </a:gridCol>
                <a:gridCol w="532050">
                  <a:extLst>
                    <a:ext uri="{9D8B030D-6E8A-4147-A177-3AD203B41FA5}">
                      <a16:colId xmlns:a16="http://schemas.microsoft.com/office/drawing/2014/main" val="931887343"/>
                    </a:ext>
                  </a:extLst>
                </a:gridCol>
              </a:tblGrid>
              <a:tr h="1422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Resumen Narrativo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Factores críticos/retos a los que contribuye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Apuesta estratégica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indicador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Fórmula de cálculo del indicador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medida del indicador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744371"/>
                  </a:ext>
                </a:extLst>
              </a:tr>
              <a:tr h="2025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08426"/>
                  </a:ext>
                </a:extLst>
              </a:tr>
              <a:tr h="812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s-CO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 </a:t>
                      </a:r>
                      <a:r>
                        <a:rPr lang="es-CO" sz="12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xxxxxx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521537"/>
                  </a:ext>
                </a:extLst>
              </a:tr>
              <a:tr h="81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047721"/>
                  </a:ext>
                </a:extLst>
              </a:tr>
              <a:tr h="81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90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83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49905"/>
          </a:xfrm>
        </p:spPr>
        <p:txBody>
          <a:bodyPr/>
          <a:lstStyle/>
          <a:p>
            <a:r>
              <a:rPr lang="es-CO" sz="3200" b="1" dirty="0"/>
              <a:t>Aporte del direccionamiento </a:t>
            </a:r>
            <a:r>
              <a:rPr lang="es-CO" sz="3200" b="1" dirty="0" smtClean="0"/>
              <a:t>a los retos PEI 2028</a:t>
            </a:r>
            <a:endParaRPr lang="es-CO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40494"/>
              </p:ext>
            </p:extLst>
          </p:nvPr>
        </p:nvGraphicFramePr>
        <p:xfrm>
          <a:off x="519008" y="1628800"/>
          <a:ext cx="8198568" cy="2257241"/>
        </p:xfrm>
        <a:graphic>
          <a:graphicData uri="http://schemas.openxmlformats.org/drawingml/2006/table">
            <a:tbl>
              <a:tblPr/>
              <a:tblGrid>
                <a:gridCol w="1285800">
                  <a:extLst>
                    <a:ext uri="{9D8B030D-6E8A-4147-A177-3AD203B41FA5}">
                      <a16:colId xmlns:a16="http://schemas.microsoft.com/office/drawing/2014/main" val="407326980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542212568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1685851665"/>
                    </a:ext>
                  </a:extLst>
                </a:gridCol>
              </a:tblGrid>
              <a:tr h="2945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Resumen Narrativo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Retos del PEI 2020 - 2028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8" marR="2988" marT="2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09641"/>
                  </a:ext>
                </a:extLst>
              </a:tr>
              <a:tr h="2194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 Estratégico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XXXXXXXXXXX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88" marR="2988" marT="2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839997"/>
                  </a:ext>
                </a:extLst>
              </a:tr>
              <a:tr h="1792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1. </a:t>
                      </a:r>
                      <a:r>
                        <a:rPr lang="es-C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XXXXXXXX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88" marR="2988" marT="2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194111"/>
                  </a:ext>
                </a:extLst>
              </a:tr>
              <a:tr h="1792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2. </a:t>
                      </a:r>
                      <a:r>
                        <a:rPr lang="es-C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XXXXXXXX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988" marR="2988" marT="2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302476"/>
                  </a:ext>
                </a:extLst>
              </a:tr>
              <a:tr h="1792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3. </a:t>
                      </a:r>
                      <a:r>
                        <a:rPr lang="es-C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XXXXXXXX</a:t>
                      </a:r>
                    </a:p>
                  </a:txBody>
                  <a:tcPr marL="2988" marR="2988" marT="2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8" marR="2988" marT="29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054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13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72866" y="3429001"/>
            <a:ext cx="4598268" cy="1320794"/>
          </a:xfrm>
        </p:spPr>
        <p:txBody>
          <a:bodyPr/>
          <a:lstStyle/>
          <a:p>
            <a:pPr algn="r">
              <a:buNone/>
            </a:pPr>
            <a:r>
              <a:rPr lang="es-CO" sz="4950" dirty="0">
                <a:latin typeface="Brush Script MT" pitchFamily="66" charset="0"/>
              </a:rPr>
              <a:t>GRACIAS…</a:t>
            </a:r>
            <a:endParaRPr lang="es-ES" sz="495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9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6858000" cy="818219"/>
          </a:xfrm>
        </p:spPr>
        <p:txBody>
          <a:bodyPr/>
          <a:lstStyle/>
          <a:p>
            <a:r>
              <a:rPr lang="es-CO" sz="4800" dirty="0"/>
              <a:t>Formulación del Plan de Desarrollo Institucional 2020 - 2028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858000" cy="640188"/>
          </a:xfrm>
        </p:spPr>
        <p:txBody>
          <a:bodyPr/>
          <a:lstStyle/>
          <a:p>
            <a:r>
              <a:rPr lang="es-CO" sz="3600" b="1" dirty="0"/>
              <a:t>Propuesta de Direccionamiento Estratégico</a:t>
            </a:r>
          </a:p>
          <a:p>
            <a:r>
              <a:rPr lang="es-CO" sz="3600" b="1" dirty="0"/>
              <a:t>Eje estratégico: </a:t>
            </a:r>
            <a:r>
              <a:rPr lang="es-CO" sz="3600" b="1" dirty="0">
                <a:solidFill>
                  <a:srgbClr val="FF0000"/>
                </a:solidFill>
              </a:rPr>
              <a:t>XXXXXXXX</a:t>
            </a:r>
          </a:p>
        </p:txBody>
      </p:sp>
    </p:spTree>
    <p:extLst>
      <p:ext uri="{BB962C8B-B14F-4D97-AF65-F5344CB8AC3E}">
        <p14:creationId xmlns:p14="http://schemas.microsoft.com/office/powerpoint/2010/main" val="303249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49905"/>
          </a:xfrm>
        </p:spPr>
        <p:txBody>
          <a:bodyPr/>
          <a:lstStyle/>
          <a:p>
            <a:r>
              <a:rPr lang="es-CO" sz="3200" b="1" dirty="0" smtClean="0"/>
              <a:t>Análisis de la temática de Discusión</a:t>
            </a:r>
            <a:br>
              <a:rPr lang="es-CO" sz="3200" b="1" dirty="0" smtClean="0"/>
            </a:br>
            <a:r>
              <a:rPr lang="es-CO" sz="3200" b="1" dirty="0" smtClean="0"/>
              <a:t>(DOFA)</a:t>
            </a:r>
            <a:endParaRPr lang="es-CO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80586"/>
              </p:ext>
            </p:extLst>
          </p:nvPr>
        </p:nvGraphicFramePr>
        <p:xfrm>
          <a:off x="1115616" y="1628800"/>
          <a:ext cx="6824618" cy="4312452"/>
        </p:xfrm>
        <a:graphic>
          <a:graphicData uri="http://schemas.openxmlformats.org/drawingml/2006/table">
            <a:tbl>
              <a:tblPr/>
              <a:tblGrid>
                <a:gridCol w="3412309">
                  <a:extLst>
                    <a:ext uri="{9D8B030D-6E8A-4147-A177-3AD203B41FA5}">
                      <a16:colId xmlns:a16="http://schemas.microsoft.com/office/drawing/2014/main" val="1470679535"/>
                    </a:ext>
                  </a:extLst>
                </a:gridCol>
                <a:gridCol w="3412309">
                  <a:extLst>
                    <a:ext uri="{9D8B030D-6E8A-4147-A177-3AD203B41FA5}">
                      <a16:colId xmlns:a16="http://schemas.microsoft.com/office/drawing/2014/main" val="2448352375"/>
                    </a:ext>
                  </a:extLst>
                </a:gridCol>
              </a:tblGrid>
              <a:tr h="2073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DEBILIDADES</a:t>
                      </a:r>
                    </a:p>
                  </a:txBody>
                  <a:tcPr marL="7755" marR="7755" marT="7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OPORTUNIDADES</a:t>
                      </a:r>
                    </a:p>
                  </a:txBody>
                  <a:tcPr marL="7755" marR="7755" marT="7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4069"/>
                  </a:ext>
                </a:extLst>
              </a:tr>
              <a:tr h="1808837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5" marR="7755" marT="7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5" marR="7755" marT="7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747665"/>
                  </a:ext>
                </a:extLst>
              </a:tr>
              <a:tr h="2310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FORTALEZAS</a:t>
                      </a:r>
                    </a:p>
                  </a:txBody>
                  <a:tcPr marL="7755" marR="7755" marT="7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AMENAZAS</a:t>
                      </a:r>
                    </a:p>
                  </a:txBody>
                  <a:tcPr marL="7755" marR="7755" marT="7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60504"/>
                  </a:ext>
                </a:extLst>
              </a:tr>
              <a:tr h="155010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5" marR="7755" marT="7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5" marR="7755" marT="7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3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58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49905"/>
          </a:xfrm>
        </p:spPr>
        <p:txBody>
          <a:bodyPr/>
          <a:lstStyle/>
          <a:p>
            <a:r>
              <a:rPr lang="es-CO" sz="3200" b="1" dirty="0" smtClean="0"/>
              <a:t>Análisis de la temática de Discusión</a:t>
            </a:r>
            <a:br>
              <a:rPr lang="es-CO" sz="3200" b="1" dirty="0" smtClean="0"/>
            </a:br>
            <a:r>
              <a:rPr lang="es-CO" sz="3200" b="1" dirty="0" smtClean="0"/>
              <a:t>(Apuestas Estratégicas y Grupos de valor)</a:t>
            </a:r>
            <a:endParaRPr lang="es-CO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63233"/>
              </p:ext>
            </p:extLst>
          </p:nvPr>
        </p:nvGraphicFramePr>
        <p:xfrm>
          <a:off x="760748" y="1628800"/>
          <a:ext cx="7766520" cy="2160274"/>
        </p:xfrm>
        <a:graphic>
          <a:graphicData uri="http://schemas.openxmlformats.org/drawingml/2006/table">
            <a:tbl>
              <a:tblPr/>
              <a:tblGrid>
                <a:gridCol w="380492">
                  <a:extLst>
                    <a:ext uri="{9D8B030D-6E8A-4147-A177-3AD203B41FA5}">
                      <a16:colId xmlns:a16="http://schemas.microsoft.com/office/drawing/2014/main" val="2301859642"/>
                    </a:ext>
                  </a:extLst>
                </a:gridCol>
                <a:gridCol w="7386028">
                  <a:extLst>
                    <a:ext uri="{9D8B030D-6E8A-4147-A177-3AD203B41FA5}">
                      <a16:colId xmlns:a16="http://schemas.microsoft.com/office/drawing/2014/main" val="2637729380"/>
                    </a:ext>
                  </a:extLst>
                </a:gridCol>
              </a:tblGrid>
              <a:tr h="6601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APUESTAS ESTRATÉGICAS INNOVADORAS A ABORDAR Al 2028 EN EL MARCO DE LA TEMÁTICA DE DISCUSIÓN ACORDE AL ANÁLISIS FODA 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018597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490553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261812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826517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875075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650134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095200"/>
                  </a:ext>
                </a:extLst>
              </a:tr>
              <a:tr h="246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3667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07646"/>
              </p:ext>
            </p:extLst>
          </p:nvPr>
        </p:nvGraphicFramePr>
        <p:xfrm>
          <a:off x="827583" y="4360449"/>
          <a:ext cx="7632849" cy="1342418"/>
        </p:xfrm>
        <a:graphic>
          <a:graphicData uri="http://schemas.openxmlformats.org/drawingml/2006/table">
            <a:tbl>
              <a:tblPr/>
              <a:tblGrid>
                <a:gridCol w="373943">
                  <a:extLst>
                    <a:ext uri="{9D8B030D-6E8A-4147-A177-3AD203B41FA5}">
                      <a16:colId xmlns:a16="http://schemas.microsoft.com/office/drawing/2014/main" val="1107013570"/>
                    </a:ext>
                  </a:extLst>
                </a:gridCol>
                <a:gridCol w="3629453">
                  <a:extLst>
                    <a:ext uri="{9D8B030D-6E8A-4147-A177-3AD203B41FA5}">
                      <a16:colId xmlns:a16="http://schemas.microsoft.com/office/drawing/2014/main" val="1647154451"/>
                    </a:ext>
                  </a:extLst>
                </a:gridCol>
                <a:gridCol w="3629453">
                  <a:extLst>
                    <a:ext uri="{9D8B030D-6E8A-4147-A177-3AD203B41FA5}">
                      <a16:colId xmlns:a16="http://schemas.microsoft.com/office/drawing/2014/main" val="545570195"/>
                    </a:ext>
                  </a:extLst>
                </a:gridCol>
              </a:tblGrid>
              <a:tr h="177873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ANÁLISIS DE STAKEHOLDERS - GRUPOS DE VALOR CON LOS QUE SE RELACIONA LA TEMÁTICA DE DISCUSIÓN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072961"/>
                  </a:ext>
                </a:extLst>
              </a:tr>
              <a:tr h="1778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VALOR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 LA RELACIÓN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408628"/>
                  </a:ext>
                </a:extLst>
              </a:tr>
              <a:tr h="1778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643471"/>
                  </a:ext>
                </a:extLst>
              </a:tr>
              <a:tr h="1778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908697"/>
                  </a:ext>
                </a:extLst>
              </a:tr>
              <a:tr h="1778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817171"/>
                  </a:ext>
                </a:extLst>
              </a:tr>
              <a:tr h="1778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825210"/>
                  </a:ext>
                </a:extLst>
              </a:tr>
              <a:tr h="1778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94" marR="8894" marT="88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10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94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49905"/>
          </a:xfrm>
        </p:spPr>
        <p:txBody>
          <a:bodyPr/>
          <a:lstStyle/>
          <a:p>
            <a:r>
              <a:rPr lang="es-CO" sz="3200" b="1" dirty="0"/>
              <a:t>Definición </a:t>
            </a:r>
            <a:r>
              <a:rPr lang="es-CO" sz="3200" b="1" dirty="0" smtClean="0"/>
              <a:t>de la Temática de Discusión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547673" y="1556792"/>
            <a:ext cx="7886700" cy="864096"/>
          </a:xfrm>
        </p:spPr>
        <p:txBody>
          <a:bodyPr/>
          <a:lstStyle/>
          <a:p>
            <a:pPr marL="0" indent="0">
              <a:buNone/>
            </a:pPr>
            <a:r>
              <a:rPr lang="es-CO" sz="2000" u="sng" dirty="0">
                <a:solidFill>
                  <a:srgbClr val="FF0000"/>
                </a:solidFill>
              </a:rPr>
              <a:t>Descripción del Eje Estratégico:</a:t>
            </a:r>
          </a:p>
          <a:p>
            <a:pPr marL="0" indent="0">
              <a:buNone/>
            </a:pPr>
            <a:endParaRPr lang="es-CO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sz="2000" u="sng" dirty="0">
                <a:solidFill>
                  <a:srgbClr val="FF0000"/>
                </a:solidFill>
              </a:rPr>
              <a:t>Justificación del Eje Estratégico:</a:t>
            </a:r>
          </a:p>
          <a:p>
            <a:pPr marL="0" indent="0">
              <a:buNone/>
            </a:pPr>
            <a:endParaRPr lang="es-CO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sz="2000" u="sng" dirty="0">
                <a:solidFill>
                  <a:srgbClr val="FF0000"/>
                </a:solidFill>
              </a:rPr>
              <a:t>Objetivo del Eje Estratégico:</a:t>
            </a:r>
          </a:p>
        </p:txBody>
      </p:sp>
    </p:spTree>
    <p:extLst>
      <p:ext uri="{BB962C8B-B14F-4D97-AF65-F5344CB8AC3E}">
        <p14:creationId xmlns:p14="http://schemas.microsoft.com/office/powerpoint/2010/main" val="326276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49905"/>
          </a:xfrm>
        </p:spPr>
        <p:txBody>
          <a:bodyPr/>
          <a:lstStyle/>
          <a:p>
            <a:r>
              <a:rPr lang="es-CO" sz="3200" b="1" dirty="0"/>
              <a:t>Resultados </a:t>
            </a:r>
            <a:r>
              <a:rPr lang="es-CO" sz="3200" b="1" dirty="0" smtClean="0"/>
              <a:t>de la Temática de Discusión</a:t>
            </a:r>
            <a:endParaRPr lang="es-CO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370231"/>
              </p:ext>
            </p:extLst>
          </p:nvPr>
        </p:nvGraphicFramePr>
        <p:xfrm>
          <a:off x="251521" y="2564904"/>
          <a:ext cx="8468383" cy="1507524"/>
        </p:xfrm>
        <a:graphic>
          <a:graphicData uri="http://schemas.openxmlformats.org/drawingml/2006/table">
            <a:tbl>
              <a:tblPr/>
              <a:tblGrid>
                <a:gridCol w="960713">
                  <a:extLst>
                    <a:ext uri="{9D8B030D-6E8A-4147-A177-3AD203B41FA5}">
                      <a16:colId xmlns:a16="http://schemas.microsoft.com/office/drawing/2014/main" val="3636555042"/>
                    </a:ext>
                  </a:extLst>
                </a:gridCol>
                <a:gridCol w="745729">
                  <a:extLst>
                    <a:ext uri="{9D8B030D-6E8A-4147-A177-3AD203B41FA5}">
                      <a16:colId xmlns:a16="http://schemas.microsoft.com/office/drawing/2014/main" val="1696756806"/>
                    </a:ext>
                  </a:extLst>
                </a:gridCol>
                <a:gridCol w="1173877">
                  <a:extLst>
                    <a:ext uri="{9D8B030D-6E8A-4147-A177-3AD203B41FA5}">
                      <a16:colId xmlns:a16="http://schemas.microsoft.com/office/drawing/2014/main" val="236763247"/>
                    </a:ext>
                  </a:extLst>
                </a:gridCol>
                <a:gridCol w="964212">
                  <a:extLst>
                    <a:ext uri="{9D8B030D-6E8A-4147-A177-3AD203B41FA5}">
                      <a16:colId xmlns:a16="http://schemas.microsoft.com/office/drawing/2014/main" val="927196372"/>
                    </a:ext>
                  </a:extLst>
                </a:gridCol>
                <a:gridCol w="907996">
                  <a:extLst>
                    <a:ext uri="{9D8B030D-6E8A-4147-A177-3AD203B41FA5}">
                      <a16:colId xmlns:a16="http://schemas.microsoft.com/office/drawing/2014/main" val="3879716704"/>
                    </a:ext>
                  </a:extLst>
                </a:gridCol>
                <a:gridCol w="966401">
                  <a:extLst>
                    <a:ext uri="{9D8B030D-6E8A-4147-A177-3AD203B41FA5}">
                      <a16:colId xmlns:a16="http://schemas.microsoft.com/office/drawing/2014/main" val="3913751124"/>
                    </a:ext>
                  </a:extLst>
                </a:gridCol>
                <a:gridCol w="665109">
                  <a:extLst>
                    <a:ext uri="{9D8B030D-6E8A-4147-A177-3AD203B41FA5}">
                      <a16:colId xmlns:a16="http://schemas.microsoft.com/office/drawing/2014/main" val="3887892508"/>
                    </a:ext>
                  </a:extLst>
                </a:gridCol>
                <a:gridCol w="665109">
                  <a:extLst>
                    <a:ext uri="{9D8B030D-6E8A-4147-A177-3AD203B41FA5}">
                      <a16:colId xmlns:a16="http://schemas.microsoft.com/office/drawing/2014/main" val="2211896916"/>
                    </a:ext>
                  </a:extLst>
                </a:gridCol>
                <a:gridCol w="599606">
                  <a:extLst>
                    <a:ext uri="{9D8B030D-6E8A-4147-A177-3AD203B41FA5}">
                      <a16:colId xmlns:a16="http://schemas.microsoft.com/office/drawing/2014/main" val="3422575522"/>
                    </a:ext>
                  </a:extLst>
                </a:gridCol>
                <a:gridCol w="819631">
                  <a:extLst>
                    <a:ext uri="{9D8B030D-6E8A-4147-A177-3AD203B41FA5}">
                      <a16:colId xmlns:a16="http://schemas.microsoft.com/office/drawing/2014/main" val="3319146828"/>
                    </a:ext>
                  </a:extLst>
                </a:gridCol>
              </a:tblGrid>
              <a:tr h="1225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Resumen Narrativo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Temática de Discusión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Factores críticos/retos a los que contribuye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Apuesta estratégica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indicador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25445"/>
                  </a:ext>
                </a:extLst>
              </a:tr>
              <a:tr h="1314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88767"/>
                  </a:ext>
                </a:extLst>
              </a:tr>
              <a:tr h="700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Temática de Discusión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XXXXXXXXXXX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957802"/>
                  </a:ext>
                </a:extLst>
              </a:tr>
              <a:tr h="700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509688"/>
                  </a:ext>
                </a:extLst>
              </a:tr>
              <a:tr h="700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01" marR="3501" marT="3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14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17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49905"/>
          </a:xfrm>
        </p:spPr>
        <p:txBody>
          <a:bodyPr/>
          <a:lstStyle/>
          <a:p>
            <a:r>
              <a:rPr lang="es-CO" sz="3200" b="1" dirty="0"/>
              <a:t>Programas </a:t>
            </a:r>
            <a:r>
              <a:rPr lang="es-CO" sz="3200" b="1" dirty="0" smtClean="0"/>
              <a:t>de la temática de Discusión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547673" y="1556792"/>
            <a:ext cx="7886700" cy="8640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O" sz="2000" dirty="0"/>
              <a:t>Programa 1. </a:t>
            </a:r>
            <a:r>
              <a:rPr lang="es-CO" sz="2000" dirty="0" err="1"/>
              <a:t>xxxxxxxxxxxxxxxxxxxxxxx</a:t>
            </a:r>
            <a:endParaRPr lang="es-CO" sz="2000" dirty="0"/>
          </a:p>
          <a:p>
            <a:pPr>
              <a:buFont typeface="Wingdings" panose="05000000000000000000" pitchFamily="2" charset="2"/>
              <a:buChar char="ü"/>
            </a:pPr>
            <a:endParaRPr lang="es-CO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/>
              <a:t>Programa 2.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/>
              <a:t>Programa 3.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/>
              <a:t>Programa 4.</a:t>
            </a:r>
          </a:p>
          <a:p>
            <a:pPr>
              <a:buFont typeface="Wingdings" panose="05000000000000000000" pitchFamily="2" charset="2"/>
              <a:buChar char="ü"/>
            </a:pPr>
            <a:endParaRPr lang="es-CO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s-CO" sz="2000" dirty="0"/>
              <a:t>Programa 5.</a:t>
            </a:r>
          </a:p>
        </p:txBody>
      </p:sp>
    </p:spTree>
    <p:extLst>
      <p:ext uri="{BB962C8B-B14F-4D97-AF65-F5344CB8AC3E}">
        <p14:creationId xmlns:p14="http://schemas.microsoft.com/office/powerpoint/2010/main" val="114105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49905"/>
          </a:xfrm>
        </p:spPr>
        <p:txBody>
          <a:bodyPr/>
          <a:lstStyle/>
          <a:p>
            <a:r>
              <a:rPr lang="es-CO" sz="3200" b="1" dirty="0"/>
              <a:t>Programa 1. </a:t>
            </a:r>
            <a:r>
              <a:rPr lang="es-CO" sz="3200" b="1" dirty="0" err="1">
                <a:solidFill>
                  <a:srgbClr val="FF0000"/>
                </a:solidFill>
              </a:rPr>
              <a:t>xxxxxxxxxxx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547673" y="1556792"/>
            <a:ext cx="7886700" cy="864096"/>
          </a:xfrm>
        </p:spPr>
        <p:txBody>
          <a:bodyPr/>
          <a:lstStyle/>
          <a:p>
            <a:pPr marL="0" indent="0">
              <a:buNone/>
            </a:pPr>
            <a:r>
              <a:rPr lang="es-CO" sz="2000" u="sng" dirty="0"/>
              <a:t>Descripción y principales resultados:</a:t>
            </a:r>
            <a:r>
              <a:rPr lang="es-CO" sz="2000" dirty="0">
                <a:solidFill>
                  <a:srgbClr val="FF0000"/>
                </a:solidFill>
              </a:rPr>
              <a:t> </a:t>
            </a:r>
            <a:r>
              <a:rPr lang="es-CO" sz="2000" dirty="0" err="1">
                <a:solidFill>
                  <a:srgbClr val="FF0000"/>
                </a:solidFill>
              </a:rPr>
              <a:t>xxxxxxxxxxxxxxxxxxx</a:t>
            </a:r>
            <a:endParaRPr lang="es-CO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sz="2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027978"/>
              </p:ext>
            </p:extLst>
          </p:nvPr>
        </p:nvGraphicFramePr>
        <p:xfrm>
          <a:off x="179511" y="2799111"/>
          <a:ext cx="8723311" cy="1296412"/>
        </p:xfrm>
        <a:graphic>
          <a:graphicData uri="http://schemas.openxmlformats.org/drawingml/2006/table">
            <a:tbl>
              <a:tblPr/>
              <a:tblGrid>
                <a:gridCol w="948077">
                  <a:extLst>
                    <a:ext uri="{9D8B030D-6E8A-4147-A177-3AD203B41FA5}">
                      <a16:colId xmlns:a16="http://schemas.microsoft.com/office/drawing/2014/main" val="3705955893"/>
                    </a:ext>
                  </a:extLst>
                </a:gridCol>
                <a:gridCol w="949736">
                  <a:extLst>
                    <a:ext uri="{9D8B030D-6E8A-4147-A177-3AD203B41FA5}">
                      <a16:colId xmlns:a16="http://schemas.microsoft.com/office/drawing/2014/main" val="2427168126"/>
                    </a:ext>
                  </a:extLst>
                </a:gridCol>
                <a:gridCol w="1160235">
                  <a:extLst>
                    <a:ext uri="{9D8B030D-6E8A-4147-A177-3AD203B41FA5}">
                      <a16:colId xmlns:a16="http://schemas.microsoft.com/office/drawing/2014/main" val="2329431894"/>
                    </a:ext>
                  </a:extLst>
                </a:gridCol>
                <a:gridCol w="899389">
                  <a:extLst>
                    <a:ext uri="{9D8B030D-6E8A-4147-A177-3AD203B41FA5}">
                      <a16:colId xmlns:a16="http://schemas.microsoft.com/office/drawing/2014/main" val="1369553524"/>
                    </a:ext>
                  </a:extLst>
                </a:gridCol>
                <a:gridCol w="819135">
                  <a:extLst>
                    <a:ext uri="{9D8B030D-6E8A-4147-A177-3AD203B41FA5}">
                      <a16:colId xmlns:a16="http://schemas.microsoft.com/office/drawing/2014/main" val="2886636857"/>
                    </a:ext>
                  </a:extLst>
                </a:gridCol>
                <a:gridCol w="820734">
                  <a:extLst>
                    <a:ext uri="{9D8B030D-6E8A-4147-A177-3AD203B41FA5}">
                      <a16:colId xmlns:a16="http://schemas.microsoft.com/office/drawing/2014/main" val="2325009562"/>
                    </a:ext>
                  </a:extLst>
                </a:gridCol>
                <a:gridCol w="689511">
                  <a:extLst>
                    <a:ext uri="{9D8B030D-6E8A-4147-A177-3AD203B41FA5}">
                      <a16:colId xmlns:a16="http://schemas.microsoft.com/office/drawing/2014/main" val="3682355154"/>
                    </a:ext>
                  </a:extLst>
                </a:gridCol>
                <a:gridCol w="656362">
                  <a:extLst>
                    <a:ext uri="{9D8B030D-6E8A-4147-A177-3AD203B41FA5}">
                      <a16:colId xmlns:a16="http://schemas.microsoft.com/office/drawing/2014/main" val="814151703"/>
                    </a:ext>
                  </a:extLst>
                </a:gridCol>
                <a:gridCol w="656362">
                  <a:extLst>
                    <a:ext uri="{9D8B030D-6E8A-4147-A177-3AD203B41FA5}">
                      <a16:colId xmlns:a16="http://schemas.microsoft.com/office/drawing/2014/main" val="2872274014"/>
                    </a:ext>
                  </a:extLst>
                </a:gridCol>
                <a:gridCol w="591720">
                  <a:extLst>
                    <a:ext uri="{9D8B030D-6E8A-4147-A177-3AD203B41FA5}">
                      <a16:colId xmlns:a16="http://schemas.microsoft.com/office/drawing/2014/main" val="1060792195"/>
                    </a:ext>
                  </a:extLst>
                </a:gridCol>
                <a:gridCol w="532050">
                  <a:extLst>
                    <a:ext uri="{9D8B030D-6E8A-4147-A177-3AD203B41FA5}">
                      <a16:colId xmlns:a16="http://schemas.microsoft.com/office/drawing/2014/main" val="931887343"/>
                    </a:ext>
                  </a:extLst>
                </a:gridCol>
              </a:tblGrid>
              <a:tr h="1422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Resumen Narrativo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Factores críticos/retos a los que contribuye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Apuesta estratégica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indicador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Fórmula de cálculo del indicador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medida del indicador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744371"/>
                  </a:ext>
                </a:extLst>
              </a:tr>
              <a:tr h="2025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08426"/>
                  </a:ext>
                </a:extLst>
              </a:tr>
              <a:tr h="812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s-CO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 </a:t>
                      </a:r>
                      <a:r>
                        <a:rPr lang="es-CO" sz="12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xxxxxx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521537"/>
                  </a:ext>
                </a:extLst>
              </a:tr>
              <a:tr h="81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047721"/>
                  </a:ext>
                </a:extLst>
              </a:tr>
              <a:tr h="81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90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82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49905"/>
          </a:xfrm>
        </p:spPr>
        <p:txBody>
          <a:bodyPr/>
          <a:lstStyle/>
          <a:p>
            <a:r>
              <a:rPr lang="es-CO" sz="3200" b="1" dirty="0"/>
              <a:t>Programa 2. </a:t>
            </a:r>
            <a:r>
              <a:rPr lang="es-CO" sz="3200" b="1" dirty="0" err="1">
                <a:solidFill>
                  <a:srgbClr val="FF0000"/>
                </a:solidFill>
              </a:rPr>
              <a:t>xxxxxxxxxxx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547673" y="1556792"/>
            <a:ext cx="7886700" cy="864096"/>
          </a:xfrm>
        </p:spPr>
        <p:txBody>
          <a:bodyPr/>
          <a:lstStyle/>
          <a:p>
            <a:pPr marL="0" indent="0">
              <a:buNone/>
            </a:pPr>
            <a:r>
              <a:rPr lang="es-CO" sz="2000" u="sng" dirty="0"/>
              <a:t>Descripción y principales resultados:</a:t>
            </a:r>
            <a:r>
              <a:rPr lang="es-CO" sz="2000" dirty="0">
                <a:solidFill>
                  <a:srgbClr val="FF0000"/>
                </a:solidFill>
              </a:rPr>
              <a:t> </a:t>
            </a:r>
            <a:r>
              <a:rPr lang="es-CO" sz="2000" dirty="0" err="1">
                <a:solidFill>
                  <a:srgbClr val="FF0000"/>
                </a:solidFill>
              </a:rPr>
              <a:t>xxxxxxxxxxxxxxxxxxx</a:t>
            </a:r>
            <a:endParaRPr lang="es-CO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O" sz="20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794748"/>
              </p:ext>
            </p:extLst>
          </p:nvPr>
        </p:nvGraphicFramePr>
        <p:xfrm>
          <a:off x="179511" y="2799111"/>
          <a:ext cx="8723311" cy="1296412"/>
        </p:xfrm>
        <a:graphic>
          <a:graphicData uri="http://schemas.openxmlformats.org/drawingml/2006/table">
            <a:tbl>
              <a:tblPr/>
              <a:tblGrid>
                <a:gridCol w="948077">
                  <a:extLst>
                    <a:ext uri="{9D8B030D-6E8A-4147-A177-3AD203B41FA5}">
                      <a16:colId xmlns:a16="http://schemas.microsoft.com/office/drawing/2014/main" val="3705955893"/>
                    </a:ext>
                  </a:extLst>
                </a:gridCol>
                <a:gridCol w="949736">
                  <a:extLst>
                    <a:ext uri="{9D8B030D-6E8A-4147-A177-3AD203B41FA5}">
                      <a16:colId xmlns:a16="http://schemas.microsoft.com/office/drawing/2014/main" val="2427168126"/>
                    </a:ext>
                  </a:extLst>
                </a:gridCol>
                <a:gridCol w="1160235">
                  <a:extLst>
                    <a:ext uri="{9D8B030D-6E8A-4147-A177-3AD203B41FA5}">
                      <a16:colId xmlns:a16="http://schemas.microsoft.com/office/drawing/2014/main" val="2329431894"/>
                    </a:ext>
                  </a:extLst>
                </a:gridCol>
                <a:gridCol w="899389">
                  <a:extLst>
                    <a:ext uri="{9D8B030D-6E8A-4147-A177-3AD203B41FA5}">
                      <a16:colId xmlns:a16="http://schemas.microsoft.com/office/drawing/2014/main" val="1369553524"/>
                    </a:ext>
                  </a:extLst>
                </a:gridCol>
                <a:gridCol w="819135">
                  <a:extLst>
                    <a:ext uri="{9D8B030D-6E8A-4147-A177-3AD203B41FA5}">
                      <a16:colId xmlns:a16="http://schemas.microsoft.com/office/drawing/2014/main" val="2886636857"/>
                    </a:ext>
                  </a:extLst>
                </a:gridCol>
                <a:gridCol w="820734">
                  <a:extLst>
                    <a:ext uri="{9D8B030D-6E8A-4147-A177-3AD203B41FA5}">
                      <a16:colId xmlns:a16="http://schemas.microsoft.com/office/drawing/2014/main" val="2325009562"/>
                    </a:ext>
                  </a:extLst>
                </a:gridCol>
                <a:gridCol w="689511">
                  <a:extLst>
                    <a:ext uri="{9D8B030D-6E8A-4147-A177-3AD203B41FA5}">
                      <a16:colId xmlns:a16="http://schemas.microsoft.com/office/drawing/2014/main" val="3682355154"/>
                    </a:ext>
                  </a:extLst>
                </a:gridCol>
                <a:gridCol w="656362">
                  <a:extLst>
                    <a:ext uri="{9D8B030D-6E8A-4147-A177-3AD203B41FA5}">
                      <a16:colId xmlns:a16="http://schemas.microsoft.com/office/drawing/2014/main" val="814151703"/>
                    </a:ext>
                  </a:extLst>
                </a:gridCol>
                <a:gridCol w="656362">
                  <a:extLst>
                    <a:ext uri="{9D8B030D-6E8A-4147-A177-3AD203B41FA5}">
                      <a16:colId xmlns:a16="http://schemas.microsoft.com/office/drawing/2014/main" val="2872274014"/>
                    </a:ext>
                  </a:extLst>
                </a:gridCol>
                <a:gridCol w="591720">
                  <a:extLst>
                    <a:ext uri="{9D8B030D-6E8A-4147-A177-3AD203B41FA5}">
                      <a16:colId xmlns:a16="http://schemas.microsoft.com/office/drawing/2014/main" val="1060792195"/>
                    </a:ext>
                  </a:extLst>
                </a:gridCol>
                <a:gridCol w="532050">
                  <a:extLst>
                    <a:ext uri="{9D8B030D-6E8A-4147-A177-3AD203B41FA5}">
                      <a16:colId xmlns:a16="http://schemas.microsoft.com/office/drawing/2014/main" val="931887343"/>
                    </a:ext>
                  </a:extLst>
                </a:gridCol>
              </a:tblGrid>
              <a:tr h="1422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Resumen Narrativo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Factores críticos/retos a los que contribuye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Apuesta estratégica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del indicador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Fórmula de cálculo del indicador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medida del indicador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744371"/>
                  </a:ext>
                </a:extLst>
              </a:tr>
              <a:tr h="2025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08426"/>
                  </a:ext>
                </a:extLst>
              </a:tr>
              <a:tr h="812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r>
                        <a:rPr lang="es-CO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 </a:t>
                      </a:r>
                      <a:r>
                        <a:rPr lang="es-CO" sz="12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xxxxxx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521537"/>
                  </a:ext>
                </a:extLst>
              </a:tr>
              <a:tr h="81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047721"/>
                  </a:ext>
                </a:extLst>
              </a:tr>
              <a:tr h="812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3" marR="4063" marT="4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906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040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institucional1</Template>
  <TotalTime>1147</TotalTime>
  <Words>325</Words>
  <Application>Microsoft Office PowerPoint</Application>
  <PresentationFormat>Presentación en pantalla (4:3)</PresentationFormat>
  <Paragraphs>269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MS PGothic</vt:lpstr>
      <vt:lpstr>MS PGothic</vt:lpstr>
      <vt:lpstr>Arial</vt:lpstr>
      <vt:lpstr>Brush Script MT</vt:lpstr>
      <vt:lpstr>Calibri</vt:lpstr>
      <vt:lpstr>Wingdings</vt:lpstr>
      <vt:lpstr>Tema de Office</vt:lpstr>
      <vt:lpstr>Presentación de PowerPoint</vt:lpstr>
      <vt:lpstr>Formulación del Plan de Desarrollo Institucional 2020 - 2028</vt:lpstr>
      <vt:lpstr>Análisis de la temática de Discusión (DOFA)</vt:lpstr>
      <vt:lpstr>Análisis de la temática de Discusión (Apuestas Estratégicas y Grupos de valor)</vt:lpstr>
      <vt:lpstr>Definición de la Temática de Discusión</vt:lpstr>
      <vt:lpstr>Resultados de la Temática de Discusión</vt:lpstr>
      <vt:lpstr>Programas de la temática de Discusión</vt:lpstr>
      <vt:lpstr>Programa 1. xxxxxxxxxxx</vt:lpstr>
      <vt:lpstr>Programa 2. xxxxxxxxxxx</vt:lpstr>
      <vt:lpstr>Programa 3. xxxxxxxxxxx</vt:lpstr>
      <vt:lpstr>Aporte del direccionamiento a los retos PEI 2028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PLAN DE INTERVENCIÓN</dc:title>
  <dc:creator>Monitor</dc:creator>
  <cp:lastModifiedBy>Usuario UTP</cp:lastModifiedBy>
  <cp:revision>128</cp:revision>
  <dcterms:created xsi:type="dcterms:W3CDTF">2010-08-19T19:03:43Z</dcterms:created>
  <dcterms:modified xsi:type="dcterms:W3CDTF">2019-04-01T15:56:52Z</dcterms:modified>
</cp:coreProperties>
</file>