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sldIdLst>
    <p:sldId id="378" r:id="rId2"/>
    <p:sldId id="459" r:id="rId3"/>
    <p:sldId id="379" r:id="rId4"/>
    <p:sldId id="380" r:id="rId5"/>
    <p:sldId id="381" r:id="rId6"/>
    <p:sldId id="382" r:id="rId7"/>
    <p:sldId id="383" r:id="rId8"/>
    <p:sldId id="384" r:id="rId9"/>
    <p:sldId id="385" r:id="rId10"/>
    <p:sldId id="386" r:id="rId11"/>
    <p:sldId id="387" r:id="rId12"/>
    <p:sldId id="388" r:id="rId13"/>
    <p:sldId id="389" r:id="rId14"/>
    <p:sldId id="390" r:id="rId15"/>
    <p:sldId id="391" r:id="rId16"/>
    <p:sldId id="397" r:id="rId17"/>
    <p:sldId id="393" r:id="rId18"/>
    <p:sldId id="394" r:id="rId19"/>
    <p:sldId id="395" r:id="rId20"/>
    <p:sldId id="376" r:id="rId21"/>
    <p:sldId id="377" r:id="rId22"/>
    <p:sldId id="399" r:id="rId23"/>
    <p:sldId id="398" r:id="rId24"/>
    <p:sldId id="401" r:id="rId25"/>
    <p:sldId id="400" r:id="rId26"/>
    <p:sldId id="403" r:id="rId27"/>
    <p:sldId id="402" r:id="rId28"/>
    <p:sldId id="405" r:id="rId29"/>
    <p:sldId id="404" r:id="rId30"/>
    <p:sldId id="407" r:id="rId31"/>
    <p:sldId id="406" r:id="rId32"/>
    <p:sldId id="469" r:id="rId33"/>
    <p:sldId id="470" r:id="rId34"/>
    <p:sldId id="471" r:id="rId35"/>
    <p:sldId id="472" r:id="rId36"/>
    <p:sldId id="473" r:id="rId37"/>
    <p:sldId id="474" r:id="rId38"/>
    <p:sldId id="475" r:id="rId39"/>
    <p:sldId id="476" r:id="rId40"/>
    <p:sldId id="477" r:id="rId41"/>
    <p:sldId id="417" r:id="rId42"/>
    <p:sldId id="418" r:id="rId43"/>
    <p:sldId id="423" r:id="rId44"/>
    <p:sldId id="419" r:id="rId45"/>
    <p:sldId id="424" r:id="rId46"/>
    <p:sldId id="420" r:id="rId47"/>
    <p:sldId id="425" r:id="rId48"/>
    <p:sldId id="421" r:id="rId49"/>
    <p:sldId id="426" r:id="rId50"/>
    <p:sldId id="422" r:id="rId51"/>
    <p:sldId id="427" r:id="rId52"/>
    <p:sldId id="428" r:id="rId53"/>
    <p:sldId id="434" r:id="rId54"/>
    <p:sldId id="429" r:id="rId55"/>
    <p:sldId id="435" r:id="rId56"/>
    <p:sldId id="433" r:id="rId57"/>
    <p:sldId id="436" r:id="rId58"/>
    <p:sldId id="430" r:id="rId59"/>
    <p:sldId id="437" r:id="rId60"/>
    <p:sldId id="431" r:id="rId61"/>
    <p:sldId id="438" r:id="rId62"/>
    <p:sldId id="432" r:id="rId63"/>
    <p:sldId id="449" r:id="rId64"/>
    <p:sldId id="450" r:id="rId65"/>
    <p:sldId id="455" r:id="rId66"/>
    <p:sldId id="451" r:id="rId67"/>
    <p:sldId id="465" r:id="rId68"/>
    <p:sldId id="452" r:id="rId69"/>
    <p:sldId id="468" r:id="rId70"/>
    <p:sldId id="453" r:id="rId71"/>
    <p:sldId id="467" r:id="rId72"/>
    <p:sldId id="454" r:id="rId73"/>
    <p:sldId id="439" r:id="rId74"/>
    <p:sldId id="440" r:id="rId75"/>
    <p:sldId id="441" r:id="rId76"/>
    <p:sldId id="442" r:id="rId77"/>
    <p:sldId id="443" r:id="rId78"/>
    <p:sldId id="444" r:id="rId79"/>
    <p:sldId id="445" r:id="rId80"/>
    <p:sldId id="448" r:id="rId81"/>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8"/>
    <a:srgbClr val="159BFF"/>
    <a:srgbClr val="0070C0"/>
    <a:srgbClr val="0A99A3"/>
    <a:srgbClr val="0893A7"/>
    <a:srgbClr val="CC99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6405" autoAdjust="0"/>
  </p:normalViewPr>
  <p:slideViewPr>
    <p:cSldViewPr snapToGrid="0">
      <p:cViewPr varScale="1">
        <p:scale>
          <a:sx n="63" d="100"/>
          <a:sy n="63" d="100"/>
        </p:scale>
        <p:origin x="1373" y="3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42C571-C69B-42D1-9DD5-F36F93B86C92}" type="doc">
      <dgm:prSet loTypeId="urn:microsoft.com/office/officeart/2005/8/layout/process1" loCatId="process" qsTypeId="urn:microsoft.com/office/officeart/2005/8/quickstyle/simple5" qsCatId="simple" csTypeId="urn:microsoft.com/office/officeart/2005/8/colors/colorful3" csCatId="colorful" phldr="1"/>
      <dgm:spPr/>
    </dgm:pt>
    <dgm:pt modelId="{46F22110-1C7F-449D-8C7E-DF626B4C04DE}">
      <dgm:prSet phldrT="[Texto]" custT="1"/>
      <dgm:spPr>
        <a:ln>
          <a:solidFill>
            <a:schemeClr val="tx1"/>
          </a:solidFill>
        </a:ln>
      </dgm:spPr>
      <dgm:t>
        <a:bodyPr/>
        <a:lstStyle/>
        <a:p>
          <a:r>
            <a:rPr lang="es-CO" sz="1200" b="1" dirty="0">
              <a:latin typeface="Arial" panose="020B0604020202020204" pitchFamily="34" charset="0"/>
              <a:cs typeface="Arial" panose="020B0604020202020204" pitchFamily="34" charset="0"/>
            </a:rPr>
            <a:t>Levantamiento de información y preparación metodológica </a:t>
          </a:r>
        </a:p>
      </dgm:t>
    </dgm:pt>
    <dgm:pt modelId="{7394574C-8920-44EA-BA91-4987BC276F5F}" type="parTrans" cxnId="{4FA97E24-BE7E-4B5F-AF5D-CEDFBF3FB77F}">
      <dgm:prSet/>
      <dgm:spPr/>
      <dgm:t>
        <a:bodyPr/>
        <a:lstStyle/>
        <a:p>
          <a:endParaRPr lang="es-CO" sz="1800" b="1">
            <a:latin typeface="Arial" panose="020B0604020202020204" pitchFamily="34" charset="0"/>
            <a:cs typeface="Arial" panose="020B0604020202020204" pitchFamily="34" charset="0"/>
          </a:endParaRPr>
        </a:p>
      </dgm:t>
    </dgm:pt>
    <dgm:pt modelId="{65F259D8-7950-4B43-96C7-3C73D5AF98BC}" type="sibTrans" cxnId="{4FA97E24-BE7E-4B5F-AF5D-CEDFBF3FB77F}">
      <dgm:prSet custT="1"/>
      <dgm:spPr/>
      <dgm:t>
        <a:bodyPr/>
        <a:lstStyle/>
        <a:p>
          <a:endParaRPr lang="es-CO" sz="1200" b="1" dirty="0">
            <a:latin typeface="Arial" panose="020B0604020202020204" pitchFamily="34" charset="0"/>
            <a:cs typeface="Arial" panose="020B0604020202020204" pitchFamily="34" charset="0"/>
          </a:endParaRPr>
        </a:p>
      </dgm:t>
    </dgm:pt>
    <dgm:pt modelId="{12BA4225-F0A6-4D3A-8876-B1F7685FC039}">
      <dgm:prSet phldrT="[Texto]" custT="1"/>
      <dgm:spPr>
        <a:ln>
          <a:solidFill>
            <a:schemeClr val="tx1"/>
          </a:solidFill>
        </a:ln>
      </dgm:spPr>
      <dgm:t>
        <a:bodyPr/>
        <a:lstStyle/>
        <a:p>
          <a:r>
            <a:rPr lang="es-CO" sz="1200" b="1" dirty="0">
              <a:latin typeface="Arial" panose="020B0604020202020204" pitchFamily="34" charset="0"/>
              <a:cs typeface="Arial" panose="020B0604020202020204" pitchFamily="34" charset="0"/>
            </a:rPr>
            <a:t>Diagnóstico Institucional</a:t>
          </a:r>
        </a:p>
      </dgm:t>
    </dgm:pt>
    <dgm:pt modelId="{5D3AC753-5A1B-4B3F-AA35-240B5D8DA68D}" type="parTrans" cxnId="{2486F228-CB99-426B-88B5-EB9B762C478C}">
      <dgm:prSet/>
      <dgm:spPr/>
      <dgm:t>
        <a:bodyPr/>
        <a:lstStyle/>
        <a:p>
          <a:endParaRPr lang="es-CO" sz="1800" b="1">
            <a:latin typeface="Arial" panose="020B0604020202020204" pitchFamily="34" charset="0"/>
            <a:cs typeface="Arial" panose="020B0604020202020204" pitchFamily="34" charset="0"/>
          </a:endParaRPr>
        </a:p>
      </dgm:t>
    </dgm:pt>
    <dgm:pt modelId="{5F0E955F-46A9-4464-AB71-DB471ED9ABA8}" type="sibTrans" cxnId="{2486F228-CB99-426B-88B5-EB9B762C478C}">
      <dgm:prSet custT="1"/>
      <dgm:spPr/>
      <dgm:t>
        <a:bodyPr/>
        <a:lstStyle/>
        <a:p>
          <a:endParaRPr lang="es-CO" sz="1200" b="1" dirty="0">
            <a:latin typeface="Arial" panose="020B0604020202020204" pitchFamily="34" charset="0"/>
            <a:cs typeface="Arial" panose="020B0604020202020204" pitchFamily="34" charset="0"/>
          </a:endParaRPr>
        </a:p>
      </dgm:t>
    </dgm:pt>
    <dgm:pt modelId="{95FC1F18-67E8-40A7-80CA-2C09F7B2794E}">
      <dgm:prSet phldrT="[Texto]" custT="1"/>
      <dgm:spPr>
        <a:ln>
          <a:solidFill>
            <a:schemeClr val="tx1"/>
          </a:solidFill>
        </a:ln>
      </dgm:spPr>
      <dgm:t>
        <a:bodyPr/>
        <a:lstStyle/>
        <a:p>
          <a:r>
            <a:rPr lang="es-CO" sz="1200" b="1" dirty="0">
              <a:latin typeface="Arial" panose="020B0604020202020204" pitchFamily="34" charset="0"/>
              <a:cs typeface="Arial" panose="020B0604020202020204" pitchFamily="34" charset="0"/>
            </a:rPr>
            <a:t>Direccionamiento Estratégico </a:t>
          </a:r>
        </a:p>
      </dgm:t>
    </dgm:pt>
    <dgm:pt modelId="{D6338472-199F-4C95-B39C-0B490C7072E7}" type="parTrans" cxnId="{527083AD-579A-4463-B995-4EE8AB4A3A38}">
      <dgm:prSet/>
      <dgm:spPr/>
      <dgm:t>
        <a:bodyPr/>
        <a:lstStyle/>
        <a:p>
          <a:endParaRPr lang="es-CO" sz="1800" b="1">
            <a:latin typeface="Arial" panose="020B0604020202020204" pitchFamily="34" charset="0"/>
            <a:cs typeface="Arial" panose="020B0604020202020204" pitchFamily="34" charset="0"/>
          </a:endParaRPr>
        </a:p>
      </dgm:t>
    </dgm:pt>
    <dgm:pt modelId="{4B745989-62D0-4613-A191-E484AC6104D8}" type="sibTrans" cxnId="{527083AD-579A-4463-B995-4EE8AB4A3A38}">
      <dgm:prSet custT="1"/>
      <dgm:spPr/>
      <dgm:t>
        <a:bodyPr/>
        <a:lstStyle/>
        <a:p>
          <a:endParaRPr lang="es-CO" sz="1800" b="1" dirty="0">
            <a:latin typeface="Arial" panose="020B0604020202020204" pitchFamily="34" charset="0"/>
            <a:cs typeface="Arial" panose="020B0604020202020204" pitchFamily="34" charset="0"/>
          </a:endParaRPr>
        </a:p>
      </dgm:t>
    </dgm:pt>
    <dgm:pt modelId="{2FCFAE9F-52D9-4F1A-B969-73427B6E2E2A}">
      <dgm:prSet phldrT="[Texto]" custT="1"/>
      <dgm:spPr>
        <a:ln>
          <a:solidFill>
            <a:schemeClr val="tx1"/>
          </a:solidFill>
        </a:ln>
      </dgm:spPr>
      <dgm:t>
        <a:bodyPr/>
        <a:lstStyle/>
        <a:p>
          <a:r>
            <a:rPr lang="es-CO" sz="1200" b="1" dirty="0">
              <a:latin typeface="Arial" panose="020B0604020202020204" pitchFamily="34" charset="0"/>
              <a:cs typeface="Arial" panose="020B0604020202020204" pitchFamily="34" charset="0"/>
            </a:rPr>
            <a:t>Proyectos</a:t>
          </a:r>
        </a:p>
      </dgm:t>
    </dgm:pt>
    <dgm:pt modelId="{72F7FC6B-8376-4B67-988D-1D26FBE85B9A}" type="parTrans" cxnId="{D9AE6CB7-FC2D-4C2A-909A-3275F0A093A9}">
      <dgm:prSet/>
      <dgm:spPr/>
      <dgm:t>
        <a:bodyPr/>
        <a:lstStyle/>
        <a:p>
          <a:endParaRPr lang="es-CO" sz="1400" b="1">
            <a:latin typeface="Arial" panose="020B0604020202020204" pitchFamily="34" charset="0"/>
            <a:cs typeface="Arial" panose="020B0604020202020204" pitchFamily="34" charset="0"/>
          </a:endParaRPr>
        </a:p>
      </dgm:t>
    </dgm:pt>
    <dgm:pt modelId="{A2BCD2F8-00D2-4BE5-A8F1-5F47DBFC492F}" type="sibTrans" cxnId="{D9AE6CB7-FC2D-4C2A-909A-3275F0A093A9}">
      <dgm:prSet/>
      <dgm:spPr/>
      <dgm:t>
        <a:bodyPr/>
        <a:lstStyle/>
        <a:p>
          <a:endParaRPr lang="es-CO" sz="1400" b="1">
            <a:latin typeface="Arial" panose="020B0604020202020204" pitchFamily="34" charset="0"/>
            <a:cs typeface="Arial" panose="020B0604020202020204" pitchFamily="34" charset="0"/>
          </a:endParaRPr>
        </a:p>
      </dgm:t>
    </dgm:pt>
    <dgm:pt modelId="{642689D4-F20D-4EDD-9747-77AF154BBAC1}" type="pres">
      <dgm:prSet presAssocID="{0242C571-C69B-42D1-9DD5-F36F93B86C92}" presName="Name0" presStyleCnt="0">
        <dgm:presLayoutVars>
          <dgm:dir/>
          <dgm:resizeHandles val="exact"/>
        </dgm:presLayoutVars>
      </dgm:prSet>
      <dgm:spPr/>
    </dgm:pt>
    <dgm:pt modelId="{00CF6C8E-F1B2-4076-A864-E1F1C435DB07}" type="pres">
      <dgm:prSet presAssocID="{46F22110-1C7F-449D-8C7E-DF626B4C04DE}" presName="node" presStyleLbl="node1" presStyleIdx="0" presStyleCnt="4">
        <dgm:presLayoutVars>
          <dgm:bulletEnabled val="1"/>
        </dgm:presLayoutVars>
      </dgm:prSet>
      <dgm:spPr/>
    </dgm:pt>
    <dgm:pt modelId="{0236C2D6-7DDF-4FD3-B272-7CD02821CFA9}" type="pres">
      <dgm:prSet presAssocID="{65F259D8-7950-4B43-96C7-3C73D5AF98BC}" presName="sibTrans" presStyleLbl="sibTrans2D1" presStyleIdx="0" presStyleCnt="3"/>
      <dgm:spPr/>
    </dgm:pt>
    <dgm:pt modelId="{E31561ED-BE73-4A03-A74A-3704860D6DBB}" type="pres">
      <dgm:prSet presAssocID="{65F259D8-7950-4B43-96C7-3C73D5AF98BC}" presName="connectorText" presStyleLbl="sibTrans2D1" presStyleIdx="0" presStyleCnt="3"/>
      <dgm:spPr/>
    </dgm:pt>
    <dgm:pt modelId="{EDA0C754-C008-4412-8832-34BC39F17641}" type="pres">
      <dgm:prSet presAssocID="{12BA4225-F0A6-4D3A-8876-B1F7685FC039}" presName="node" presStyleLbl="node1" presStyleIdx="1" presStyleCnt="4">
        <dgm:presLayoutVars>
          <dgm:bulletEnabled val="1"/>
        </dgm:presLayoutVars>
      </dgm:prSet>
      <dgm:spPr/>
    </dgm:pt>
    <dgm:pt modelId="{F5BB5AB6-3755-4B2F-85C1-3A51B5374606}" type="pres">
      <dgm:prSet presAssocID="{5F0E955F-46A9-4464-AB71-DB471ED9ABA8}" presName="sibTrans" presStyleLbl="sibTrans2D1" presStyleIdx="1" presStyleCnt="3"/>
      <dgm:spPr/>
    </dgm:pt>
    <dgm:pt modelId="{EEF5DC6A-DE96-4248-9644-BCE74E7637EB}" type="pres">
      <dgm:prSet presAssocID="{5F0E955F-46A9-4464-AB71-DB471ED9ABA8}" presName="connectorText" presStyleLbl="sibTrans2D1" presStyleIdx="1" presStyleCnt="3"/>
      <dgm:spPr/>
    </dgm:pt>
    <dgm:pt modelId="{04386835-8011-40A7-A41C-E0FB468C8F77}" type="pres">
      <dgm:prSet presAssocID="{95FC1F18-67E8-40A7-80CA-2C09F7B2794E}" presName="node" presStyleLbl="node1" presStyleIdx="2" presStyleCnt="4">
        <dgm:presLayoutVars>
          <dgm:bulletEnabled val="1"/>
        </dgm:presLayoutVars>
      </dgm:prSet>
      <dgm:spPr/>
    </dgm:pt>
    <dgm:pt modelId="{565BAECB-97A6-4CF6-8B0E-8410315EF621}" type="pres">
      <dgm:prSet presAssocID="{4B745989-62D0-4613-A191-E484AC6104D8}" presName="sibTrans" presStyleLbl="sibTrans2D1" presStyleIdx="2" presStyleCnt="3"/>
      <dgm:spPr/>
    </dgm:pt>
    <dgm:pt modelId="{790F87F3-59BA-4F8D-95DF-4B6001DD89C8}" type="pres">
      <dgm:prSet presAssocID="{4B745989-62D0-4613-A191-E484AC6104D8}" presName="connectorText" presStyleLbl="sibTrans2D1" presStyleIdx="2" presStyleCnt="3"/>
      <dgm:spPr/>
    </dgm:pt>
    <dgm:pt modelId="{81081196-5B65-4055-B5A3-AD43A15ABF56}" type="pres">
      <dgm:prSet presAssocID="{2FCFAE9F-52D9-4F1A-B969-73427B6E2E2A}" presName="node" presStyleLbl="node1" presStyleIdx="3" presStyleCnt="4">
        <dgm:presLayoutVars>
          <dgm:bulletEnabled val="1"/>
        </dgm:presLayoutVars>
      </dgm:prSet>
      <dgm:spPr/>
    </dgm:pt>
  </dgm:ptLst>
  <dgm:cxnLst>
    <dgm:cxn modelId="{0738E102-6F45-44A6-81B3-FA20B2CD3382}" type="presOf" srcId="{65F259D8-7950-4B43-96C7-3C73D5AF98BC}" destId="{E31561ED-BE73-4A03-A74A-3704860D6DBB}" srcOrd="1" destOrd="0" presId="urn:microsoft.com/office/officeart/2005/8/layout/process1"/>
    <dgm:cxn modelId="{698B470E-D5AA-4510-9ECE-500EC9B28E62}" type="presOf" srcId="{5F0E955F-46A9-4464-AB71-DB471ED9ABA8}" destId="{EEF5DC6A-DE96-4248-9644-BCE74E7637EB}" srcOrd="1" destOrd="0" presId="urn:microsoft.com/office/officeart/2005/8/layout/process1"/>
    <dgm:cxn modelId="{113D0B1C-BB0C-4E23-9471-FB0A3A24D4A4}" type="presOf" srcId="{4B745989-62D0-4613-A191-E484AC6104D8}" destId="{790F87F3-59BA-4F8D-95DF-4B6001DD89C8}" srcOrd="1" destOrd="0" presId="urn:microsoft.com/office/officeart/2005/8/layout/process1"/>
    <dgm:cxn modelId="{4FA97E24-BE7E-4B5F-AF5D-CEDFBF3FB77F}" srcId="{0242C571-C69B-42D1-9DD5-F36F93B86C92}" destId="{46F22110-1C7F-449D-8C7E-DF626B4C04DE}" srcOrd="0" destOrd="0" parTransId="{7394574C-8920-44EA-BA91-4987BC276F5F}" sibTransId="{65F259D8-7950-4B43-96C7-3C73D5AF98BC}"/>
    <dgm:cxn modelId="{2486F228-CB99-426B-88B5-EB9B762C478C}" srcId="{0242C571-C69B-42D1-9DD5-F36F93B86C92}" destId="{12BA4225-F0A6-4D3A-8876-B1F7685FC039}" srcOrd="1" destOrd="0" parTransId="{5D3AC753-5A1B-4B3F-AA35-240B5D8DA68D}" sibTransId="{5F0E955F-46A9-4464-AB71-DB471ED9ABA8}"/>
    <dgm:cxn modelId="{C8B1CD63-AB69-4373-B50B-53EF6B0BC7B1}" type="presOf" srcId="{4B745989-62D0-4613-A191-E484AC6104D8}" destId="{565BAECB-97A6-4CF6-8B0E-8410315EF621}" srcOrd="0" destOrd="0" presId="urn:microsoft.com/office/officeart/2005/8/layout/process1"/>
    <dgm:cxn modelId="{2E427846-D2F7-4783-9929-A54253ECCCB3}" type="presOf" srcId="{0242C571-C69B-42D1-9DD5-F36F93B86C92}" destId="{642689D4-F20D-4EDD-9747-77AF154BBAC1}" srcOrd="0" destOrd="0" presId="urn:microsoft.com/office/officeart/2005/8/layout/process1"/>
    <dgm:cxn modelId="{43F6606A-7DD9-4302-8324-44B75399775E}" type="presOf" srcId="{65F259D8-7950-4B43-96C7-3C73D5AF98BC}" destId="{0236C2D6-7DDF-4FD3-B272-7CD02821CFA9}" srcOrd="0" destOrd="0" presId="urn:microsoft.com/office/officeart/2005/8/layout/process1"/>
    <dgm:cxn modelId="{21455E57-1BFB-4C8F-8D1E-6BE934B5B202}" type="presOf" srcId="{5F0E955F-46A9-4464-AB71-DB471ED9ABA8}" destId="{F5BB5AB6-3755-4B2F-85C1-3A51B5374606}" srcOrd="0" destOrd="0" presId="urn:microsoft.com/office/officeart/2005/8/layout/process1"/>
    <dgm:cxn modelId="{E7803687-07C3-42C4-B214-30275DA4D1C1}" type="presOf" srcId="{46F22110-1C7F-449D-8C7E-DF626B4C04DE}" destId="{00CF6C8E-F1B2-4076-A864-E1F1C435DB07}" srcOrd="0" destOrd="0" presId="urn:microsoft.com/office/officeart/2005/8/layout/process1"/>
    <dgm:cxn modelId="{527083AD-579A-4463-B995-4EE8AB4A3A38}" srcId="{0242C571-C69B-42D1-9DD5-F36F93B86C92}" destId="{95FC1F18-67E8-40A7-80CA-2C09F7B2794E}" srcOrd="2" destOrd="0" parTransId="{D6338472-199F-4C95-B39C-0B490C7072E7}" sibTransId="{4B745989-62D0-4613-A191-E484AC6104D8}"/>
    <dgm:cxn modelId="{F84B3EAF-28F5-4DD6-9ADE-9510A5571B0D}" type="presOf" srcId="{2FCFAE9F-52D9-4F1A-B969-73427B6E2E2A}" destId="{81081196-5B65-4055-B5A3-AD43A15ABF56}" srcOrd="0" destOrd="0" presId="urn:microsoft.com/office/officeart/2005/8/layout/process1"/>
    <dgm:cxn modelId="{D9AE6CB7-FC2D-4C2A-909A-3275F0A093A9}" srcId="{0242C571-C69B-42D1-9DD5-F36F93B86C92}" destId="{2FCFAE9F-52D9-4F1A-B969-73427B6E2E2A}" srcOrd="3" destOrd="0" parTransId="{72F7FC6B-8376-4B67-988D-1D26FBE85B9A}" sibTransId="{A2BCD2F8-00D2-4BE5-A8F1-5F47DBFC492F}"/>
    <dgm:cxn modelId="{39AAC9CD-C365-41CB-95E2-711F3E114B49}" type="presOf" srcId="{12BA4225-F0A6-4D3A-8876-B1F7685FC039}" destId="{EDA0C754-C008-4412-8832-34BC39F17641}" srcOrd="0" destOrd="0" presId="urn:microsoft.com/office/officeart/2005/8/layout/process1"/>
    <dgm:cxn modelId="{E96B71F0-62C8-456E-9941-A77F7A2ED5D7}" type="presOf" srcId="{95FC1F18-67E8-40A7-80CA-2C09F7B2794E}" destId="{04386835-8011-40A7-A41C-E0FB468C8F77}" srcOrd="0" destOrd="0" presId="urn:microsoft.com/office/officeart/2005/8/layout/process1"/>
    <dgm:cxn modelId="{B0889F85-07F0-401F-A2E8-45D848A386CC}" type="presParOf" srcId="{642689D4-F20D-4EDD-9747-77AF154BBAC1}" destId="{00CF6C8E-F1B2-4076-A864-E1F1C435DB07}" srcOrd="0" destOrd="0" presId="urn:microsoft.com/office/officeart/2005/8/layout/process1"/>
    <dgm:cxn modelId="{0D50D3EC-1494-4890-873E-A06CA92B0164}" type="presParOf" srcId="{642689D4-F20D-4EDD-9747-77AF154BBAC1}" destId="{0236C2D6-7DDF-4FD3-B272-7CD02821CFA9}" srcOrd="1" destOrd="0" presId="urn:microsoft.com/office/officeart/2005/8/layout/process1"/>
    <dgm:cxn modelId="{3BA82450-B667-4E69-922F-03BC6D3270CC}" type="presParOf" srcId="{0236C2D6-7DDF-4FD3-B272-7CD02821CFA9}" destId="{E31561ED-BE73-4A03-A74A-3704860D6DBB}" srcOrd="0" destOrd="0" presId="urn:microsoft.com/office/officeart/2005/8/layout/process1"/>
    <dgm:cxn modelId="{C2A14322-5757-408D-856F-A634DA4AB0E6}" type="presParOf" srcId="{642689D4-F20D-4EDD-9747-77AF154BBAC1}" destId="{EDA0C754-C008-4412-8832-34BC39F17641}" srcOrd="2" destOrd="0" presId="urn:microsoft.com/office/officeart/2005/8/layout/process1"/>
    <dgm:cxn modelId="{352E22EC-4B4D-45FF-B444-23B2EDF40AB0}" type="presParOf" srcId="{642689D4-F20D-4EDD-9747-77AF154BBAC1}" destId="{F5BB5AB6-3755-4B2F-85C1-3A51B5374606}" srcOrd="3" destOrd="0" presId="urn:microsoft.com/office/officeart/2005/8/layout/process1"/>
    <dgm:cxn modelId="{605B259C-ECDF-4CC2-88EB-B54D713C6E36}" type="presParOf" srcId="{F5BB5AB6-3755-4B2F-85C1-3A51B5374606}" destId="{EEF5DC6A-DE96-4248-9644-BCE74E7637EB}" srcOrd="0" destOrd="0" presId="urn:microsoft.com/office/officeart/2005/8/layout/process1"/>
    <dgm:cxn modelId="{A56EDBCA-0FE3-4F9B-9A50-62B24F6C7817}" type="presParOf" srcId="{642689D4-F20D-4EDD-9747-77AF154BBAC1}" destId="{04386835-8011-40A7-A41C-E0FB468C8F77}" srcOrd="4" destOrd="0" presId="urn:microsoft.com/office/officeart/2005/8/layout/process1"/>
    <dgm:cxn modelId="{7432DADE-6409-45CD-9234-F135525DF6E1}" type="presParOf" srcId="{642689D4-F20D-4EDD-9747-77AF154BBAC1}" destId="{565BAECB-97A6-4CF6-8B0E-8410315EF621}" srcOrd="5" destOrd="0" presId="urn:microsoft.com/office/officeart/2005/8/layout/process1"/>
    <dgm:cxn modelId="{AB865F20-2CBB-47A4-A18A-6CDF5699F431}" type="presParOf" srcId="{565BAECB-97A6-4CF6-8B0E-8410315EF621}" destId="{790F87F3-59BA-4F8D-95DF-4B6001DD89C8}" srcOrd="0" destOrd="0" presId="urn:microsoft.com/office/officeart/2005/8/layout/process1"/>
    <dgm:cxn modelId="{BE491FD6-1060-489F-84AF-76CF9E26060C}" type="presParOf" srcId="{642689D4-F20D-4EDD-9747-77AF154BBAC1}" destId="{81081196-5B65-4055-B5A3-AD43A15ABF5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056D5D2-5CFD-4DE6-BD49-6E2073EE91D6}" type="doc">
      <dgm:prSet loTypeId="urn:microsoft.com/office/officeart/2005/8/layout/default" loCatId="list" qsTypeId="urn:microsoft.com/office/officeart/2005/8/quickstyle/simple3" qsCatId="simple" csTypeId="urn:microsoft.com/office/officeart/2005/8/colors/accent1_3" csCatId="accent1" phldr="1"/>
      <dgm:spPr/>
      <dgm:t>
        <a:bodyPr/>
        <a:lstStyle/>
        <a:p>
          <a:endParaRPr lang="es-CO"/>
        </a:p>
      </dgm:t>
    </dgm:pt>
    <dgm:pt modelId="{05D6F2D2-255D-40F2-B247-7799A985B762}">
      <dgm:prSet phldrT="[Texto]" custT="1"/>
      <dgm:spPr/>
      <dgm:t>
        <a:bodyPr/>
        <a:lstStyle/>
        <a:p>
          <a:r>
            <a:rPr lang="es-CO" sz="1200" b="0" dirty="0">
              <a:latin typeface="Arial" panose="020B0604020202020204" pitchFamily="34" charset="0"/>
              <a:cs typeface="Arial" panose="020B0604020202020204" pitchFamily="34" charset="0"/>
            </a:rPr>
            <a:t>Diseño y operación de un banco de proyectos institucionales</a:t>
          </a:r>
        </a:p>
      </dgm:t>
    </dgm:pt>
    <dgm:pt modelId="{46ED1C44-E189-43CD-B849-39B343D9BFD8}" type="parTrans" cxnId="{30CBFC52-61C3-4F22-8929-3D47A4F960D3}">
      <dgm:prSet/>
      <dgm:spPr/>
      <dgm:t>
        <a:bodyPr/>
        <a:lstStyle/>
        <a:p>
          <a:endParaRPr lang="es-CO" sz="950"/>
        </a:p>
      </dgm:t>
    </dgm:pt>
    <dgm:pt modelId="{F7E5F4BD-95A3-4D2C-8EF7-ED6769FD96B1}" type="sibTrans" cxnId="{30CBFC52-61C3-4F22-8929-3D47A4F960D3}">
      <dgm:prSet/>
      <dgm:spPr/>
      <dgm:t>
        <a:bodyPr/>
        <a:lstStyle/>
        <a:p>
          <a:endParaRPr lang="es-CO" sz="950"/>
        </a:p>
      </dgm:t>
    </dgm:pt>
    <dgm:pt modelId="{6DF9371A-55B5-4ED0-B321-1E570CF6F018}">
      <dgm:prSet custT="1"/>
      <dgm:spPr/>
      <dgm:t>
        <a:bodyPr/>
        <a:lstStyle/>
        <a:p>
          <a:r>
            <a:rPr lang="es-CO" sz="1200" dirty="0">
              <a:latin typeface="Arial" panose="020B0604020202020204" pitchFamily="34" charset="0"/>
              <a:cs typeface="Arial" panose="020B0604020202020204" pitchFamily="34" charset="0"/>
            </a:rPr>
            <a:t>Creación y operación del Observatorio institucional y de contexto, fortaleciendo el trabajo en red</a:t>
          </a:r>
          <a:endParaRPr lang="es-CO" sz="1200" b="0" dirty="0">
            <a:latin typeface="Arial" panose="020B0604020202020204" pitchFamily="34" charset="0"/>
            <a:cs typeface="Arial" panose="020B0604020202020204" pitchFamily="34" charset="0"/>
          </a:endParaRPr>
        </a:p>
      </dgm:t>
    </dgm:pt>
    <dgm:pt modelId="{DCECC023-EAA1-449C-8C20-4F42FA572073}" type="parTrans" cxnId="{995DF03C-3037-4E7B-B959-57C6474AE443}">
      <dgm:prSet/>
      <dgm:spPr/>
      <dgm:t>
        <a:bodyPr/>
        <a:lstStyle/>
        <a:p>
          <a:endParaRPr lang="es-CO"/>
        </a:p>
      </dgm:t>
    </dgm:pt>
    <dgm:pt modelId="{7F1920BF-BE56-4D68-8EEC-FA473038007A}" type="sibTrans" cxnId="{995DF03C-3037-4E7B-B959-57C6474AE443}">
      <dgm:prSet/>
      <dgm:spPr/>
      <dgm:t>
        <a:bodyPr/>
        <a:lstStyle/>
        <a:p>
          <a:endParaRPr lang="es-CO"/>
        </a:p>
      </dgm:t>
    </dgm:pt>
    <dgm:pt modelId="{B78067D4-8DAA-46A9-8D7E-E89FDC9E6957}">
      <dgm:prSet custT="1"/>
      <dgm:spPr/>
      <dgm:t>
        <a:bodyPr/>
        <a:lstStyle/>
        <a:p>
          <a:r>
            <a:rPr lang="es-CO" sz="1200" b="0" dirty="0">
              <a:latin typeface="Arial" panose="020B0604020202020204" pitchFamily="34" charset="0"/>
              <a:cs typeface="Arial" panose="020B0604020202020204" pitchFamily="34" charset="0"/>
            </a:rPr>
            <a:t>Diseño y creación de un centro de pensamiento y de liderazgo asociado a la agenda 2030 (ODS)</a:t>
          </a:r>
        </a:p>
      </dgm:t>
    </dgm:pt>
    <dgm:pt modelId="{DF35433D-2F9D-400F-B198-9D9868A7CDAD}" type="parTrans" cxnId="{E119CD32-3DFA-4098-BA53-D9FE7BC255F9}">
      <dgm:prSet/>
      <dgm:spPr/>
      <dgm:t>
        <a:bodyPr/>
        <a:lstStyle/>
        <a:p>
          <a:endParaRPr lang="es-CO"/>
        </a:p>
      </dgm:t>
    </dgm:pt>
    <dgm:pt modelId="{9C7CAB0A-9EE9-44DA-9573-CA3837979972}" type="sibTrans" cxnId="{E119CD32-3DFA-4098-BA53-D9FE7BC255F9}">
      <dgm:prSet/>
      <dgm:spPr/>
      <dgm:t>
        <a:bodyPr/>
        <a:lstStyle/>
        <a:p>
          <a:endParaRPr lang="es-CO"/>
        </a:p>
      </dgm:t>
    </dgm:pt>
    <dgm:pt modelId="{2EF5929E-4CF2-4005-B340-09C84D0EEEE8}">
      <dgm:prSet custT="1"/>
      <dgm:spPr/>
      <dgm:t>
        <a:bodyPr/>
        <a:lstStyle/>
        <a:p>
          <a:r>
            <a:rPr lang="es-CO" sz="1200" b="0" dirty="0">
              <a:latin typeface="Arial" panose="020B0604020202020204" pitchFamily="34" charset="0"/>
              <a:cs typeface="Arial" panose="020B0604020202020204" pitchFamily="34" charset="0"/>
            </a:rPr>
            <a:t>Diseño y puesta en marcha de un centro de gestión integral del desarrollo profesional del egresado</a:t>
          </a:r>
        </a:p>
      </dgm:t>
    </dgm:pt>
    <dgm:pt modelId="{F723CF2F-B925-4FB0-9A66-5D43BC0E765C}" type="parTrans" cxnId="{E1A04C92-675B-40E4-903E-377DC8EA026A}">
      <dgm:prSet/>
      <dgm:spPr/>
      <dgm:t>
        <a:bodyPr/>
        <a:lstStyle/>
        <a:p>
          <a:endParaRPr lang="es-CO"/>
        </a:p>
      </dgm:t>
    </dgm:pt>
    <dgm:pt modelId="{A380AC72-7FAE-49A8-98F4-C657F54941C4}" type="sibTrans" cxnId="{E1A04C92-675B-40E4-903E-377DC8EA026A}">
      <dgm:prSet/>
      <dgm:spPr/>
      <dgm:t>
        <a:bodyPr/>
        <a:lstStyle/>
        <a:p>
          <a:endParaRPr lang="es-CO"/>
        </a:p>
      </dgm:t>
    </dgm:pt>
    <dgm:pt modelId="{DD21F0DC-E621-4787-B068-738EB520A6CD}" type="pres">
      <dgm:prSet presAssocID="{5056D5D2-5CFD-4DE6-BD49-6E2073EE91D6}" presName="diagram" presStyleCnt="0">
        <dgm:presLayoutVars>
          <dgm:dir/>
          <dgm:resizeHandles val="exact"/>
        </dgm:presLayoutVars>
      </dgm:prSet>
      <dgm:spPr/>
    </dgm:pt>
    <dgm:pt modelId="{0FC02F37-D667-43AE-8815-1D1F06768736}" type="pres">
      <dgm:prSet presAssocID="{05D6F2D2-255D-40F2-B247-7799A985B762}" presName="node" presStyleLbl="node1" presStyleIdx="0" presStyleCnt="4" custScaleX="93420" custScaleY="98130">
        <dgm:presLayoutVars>
          <dgm:bulletEnabled val="1"/>
        </dgm:presLayoutVars>
      </dgm:prSet>
      <dgm:spPr/>
    </dgm:pt>
    <dgm:pt modelId="{0626770D-8E9D-4EB2-80A7-37C55562623F}" type="pres">
      <dgm:prSet presAssocID="{F7E5F4BD-95A3-4D2C-8EF7-ED6769FD96B1}" presName="sibTrans" presStyleCnt="0"/>
      <dgm:spPr/>
    </dgm:pt>
    <dgm:pt modelId="{5A9C8EAD-2A09-40E4-BAE2-8150020B25DF}" type="pres">
      <dgm:prSet presAssocID="{6DF9371A-55B5-4ED0-B321-1E570CF6F018}" presName="node" presStyleLbl="node1" presStyleIdx="1" presStyleCnt="4">
        <dgm:presLayoutVars>
          <dgm:bulletEnabled val="1"/>
        </dgm:presLayoutVars>
      </dgm:prSet>
      <dgm:spPr/>
    </dgm:pt>
    <dgm:pt modelId="{9BC9ED2A-82CA-4473-8D0D-8D9E3A3AC605}" type="pres">
      <dgm:prSet presAssocID="{7F1920BF-BE56-4D68-8EEC-FA473038007A}" presName="sibTrans" presStyleCnt="0"/>
      <dgm:spPr/>
    </dgm:pt>
    <dgm:pt modelId="{8484CF91-9EA4-464F-9485-606E416FBDD5}" type="pres">
      <dgm:prSet presAssocID="{B78067D4-8DAA-46A9-8D7E-E89FDC9E6957}" presName="node" presStyleLbl="node1" presStyleIdx="2" presStyleCnt="4">
        <dgm:presLayoutVars>
          <dgm:bulletEnabled val="1"/>
        </dgm:presLayoutVars>
      </dgm:prSet>
      <dgm:spPr/>
    </dgm:pt>
    <dgm:pt modelId="{83CD34C0-4332-4CEB-9413-055469517524}" type="pres">
      <dgm:prSet presAssocID="{9C7CAB0A-9EE9-44DA-9573-CA3837979972}" presName="sibTrans" presStyleCnt="0"/>
      <dgm:spPr/>
    </dgm:pt>
    <dgm:pt modelId="{806AA0E4-84E8-4ABE-A789-4DEDA3A553E5}" type="pres">
      <dgm:prSet presAssocID="{2EF5929E-4CF2-4005-B340-09C84D0EEEE8}" presName="node" presStyleLbl="node1" presStyleIdx="3" presStyleCnt="4">
        <dgm:presLayoutVars>
          <dgm:bulletEnabled val="1"/>
        </dgm:presLayoutVars>
      </dgm:prSet>
      <dgm:spPr/>
    </dgm:pt>
  </dgm:ptLst>
  <dgm:cxnLst>
    <dgm:cxn modelId="{0889E614-CB89-44B6-8E6E-41F058776E05}" type="presOf" srcId="{05D6F2D2-255D-40F2-B247-7799A985B762}" destId="{0FC02F37-D667-43AE-8815-1D1F06768736}" srcOrd="0" destOrd="0" presId="urn:microsoft.com/office/officeart/2005/8/layout/default"/>
    <dgm:cxn modelId="{E119CD32-3DFA-4098-BA53-D9FE7BC255F9}" srcId="{5056D5D2-5CFD-4DE6-BD49-6E2073EE91D6}" destId="{B78067D4-8DAA-46A9-8D7E-E89FDC9E6957}" srcOrd="2" destOrd="0" parTransId="{DF35433D-2F9D-400F-B198-9D9868A7CDAD}" sibTransId="{9C7CAB0A-9EE9-44DA-9573-CA3837979972}"/>
    <dgm:cxn modelId="{995DF03C-3037-4E7B-B959-57C6474AE443}" srcId="{5056D5D2-5CFD-4DE6-BD49-6E2073EE91D6}" destId="{6DF9371A-55B5-4ED0-B321-1E570CF6F018}" srcOrd="1" destOrd="0" parTransId="{DCECC023-EAA1-449C-8C20-4F42FA572073}" sibTransId="{7F1920BF-BE56-4D68-8EEC-FA473038007A}"/>
    <dgm:cxn modelId="{AB7D8F61-5FA9-406F-8A1A-A78A71D555D9}" type="presOf" srcId="{6DF9371A-55B5-4ED0-B321-1E570CF6F018}" destId="{5A9C8EAD-2A09-40E4-BAE2-8150020B25DF}" srcOrd="0" destOrd="0" presId="urn:microsoft.com/office/officeart/2005/8/layout/default"/>
    <dgm:cxn modelId="{30CBFC52-61C3-4F22-8929-3D47A4F960D3}" srcId="{5056D5D2-5CFD-4DE6-BD49-6E2073EE91D6}" destId="{05D6F2D2-255D-40F2-B247-7799A985B762}" srcOrd="0" destOrd="0" parTransId="{46ED1C44-E189-43CD-B849-39B343D9BFD8}" sibTransId="{F7E5F4BD-95A3-4D2C-8EF7-ED6769FD96B1}"/>
    <dgm:cxn modelId="{E1A04C92-675B-40E4-903E-377DC8EA026A}" srcId="{5056D5D2-5CFD-4DE6-BD49-6E2073EE91D6}" destId="{2EF5929E-4CF2-4005-B340-09C84D0EEEE8}" srcOrd="3" destOrd="0" parTransId="{F723CF2F-B925-4FB0-9A66-5D43BC0E765C}" sibTransId="{A380AC72-7FAE-49A8-98F4-C657F54941C4}"/>
    <dgm:cxn modelId="{5CAE1CA3-C0FB-49EA-B1FD-9F1B4A812560}" type="presOf" srcId="{5056D5D2-5CFD-4DE6-BD49-6E2073EE91D6}" destId="{DD21F0DC-E621-4787-B068-738EB520A6CD}" srcOrd="0" destOrd="0" presId="urn:microsoft.com/office/officeart/2005/8/layout/default"/>
    <dgm:cxn modelId="{4BB4D7A6-D994-402F-87BC-AF5A5A3C8DBE}" type="presOf" srcId="{B78067D4-8DAA-46A9-8D7E-E89FDC9E6957}" destId="{8484CF91-9EA4-464F-9485-606E416FBDD5}" srcOrd="0" destOrd="0" presId="urn:microsoft.com/office/officeart/2005/8/layout/default"/>
    <dgm:cxn modelId="{6DC378C3-F34F-436A-BEE2-A6471C2E7A04}" type="presOf" srcId="{2EF5929E-4CF2-4005-B340-09C84D0EEEE8}" destId="{806AA0E4-84E8-4ABE-A789-4DEDA3A553E5}" srcOrd="0" destOrd="0" presId="urn:microsoft.com/office/officeart/2005/8/layout/default"/>
    <dgm:cxn modelId="{AB432D77-2BC1-4161-873C-DC7368C69708}" type="presParOf" srcId="{DD21F0DC-E621-4787-B068-738EB520A6CD}" destId="{0FC02F37-D667-43AE-8815-1D1F06768736}" srcOrd="0" destOrd="0" presId="urn:microsoft.com/office/officeart/2005/8/layout/default"/>
    <dgm:cxn modelId="{F04AAA61-FC3D-438D-AA63-BE2499C895EA}" type="presParOf" srcId="{DD21F0DC-E621-4787-B068-738EB520A6CD}" destId="{0626770D-8E9D-4EB2-80A7-37C55562623F}" srcOrd="1" destOrd="0" presId="urn:microsoft.com/office/officeart/2005/8/layout/default"/>
    <dgm:cxn modelId="{F80B196E-09FA-47B8-A25F-077D8F0DB30B}" type="presParOf" srcId="{DD21F0DC-E621-4787-B068-738EB520A6CD}" destId="{5A9C8EAD-2A09-40E4-BAE2-8150020B25DF}" srcOrd="2" destOrd="0" presId="urn:microsoft.com/office/officeart/2005/8/layout/default"/>
    <dgm:cxn modelId="{7AC169CE-4BDD-4962-9C12-9A5F03871675}" type="presParOf" srcId="{DD21F0DC-E621-4787-B068-738EB520A6CD}" destId="{9BC9ED2A-82CA-4473-8D0D-8D9E3A3AC605}" srcOrd="3" destOrd="0" presId="urn:microsoft.com/office/officeart/2005/8/layout/default"/>
    <dgm:cxn modelId="{9A0F582B-6173-49E4-B0B3-85AD72CC4D28}" type="presParOf" srcId="{DD21F0DC-E621-4787-B068-738EB520A6CD}" destId="{8484CF91-9EA4-464F-9485-606E416FBDD5}" srcOrd="4" destOrd="0" presId="urn:microsoft.com/office/officeart/2005/8/layout/default"/>
    <dgm:cxn modelId="{72B66602-C9D5-4A4E-A9B4-2970D2B865EF}" type="presParOf" srcId="{DD21F0DC-E621-4787-B068-738EB520A6CD}" destId="{83CD34C0-4332-4CEB-9413-055469517524}" srcOrd="5" destOrd="0" presId="urn:microsoft.com/office/officeart/2005/8/layout/default"/>
    <dgm:cxn modelId="{4B70A422-F4B7-4D9D-BAA5-239B864F51D7}" type="presParOf" srcId="{DD21F0DC-E621-4787-B068-738EB520A6CD}" destId="{806AA0E4-84E8-4ABE-A789-4DEDA3A553E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056D5D2-5CFD-4DE6-BD49-6E2073EE91D6}" type="doc">
      <dgm:prSet loTypeId="urn:microsoft.com/office/officeart/2005/8/layout/default" loCatId="list" qsTypeId="urn:microsoft.com/office/officeart/2005/8/quickstyle/simple3" qsCatId="simple" csTypeId="urn:microsoft.com/office/officeart/2005/8/colors/accent1_3" csCatId="accent1" phldr="1"/>
      <dgm:spPr/>
      <dgm:t>
        <a:bodyPr/>
        <a:lstStyle/>
        <a:p>
          <a:endParaRPr lang="es-CO"/>
        </a:p>
      </dgm:t>
    </dgm:pt>
    <dgm:pt modelId="{F522393A-4BA0-4FF0-8705-E125379E540B}">
      <dgm:prSet custT="1"/>
      <dgm:spPr/>
      <dgm:t>
        <a:bodyPr/>
        <a:lstStyle/>
        <a:p>
          <a:r>
            <a:rPr lang="es-CO" sz="1200" b="0" dirty="0">
              <a:latin typeface="Arial" panose="020B0604020202020204" pitchFamily="34" charset="0"/>
              <a:cs typeface="Arial" panose="020B0604020202020204" pitchFamily="34" charset="0"/>
            </a:rPr>
            <a:t>Fortalecer y Ampliar la oferta académica para la ciudadanía, la democracia y la paz</a:t>
          </a:r>
        </a:p>
      </dgm:t>
    </dgm:pt>
    <dgm:pt modelId="{C8BD4919-C4F7-4A4E-BA00-80830DD42216}" type="parTrans" cxnId="{699622FF-E6BE-458B-BB63-AEFEAC0F6641}">
      <dgm:prSet/>
      <dgm:spPr/>
      <dgm:t>
        <a:bodyPr/>
        <a:lstStyle/>
        <a:p>
          <a:endParaRPr lang="es-CO" sz="1200" b="0">
            <a:latin typeface="Arial" panose="020B0604020202020204" pitchFamily="34" charset="0"/>
            <a:cs typeface="Arial" panose="020B0604020202020204" pitchFamily="34" charset="0"/>
          </a:endParaRPr>
        </a:p>
      </dgm:t>
    </dgm:pt>
    <dgm:pt modelId="{52BA9AF1-88B4-4949-9311-C717E1408448}" type="sibTrans" cxnId="{699622FF-E6BE-458B-BB63-AEFEAC0F6641}">
      <dgm:prSet/>
      <dgm:spPr/>
      <dgm:t>
        <a:bodyPr/>
        <a:lstStyle/>
        <a:p>
          <a:endParaRPr lang="es-CO" sz="1200" b="0">
            <a:latin typeface="Arial" panose="020B0604020202020204" pitchFamily="34" charset="0"/>
            <a:cs typeface="Arial" panose="020B0604020202020204" pitchFamily="34" charset="0"/>
          </a:endParaRPr>
        </a:p>
      </dgm:t>
    </dgm:pt>
    <dgm:pt modelId="{D815521C-3ED7-4C89-A855-7A8404076D5B}">
      <dgm:prSet custT="1"/>
      <dgm:spPr/>
      <dgm:t>
        <a:bodyPr/>
        <a:lstStyle/>
        <a:p>
          <a:r>
            <a:rPr lang="es-CO" sz="1200" b="0" dirty="0">
              <a:latin typeface="Arial" panose="020B0604020202020204" pitchFamily="34" charset="0"/>
              <a:cs typeface="Arial" panose="020B0604020202020204" pitchFamily="34" charset="0"/>
            </a:rPr>
            <a:t>Fortalecer la Gestión de Proyectos y Alianzas para la Paz</a:t>
          </a:r>
        </a:p>
      </dgm:t>
    </dgm:pt>
    <dgm:pt modelId="{6E354DC3-94B7-47ED-A6CD-B9D5513B7532}" type="parTrans" cxnId="{103B0664-5799-4684-B2DE-17484A9D9B93}">
      <dgm:prSet/>
      <dgm:spPr/>
      <dgm:t>
        <a:bodyPr/>
        <a:lstStyle/>
        <a:p>
          <a:endParaRPr lang="es-CO" sz="1200" b="0">
            <a:latin typeface="Arial" panose="020B0604020202020204" pitchFamily="34" charset="0"/>
            <a:cs typeface="Arial" panose="020B0604020202020204" pitchFamily="34" charset="0"/>
          </a:endParaRPr>
        </a:p>
      </dgm:t>
    </dgm:pt>
    <dgm:pt modelId="{2A179BEA-5ADF-4466-BB22-819294701A0A}" type="sibTrans" cxnId="{103B0664-5799-4684-B2DE-17484A9D9B93}">
      <dgm:prSet/>
      <dgm:spPr/>
      <dgm:t>
        <a:bodyPr/>
        <a:lstStyle/>
        <a:p>
          <a:endParaRPr lang="es-CO" sz="1200" b="0">
            <a:latin typeface="Arial" panose="020B0604020202020204" pitchFamily="34" charset="0"/>
            <a:cs typeface="Arial" panose="020B0604020202020204" pitchFamily="34" charset="0"/>
          </a:endParaRPr>
        </a:p>
      </dgm:t>
    </dgm:pt>
    <dgm:pt modelId="{65D4B830-D6C7-4835-934D-C5471DE10A17}">
      <dgm:prSet custT="1"/>
      <dgm:spPr/>
      <dgm:t>
        <a:bodyPr/>
        <a:lstStyle/>
        <a:p>
          <a:r>
            <a:rPr lang="es-ES" sz="1200" b="0">
              <a:latin typeface="Arial" panose="020B0604020202020204" pitchFamily="34" charset="0"/>
              <a:cs typeface="Arial" panose="020B0604020202020204" pitchFamily="34" charset="0"/>
            </a:rPr>
            <a:t>Generar e implementar estrategias para la consolidación de la UTP como territorio de paz, convivencia, ciudadanía y democracia.</a:t>
          </a:r>
          <a:endParaRPr lang="es-CO" sz="1200" b="0" dirty="0">
            <a:latin typeface="Arial" panose="020B0604020202020204" pitchFamily="34" charset="0"/>
            <a:cs typeface="Arial" panose="020B0604020202020204" pitchFamily="34" charset="0"/>
          </a:endParaRPr>
        </a:p>
      </dgm:t>
    </dgm:pt>
    <dgm:pt modelId="{6533EF4F-31AF-4DB5-95AD-F10FBC727CD5}" type="parTrans" cxnId="{120F9BDB-BA06-4E78-9BF7-9A65080E69D5}">
      <dgm:prSet/>
      <dgm:spPr/>
      <dgm:t>
        <a:bodyPr/>
        <a:lstStyle/>
        <a:p>
          <a:endParaRPr lang="es-CO"/>
        </a:p>
      </dgm:t>
    </dgm:pt>
    <dgm:pt modelId="{26A08A59-E4F8-48E7-9FDF-C92D85A78158}" type="sibTrans" cxnId="{120F9BDB-BA06-4E78-9BF7-9A65080E69D5}">
      <dgm:prSet/>
      <dgm:spPr/>
      <dgm:t>
        <a:bodyPr/>
        <a:lstStyle/>
        <a:p>
          <a:endParaRPr lang="es-CO"/>
        </a:p>
      </dgm:t>
    </dgm:pt>
    <dgm:pt modelId="{DD21F0DC-E621-4787-B068-738EB520A6CD}" type="pres">
      <dgm:prSet presAssocID="{5056D5D2-5CFD-4DE6-BD49-6E2073EE91D6}" presName="diagram" presStyleCnt="0">
        <dgm:presLayoutVars>
          <dgm:dir/>
          <dgm:resizeHandles val="exact"/>
        </dgm:presLayoutVars>
      </dgm:prSet>
      <dgm:spPr/>
    </dgm:pt>
    <dgm:pt modelId="{31A6797A-3CF2-447F-BE98-B9C3C3F87743}" type="pres">
      <dgm:prSet presAssocID="{F522393A-4BA0-4FF0-8705-E125379E540B}" presName="node" presStyleLbl="node1" presStyleIdx="0" presStyleCnt="3">
        <dgm:presLayoutVars>
          <dgm:bulletEnabled val="1"/>
        </dgm:presLayoutVars>
      </dgm:prSet>
      <dgm:spPr/>
    </dgm:pt>
    <dgm:pt modelId="{2A0B0832-632C-4639-BC15-C5AA1E6BCABE}" type="pres">
      <dgm:prSet presAssocID="{52BA9AF1-88B4-4949-9311-C717E1408448}" presName="sibTrans" presStyleCnt="0"/>
      <dgm:spPr/>
    </dgm:pt>
    <dgm:pt modelId="{3C26E661-F433-473E-8BA5-8BB362DE8D89}" type="pres">
      <dgm:prSet presAssocID="{D815521C-3ED7-4C89-A855-7A8404076D5B}" presName="node" presStyleLbl="node1" presStyleIdx="1" presStyleCnt="3">
        <dgm:presLayoutVars>
          <dgm:bulletEnabled val="1"/>
        </dgm:presLayoutVars>
      </dgm:prSet>
      <dgm:spPr/>
    </dgm:pt>
    <dgm:pt modelId="{2A6D5220-0508-4922-BCFF-A1868DC946F7}" type="pres">
      <dgm:prSet presAssocID="{2A179BEA-5ADF-4466-BB22-819294701A0A}" presName="sibTrans" presStyleCnt="0"/>
      <dgm:spPr/>
    </dgm:pt>
    <dgm:pt modelId="{1FA11B99-DABD-467E-AEE8-758D39923F57}" type="pres">
      <dgm:prSet presAssocID="{65D4B830-D6C7-4835-934D-C5471DE10A17}" presName="node" presStyleLbl="node1" presStyleIdx="2" presStyleCnt="3">
        <dgm:presLayoutVars>
          <dgm:bulletEnabled val="1"/>
        </dgm:presLayoutVars>
      </dgm:prSet>
      <dgm:spPr/>
    </dgm:pt>
  </dgm:ptLst>
  <dgm:cxnLst>
    <dgm:cxn modelId="{A2632227-2E9E-42BC-B815-DBF0280F2AE7}" type="presOf" srcId="{65D4B830-D6C7-4835-934D-C5471DE10A17}" destId="{1FA11B99-DABD-467E-AEE8-758D39923F57}" srcOrd="0" destOrd="0" presId="urn:microsoft.com/office/officeart/2005/8/layout/default"/>
    <dgm:cxn modelId="{103B0664-5799-4684-B2DE-17484A9D9B93}" srcId="{5056D5D2-5CFD-4DE6-BD49-6E2073EE91D6}" destId="{D815521C-3ED7-4C89-A855-7A8404076D5B}" srcOrd="1" destOrd="0" parTransId="{6E354DC3-94B7-47ED-A6CD-B9D5513B7532}" sibTransId="{2A179BEA-5ADF-4466-BB22-819294701A0A}"/>
    <dgm:cxn modelId="{0A156E48-BAAC-4203-9653-BCCDDC9524E4}" type="presOf" srcId="{D815521C-3ED7-4C89-A855-7A8404076D5B}" destId="{3C26E661-F433-473E-8BA5-8BB362DE8D89}" srcOrd="0" destOrd="0" presId="urn:microsoft.com/office/officeart/2005/8/layout/default"/>
    <dgm:cxn modelId="{DE3A8C56-5147-4DCF-BEE4-E9B3F8ABAD29}" type="presOf" srcId="{5056D5D2-5CFD-4DE6-BD49-6E2073EE91D6}" destId="{DD21F0DC-E621-4787-B068-738EB520A6CD}" srcOrd="0" destOrd="0" presId="urn:microsoft.com/office/officeart/2005/8/layout/default"/>
    <dgm:cxn modelId="{B4CA7081-8A95-4212-B480-EC0EA3D55444}" type="presOf" srcId="{F522393A-4BA0-4FF0-8705-E125379E540B}" destId="{31A6797A-3CF2-447F-BE98-B9C3C3F87743}" srcOrd="0" destOrd="0" presId="urn:microsoft.com/office/officeart/2005/8/layout/default"/>
    <dgm:cxn modelId="{120F9BDB-BA06-4E78-9BF7-9A65080E69D5}" srcId="{5056D5D2-5CFD-4DE6-BD49-6E2073EE91D6}" destId="{65D4B830-D6C7-4835-934D-C5471DE10A17}" srcOrd="2" destOrd="0" parTransId="{6533EF4F-31AF-4DB5-95AD-F10FBC727CD5}" sibTransId="{26A08A59-E4F8-48E7-9FDF-C92D85A78158}"/>
    <dgm:cxn modelId="{699622FF-E6BE-458B-BB63-AEFEAC0F6641}" srcId="{5056D5D2-5CFD-4DE6-BD49-6E2073EE91D6}" destId="{F522393A-4BA0-4FF0-8705-E125379E540B}" srcOrd="0" destOrd="0" parTransId="{C8BD4919-C4F7-4A4E-BA00-80830DD42216}" sibTransId="{52BA9AF1-88B4-4949-9311-C717E1408448}"/>
    <dgm:cxn modelId="{247E55F3-3110-458B-BDA0-CBA8073B8D52}" type="presParOf" srcId="{DD21F0DC-E621-4787-B068-738EB520A6CD}" destId="{31A6797A-3CF2-447F-BE98-B9C3C3F87743}" srcOrd="0" destOrd="0" presId="urn:microsoft.com/office/officeart/2005/8/layout/default"/>
    <dgm:cxn modelId="{5FED4FBB-16B8-43B0-A59D-8C825FC0B97E}" type="presParOf" srcId="{DD21F0DC-E621-4787-B068-738EB520A6CD}" destId="{2A0B0832-632C-4639-BC15-C5AA1E6BCABE}" srcOrd="1" destOrd="0" presId="urn:microsoft.com/office/officeart/2005/8/layout/default"/>
    <dgm:cxn modelId="{189B5E82-B75F-4C48-8D0E-4CEBE2ACEF27}" type="presParOf" srcId="{DD21F0DC-E621-4787-B068-738EB520A6CD}" destId="{3C26E661-F433-473E-8BA5-8BB362DE8D89}" srcOrd="2" destOrd="0" presId="urn:microsoft.com/office/officeart/2005/8/layout/default"/>
    <dgm:cxn modelId="{664D1055-FD1E-4C15-A180-C9291B065328}" type="presParOf" srcId="{DD21F0DC-E621-4787-B068-738EB520A6CD}" destId="{2A6D5220-0508-4922-BCFF-A1868DC946F7}" srcOrd="3" destOrd="0" presId="urn:microsoft.com/office/officeart/2005/8/layout/default"/>
    <dgm:cxn modelId="{F6FC32B2-F020-4AE3-8AE6-28274CF81B89}" type="presParOf" srcId="{DD21F0DC-E621-4787-B068-738EB520A6CD}" destId="{1FA11B99-DABD-467E-AEE8-758D39923F5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056D5D2-5CFD-4DE6-BD49-6E2073EE91D6}" type="doc">
      <dgm:prSet loTypeId="urn:microsoft.com/office/officeart/2005/8/layout/default" loCatId="list" qsTypeId="urn:microsoft.com/office/officeart/2005/8/quickstyle/simple3" qsCatId="simple" csTypeId="urn:microsoft.com/office/officeart/2005/8/colors/accent1_3" csCatId="accent1" phldr="1"/>
      <dgm:spPr/>
      <dgm:t>
        <a:bodyPr/>
        <a:lstStyle/>
        <a:p>
          <a:endParaRPr lang="es-CO"/>
        </a:p>
      </dgm:t>
    </dgm:pt>
    <dgm:pt modelId="{F522393A-4BA0-4FF0-8705-E125379E540B}">
      <dgm:prSet custT="1"/>
      <dgm:spPr/>
      <dgm:t>
        <a:bodyPr/>
        <a:lstStyle/>
        <a:p>
          <a:r>
            <a:rPr lang="es-CO" sz="1000" b="0" dirty="0">
              <a:latin typeface="Arial" panose="020B0604020202020204" pitchFamily="34" charset="0"/>
              <a:cs typeface="Arial" panose="020B0604020202020204" pitchFamily="34" charset="0"/>
            </a:rPr>
            <a:t>Gestionar procesos para aportar al Desarrollo Sostenible.</a:t>
          </a:r>
        </a:p>
        <a:p>
          <a:r>
            <a:rPr lang="es-CO" sz="1000" b="0" dirty="0">
              <a:latin typeface="Arial" panose="020B0604020202020204" pitchFamily="34" charset="0"/>
              <a:ea typeface="Arial Narrow"/>
              <a:cs typeface="Arial" panose="020B0604020202020204" pitchFamily="34" charset="0"/>
            </a:rPr>
            <a:t>*Risaralda Bosque Modelo.</a:t>
          </a:r>
        </a:p>
        <a:p>
          <a:r>
            <a:rPr lang="es-CO" sz="1000" b="0" dirty="0">
              <a:latin typeface="Arial" panose="020B0604020202020204" pitchFamily="34" charset="0"/>
              <a:ea typeface="Arial Narrow"/>
              <a:cs typeface="Arial" panose="020B0604020202020204" pitchFamily="34" charset="0"/>
            </a:rPr>
            <a:t>*</a:t>
          </a:r>
          <a:r>
            <a:rPr lang="es-ES" sz="1000" b="0" dirty="0">
              <a:latin typeface="Arial" panose="020B0604020202020204" pitchFamily="34" charset="0"/>
              <a:ea typeface="Arial Narrow"/>
              <a:cs typeface="Arial" panose="020B0604020202020204" pitchFamily="34" charset="0"/>
            </a:rPr>
            <a:t>Red de custodios de semillas. </a:t>
          </a:r>
        </a:p>
        <a:p>
          <a:r>
            <a:rPr lang="es-ES" sz="1000" b="0" dirty="0">
              <a:latin typeface="Arial" panose="020B0604020202020204" pitchFamily="34" charset="0"/>
              <a:ea typeface="Arial Narrow"/>
              <a:cs typeface="Arial" panose="020B0604020202020204" pitchFamily="34" charset="0"/>
            </a:rPr>
            <a:t>*Agroecología. </a:t>
          </a:r>
        </a:p>
        <a:p>
          <a:r>
            <a:rPr lang="es-ES" sz="1000" b="0" dirty="0">
              <a:latin typeface="Arial" panose="020B0604020202020204" pitchFamily="34" charset="0"/>
              <a:ea typeface="Arial Narrow"/>
              <a:cs typeface="Arial" panose="020B0604020202020204" pitchFamily="34" charset="0"/>
            </a:rPr>
            <a:t>*Alianza CARDER UTP. </a:t>
          </a:r>
        </a:p>
        <a:p>
          <a:r>
            <a:rPr lang="es-ES" sz="1000" b="0" dirty="0">
              <a:latin typeface="Arial" panose="020B0604020202020204" pitchFamily="34" charset="0"/>
              <a:ea typeface="Arial Narrow"/>
              <a:cs typeface="Arial" panose="020B0604020202020204" pitchFamily="34" charset="0"/>
            </a:rPr>
            <a:t>*Gestión del Riesgo.</a:t>
          </a:r>
        </a:p>
        <a:p>
          <a:r>
            <a:rPr lang="es-ES" sz="1000" b="0" dirty="0">
              <a:latin typeface="Arial" panose="020B0604020202020204" pitchFamily="34" charset="0"/>
              <a:cs typeface="Arial" panose="020B0604020202020204" pitchFamily="34" charset="0"/>
            </a:rPr>
            <a:t>*Catedra UNESCO</a:t>
          </a:r>
          <a:endParaRPr lang="es-CO" sz="1000" b="0" dirty="0">
            <a:latin typeface="Arial" panose="020B0604020202020204" pitchFamily="34" charset="0"/>
            <a:cs typeface="Arial" panose="020B0604020202020204" pitchFamily="34" charset="0"/>
          </a:endParaRPr>
        </a:p>
      </dgm:t>
    </dgm:pt>
    <dgm:pt modelId="{C8BD4919-C4F7-4A4E-BA00-80830DD42216}" type="parTrans" cxnId="{699622FF-E6BE-458B-BB63-AEFEAC0F6641}">
      <dgm:prSet/>
      <dgm:spPr/>
      <dgm:t>
        <a:bodyPr/>
        <a:lstStyle/>
        <a:p>
          <a:endParaRPr lang="es-CO" sz="1200" b="0">
            <a:latin typeface="Arial" panose="020B0604020202020204" pitchFamily="34" charset="0"/>
            <a:cs typeface="Arial" panose="020B0604020202020204" pitchFamily="34" charset="0"/>
          </a:endParaRPr>
        </a:p>
      </dgm:t>
    </dgm:pt>
    <dgm:pt modelId="{52BA9AF1-88B4-4949-9311-C717E1408448}" type="sibTrans" cxnId="{699622FF-E6BE-458B-BB63-AEFEAC0F6641}">
      <dgm:prSet/>
      <dgm:spPr/>
      <dgm:t>
        <a:bodyPr/>
        <a:lstStyle/>
        <a:p>
          <a:endParaRPr lang="es-CO" sz="1200" b="0">
            <a:latin typeface="Arial" panose="020B0604020202020204" pitchFamily="34" charset="0"/>
            <a:cs typeface="Arial" panose="020B0604020202020204" pitchFamily="34" charset="0"/>
          </a:endParaRPr>
        </a:p>
      </dgm:t>
    </dgm:pt>
    <dgm:pt modelId="{FDD01C79-552D-4FED-9732-168869C555E7}">
      <dgm:prSet custT="1"/>
      <dgm:spPr/>
      <dgm:t>
        <a:bodyPr/>
        <a:lstStyle/>
        <a:p>
          <a:r>
            <a:rPr lang="es-CO" sz="1000" b="0" dirty="0">
              <a:latin typeface="Arial" panose="020B0604020202020204" pitchFamily="34" charset="0"/>
              <a:cs typeface="Arial" panose="020B0604020202020204" pitchFamily="34" charset="0"/>
            </a:rPr>
            <a:t>Aportar a procesos de integración para la competitividad regional, nacional e internacional.</a:t>
          </a:r>
        </a:p>
        <a:p>
          <a:r>
            <a:rPr lang="es-ES" sz="1000" b="0" dirty="0">
              <a:latin typeface="Arial" panose="020B0604020202020204" pitchFamily="34" charset="0"/>
              <a:ea typeface="Arial Narrow"/>
              <a:cs typeface="Arial" panose="020B0604020202020204" pitchFamily="34" charset="0"/>
            </a:rPr>
            <a:t>*Red de observatorios, </a:t>
          </a:r>
        </a:p>
        <a:p>
          <a:r>
            <a:rPr lang="es-ES" sz="1000" b="0" dirty="0">
              <a:latin typeface="Arial" panose="020B0604020202020204" pitchFamily="34" charset="0"/>
              <a:ea typeface="Arial Narrow"/>
              <a:cs typeface="Arial" panose="020B0604020202020204" pitchFamily="34" charset="0"/>
            </a:rPr>
            <a:t>*Procesos de planificación y ordenamiento </a:t>
          </a:r>
        </a:p>
        <a:p>
          <a:r>
            <a:rPr lang="es-ES" sz="1000" b="0" dirty="0">
              <a:latin typeface="Arial" panose="020B0604020202020204" pitchFamily="34" charset="0"/>
              <a:ea typeface="Arial Narrow"/>
              <a:cs typeface="Arial" panose="020B0604020202020204" pitchFamily="34" charset="0"/>
            </a:rPr>
            <a:t>*Paisaje Cultural Cafetero (PCC).</a:t>
          </a:r>
        </a:p>
        <a:p>
          <a:r>
            <a:rPr lang="es-MX" sz="1000" b="0" dirty="0">
              <a:latin typeface="Arial" panose="020B0604020202020204" pitchFamily="34" charset="0"/>
              <a:ea typeface="Arial Narrow"/>
              <a:cs typeface="Arial" panose="020B0604020202020204" pitchFamily="34" charset="0"/>
            </a:rPr>
            <a:t>*Región Administrativa y de Planificación (</a:t>
          </a:r>
          <a:r>
            <a:rPr lang="es-ES" sz="1000" b="0" dirty="0">
              <a:latin typeface="Arial" panose="020B0604020202020204" pitchFamily="34" charset="0"/>
              <a:ea typeface="Arial Narrow"/>
              <a:cs typeface="Arial" panose="020B0604020202020204" pitchFamily="34" charset="0"/>
            </a:rPr>
            <a:t>RAP)</a:t>
          </a:r>
        </a:p>
        <a:p>
          <a:r>
            <a:rPr lang="es-ES" sz="1000" b="0" dirty="0">
              <a:latin typeface="Arial" panose="020B0604020202020204" pitchFamily="34" charset="0"/>
              <a:ea typeface="Arial Narrow"/>
              <a:cs typeface="Arial" panose="020B0604020202020204" pitchFamily="34" charset="0"/>
            </a:rPr>
            <a:t>*Postgrados en Red</a:t>
          </a:r>
          <a:r>
            <a:rPr lang="es-CO" sz="1000" b="0" dirty="0">
              <a:latin typeface="Arial" panose="020B0604020202020204" pitchFamily="34" charset="0"/>
              <a:ea typeface="Arial Narrow"/>
              <a:cs typeface="Arial" panose="020B0604020202020204" pitchFamily="34" charset="0"/>
            </a:rPr>
            <a:t> </a:t>
          </a:r>
        </a:p>
      </dgm:t>
    </dgm:pt>
    <dgm:pt modelId="{27D55DD0-0E16-4082-8F4F-7F2D3CDAB5D7}" type="parTrans" cxnId="{7E17EFBB-9D4A-470D-8FA2-A4610B1E45C3}">
      <dgm:prSet/>
      <dgm:spPr/>
      <dgm:t>
        <a:bodyPr/>
        <a:lstStyle/>
        <a:p>
          <a:endParaRPr lang="es-CO"/>
        </a:p>
      </dgm:t>
    </dgm:pt>
    <dgm:pt modelId="{F97E91CA-FF01-4BC7-BB0B-4861B407F552}" type="sibTrans" cxnId="{7E17EFBB-9D4A-470D-8FA2-A4610B1E45C3}">
      <dgm:prSet/>
      <dgm:spPr/>
      <dgm:t>
        <a:bodyPr/>
        <a:lstStyle/>
        <a:p>
          <a:endParaRPr lang="es-CO"/>
        </a:p>
      </dgm:t>
    </dgm:pt>
    <dgm:pt modelId="{B7B9869D-7CB9-47D1-AD6D-F9BC4C0E8599}">
      <dgm:prSet phldrT="[Texto]" custT="1"/>
      <dgm:spPr/>
      <dgm:t>
        <a:bodyPr/>
        <a:lstStyle/>
        <a:p>
          <a:r>
            <a:rPr lang="es-CO" sz="1000" b="0" dirty="0">
              <a:latin typeface="Arial" panose="020B0604020202020204" pitchFamily="34" charset="0"/>
              <a:cs typeface="Arial" panose="020B0604020202020204" pitchFamily="34" charset="0"/>
            </a:rPr>
            <a:t>Fortalecer la movilización social para la articulación de capacidades del territorio.</a:t>
          </a:r>
        </a:p>
        <a:p>
          <a:r>
            <a:rPr lang="es-ES_tradnl" sz="1000" b="0" dirty="0">
              <a:latin typeface="Arial" panose="020B0604020202020204" pitchFamily="34" charset="0"/>
              <a:ea typeface="Arial Narrow"/>
              <a:cs typeface="Arial" panose="020B0604020202020204" pitchFamily="34" charset="0"/>
            </a:rPr>
            <a:t>*Desarrollo Social, primera infancia y Educación Integral.</a:t>
          </a:r>
        </a:p>
        <a:p>
          <a:r>
            <a:rPr lang="es-ES_tradnl" sz="1000" b="0" dirty="0">
              <a:latin typeface="Arial" panose="020B0604020202020204" pitchFamily="34" charset="0"/>
              <a:ea typeface="Arial Narrow"/>
              <a:cs typeface="Arial" panose="020B0604020202020204" pitchFamily="34" charset="0"/>
            </a:rPr>
            <a:t>*Circulo Virtuoso y Escuela de Liderazgo. </a:t>
          </a:r>
        </a:p>
        <a:p>
          <a:r>
            <a:rPr lang="es-ES_tradnl" sz="1000" b="0" dirty="0">
              <a:latin typeface="Arial" panose="020B0604020202020204" pitchFamily="34" charset="0"/>
              <a:ea typeface="Arial Narrow"/>
              <a:cs typeface="Arial" panose="020B0604020202020204" pitchFamily="34" charset="0"/>
            </a:rPr>
            <a:t>*Control Social. </a:t>
          </a:r>
        </a:p>
        <a:p>
          <a:r>
            <a:rPr lang="es-ES_tradnl" sz="1000" b="0" dirty="0">
              <a:latin typeface="Arial" panose="020B0604020202020204" pitchFamily="34" charset="0"/>
              <a:ea typeface="Arial Narrow"/>
              <a:cs typeface="Arial" panose="020B0604020202020204" pitchFamily="34" charset="0"/>
            </a:rPr>
            <a:t>*CT&amp;I., Red de Nodos y Comunidad Innovadora.</a:t>
          </a:r>
        </a:p>
        <a:p>
          <a:r>
            <a:rPr lang="es-ES_tradnl" sz="1000" b="0" dirty="0">
              <a:latin typeface="Arial" panose="020B0604020202020204" pitchFamily="34" charset="0"/>
              <a:ea typeface="Arial Narrow"/>
              <a:cs typeface="Arial" panose="020B0604020202020204" pitchFamily="34" charset="0"/>
            </a:rPr>
            <a:t>*Clúster de Educación Superior </a:t>
          </a:r>
          <a:r>
            <a:rPr lang="es-CO" sz="1000" b="0" dirty="0">
              <a:latin typeface="Arial" panose="020B0604020202020204" pitchFamily="34" charset="0"/>
              <a:ea typeface="Arial Narrow"/>
              <a:cs typeface="Arial" panose="020B0604020202020204" pitchFamily="34" charset="0"/>
            </a:rPr>
            <a:t> </a:t>
          </a:r>
        </a:p>
      </dgm:t>
    </dgm:pt>
    <dgm:pt modelId="{0B87FF73-A7CA-423A-A37E-AA11A3634A1C}" type="parTrans" cxnId="{F0914B96-5CF8-4A66-96DB-70D93D8AF537}">
      <dgm:prSet/>
      <dgm:spPr/>
      <dgm:t>
        <a:bodyPr/>
        <a:lstStyle/>
        <a:p>
          <a:endParaRPr lang="es-CO"/>
        </a:p>
      </dgm:t>
    </dgm:pt>
    <dgm:pt modelId="{CFD5314A-469B-4CC6-8798-F43986694C5D}" type="sibTrans" cxnId="{F0914B96-5CF8-4A66-96DB-70D93D8AF537}">
      <dgm:prSet/>
      <dgm:spPr/>
      <dgm:t>
        <a:bodyPr/>
        <a:lstStyle/>
        <a:p>
          <a:endParaRPr lang="es-CO"/>
        </a:p>
      </dgm:t>
    </dgm:pt>
    <dgm:pt modelId="{DD21F0DC-E621-4787-B068-738EB520A6CD}" type="pres">
      <dgm:prSet presAssocID="{5056D5D2-5CFD-4DE6-BD49-6E2073EE91D6}" presName="diagram" presStyleCnt="0">
        <dgm:presLayoutVars>
          <dgm:dir/>
          <dgm:resizeHandles val="exact"/>
        </dgm:presLayoutVars>
      </dgm:prSet>
      <dgm:spPr/>
    </dgm:pt>
    <dgm:pt modelId="{31A6797A-3CF2-447F-BE98-B9C3C3F87743}" type="pres">
      <dgm:prSet presAssocID="{F522393A-4BA0-4FF0-8705-E125379E540B}" presName="node" presStyleLbl="node1" presStyleIdx="0" presStyleCnt="3" custScaleX="136531" custScaleY="122733">
        <dgm:presLayoutVars>
          <dgm:bulletEnabled val="1"/>
        </dgm:presLayoutVars>
      </dgm:prSet>
      <dgm:spPr/>
    </dgm:pt>
    <dgm:pt modelId="{2A0B0832-632C-4639-BC15-C5AA1E6BCABE}" type="pres">
      <dgm:prSet presAssocID="{52BA9AF1-88B4-4949-9311-C717E1408448}" presName="sibTrans" presStyleCnt="0"/>
      <dgm:spPr/>
    </dgm:pt>
    <dgm:pt modelId="{CF53AA61-BA59-422F-9D37-6B935645217A}" type="pres">
      <dgm:prSet presAssocID="{FDD01C79-552D-4FED-9732-168869C555E7}" presName="node" presStyleLbl="node1" presStyleIdx="1" presStyleCnt="3" custScaleX="136531" custScaleY="122733">
        <dgm:presLayoutVars>
          <dgm:bulletEnabled val="1"/>
        </dgm:presLayoutVars>
      </dgm:prSet>
      <dgm:spPr/>
    </dgm:pt>
    <dgm:pt modelId="{062E0517-ED1B-4772-9448-946E84CE7738}" type="pres">
      <dgm:prSet presAssocID="{F97E91CA-FF01-4BC7-BB0B-4861B407F552}" presName="sibTrans" presStyleCnt="0"/>
      <dgm:spPr/>
    </dgm:pt>
    <dgm:pt modelId="{D0541928-CB8F-4C82-877D-244ABD810E66}" type="pres">
      <dgm:prSet presAssocID="{B7B9869D-7CB9-47D1-AD6D-F9BC4C0E8599}" presName="node" presStyleLbl="node1" presStyleIdx="2" presStyleCnt="3" custScaleX="136531" custScaleY="122733">
        <dgm:presLayoutVars>
          <dgm:bulletEnabled val="1"/>
        </dgm:presLayoutVars>
      </dgm:prSet>
      <dgm:spPr/>
    </dgm:pt>
  </dgm:ptLst>
  <dgm:cxnLst>
    <dgm:cxn modelId="{3A1B6522-6E31-41F1-9592-6ABF142B2165}" type="presOf" srcId="{5056D5D2-5CFD-4DE6-BD49-6E2073EE91D6}" destId="{DD21F0DC-E621-4787-B068-738EB520A6CD}" srcOrd="0" destOrd="0" presId="urn:microsoft.com/office/officeart/2005/8/layout/default"/>
    <dgm:cxn modelId="{C669FD71-6F13-49D4-B33F-DDCE86D6B10D}" type="presOf" srcId="{F522393A-4BA0-4FF0-8705-E125379E540B}" destId="{31A6797A-3CF2-447F-BE98-B9C3C3F87743}" srcOrd="0" destOrd="0" presId="urn:microsoft.com/office/officeart/2005/8/layout/default"/>
    <dgm:cxn modelId="{D4BE4A8F-714E-4583-B5CF-DBFC54DCAA7A}" type="presOf" srcId="{FDD01C79-552D-4FED-9732-168869C555E7}" destId="{CF53AA61-BA59-422F-9D37-6B935645217A}" srcOrd="0" destOrd="0" presId="urn:microsoft.com/office/officeart/2005/8/layout/default"/>
    <dgm:cxn modelId="{F0914B96-5CF8-4A66-96DB-70D93D8AF537}" srcId="{5056D5D2-5CFD-4DE6-BD49-6E2073EE91D6}" destId="{B7B9869D-7CB9-47D1-AD6D-F9BC4C0E8599}" srcOrd="2" destOrd="0" parTransId="{0B87FF73-A7CA-423A-A37E-AA11A3634A1C}" sibTransId="{CFD5314A-469B-4CC6-8798-F43986694C5D}"/>
    <dgm:cxn modelId="{7E17EFBB-9D4A-470D-8FA2-A4610B1E45C3}" srcId="{5056D5D2-5CFD-4DE6-BD49-6E2073EE91D6}" destId="{FDD01C79-552D-4FED-9732-168869C555E7}" srcOrd="1" destOrd="0" parTransId="{27D55DD0-0E16-4082-8F4F-7F2D3CDAB5D7}" sibTransId="{F97E91CA-FF01-4BC7-BB0B-4861B407F552}"/>
    <dgm:cxn modelId="{B843AEC2-9480-4C2A-938C-385560A29E1E}" type="presOf" srcId="{B7B9869D-7CB9-47D1-AD6D-F9BC4C0E8599}" destId="{D0541928-CB8F-4C82-877D-244ABD810E66}" srcOrd="0" destOrd="0" presId="urn:microsoft.com/office/officeart/2005/8/layout/default"/>
    <dgm:cxn modelId="{699622FF-E6BE-458B-BB63-AEFEAC0F6641}" srcId="{5056D5D2-5CFD-4DE6-BD49-6E2073EE91D6}" destId="{F522393A-4BA0-4FF0-8705-E125379E540B}" srcOrd="0" destOrd="0" parTransId="{C8BD4919-C4F7-4A4E-BA00-80830DD42216}" sibTransId="{52BA9AF1-88B4-4949-9311-C717E1408448}"/>
    <dgm:cxn modelId="{248BDF74-9221-4A5D-88D2-31BE644A0C5A}" type="presParOf" srcId="{DD21F0DC-E621-4787-B068-738EB520A6CD}" destId="{31A6797A-3CF2-447F-BE98-B9C3C3F87743}" srcOrd="0" destOrd="0" presId="urn:microsoft.com/office/officeart/2005/8/layout/default"/>
    <dgm:cxn modelId="{E608ADD4-5A5E-494E-A183-05EBBF7A473A}" type="presParOf" srcId="{DD21F0DC-E621-4787-B068-738EB520A6CD}" destId="{2A0B0832-632C-4639-BC15-C5AA1E6BCABE}" srcOrd="1" destOrd="0" presId="urn:microsoft.com/office/officeart/2005/8/layout/default"/>
    <dgm:cxn modelId="{FE7A86E2-AF99-42A1-B649-8671AEB57A42}" type="presParOf" srcId="{DD21F0DC-E621-4787-B068-738EB520A6CD}" destId="{CF53AA61-BA59-422F-9D37-6B935645217A}" srcOrd="2" destOrd="0" presId="urn:microsoft.com/office/officeart/2005/8/layout/default"/>
    <dgm:cxn modelId="{48B92002-9F6E-4507-80C9-9BD3EBBBEEEA}" type="presParOf" srcId="{DD21F0DC-E621-4787-B068-738EB520A6CD}" destId="{062E0517-ED1B-4772-9448-946E84CE7738}" srcOrd="3" destOrd="0" presId="urn:microsoft.com/office/officeart/2005/8/layout/default"/>
    <dgm:cxn modelId="{101D6BC9-9C04-4B5F-8C88-B23002FAC483}" type="presParOf" srcId="{DD21F0DC-E621-4787-B068-738EB520A6CD}" destId="{D0541928-CB8F-4C82-877D-244ABD810E66}"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056D5D2-5CFD-4DE6-BD49-6E2073EE91D6}" type="doc">
      <dgm:prSet loTypeId="urn:microsoft.com/office/officeart/2005/8/layout/default" loCatId="list" qsTypeId="urn:microsoft.com/office/officeart/2005/8/quickstyle/simple3" qsCatId="simple" csTypeId="urn:microsoft.com/office/officeart/2005/8/colors/accent1_3" csCatId="accent1" phldr="1"/>
      <dgm:spPr/>
      <dgm:t>
        <a:bodyPr/>
        <a:lstStyle/>
        <a:p>
          <a:endParaRPr lang="es-CO"/>
        </a:p>
      </dgm:t>
    </dgm:pt>
    <dgm:pt modelId="{F522393A-4BA0-4FF0-8705-E125379E540B}">
      <dgm:prSet custT="1"/>
      <dgm:spPr/>
      <dgm:t>
        <a:bodyPr/>
        <a:lstStyle/>
        <a:p>
          <a:r>
            <a:rPr lang="es-CO" sz="800" dirty="0">
              <a:latin typeface="Arial" panose="020B0604020202020204" pitchFamily="34" charset="0"/>
              <a:cs typeface="Arial" panose="020B0604020202020204" pitchFamily="34" charset="0"/>
            </a:rPr>
            <a:t>Promover el trabajo articulado para la gestión de los procesos de internacionalización e interculturalidad </a:t>
          </a:r>
        </a:p>
      </dgm:t>
    </dgm:pt>
    <dgm:pt modelId="{C8BD4919-C4F7-4A4E-BA00-80830DD42216}" type="parTrans" cxnId="{699622FF-E6BE-458B-BB63-AEFEAC0F6641}">
      <dgm:prSet/>
      <dgm:spPr/>
      <dgm:t>
        <a:bodyPr/>
        <a:lstStyle/>
        <a:p>
          <a:endParaRPr lang="es-CO" sz="1400">
            <a:latin typeface="Arial" panose="020B0604020202020204" pitchFamily="34" charset="0"/>
            <a:cs typeface="Arial" panose="020B0604020202020204" pitchFamily="34" charset="0"/>
          </a:endParaRPr>
        </a:p>
      </dgm:t>
    </dgm:pt>
    <dgm:pt modelId="{52BA9AF1-88B4-4949-9311-C717E1408448}" type="sibTrans" cxnId="{699622FF-E6BE-458B-BB63-AEFEAC0F6641}">
      <dgm:prSet/>
      <dgm:spPr/>
      <dgm:t>
        <a:bodyPr/>
        <a:lstStyle/>
        <a:p>
          <a:endParaRPr lang="es-CO" sz="1400">
            <a:latin typeface="Arial" panose="020B0604020202020204" pitchFamily="34" charset="0"/>
            <a:cs typeface="Arial" panose="020B0604020202020204" pitchFamily="34" charset="0"/>
          </a:endParaRPr>
        </a:p>
      </dgm:t>
    </dgm:pt>
    <dgm:pt modelId="{E6FF31EF-718B-4301-A65F-50FEDC6B758F}">
      <dgm:prSet custT="1"/>
      <dgm:spPr/>
      <dgm:t>
        <a:bodyPr/>
        <a:lstStyle/>
        <a:p>
          <a:r>
            <a:rPr lang="es-CO" sz="800" dirty="0">
              <a:latin typeface="Arial" panose="020B0604020202020204" pitchFamily="34" charset="0"/>
              <a:cs typeface="Arial" panose="020B0604020202020204" pitchFamily="34" charset="0"/>
            </a:rPr>
            <a:t>Avanzar en la internacionalización de los procesos misionales de la universidad mediante el fortalecimiento de la formación en lenguas extranjeras de la comunidad universitaria </a:t>
          </a:r>
        </a:p>
      </dgm:t>
    </dgm:pt>
    <dgm:pt modelId="{1116D716-68A2-47B4-A7F5-AEDEDEC44C38}" type="parTrans" cxnId="{79D30F3A-C1CC-4CA3-9893-5787163D3DAD}">
      <dgm:prSet/>
      <dgm:spPr/>
      <dgm:t>
        <a:bodyPr/>
        <a:lstStyle/>
        <a:p>
          <a:endParaRPr lang="es-CO"/>
        </a:p>
      </dgm:t>
    </dgm:pt>
    <dgm:pt modelId="{EDDB23BA-E04E-4A26-82F5-FFDA780DFD16}" type="sibTrans" cxnId="{79D30F3A-C1CC-4CA3-9893-5787163D3DAD}">
      <dgm:prSet/>
      <dgm:spPr/>
      <dgm:t>
        <a:bodyPr/>
        <a:lstStyle/>
        <a:p>
          <a:endParaRPr lang="es-CO"/>
        </a:p>
      </dgm:t>
    </dgm:pt>
    <dgm:pt modelId="{D8050A00-C683-4727-B4DA-80C3BDBF68FC}">
      <dgm:prSet custT="1"/>
      <dgm:spPr/>
      <dgm:t>
        <a:bodyPr/>
        <a:lstStyle/>
        <a:p>
          <a:r>
            <a:rPr lang="es-CO" sz="800" dirty="0">
              <a:latin typeface="Arial" panose="020B0604020202020204" pitchFamily="34" charset="0"/>
              <a:cs typeface="Arial" panose="020B0604020202020204" pitchFamily="34" charset="0"/>
            </a:rPr>
            <a:t>Establecer los procesos de internacionalización en casa como parte del quehacer universitario cotidiano</a:t>
          </a:r>
        </a:p>
      </dgm:t>
    </dgm:pt>
    <dgm:pt modelId="{8DC6992A-2DE2-44D9-9E88-4721C5F89DB7}" type="parTrans" cxnId="{95935D98-935E-42D8-BFE5-14790E279B41}">
      <dgm:prSet/>
      <dgm:spPr/>
      <dgm:t>
        <a:bodyPr/>
        <a:lstStyle/>
        <a:p>
          <a:endParaRPr lang="es-CO"/>
        </a:p>
      </dgm:t>
    </dgm:pt>
    <dgm:pt modelId="{E60DA3E4-621C-46F4-AB65-6008469142DD}" type="sibTrans" cxnId="{95935D98-935E-42D8-BFE5-14790E279B41}">
      <dgm:prSet/>
      <dgm:spPr/>
      <dgm:t>
        <a:bodyPr/>
        <a:lstStyle/>
        <a:p>
          <a:endParaRPr lang="es-CO"/>
        </a:p>
      </dgm:t>
    </dgm:pt>
    <dgm:pt modelId="{03699BA2-6749-4B48-974F-F4B111622863}">
      <dgm:prSet custT="1"/>
      <dgm:spPr/>
      <dgm:t>
        <a:bodyPr/>
        <a:lstStyle/>
        <a:p>
          <a:r>
            <a:rPr lang="es-CO" sz="800" dirty="0">
              <a:latin typeface="Arial" panose="020B0604020202020204" pitchFamily="34" charset="0"/>
              <a:cs typeface="Arial" panose="020B0604020202020204" pitchFamily="34" charset="0"/>
            </a:rPr>
            <a:t>Fortalecer el relacionamiento nacional e internacional con el fin de promover el trabajo conjunto, interdisciplinar, intercultural, para la construcción de nuevo conocimiento.</a:t>
          </a:r>
        </a:p>
      </dgm:t>
    </dgm:pt>
    <dgm:pt modelId="{AD74CE9E-FAB5-486C-A9A9-99F0089426C4}" type="parTrans" cxnId="{5CF69FD4-95AD-43F3-A4B6-41497F0C44B9}">
      <dgm:prSet/>
      <dgm:spPr/>
      <dgm:t>
        <a:bodyPr/>
        <a:lstStyle/>
        <a:p>
          <a:endParaRPr lang="es-CO"/>
        </a:p>
      </dgm:t>
    </dgm:pt>
    <dgm:pt modelId="{57E317F7-EC2B-47A3-9EC6-22DD26737112}" type="sibTrans" cxnId="{5CF69FD4-95AD-43F3-A4B6-41497F0C44B9}">
      <dgm:prSet/>
      <dgm:spPr/>
      <dgm:t>
        <a:bodyPr/>
        <a:lstStyle/>
        <a:p>
          <a:endParaRPr lang="es-CO"/>
        </a:p>
      </dgm:t>
    </dgm:pt>
    <dgm:pt modelId="{89FE2E76-3C1E-459F-AB3C-414EDB82298A}">
      <dgm:prSet custT="1"/>
      <dgm:spPr/>
      <dgm:t>
        <a:bodyPr/>
        <a:lstStyle/>
        <a:p>
          <a:r>
            <a:rPr lang="es-CO" sz="800" dirty="0">
              <a:latin typeface="Arial" panose="020B0604020202020204" pitchFamily="34" charset="0"/>
              <a:cs typeface="Arial" panose="020B0604020202020204" pitchFamily="34" charset="0"/>
            </a:rPr>
            <a:t>Promocionar y posicionar a la UTP como un aliado competente en lo nacional y lo internacional para la educación, la investigación y la extensión.</a:t>
          </a:r>
        </a:p>
      </dgm:t>
    </dgm:pt>
    <dgm:pt modelId="{A090582F-34A5-41E1-843B-4790A9ABC1ED}" type="parTrans" cxnId="{ABE6E304-D39A-4E9C-AFF8-569DAB096B97}">
      <dgm:prSet/>
      <dgm:spPr/>
      <dgm:t>
        <a:bodyPr/>
        <a:lstStyle/>
        <a:p>
          <a:endParaRPr lang="es-CO"/>
        </a:p>
      </dgm:t>
    </dgm:pt>
    <dgm:pt modelId="{20FE09E4-7AAF-4588-915F-BCD9C41231D2}" type="sibTrans" cxnId="{ABE6E304-D39A-4E9C-AFF8-569DAB096B97}">
      <dgm:prSet/>
      <dgm:spPr/>
      <dgm:t>
        <a:bodyPr/>
        <a:lstStyle/>
        <a:p>
          <a:endParaRPr lang="es-CO"/>
        </a:p>
      </dgm:t>
    </dgm:pt>
    <dgm:pt modelId="{F25E90EF-6B70-445C-BBE5-B735AEFE0D54}">
      <dgm:prSet custT="1"/>
      <dgm:spPr/>
      <dgm:t>
        <a:bodyPr/>
        <a:lstStyle/>
        <a:p>
          <a:r>
            <a:rPr lang="es-CO" sz="800" dirty="0">
              <a:latin typeface="Arial" panose="020B0604020202020204" pitchFamily="34" charset="0"/>
              <a:cs typeface="Arial" panose="020B0604020202020204" pitchFamily="34" charset="0"/>
            </a:rPr>
            <a:t>Fortalecer los procesos de Internacionalización mediante la asignación de recurso humano y financiero para la gestión de proyectos y cumplimiento de metas y objetivos institucionales.</a:t>
          </a:r>
        </a:p>
      </dgm:t>
    </dgm:pt>
    <dgm:pt modelId="{5CCC798B-98E4-43F7-B160-2895A8272182}" type="parTrans" cxnId="{D0633993-BF0A-48E2-A2C6-43A75D6CE5F4}">
      <dgm:prSet/>
      <dgm:spPr/>
      <dgm:t>
        <a:bodyPr/>
        <a:lstStyle/>
        <a:p>
          <a:endParaRPr lang="es-CO"/>
        </a:p>
      </dgm:t>
    </dgm:pt>
    <dgm:pt modelId="{48D27F7B-C59A-42DC-9B50-1BCB9C5E27D0}" type="sibTrans" cxnId="{D0633993-BF0A-48E2-A2C6-43A75D6CE5F4}">
      <dgm:prSet/>
      <dgm:spPr/>
      <dgm:t>
        <a:bodyPr/>
        <a:lstStyle/>
        <a:p>
          <a:endParaRPr lang="es-CO"/>
        </a:p>
      </dgm:t>
    </dgm:pt>
    <dgm:pt modelId="{DD21F0DC-E621-4787-B068-738EB520A6CD}" type="pres">
      <dgm:prSet presAssocID="{5056D5D2-5CFD-4DE6-BD49-6E2073EE91D6}" presName="diagram" presStyleCnt="0">
        <dgm:presLayoutVars>
          <dgm:dir/>
          <dgm:resizeHandles val="exact"/>
        </dgm:presLayoutVars>
      </dgm:prSet>
      <dgm:spPr/>
    </dgm:pt>
    <dgm:pt modelId="{31A6797A-3CF2-447F-BE98-B9C3C3F87743}" type="pres">
      <dgm:prSet presAssocID="{F522393A-4BA0-4FF0-8705-E125379E540B}" presName="node" presStyleLbl="node1" presStyleIdx="0" presStyleCnt="6" custScaleY="135872">
        <dgm:presLayoutVars>
          <dgm:bulletEnabled val="1"/>
        </dgm:presLayoutVars>
      </dgm:prSet>
      <dgm:spPr/>
    </dgm:pt>
    <dgm:pt modelId="{2A0B0832-632C-4639-BC15-C5AA1E6BCABE}" type="pres">
      <dgm:prSet presAssocID="{52BA9AF1-88B4-4949-9311-C717E1408448}" presName="sibTrans" presStyleCnt="0"/>
      <dgm:spPr/>
    </dgm:pt>
    <dgm:pt modelId="{B8B63DC2-B4A0-4718-BD66-E3DE41EE2213}" type="pres">
      <dgm:prSet presAssocID="{E6FF31EF-718B-4301-A65F-50FEDC6B758F}" presName="node" presStyleLbl="node1" presStyleIdx="1" presStyleCnt="6" custScaleY="131247">
        <dgm:presLayoutVars>
          <dgm:bulletEnabled val="1"/>
        </dgm:presLayoutVars>
      </dgm:prSet>
      <dgm:spPr/>
    </dgm:pt>
    <dgm:pt modelId="{3DF9C8DD-2E0C-4FD3-BEF7-0E4B4035E933}" type="pres">
      <dgm:prSet presAssocID="{EDDB23BA-E04E-4A26-82F5-FFDA780DFD16}" presName="sibTrans" presStyleCnt="0"/>
      <dgm:spPr/>
    </dgm:pt>
    <dgm:pt modelId="{5DA9216F-CB9B-4F53-AAA8-1920AEB6B72E}" type="pres">
      <dgm:prSet presAssocID="{D8050A00-C683-4727-B4DA-80C3BDBF68FC}" presName="node" presStyleLbl="node1" presStyleIdx="2" presStyleCnt="6" custScaleY="131247">
        <dgm:presLayoutVars>
          <dgm:bulletEnabled val="1"/>
        </dgm:presLayoutVars>
      </dgm:prSet>
      <dgm:spPr/>
    </dgm:pt>
    <dgm:pt modelId="{E0125732-94BA-4D9C-9A3E-49845C25814A}" type="pres">
      <dgm:prSet presAssocID="{E60DA3E4-621C-46F4-AB65-6008469142DD}" presName="sibTrans" presStyleCnt="0"/>
      <dgm:spPr/>
    </dgm:pt>
    <dgm:pt modelId="{5FB0A7A5-B855-4DAC-B8D6-D7856C0F9809}" type="pres">
      <dgm:prSet presAssocID="{03699BA2-6749-4B48-974F-F4B111622863}" presName="node" presStyleLbl="node1" presStyleIdx="3" presStyleCnt="6" custScaleY="131247">
        <dgm:presLayoutVars>
          <dgm:bulletEnabled val="1"/>
        </dgm:presLayoutVars>
      </dgm:prSet>
      <dgm:spPr/>
    </dgm:pt>
    <dgm:pt modelId="{09A2BE50-4BBF-4483-A2E1-1E304A6E018A}" type="pres">
      <dgm:prSet presAssocID="{57E317F7-EC2B-47A3-9EC6-22DD26737112}" presName="sibTrans" presStyleCnt="0"/>
      <dgm:spPr/>
    </dgm:pt>
    <dgm:pt modelId="{E38212D1-DF5B-48F1-AE6E-A0C8335BA1B2}" type="pres">
      <dgm:prSet presAssocID="{89FE2E76-3C1E-459F-AB3C-414EDB82298A}" presName="node" presStyleLbl="node1" presStyleIdx="4" presStyleCnt="6" custScaleY="131247">
        <dgm:presLayoutVars>
          <dgm:bulletEnabled val="1"/>
        </dgm:presLayoutVars>
      </dgm:prSet>
      <dgm:spPr/>
    </dgm:pt>
    <dgm:pt modelId="{72BCDD55-CE8A-400A-903D-8CE1705357DC}" type="pres">
      <dgm:prSet presAssocID="{20FE09E4-7AAF-4588-915F-BCD9C41231D2}" presName="sibTrans" presStyleCnt="0"/>
      <dgm:spPr/>
    </dgm:pt>
    <dgm:pt modelId="{8B88D213-30C4-45D1-85DB-2C23F5D0C7C1}" type="pres">
      <dgm:prSet presAssocID="{F25E90EF-6B70-445C-BBE5-B735AEFE0D54}" presName="node" presStyleLbl="node1" presStyleIdx="5" presStyleCnt="6" custScaleY="131247">
        <dgm:presLayoutVars>
          <dgm:bulletEnabled val="1"/>
        </dgm:presLayoutVars>
      </dgm:prSet>
      <dgm:spPr/>
    </dgm:pt>
  </dgm:ptLst>
  <dgm:cxnLst>
    <dgm:cxn modelId="{ABE6E304-D39A-4E9C-AFF8-569DAB096B97}" srcId="{5056D5D2-5CFD-4DE6-BD49-6E2073EE91D6}" destId="{89FE2E76-3C1E-459F-AB3C-414EDB82298A}" srcOrd="4" destOrd="0" parTransId="{A090582F-34A5-41E1-843B-4790A9ABC1ED}" sibTransId="{20FE09E4-7AAF-4588-915F-BCD9C41231D2}"/>
    <dgm:cxn modelId="{9B865E0E-D669-4A54-9F87-CE4F6192D325}" type="presOf" srcId="{F25E90EF-6B70-445C-BBE5-B735AEFE0D54}" destId="{8B88D213-30C4-45D1-85DB-2C23F5D0C7C1}" srcOrd="0" destOrd="0" presId="urn:microsoft.com/office/officeart/2005/8/layout/default"/>
    <dgm:cxn modelId="{A3580737-720D-4CE1-A1D9-1A9F4B681E53}" type="presOf" srcId="{D8050A00-C683-4727-B4DA-80C3BDBF68FC}" destId="{5DA9216F-CB9B-4F53-AAA8-1920AEB6B72E}" srcOrd="0" destOrd="0" presId="urn:microsoft.com/office/officeart/2005/8/layout/default"/>
    <dgm:cxn modelId="{79D30F3A-C1CC-4CA3-9893-5787163D3DAD}" srcId="{5056D5D2-5CFD-4DE6-BD49-6E2073EE91D6}" destId="{E6FF31EF-718B-4301-A65F-50FEDC6B758F}" srcOrd="1" destOrd="0" parTransId="{1116D716-68A2-47B4-A7F5-AEDEDEC44C38}" sibTransId="{EDDB23BA-E04E-4A26-82F5-FFDA780DFD16}"/>
    <dgm:cxn modelId="{D0633993-BF0A-48E2-A2C6-43A75D6CE5F4}" srcId="{5056D5D2-5CFD-4DE6-BD49-6E2073EE91D6}" destId="{F25E90EF-6B70-445C-BBE5-B735AEFE0D54}" srcOrd="5" destOrd="0" parTransId="{5CCC798B-98E4-43F7-B160-2895A8272182}" sibTransId="{48D27F7B-C59A-42DC-9B50-1BCB9C5E27D0}"/>
    <dgm:cxn modelId="{95935D98-935E-42D8-BFE5-14790E279B41}" srcId="{5056D5D2-5CFD-4DE6-BD49-6E2073EE91D6}" destId="{D8050A00-C683-4727-B4DA-80C3BDBF68FC}" srcOrd="2" destOrd="0" parTransId="{8DC6992A-2DE2-44D9-9E88-4721C5F89DB7}" sibTransId="{E60DA3E4-621C-46F4-AB65-6008469142DD}"/>
    <dgm:cxn modelId="{2AAE29A8-581D-45CF-A74D-E40F5C876EBE}" type="presOf" srcId="{89FE2E76-3C1E-459F-AB3C-414EDB82298A}" destId="{E38212D1-DF5B-48F1-AE6E-A0C8335BA1B2}" srcOrd="0" destOrd="0" presId="urn:microsoft.com/office/officeart/2005/8/layout/default"/>
    <dgm:cxn modelId="{25652DC1-2730-4D6E-9628-1D6B6DE346AF}" type="presOf" srcId="{F522393A-4BA0-4FF0-8705-E125379E540B}" destId="{31A6797A-3CF2-447F-BE98-B9C3C3F87743}" srcOrd="0" destOrd="0" presId="urn:microsoft.com/office/officeart/2005/8/layout/default"/>
    <dgm:cxn modelId="{5CF69FD4-95AD-43F3-A4B6-41497F0C44B9}" srcId="{5056D5D2-5CFD-4DE6-BD49-6E2073EE91D6}" destId="{03699BA2-6749-4B48-974F-F4B111622863}" srcOrd="3" destOrd="0" parTransId="{AD74CE9E-FAB5-486C-A9A9-99F0089426C4}" sibTransId="{57E317F7-EC2B-47A3-9EC6-22DD26737112}"/>
    <dgm:cxn modelId="{DF98B8DA-C619-4690-852D-0413D1568F90}" type="presOf" srcId="{03699BA2-6749-4B48-974F-F4B111622863}" destId="{5FB0A7A5-B855-4DAC-B8D6-D7856C0F9809}" srcOrd="0" destOrd="0" presId="urn:microsoft.com/office/officeart/2005/8/layout/default"/>
    <dgm:cxn modelId="{5BBAD5EF-828E-436D-8A6E-DBBE025DB434}" type="presOf" srcId="{5056D5D2-5CFD-4DE6-BD49-6E2073EE91D6}" destId="{DD21F0DC-E621-4787-B068-738EB520A6CD}" srcOrd="0" destOrd="0" presId="urn:microsoft.com/office/officeart/2005/8/layout/default"/>
    <dgm:cxn modelId="{C16BCFF1-8225-472F-8D3F-50C6C17284BB}" type="presOf" srcId="{E6FF31EF-718B-4301-A65F-50FEDC6B758F}" destId="{B8B63DC2-B4A0-4718-BD66-E3DE41EE2213}" srcOrd="0" destOrd="0" presId="urn:microsoft.com/office/officeart/2005/8/layout/default"/>
    <dgm:cxn modelId="{699622FF-E6BE-458B-BB63-AEFEAC0F6641}" srcId="{5056D5D2-5CFD-4DE6-BD49-6E2073EE91D6}" destId="{F522393A-4BA0-4FF0-8705-E125379E540B}" srcOrd="0" destOrd="0" parTransId="{C8BD4919-C4F7-4A4E-BA00-80830DD42216}" sibTransId="{52BA9AF1-88B4-4949-9311-C717E1408448}"/>
    <dgm:cxn modelId="{77A3C83B-0097-4E36-AEAB-36B369171828}" type="presParOf" srcId="{DD21F0DC-E621-4787-B068-738EB520A6CD}" destId="{31A6797A-3CF2-447F-BE98-B9C3C3F87743}" srcOrd="0" destOrd="0" presId="urn:microsoft.com/office/officeart/2005/8/layout/default"/>
    <dgm:cxn modelId="{09AF9031-33C4-47CA-B532-EF302CC95710}" type="presParOf" srcId="{DD21F0DC-E621-4787-B068-738EB520A6CD}" destId="{2A0B0832-632C-4639-BC15-C5AA1E6BCABE}" srcOrd="1" destOrd="0" presId="urn:microsoft.com/office/officeart/2005/8/layout/default"/>
    <dgm:cxn modelId="{BAE4E797-BBCF-4895-AB53-C6327150D59B}" type="presParOf" srcId="{DD21F0DC-E621-4787-B068-738EB520A6CD}" destId="{B8B63DC2-B4A0-4718-BD66-E3DE41EE2213}" srcOrd="2" destOrd="0" presId="urn:microsoft.com/office/officeart/2005/8/layout/default"/>
    <dgm:cxn modelId="{30235A19-6052-4812-BFF3-4E0A7D0CB152}" type="presParOf" srcId="{DD21F0DC-E621-4787-B068-738EB520A6CD}" destId="{3DF9C8DD-2E0C-4FD3-BEF7-0E4B4035E933}" srcOrd="3" destOrd="0" presId="urn:microsoft.com/office/officeart/2005/8/layout/default"/>
    <dgm:cxn modelId="{05941B3E-35B8-4CB9-9E47-75901EAE6D24}" type="presParOf" srcId="{DD21F0DC-E621-4787-B068-738EB520A6CD}" destId="{5DA9216F-CB9B-4F53-AAA8-1920AEB6B72E}" srcOrd="4" destOrd="0" presId="urn:microsoft.com/office/officeart/2005/8/layout/default"/>
    <dgm:cxn modelId="{700A9CB9-BAA9-44C6-9980-92AF8FFDD264}" type="presParOf" srcId="{DD21F0DC-E621-4787-B068-738EB520A6CD}" destId="{E0125732-94BA-4D9C-9A3E-49845C25814A}" srcOrd="5" destOrd="0" presId="urn:microsoft.com/office/officeart/2005/8/layout/default"/>
    <dgm:cxn modelId="{6AC5E687-8EBB-4A74-8DBA-D3B2849B73C4}" type="presParOf" srcId="{DD21F0DC-E621-4787-B068-738EB520A6CD}" destId="{5FB0A7A5-B855-4DAC-B8D6-D7856C0F9809}" srcOrd="6" destOrd="0" presId="urn:microsoft.com/office/officeart/2005/8/layout/default"/>
    <dgm:cxn modelId="{DCD99844-64C1-45CB-A0F4-17FA80F1D138}" type="presParOf" srcId="{DD21F0DC-E621-4787-B068-738EB520A6CD}" destId="{09A2BE50-4BBF-4483-A2E1-1E304A6E018A}" srcOrd="7" destOrd="0" presId="urn:microsoft.com/office/officeart/2005/8/layout/default"/>
    <dgm:cxn modelId="{C555A4A1-1E8B-4521-AFEF-6497E8070244}" type="presParOf" srcId="{DD21F0DC-E621-4787-B068-738EB520A6CD}" destId="{E38212D1-DF5B-48F1-AE6E-A0C8335BA1B2}" srcOrd="8" destOrd="0" presId="urn:microsoft.com/office/officeart/2005/8/layout/default"/>
    <dgm:cxn modelId="{9B6F2F97-EDA8-4FD7-83C3-17A9CA543E69}" type="presParOf" srcId="{DD21F0DC-E621-4787-B068-738EB520A6CD}" destId="{72BCDD55-CE8A-400A-903D-8CE1705357DC}" srcOrd="9" destOrd="0" presId="urn:microsoft.com/office/officeart/2005/8/layout/default"/>
    <dgm:cxn modelId="{BE52BC60-70F6-42AB-BE1C-0B31F9C4CAE1}" type="presParOf" srcId="{DD21F0DC-E621-4787-B068-738EB520A6CD}" destId="{8B88D213-30C4-45D1-85DB-2C23F5D0C7C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A2D4B83-14FF-4C7B-95A2-B412888EBEC6}" type="doc">
      <dgm:prSet loTypeId="urn:microsoft.com/office/officeart/2005/8/layout/hList6" loCatId="list" qsTypeId="urn:microsoft.com/office/officeart/2005/8/quickstyle/3d1" qsCatId="3D" csTypeId="urn:microsoft.com/office/officeart/2005/8/colors/accent1_3" csCatId="accent1" phldr="1"/>
      <dgm:spPr/>
      <dgm:t>
        <a:bodyPr/>
        <a:lstStyle/>
        <a:p>
          <a:endParaRPr lang="es-CO"/>
        </a:p>
      </dgm:t>
    </dgm:pt>
    <dgm:pt modelId="{6E5C2888-5186-4BB5-AAC6-71BE1687DDB0}">
      <dgm:prSet phldrT="[Texto]" custT="1"/>
      <dgm:spPr>
        <a:solidFill>
          <a:srgbClr val="0A99A3"/>
        </a:solidFill>
      </dgm:spPr>
      <dgm:t>
        <a:bodyPr/>
        <a:lstStyle/>
        <a:p>
          <a:r>
            <a:rPr lang="es-MX" sz="1200" dirty="0">
              <a:latin typeface="Arial" panose="020B0604020202020204" pitchFamily="34" charset="0"/>
              <a:cs typeface="Arial" panose="020B0604020202020204" pitchFamily="34" charset="0"/>
            </a:rPr>
            <a:t>Establecer </a:t>
          </a:r>
          <a:r>
            <a:rPr lang="es-MX" sz="1200" b="1" dirty="0">
              <a:latin typeface="Arial" panose="020B0604020202020204" pitchFamily="34" charset="0"/>
              <a:cs typeface="Arial" panose="020B0604020202020204" pitchFamily="34" charset="0"/>
            </a:rPr>
            <a:t>estrategias de sostenibilidad </a:t>
          </a:r>
          <a:r>
            <a:rPr lang="es-MX" sz="1200" dirty="0">
              <a:latin typeface="Arial" panose="020B0604020202020204" pitchFamily="34" charset="0"/>
              <a:cs typeface="Arial" panose="020B0604020202020204" pitchFamily="34" charset="0"/>
            </a:rPr>
            <a:t>interna que permitan el </a:t>
          </a:r>
          <a:r>
            <a:rPr lang="es-MX" sz="1200" b="1" dirty="0">
              <a:latin typeface="Arial" panose="020B0604020202020204" pitchFamily="34" charset="0"/>
              <a:cs typeface="Arial" panose="020B0604020202020204" pitchFamily="34" charset="0"/>
            </a:rPr>
            <a:t>funcionamiento y operación  </a:t>
          </a:r>
          <a:r>
            <a:rPr lang="es-MX" sz="1200" dirty="0">
              <a:latin typeface="Arial" panose="020B0604020202020204" pitchFamily="34" charset="0"/>
              <a:cs typeface="Arial" panose="020B0604020202020204" pitchFamily="34" charset="0"/>
            </a:rPr>
            <a:t>de la Institución </a:t>
          </a:r>
          <a:r>
            <a:rPr lang="es-MX" sz="1200" b="1" dirty="0">
              <a:latin typeface="Arial" panose="020B0604020202020204" pitchFamily="34" charset="0"/>
              <a:cs typeface="Arial" panose="020B0604020202020204" pitchFamily="34" charset="0"/>
            </a:rPr>
            <a:t>articulados con el diagnóstico financiero.</a:t>
          </a:r>
          <a:endParaRPr lang="es-CO" sz="1200" dirty="0">
            <a:latin typeface="Arial" panose="020B0604020202020204" pitchFamily="34" charset="0"/>
            <a:cs typeface="Arial" panose="020B0604020202020204" pitchFamily="34" charset="0"/>
          </a:endParaRPr>
        </a:p>
      </dgm:t>
    </dgm:pt>
    <dgm:pt modelId="{EB3AFB79-45C9-4372-82D3-26A8CD6F6E80}" type="parTrans" cxnId="{9E3A5CDB-739C-4F4F-9707-8C3B14391767}">
      <dgm:prSet/>
      <dgm:spPr/>
      <dgm:t>
        <a:bodyPr/>
        <a:lstStyle/>
        <a:p>
          <a:endParaRPr lang="es-CO" sz="1200">
            <a:latin typeface="Arial" panose="020B0604020202020204" pitchFamily="34" charset="0"/>
            <a:cs typeface="Arial" panose="020B0604020202020204" pitchFamily="34" charset="0"/>
          </a:endParaRPr>
        </a:p>
      </dgm:t>
    </dgm:pt>
    <dgm:pt modelId="{567F3A73-58FE-4E0C-8F7A-1E3572A177FD}" type="sibTrans" cxnId="{9E3A5CDB-739C-4F4F-9707-8C3B14391767}">
      <dgm:prSet/>
      <dgm:spPr/>
      <dgm:t>
        <a:bodyPr/>
        <a:lstStyle/>
        <a:p>
          <a:endParaRPr lang="es-CO" sz="1200">
            <a:latin typeface="Arial" panose="020B0604020202020204" pitchFamily="34" charset="0"/>
            <a:cs typeface="Arial" panose="020B0604020202020204" pitchFamily="34" charset="0"/>
          </a:endParaRPr>
        </a:p>
      </dgm:t>
    </dgm:pt>
    <dgm:pt modelId="{CDB6F488-3C8E-43E3-A830-093AB66A679A}">
      <dgm:prSet phldrT="[Texto]" custT="1"/>
      <dgm:spPr>
        <a:solidFill>
          <a:srgbClr val="0060A8"/>
        </a:solidFill>
      </dgm:spPr>
      <dgm:t>
        <a:bodyPr/>
        <a:lstStyle/>
        <a:p>
          <a:r>
            <a:rPr lang="es-MX" sz="1200" b="1" dirty="0">
              <a:latin typeface="Arial" panose="020B0604020202020204" pitchFamily="34" charset="0"/>
              <a:cs typeface="Arial" panose="020B0604020202020204" pitchFamily="34" charset="0"/>
            </a:rPr>
            <a:t>Gestionar </a:t>
          </a:r>
          <a:r>
            <a:rPr lang="es-MX" sz="1200" dirty="0">
              <a:latin typeface="Arial" panose="020B0604020202020204" pitchFamily="34" charset="0"/>
              <a:cs typeface="Arial" panose="020B0604020202020204" pitchFamily="34" charset="0"/>
            </a:rPr>
            <a:t>articuladamente los </a:t>
          </a:r>
          <a:r>
            <a:rPr lang="es-MX" sz="1200" b="1" dirty="0">
              <a:latin typeface="Arial" panose="020B0604020202020204" pitchFamily="34" charset="0"/>
              <a:cs typeface="Arial" panose="020B0604020202020204" pitchFamily="34" charset="0"/>
            </a:rPr>
            <a:t>recursos de funcionamiento e inversión </a:t>
          </a:r>
          <a:r>
            <a:rPr lang="es-MX" sz="1200" dirty="0">
              <a:latin typeface="Arial" panose="020B0604020202020204" pitchFamily="34" charset="0"/>
              <a:cs typeface="Arial" panose="020B0604020202020204" pitchFamily="34" charset="0"/>
            </a:rPr>
            <a:t>para la sostenibilidad y el desarrollo de la Institución.</a:t>
          </a:r>
          <a:endParaRPr lang="es-CO" sz="1200" dirty="0">
            <a:latin typeface="Arial" panose="020B0604020202020204" pitchFamily="34" charset="0"/>
            <a:cs typeface="Arial" panose="020B0604020202020204" pitchFamily="34" charset="0"/>
          </a:endParaRPr>
        </a:p>
      </dgm:t>
    </dgm:pt>
    <dgm:pt modelId="{94AAE7C1-99A3-41BF-B3FE-78CEB74DE12E}" type="parTrans" cxnId="{30BCA066-B67A-46DE-91C2-F182735EE5BD}">
      <dgm:prSet/>
      <dgm:spPr/>
      <dgm:t>
        <a:bodyPr/>
        <a:lstStyle/>
        <a:p>
          <a:endParaRPr lang="es-CO" sz="1200">
            <a:latin typeface="Arial" panose="020B0604020202020204" pitchFamily="34" charset="0"/>
            <a:cs typeface="Arial" panose="020B0604020202020204" pitchFamily="34" charset="0"/>
          </a:endParaRPr>
        </a:p>
      </dgm:t>
    </dgm:pt>
    <dgm:pt modelId="{5E17487C-CE69-4E0B-BD94-9E691D515798}" type="sibTrans" cxnId="{30BCA066-B67A-46DE-91C2-F182735EE5BD}">
      <dgm:prSet/>
      <dgm:spPr/>
      <dgm:t>
        <a:bodyPr/>
        <a:lstStyle/>
        <a:p>
          <a:endParaRPr lang="es-CO" sz="1200">
            <a:latin typeface="Arial" panose="020B0604020202020204" pitchFamily="34" charset="0"/>
            <a:cs typeface="Arial" panose="020B0604020202020204" pitchFamily="34" charset="0"/>
          </a:endParaRPr>
        </a:p>
      </dgm:t>
    </dgm:pt>
    <dgm:pt modelId="{9EAEE172-371D-4116-89B1-50F1D8D5CEC1}" type="pres">
      <dgm:prSet presAssocID="{7A2D4B83-14FF-4C7B-95A2-B412888EBEC6}" presName="Name0" presStyleCnt="0">
        <dgm:presLayoutVars>
          <dgm:dir/>
          <dgm:resizeHandles val="exact"/>
        </dgm:presLayoutVars>
      </dgm:prSet>
      <dgm:spPr/>
    </dgm:pt>
    <dgm:pt modelId="{655342B3-32ED-4971-B574-AE30C73022FD}" type="pres">
      <dgm:prSet presAssocID="{6E5C2888-5186-4BB5-AAC6-71BE1687DDB0}" presName="node" presStyleLbl="node1" presStyleIdx="0" presStyleCnt="2">
        <dgm:presLayoutVars>
          <dgm:bulletEnabled val="1"/>
        </dgm:presLayoutVars>
      </dgm:prSet>
      <dgm:spPr/>
    </dgm:pt>
    <dgm:pt modelId="{368ADE1F-2346-4B38-BCEC-FC278818F5D2}" type="pres">
      <dgm:prSet presAssocID="{567F3A73-58FE-4E0C-8F7A-1E3572A177FD}" presName="sibTrans" presStyleCnt="0"/>
      <dgm:spPr/>
    </dgm:pt>
    <dgm:pt modelId="{AAFFC272-43D6-484A-9084-E7BDA0481122}" type="pres">
      <dgm:prSet presAssocID="{CDB6F488-3C8E-43E3-A830-093AB66A679A}" presName="node" presStyleLbl="node1" presStyleIdx="1" presStyleCnt="2">
        <dgm:presLayoutVars>
          <dgm:bulletEnabled val="1"/>
        </dgm:presLayoutVars>
      </dgm:prSet>
      <dgm:spPr/>
    </dgm:pt>
  </dgm:ptLst>
  <dgm:cxnLst>
    <dgm:cxn modelId="{AF1C090E-CC9C-42C4-8B41-1550928B9DBC}" type="presOf" srcId="{7A2D4B83-14FF-4C7B-95A2-B412888EBEC6}" destId="{9EAEE172-371D-4116-89B1-50F1D8D5CEC1}" srcOrd="0" destOrd="0" presId="urn:microsoft.com/office/officeart/2005/8/layout/hList6"/>
    <dgm:cxn modelId="{F605D70F-0631-49A1-A250-852F45198724}" type="presOf" srcId="{CDB6F488-3C8E-43E3-A830-093AB66A679A}" destId="{AAFFC272-43D6-484A-9084-E7BDA0481122}" srcOrd="0" destOrd="0" presId="urn:microsoft.com/office/officeart/2005/8/layout/hList6"/>
    <dgm:cxn modelId="{30BCA066-B67A-46DE-91C2-F182735EE5BD}" srcId="{7A2D4B83-14FF-4C7B-95A2-B412888EBEC6}" destId="{CDB6F488-3C8E-43E3-A830-093AB66A679A}" srcOrd="1" destOrd="0" parTransId="{94AAE7C1-99A3-41BF-B3FE-78CEB74DE12E}" sibTransId="{5E17487C-CE69-4E0B-BD94-9E691D515798}"/>
    <dgm:cxn modelId="{03A37573-BF0C-4250-AAB8-EDC68469C21A}" type="presOf" srcId="{6E5C2888-5186-4BB5-AAC6-71BE1687DDB0}" destId="{655342B3-32ED-4971-B574-AE30C73022FD}" srcOrd="0" destOrd="0" presId="urn:microsoft.com/office/officeart/2005/8/layout/hList6"/>
    <dgm:cxn modelId="{9E3A5CDB-739C-4F4F-9707-8C3B14391767}" srcId="{7A2D4B83-14FF-4C7B-95A2-B412888EBEC6}" destId="{6E5C2888-5186-4BB5-AAC6-71BE1687DDB0}" srcOrd="0" destOrd="0" parTransId="{EB3AFB79-45C9-4372-82D3-26A8CD6F6E80}" sibTransId="{567F3A73-58FE-4E0C-8F7A-1E3572A177FD}"/>
    <dgm:cxn modelId="{27EB1571-A48D-4D7B-8C1E-AA52A2044557}" type="presParOf" srcId="{9EAEE172-371D-4116-89B1-50F1D8D5CEC1}" destId="{655342B3-32ED-4971-B574-AE30C73022FD}" srcOrd="0" destOrd="0" presId="urn:microsoft.com/office/officeart/2005/8/layout/hList6"/>
    <dgm:cxn modelId="{7BD785D1-81E5-4B80-997B-FD74FFA4E435}" type="presParOf" srcId="{9EAEE172-371D-4116-89B1-50F1D8D5CEC1}" destId="{368ADE1F-2346-4B38-BCEC-FC278818F5D2}" srcOrd="1" destOrd="0" presId="urn:microsoft.com/office/officeart/2005/8/layout/hList6"/>
    <dgm:cxn modelId="{AD7141DD-67E0-412A-B080-E57577A76A8D}" type="presParOf" srcId="{9EAEE172-371D-4116-89B1-50F1D8D5CEC1}" destId="{AAFFC272-43D6-484A-9084-E7BDA0481122}" srcOrd="2" destOrd="0" presId="urn:microsoft.com/office/officeart/2005/8/layout/hList6"/>
  </dgm:cxnLst>
  <dgm:bg/>
  <dgm:whole>
    <a:ln w="9525" cap="flat" cmpd="sng" algn="ctr">
      <a:solidFill>
        <a:schemeClr val="bg1"/>
      </a:solid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056D5D2-5CFD-4DE6-BD49-6E2073EE91D6}" type="doc">
      <dgm:prSet loTypeId="urn:microsoft.com/office/officeart/2005/8/layout/default" loCatId="list" qsTypeId="urn:microsoft.com/office/officeart/2005/8/quickstyle/simple3" qsCatId="simple" csTypeId="urn:microsoft.com/office/officeart/2005/8/colors/accent1_3" csCatId="accent1" phldr="1"/>
      <dgm:spPr/>
      <dgm:t>
        <a:bodyPr/>
        <a:lstStyle/>
        <a:p>
          <a:endParaRPr lang="es-CO"/>
        </a:p>
      </dgm:t>
    </dgm:pt>
    <dgm:pt modelId="{F522393A-4BA0-4FF0-8705-E125379E540B}">
      <dgm:prSet custT="1"/>
      <dgm:spPr/>
      <dgm:t>
        <a:bodyPr/>
        <a:lstStyle/>
        <a:p>
          <a:r>
            <a:rPr lang="es-CO" sz="1200" dirty="0">
              <a:latin typeface="Arial" panose="020B0604020202020204" pitchFamily="34" charset="0"/>
              <a:cs typeface="Arial" panose="020B0604020202020204" pitchFamily="34" charset="0"/>
            </a:rPr>
            <a:t>Fortalecer la cultura del Bienestar Institucional a través de la articulación e integración de los procesos institucionales que contribuyen al bienestar de la Comunidad Universitaria.</a:t>
          </a:r>
        </a:p>
      </dgm:t>
    </dgm:pt>
    <dgm:pt modelId="{C8BD4919-C4F7-4A4E-BA00-80830DD42216}" type="parTrans" cxnId="{699622FF-E6BE-458B-BB63-AEFEAC0F6641}">
      <dgm:prSet/>
      <dgm:spPr/>
      <dgm:t>
        <a:bodyPr/>
        <a:lstStyle/>
        <a:p>
          <a:endParaRPr lang="es-CO" sz="1400">
            <a:latin typeface="Arial" panose="020B0604020202020204" pitchFamily="34" charset="0"/>
            <a:cs typeface="Arial" panose="020B0604020202020204" pitchFamily="34" charset="0"/>
          </a:endParaRPr>
        </a:p>
      </dgm:t>
    </dgm:pt>
    <dgm:pt modelId="{52BA9AF1-88B4-4949-9311-C717E1408448}" type="sibTrans" cxnId="{699622FF-E6BE-458B-BB63-AEFEAC0F6641}">
      <dgm:prSet/>
      <dgm:spPr/>
      <dgm:t>
        <a:bodyPr/>
        <a:lstStyle/>
        <a:p>
          <a:endParaRPr lang="es-CO" sz="1400">
            <a:latin typeface="Arial" panose="020B0604020202020204" pitchFamily="34" charset="0"/>
            <a:cs typeface="Arial" panose="020B0604020202020204" pitchFamily="34" charset="0"/>
          </a:endParaRPr>
        </a:p>
      </dgm:t>
    </dgm:pt>
    <dgm:pt modelId="{305569DE-948B-483A-BFEE-FE547449D66E}">
      <dgm:prSet custT="1"/>
      <dgm:spPr/>
      <dgm:t>
        <a:bodyPr/>
        <a:lstStyle/>
        <a:p>
          <a:r>
            <a:rPr lang="es-CO" sz="1200" dirty="0">
              <a:latin typeface="Arial" panose="020B0604020202020204" pitchFamily="34" charset="0"/>
              <a:cs typeface="Arial" panose="020B0604020202020204" pitchFamily="34" charset="0"/>
            </a:rPr>
            <a:t>Generar procesos de comunicación permanente de aspectos de la política de Bienestar Institucional.</a:t>
          </a:r>
        </a:p>
      </dgm:t>
    </dgm:pt>
    <dgm:pt modelId="{FE4BEBF1-5477-44C1-B7D4-C60D3B06B1BD}" type="parTrans" cxnId="{C76DC096-E254-4F8C-AAD7-3D13282B3D76}">
      <dgm:prSet/>
      <dgm:spPr/>
      <dgm:t>
        <a:bodyPr/>
        <a:lstStyle/>
        <a:p>
          <a:endParaRPr lang="es-CO"/>
        </a:p>
      </dgm:t>
    </dgm:pt>
    <dgm:pt modelId="{12E7C266-4B98-4E2B-ACD4-0958FE8EF98A}" type="sibTrans" cxnId="{C76DC096-E254-4F8C-AAD7-3D13282B3D76}">
      <dgm:prSet/>
      <dgm:spPr/>
      <dgm:t>
        <a:bodyPr/>
        <a:lstStyle/>
        <a:p>
          <a:endParaRPr lang="es-CO"/>
        </a:p>
      </dgm:t>
    </dgm:pt>
    <dgm:pt modelId="{462CBE23-AA55-4636-AE8F-603F3FC77C8E}">
      <dgm:prSet custT="1"/>
      <dgm:spPr/>
      <dgm:t>
        <a:bodyPr/>
        <a:lstStyle/>
        <a:p>
          <a:r>
            <a:rPr lang="es-CO" sz="1200" dirty="0">
              <a:latin typeface="Arial" panose="020B0604020202020204" pitchFamily="34" charset="0"/>
              <a:cs typeface="Arial" panose="020B0604020202020204" pitchFamily="34" charset="0"/>
            </a:rPr>
            <a:t>Diseñar un sistema de seguimiento  y evaluación que permita conocer los impactos que genera el Bienestar Institucional en la Comunidad Universitaria. </a:t>
          </a:r>
        </a:p>
      </dgm:t>
    </dgm:pt>
    <dgm:pt modelId="{27EFEE08-DF01-4977-9C8A-D94854FE1F81}" type="parTrans" cxnId="{9BC8D370-CB73-45F8-ACCB-A45564537F1A}">
      <dgm:prSet/>
      <dgm:spPr/>
      <dgm:t>
        <a:bodyPr/>
        <a:lstStyle/>
        <a:p>
          <a:endParaRPr lang="es-CO"/>
        </a:p>
      </dgm:t>
    </dgm:pt>
    <dgm:pt modelId="{E2F97FD3-7435-4A11-B875-F414788EB7C5}" type="sibTrans" cxnId="{9BC8D370-CB73-45F8-ACCB-A45564537F1A}">
      <dgm:prSet/>
      <dgm:spPr/>
      <dgm:t>
        <a:bodyPr/>
        <a:lstStyle/>
        <a:p>
          <a:endParaRPr lang="es-CO"/>
        </a:p>
      </dgm:t>
    </dgm:pt>
    <dgm:pt modelId="{DD21F0DC-E621-4787-B068-738EB520A6CD}" type="pres">
      <dgm:prSet presAssocID="{5056D5D2-5CFD-4DE6-BD49-6E2073EE91D6}" presName="diagram" presStyleCnt="0">
        <dgm:presLayoutVars>
          <dgm:dir/>
          <dgm:resizeHandles val="exact"/>
        </dgm:presLayoutVars>
      </dgm:prSet>
      <dgm:spPr/>
    </dgm:pt>
    <dgm:pt modelId="{31A6797A-3CF2-447F-BE98-B9C3C3F87743}" type="pres">
      <dgm:prSet presAssocID="{F522393A-4BA0-4FF0-8705-E125379E540B}" presName="node" presStyleLbl="node1" presStyleIdx="0" presStyleCnt="3">
        <dgm:presLayoutVars>
          <dgm:bulletEnabled val="1"/>
        </dgm:presLayoutVars>
      </dgm:prSet>
      <dgm:spPr/>
    </dgm:pt>
    <dgm:pt modelId="{2A0B0832-632C-4639-BC15-C5AA1E6BCABE}" type="pres">
      <dgm:prSet presAssocID="{52BA9AF1-88B4-4949-9311-C717E1408448}" presName="sibTrans" presStyleCnt="0"/>
      <dgm:spPr/>
    </dgm:pt>
    <dgm:pt modelId="{F162F365-9BB9-4D1E-AED6-0C9B9A64DE01}" type="pres">
      <dgm:prSet presAssocID="{305569DE-948B-483A-BFEE-FE547449D66E}" presName="node" presStyleLbl="node1" presStyleIdx="1" presStyleCnt="3">
        <dgm:presLayoutVars>
          <dgm:bulletEnabled val="1"/>
        </dgm:presLayoutVars>
      </dgm:prSet>
      <dgm:spPr/>
    </dgm:pt>
    <dgm:pt modelId="{514C7D1B-B31F-4DDE-AC53-C0B6BF31642C}" type="pres">
      <dgm:prSet presAssocID="{12E7C266-4B98-4E2B-ACD4-0958FE8EF98A}" presName="sibTrans" presStyleCnt="0"/>
      <dgm:spPr/>
    </dgm:pt>
    <dgm:pt modelId="{10798609-8BA5-479A-A9B0-66D2D7BF8094}" type="pres">
      <dgm:prSet presAssocID="{462CBE23-AA55-4636-AE8F-603F3FC77C8E}" presName="node" presStyleLbl="node1" presStyleIdx="2" presStyleCnt="3">
        <dgm:presLayoutVars>
          <dgm:bulletEnabled val="1"/>
        </dgm:presLayoutVars>
      </dgm:prSet>
      <dgm:spPr/>
    </dgm:pt>
  </dgm:ptLst>
  <dgm:cxnLst>
    <dgm:cxn modelId="{9BC8D370-CB73-45F8-ACCB-A45564537F1A}" srcId="{5056D5D2-5CFD-4DE6-BD49-6E2073EE91D6}" destId="{462CBE23-AA55-4636-AE8F-603F3FC77C8E}" srcOrd="2" destOrd="0" parTransId="{27EFEE08-DF01-4977-9C8A-D94854FE1F81}" sibTransId="{E2F97FD3-7435-4A11-B875-F414788EB7C5}"/>
    <dgm:cxn modelId="{BD963091-CC50-4037-888A-59E486FC6F5E}" type="presOf" srcId="{305569DE-948B-483A-BFEE-FE547449D66E}" destId="{F162F365-9BB9-4D1E-AED6-0C9B9A64DE01}" srcOrd="0" destOrd="0" presId="urn:microsoft.com/office/officeart/2005/8/layout/default"/>
    <dgm:cxn modelId="{C76DC096-E254-4F8C-AAD7-3D13282B3D76}" srcId="{5056D5D2-5CFD-4DE6-BD49-6E2073EE91D6}" destId="{305569DE-948B-483A-BFEE-FE547449D66E}" srcOrd="1" destOrd="0" parTransId="{FE4BEBF1-5477-44C1-B7D4-C60D3B06B1BD}" sibTransId="{12E7C266-4B98-4E2B-ACD4-0958FE8EF98A}"/>
    <dgm:cxn modelId="{8B7678A8-25DD-4592-BB44-1BCD6F2AF99F}" type="presOf" srcId="{5056D5D2-5CFD-4DE6-BD49-6E2073EE91D6}" destId="{DD21F0DC-E621-4787-B068-738EB520A6CD}" srcOrd="0" destOrd="0" presId="urn:microsoft.com/office/officeart/2005/8/layout/default"/>
    <dgm:cxn modelId="{6E5FB7E9-8D9D-4DC2-A3D8-253062158574}" type="presOf" srcId="{462CBE23-AA55-4636-AE8F-603F3FC77C8E}" destId="{10798609-8BA5-479A-A9B0-66D2D7BF8094}" srcOrd="0" destOrd="0" presId="urn:microsoft.com/office/officeart/2005/8/layout/default"/>
    <dgm:cxn modelId="{A70608F6-C7BC-460C-8742-A62E2045803C}" type="presOf" srcId="{F522393A-4BA0-4FF0-8705-E125379E540B}" destId="{31A6797A-3CF2-447F-BE98-B9C3C3F87743}" srcOrd="0" destOrd="0" presId="urn:microsoft.com/office/officeart/2005/8/layout/default"/>
    <dgm:cxn modelId="{699622FF-E6BE-458B-BB63-AEFEAC0F6641}" srcId="{5056D5D2-5CFD-4DE6-BD49-6E2073EE91D6}" destId="{F522393A-4BA0-4FF0-8705-E125379E540B}" srcOrd="0" destOrd="0" parTransId="{C8BD4919-C4F7-4A4E-BA00-80830DD42216}" sibTransId="{52BA9AF1-88B4-4949-9311-C717E1408448}"/>
    <dgm:cxn modelId="{B938E9A7-C051-438B-BA0F-84E8FFDCCE5C}" type="presParOf" srcId="{DD21F0DC-E621-4787-B068-738EB520A6CD}" destId="{31A6797A-3CF2-447F-BE98-B9C3C3F87743}" srcOrd="0" destOrd="0" presId="urn:microsoft.com/office/officeart/2005/8/layout/default"/>
    <dgm:cxn modelId="{C410EF70-E364-43D0-AAAC-3179CE261313}" type="presParOf" srcId="{DD21F0DC-E621-4787-B068-738EB520A6CD}" destId="{2A0B0832-632C-4639-BC15-C5AA1E6BCABE}" srcOrd="1" destOrd="0" presId="urn:microsoft.com/office/officeart/2005/8/layout/default"/>
    <dgm:cxn modelId="{711A4FBB-4C2F-4955-9D0F-D9AC8884901F}" type="presParOf" srcId="{DD21F0DC-E621-4787-B068-738EB520A6CD}" destId="{F162F365-9BB9-4D1E-AED6-0C9B9A64DE01}" srcOrd="2" destOrd="0" presId="urn:microsoft.com/office/officeart/2005/8/layout/default"/>
    <dgm:cxn modelId="{2EEF23B0-D84A-4B63-8B3F-6D7AF736A34A}" type="presParOf" srcId="{DD21F0DC-E621-4787-B068-738EB520A6CD}" destId="{514C7D1B-B31F-4DDE-AC53-C0B6BF31642C}" srcOrd="3" destOrd="0" presId="urn:microsoft.com/office/officeart/2005/8/layout/default"/>
    <dgm:cxn modelId="{02D6485E-36E8-4719-9BBF-B7E37A3647B1}" type="presParOf" srcId="{DD21F0DC-E621-4787-B068-738EB520A6CD}" destId="{10798609-8BA5-479A-A9B0-66D2D7BF809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056D5D2-5CFD-4DE6-BD49-6E2073EE91D6}" type="doc">
      <dgm:prSet loTypeId="urn:microsoft.com/office/officeart/2005/8/layout/default" loCatId="list" qsTypeId="urn:microsoft.com/office/officeart/2005/8/quickstyle/simple3" qsCatId="simple" csTypeId="urn:microsoft.com/office/officeart/2005/8/colors/accent1_3" csCatId="accent1" phldr="1"/>
      <dgm:spPr/>
      <dgm:t>
        <a:bodyPr/>
        <a:lstStyle/>
        <a:p>
          <a:endParaRPr lang="es-CO"/>
        </a:p>
      </dgm:t>
    </dgm:pt>
    <dgm:pt modelId="{05D6F2D2-255D-40F2-B247-7799A985B762}">
      <dgm:prSet phldrT="[Texto]" custT="1"/>
      <dgm:spPr/>
      <dgm:t>
        <a:bodyPr/>
        <a:lstStyle/>
        <a:p>
          <a:r>
            <a:rPr lang="es-CO" sz="1000" b="0" dirty="0">
              <a:latin typeface="Arial" panose="020B0604020202020204" pitchFamily="34" charset="0"/>
              <a:cs typeface="Arial" panose="020B0604020202020204" pitchFamily="34" charset="0"/>
            </a:rPr>
            <a:t>Articular, fortalecer y promocionar las estrategias de acompañamiento integral dirigidas a estudiantes de pregrado y posgrado, docentes, administrativos y egresados teniendo en cuenta los diagnósticos por facultad y dependencias.</a:t>
          </a:r>
        </a:p>
      </dgm:t>
    </dgm:pt>
    <dgm:pt modelId="{46ED1C44-E189-43CD-B849-39B343D9BFD8}" type="parTrans" cxnId="{30CBFC52-61C3-4F22-8929-3D47A4F960D3}">
      <dgm:prSet/>
      <dgm:spPr/>
      <dgm:t>
        <a:bodyPr/>
        <a:lstStyle/>
        <a:p>
          <a:endParaRPr lang="es-CO" sz="950"/>
        </a:p>
      </dgm:t>
    </dgm:pt>
    <dgm:pt modelId="{F7E5F4BD-95A3-4D2C-8EF7-ED6769FD96B1}" type="sibTrans" cxnId="{30CBFC52-61C3-4F22-8929-3D47A4F960D3}">
      <dgm:prSet/>
      <dgm:spPr/>
      <dgm:t>
        <a:bodyPr/>
        <a:lstStyle/>
        <a:p>
          <a:endParaRPr lang="es-CO" sz="950"/>
        </a:p>
      </dgm:t>
    </dgm:pt>
    <dgm:pt modelId="{B7E23020-478D-49EF-B13E-4934973DBF7C}">
      <dgm:prSet custT="1"/>
      <dgm:spPr/>
      <dgm:t>
        <a:bodyPr/>
        <a:lstStyle/>
        <a:p>
          <a:r>
            <a:rPr lang="es-CO" sz="1000" b="0" dirty="0">
              <a:latin typeface="Arial" panose="020B0604020202020204" pitchFamily="34" charset="0"/>
              <a:cs typeface="Arial" panose="020B0604020202020204" pitchFamily="34" charset="0"/>
            </a:rPr>
            <a:t>Promover entornos universitarios saludables y  programas de promoción, prevención en salud a través de estrategias del cuidado de la salud  que fomenten los estilos de vida saludable.</a:t>
          </a:r>
        </a:p>
      </dgm:t>
    </dgm:pt>
    <dgm:pt modelId="{9452EBE3-6AD3-4AEA-A30C-8013C9BD8D43}" type="parTrans" cxnId="{3588BAEA-EF54-49F5-BAA0-696983CD02DD}">
      <dgm:prSet/>
      <dgm:spPr/>
      <dgm:t>
        <a:bodyPr/>
        <a:lstStyle/>
        <a:p>
          <a:endParaRPr lang="es-CO"/>
        </a:p>
      </dgm:t>
    </dgm:pt>
    <dgm:pt modelId="{EFDB91A9-A70B-4493-ACCC-826358DD592C}" type="sibTrans" cxnId="{3588BAEA-EF54-49F5-BAA0-696983CD02DD}">
      <dgm:prSet/>
      <dgm:spPr/>
      <dgm:t>
        <a:bodyPr/>
        <a:lstStyle/>
        <a:p>
          <a:endParaRPr lang="es-CO"/>
        </a:p>
      </dgm:t>
    </dgm:pt>
    <dgm:pt modelId="{CD3FA164-4579-466A-918C-866AC8EEAA33}">
      <dgm:prSet custT="1"/>
      <dgm:spPr/>
      <dgm:t>
        <a:bodyPr/>
        <a:lstStyle/>
        <a:p>
          <a:r>
            <a:rPr lang="es-CO" sz="1000" b="0" dirty="0">
              <a:latin typeface="Arial" panose="020B0604020202020204" pitchFamily="34" charset="0"/>
              <a:cs typeface="Arial" panose="020B0604020202020204" pitchFamily="34" charset="0"/>
            </a:rPr>
            <a:t>Generar, socializar e implementar lineamientos para la inclusión con enfoque diferencial, de derechos  y perspectiva de género, fomentando el respeto hacia la diferencia, el sentido de pertenencia e identidad y la pedagogía</a:t>
          </a:r>
        </a:p>
      </dgm:t>
    </dgm:pt>
    <dgm:pt modelId="{2E629A2D-446B-4B5E-B4C6-457689CF6D37}" type="parTrans" cxnId="{F907B498-6CE5-4365-B21A-448150D8089E}">
      <dgm:prSet/>
      <dgm:spPr/>
      <dgm:t>
        <a:bodyPr/>
        <a:lstStyle/>
        <a:p>
          <a:endParaRPr lang="es-CO"/>
        </a:p>
      </dgm:t>
    </dgm:pt>
    <dgm:pt modelId="{A18997E9-9F48-4A08-82C5-E44891B97280}" type="sibTrans" cxnId="{F907B498-6CE5-4365-B21A-448150D8089E}">
      <dgm:prSet/>
      <dgm:spPr/>
      <dgm:t>
        <a:bodyPr/>
        <a:lstStyle/>
        <a:p>
          <a:endParaRPr lang="es-CO"/>
        </a:p>
      </dgm:t>
    </dgm:pt>
    <dgm:pt modelId="{D0608870-1656-4DBD-93A0-05251EE2FCCC}">
      <dgm:prSet custT="1"/>
      <dgm:spPr/>
      <dgm:t>
        <a:bodyPr/>
        <a:lstStyle/>
        <a:p>
          <a:r>
            <a:rPr lang="es-CO" sz="1000" b="0" dirty="0">
              <a:latin typeface="Arial" panose="020B0604020202020204" pitchFamily="34" charset="0"/>
              <a:cs typeface="Arial" panose="020B0604020202020204" pitchFamily="34" charset="0"/>
            </a:rPr>
            <a:t>Generar  espacios de participación colectiva con las comunidades internas y externas para el desarrollo y aplicación de propuestas innovadoras que contribuyan a la transformación social.</a:t>
          </a:r>
        </a:p>
      </dgm:t>
    </dgm:pt>
    <dgm:pt modelId="{76EA9298-CCC4-4FBD-BC48-BBE8AE9A9697}" type="parTrans" cxnId="{64DAB584-2797-4F30-B443-AC610AABC425}">
      <dgm:prSet/>
      <dgm:spPr/>
      <dgm:t>
        <a:bodyPr/>
        <a:lstStyle/>
        <a:p>
          <a:endParaRPr lang="es-CO"/>
        </a:p>
      </dgm:t>
    </dgm:pt>
    <dgm:pt modelId="{A3D83372-2AD9-4076-B12A-9BEB33CB8087}" type="sibTrans" cxnId="{64DAB584-2797-4F30-B443-AC610AABC425}">
      <dgm:prSet/>
      <dgm:spPr/>
      <dgm:t>
        <a:bodyPr/>
        <a:lstStyle/>
        <a:p>
          <a:endParaRPr lang="es-CO"/>
        </a:p>
      </dgm:t>
    </dgm:pt>
    <dgm:pt modelId="{DD21F0DC-E621-4787-B068-738EB520A6CD}" type="pres">
      <dgm:prSet presAssocID="{5056D5D2-5CFD-4DE6-BD49-6E2073EE91D6}" presName="diagram" presStyleCnt="0">
        <dgm:presLayoutVars>
          <dgm:dir/>
          <dgm:resizeHandles val="exact"/>
        </dgm:presLayoutVars>
      </dgm:prSet>
      <dgm:spPr/>
    </dgm:pt>
    <dgm:pt modelId="{0FC02F37-D667-43AE-8815-1D1F06768736}" type="pres">
      <dgm:prSet presAssocID="{05D6F2D2-255D-40F2-B247-7799A985B762}" presName="node" presStyleLbl="node1" presStyleIdx="0" presStyleCnt="4" custScaleX="93420" custScaleY="121229">
        <dgm:presLayoutVars>
          <dgm:bulletEnabled val="1"/>
        </dgm:presLayoutVars>
      </dgm:prSet>
      <dgm:spPr/>
    </dgm:pt>
    <dgm:pt modelId="{0626770D-8E9D-4EB2-80A7-37C55562623F}" type="pres">
      <dgm:prSet presAssocID="{F7E5F4BD-95A3-4D2C-8EF7-ED6769FD96B1}" presName="sibTrans" presStyleCnt="0"/>
      <dgm:spPr/>
    </dgm:pt>
    <dgm:pt modelId="{7E5F97E1-658E-45FC-BE92-FDB03707D5E0}" type="pres">
      <dgm:prSet presAssocID="{B7E23020-478D-49EF-B13E-4934973DBF7C}" presName="node" presStyleLbl="node1" presStyleIdx="1" presStyleCnt="4" custScaleY="123540">
        <dgm:presLayoutVars>
          <dgm:bulletEnabled val="1"/>
        </dgm:presLayoutVars>
      </dgm:prSet>
      <dgm:spPr/>
    </dgm:pt>
    <dgm:pt modelId="{94C054AB-F3AF-4C4A-A570-B4A6234E71DD}" type="pres">
      <dgm:prSet presAssocID="{EFDB91A9-A70B-4493-ACCC-826358DD592C}" presName="sibTrans" presStyleCnt="0"/>
      <dgm:spPr/>
    </dgm:pt>
    <dgm:pt modelId="{DAE9EFBD-DADC-4915-B074-493E07282623}" type="pres">
      <dgm:prSet presAssocID="{CD3FA164-4579-466A-918C-866AC8EEAA33}" presName="node" presStyleLbl="node1" presStyleIdx="2" presStyleCnt="4" custScaleY="123540">
        <dgm:presLayoutVars>
          <dgm:bulletEnabled val="1"/>
        </dgm:presLayoutVars>
      </dgm:prSet>
      <dgm:spPr/>
    </dgm:pt>
    <dgm:pt modelId="{2A1C9AA7-C8F7-412B-9F02-01201764EB5B}" type="pres">
      <dgm:prSet presAssocID="{A18997E9-9F48-4A08-82C5-E44891B97280}" presName="sibTrans" presStyleCnt="0"/>
      <dgm:spPr/>
    </dgm:pt>
    <dgm:pt modelId="{2B098622-131B-4B3E-AD79-593E37CB0DCA}" type="pres">
      <dgm:prSet presAssocID="{D0608870-1656-4DBD-93A0-05251EE2FCCC}" presName="node" presStyleLbl="node1" presStyleIdx="3" presStyleCnt="4" custScaleY="123540">
        <dgm:presLayoutVars>
          <dgm:bulletEnabled val="1"/>
        </dgm:presLayoutVars>
      </dgm:prSet>
      <dgm:spPr/>
    </dgm:pt>
  </dgm:ptLst>
  <dgm:cxnLst>
    <dgm:cxn modelId="{14A72A18-779B-47F3-970C-C4169593C860}" type="presOf" srcId="{5056D5D2-5CFD-4DE6-BD49-6E2073EE91D6}" destId="{DD21F0DC-E621-4787-B068-738EB520A6CD}" srcOrd="0" destOrd="0" presId="urn:microsoft.com/office/officeart/2005/8/layout/default"/>
    <dgm:cxn modelId="{07319B1C-2B89-4905-86E8-58AEC57582EF}" type="presOf" srcId="{D0608870-1656-4DBD-93A0-05251EE2FCCC}" destId="{2B098622-131B-4B3E-AD79-593E37CB0DCA}" srcOrd="0" destOrd="0" presId="urn:microsoft.com/office/officeart/2005/8/layout/default"/>
    <dgm:cxn modelId="{83C0D063-A037-4502-9A24-77468CE549F0}" type="presOf" srcId="{05D6F2D2-255D-40F2-B247-7799A985B762}" destId="{0FC02F37-D667-43AE-8815-1D1F06768736}" srcOrd="0" destOrd="0" presId="urn:microsoft.com/office/officeart/2005/8/layout/default"/>
    <dgm:cxn modelId="{30CBFC52-61C3-4F22-8929-3D47A4F960D3}" srcId="{5056D5D2-5CFD-4DE6-BD49-6E2073EE91D6}" destId="{05D6F2D2-255D-40F2-B247-7799A985B762}" srcOrd="0" destOrd="0" parTransId="{46ED1C44-E189-43CD-B849-39B343D9BFD8}" sibTransId="{F7E5F4BD-95A3-4D2C-8EF7-ED6769FD96B1}"/>
    <dgm:cxn modelId="{A0B4AF74-4ED8-4670-9399-BFDA15A873DC}" type="presOf" srcId="{CD3FA164-4579-466A-918C-866AC8EEAA33}" destId="{DAE9EFBD-DADC-4915-B074-493E07282623}" srcOrd="0" destOrd="0" presId="urn:microsoft.com/office/officeart/2005/8/layout/default"/>
    <dgm:cxn modelId="{64DAB584-2797-4F30-B443-AC610AABC425}" srcId="{5056D5D2-5CFD-4DE6-BD49-6E2073EE91D6}" destId="{D0608870-1656-4DBD-93A0-05251EE2FCCC}" srcOrd="3" destOrd="0" parTransId="{76EA9298-CCC4-4FBD-BC48-BBE8AE9A9697}" sibTransId="{A3D83372-2AD9-4076-B12A-9BEB33CB8087}"/>
    <dgm:cxn modelId="{F907B498-6CE5-4365-B21A-448150D8089E}" srcId="{5056D5D2-5CFD-4DE6-BD49-6E2073EE91D6}" destId="{CD3FA164-4579-466A-918C-866AC8EEAA33}" srcOrd="2" destOrd="0" parTransId="{2E629A2D-446B-4B5E-B4C6-457689CF6D37}" sibTransId="{A18997E9-9F48-4A08-82C5-E44891B97280}"/>
    <dgm:cxn modelId="{55A6DBA9-48B4-4F61-97EB-31C62BCA5088}" type="presOf" srcId="{B7E23020-478D-49EF-B13E-4934973DBF7C}" destId="{7E5F97E1-658E-45FC-BE92-FDB03707D5E0}" srcOrd="0" destOrd="0" presId="urn:microsoft.com/office/officeart/2005/8/layout/default"/>
    <dgm:cxn modelId="{3588BAEA-EF54-49F5-BAA0-696983CD02DD}" srcId="{5056D5D2-5CFD-4DE6-BD49-6E2073EE91D6}" destId="{B7E23020-478D-49EF-B13E-4934973DBF7C}" srcOrd="1" destOrd="0" parTransId="{9452EBE3-6AD3-4AEA-A30C-8013C9BD8D43}" sibTransId="{EFDB91A9-A70B-4493-ACCC-826358DD592C}"/>
    <dgm:cxn modelId="{F2305488-6B4A-4D30-92A6-E89655A12E0F}" type="presParOf" srcId="{DD21F0DC-E621-4787-B068-738EB520A6CD}" destId="{0FC02F37-D667-43AE-8815-1D1F06768736}" srcOrd="0" destOrd="0" presId="urn:microsoft.com/office/officeart/2005/8/layout/default"/>
    <dgm:cxn modelId="{AFCB499B-1611-413A-A46A-22EC7552CA93}" type="presParOf" srcId="{DD21F0DC-E621-4787-B068-738EB520A6CD}" destId="{0626770D-8E9D-4EB2-80A7-37C55562623F}" srcOrd="1" destOrd="0" presId="urn:microsoft.com/office/officeart/2005/8/layout/default"/>
    <dgm:cxn modelId="{3DD2E202-233A-4C24-AD98-627D4D314108}" type="presParOf" srcId="{DD21F0DC-E621-4787-B068-738EB520A6CD}" destId="{7E5F97E1-658E-45FC-BE92-FDB03707D5E0}" srcOrd="2" destOrd="0" presId="urn:microsoft.com/office/officeart/2005/8/layout/default"/>
    <dgm:cxn modelId="{C1704E76-5E4C-4F91-B733-2CFE7B82F554}" type="presParOf" srcId="{DD21F0DC-E621-4787-B068-738EB520A6CD}" destId="{94C054AB-F3AF-4C4A-A570-B4A6234E71DD}" srcOrd="3" destOrd="0" presId="urn:microsoft.com/office/officeart/2005/8/layout/default"/>
    <dgm:cxn modelId="{C67DC278-64CC-47DF-B6BD-15D28AFB7537}" type="presParOf" srcId="{DD21F0DC-E621-4787-B068-738EB520A6CD}" destId="{DAE9EFBD-DADC-4915-B074-493E07282623}" srcOrd="4" destOrd="0" presId="urn:microsoft.com/office/officeart/2005/8/layout/default"/>
    <dgm:cxn modelId="{0EAA0FEB-73CA-4E66-9421-BA11F1EC1B6F}" type="presParOf" srcId="{DD21F0DC-E621-4787-B068-738EB520A6CD}" destId="{2A1C9AA7-C8F7-412B-9F02-01201764EB5B}" srcOrd="5" destOrd="0" presId="urn:microsoft.com/office/officeart/2005/8/layout/default"/>
    <dgm:cxn modelId="{E0080BD9-426B-4E5B-A338-9D53F4B07070}" type="presParOf" srcId="{DD21F0DC-E621-4787-B068-738EB520A6CD}" destId="{2B098622-131B-4B3E-AD79-593E37CB0DC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056D5D2-5CFD-4DE6-BD49-6E2073EE91D6}" type="doc">
      <dgm:prSet loTypeId="urn:microsoft.com/office/officeart/2005/8/layout/default" loCatId="list" qsTypeId="urn:microsoft.com/office/officeart/2005/8/quickstyle/simple3" qsCatId="simple" csTypeId="urn:microsoft.com/office/officeart/2005/8/colors/accent1_3" csCatId="accent1" phldr="1"/>
      <dgm:spPr/>
      <dgm:t>
        <a:bodyPr/>
        <a:lstStyle/>
        <a:p>
          <a:endParaRPr lang="es-CO"/>
        </a:p>
      </dgm:t>
    </dgm:pt>
    <dgm:pt modelId="{05D6F2D2-255D-40F2-B247-7799A985B762}">
      <dgm:prSet phldrT="[Texto]" custT="1"/>
      <dgm:spPr/>
      <dgm:t>
        <a:bodyPr/>
        <a:lstStyle/>
        <a:p>
          <a:r>
            <a:rPr lang="es-CO" sz="1000" dirty="0">
              <a:latin typeface="Arial" panose="020B0604020202020204" pitchFamily="34" charset="0"/>
              <a:cs typeface="Arial" panose="020B0604020202020204" pitchFamily="34" charset="0"/>
            </a:rPr>
            <a:t>Fortalecer los valores institucionales y la ética a través de la formación vivencial en estudiantes y colaboradores.</a:t>
          </a:r>
          <a:endParaRPr lang="es-CO" sz="1000" b="0" dirty="0">
            <a:latin typeface="Arial" panose="020B0604020202020204" pitchFamily="34" charset="0"/>
            <a:cs typeface="Arial" panose="020B0604020202020204" pitchFamily="34" charset="0"/>
          </a:endParaRPr>
        </a:p>
      </dgm:t>
    </dgm:pt>
    <dgm:pt modelId="{46ED1C44-E189-43CD-B849-39B343D9BFD8}" type="parTrans" cxnId="{30CBFC52-61C3-4F22-8929-3D47A4F960D3}">
      <dgm:prSet/>
      <dgm:spPr/>
      <dgm:t>
        <a:bodyPr/>
        <a:lstStyle/>
        <a:p>
          <a:endParaRPr lang="es-CO" sz="1000"/>
        </a:p>
      </dgm:t>
    </dgm:pt>
    <dgm:pt modelId="{F7E5F4BD-95A3-4D2C-8EF7-ED6769FD96B1}" type="sibTrans" cxnId="{30CBFC52-61C3-4F22-8929-3D47A4F960D3}">
      <dgm:prSet/>
      <dgm:spPr/>
      <dgm:t>
        <a:bodyPr/>
        <a:lstStyle/>
        <a:p>
          <a:endParaRPr lang="es-CO" sz="1000"/>
        </a:p>
      </dgm:t>
    </dgm:pt>
    <dgm:pt modelId="{163EAA2B-539C-4579-87C1-4F05E73ADA2C}">
      <dgm:prSet custT="1"/>
      <dgm:spPr/>
      <dgm:t>
        <a:bodyPr/>
        <a:lstStyle/>
        <a:p>
          <a:r>
            <a:rPr lang="es-CO" sz="1000" dirty="0">
              <a:latin typeface="Arial" panose="020B0604020202020204" pitchFamily="34" charset="0"/>
              <a:cs typeface="Arial" panose="020B0604020202020204" pitchFamily="34" charset="0"/>
            </a:rPr>
            <a:t>Establecer e implementar estrategias para la formación vivencial de la comunidad universitaria articuladas al Proyecto Educativo Institucional PEI, a través de las </a:t>
          </a:r>
          <a:r>
            <a:rPr lang="es-CO" sz="1000" b="1" dirty="0">
              <a:latin typeface="Arial" panose="020B0604020202020204" pitchFamily="34" charset="0"/>
              <a:cs typeface="Arial" panose="020B0604020202020204" pitchFamily="34" charset="0"/>
            </a:rPr>
            <a:t>prácticas sociales, la formación en liderazgo, derechos humanos, el voluntariado, el deporte, la salud, el arte y la cultura.</a:t>
          </a:r>
          <a:endParaRPr lang="es-CO" sz="1000" dirty="0">
            <a:latin typeface="Arial" panose="020B0604020202020204" pitchFamily="34" charset="0"/>
            <a:cs typeface="Arial" panose="020B0604020202020204" pitchFamily="34" charset="0"/>
          </a:endParaRPr>
        </a:p>
      </dgm:t>
    </dgm:pt>
    <dgm:pt modelId="{35F37C11-5D61-4D45-BB09-B114A2370BEC}" type="sibTrans" cxnId="{9995902A-01F9-4628-976E-21BCE1626BB3}">
      <dgm:prSet/>
      <dgm:spPr/>
      <dgm:t>
        <a:bodyPr/>
        <a:lstStyle/>
        <a:p>
          <a:endParaRPr lang="es-CO" sz="1000"/>
        </a:p>
      </dgm:t>
    </dgm:pt>
    <dgm:pt modelId="{B47F6AFF-8CFC-48D3-9154-B907A86F6E93}" type="parTrans" cxnId="{9995902A-01F9-4628-976E-21BCE1626BB3}">
      <dgm:prSet/>
      <dgm:spPr/>
      <dgm:t>
        <a:bodyPr/>
        <a:lstStyle/>
        <a:p>
          <a:endParaRPr lang="es-CO" sz="1000"/>
        </a:p>
      </dgm:t>
    </dgm:pt>
    <dgm:pt modelId="{77C6FCED-7E87-4AB8-865A-25B4DFE2FEF4}">
      <dgm:prSet custT="1"/>
      <dgm:spPr/>
      <dgm:t>
        <a:bodyPr/>
        <a:lstStyle/>
        <a:p>
          <a:r>
            <a:rPr lang="es-CO" sz="1000" dirty="0">
              <a:latin typeface="Arial" panose="020B0604020202020204" pitchFamily="34" charset="0"/>
              <a:cs typeface="Arial" panose="020B0604020202020204" pitchFamily="34" charset="0"/>
            </a:rPr>
            <a:t>Fomentar programas de deporte, recreación, actividad física, desarrollo humano, responsabilidad social y la expresión artística – cultural que fortalezcan la formación de los estudiantes.</a:t>
          </a:r>
        </a:p>
      </dgm:t>
    </dgm:pt>
    <dgm:pt modelId="{56093D9E-FC8B-4994-941D-B100E40FA4F1}" type="sibTrans" cxnId="{44DEAF7C-99D2-439E-8530-BA325B87D139}">
      <dgm:prSet/>
      <dgm:spPr/>
      <dgm:t>
        <a:bodyPr/>
        <a:lstStyle/>
        <a:p>
          <a:endParaRPr lang="es-CO" sz="1000"/>
        </a:p>
      </dgm:t>
    </dgm:pt>
    <dgm:pt modelId="{48E93DF3-672A-4D5B-90C3-AC9E526C01D7}" type="parTrans" cxnId="{44DEAF7C-99D2-439E-8530-BA325B87D139}">
      <dgm:prSet/>
      <dgm:spPr/>
      <dgm:t>
        <a:bodyPr/>
        <a:lstStyle/>
        <a:p>
          <a:endParaRPr lang="es-CO" sz="1000"/>
        </a:p>
      </dgm:t>
    </dgm:pt>
    <dgm:pt modelId="{DD21F0DC-E621-4787-B068-738EB520A6CD}" type="pres">
      <dgm:prSet presAssocID="{5056D5D2-5CFD-4DE6-BD49-6E2073EE91D6}" presName="diagram" presStyleCnt="0">
        <dgm:presLayoutVars>
          <dgm:dir/>
          <dgm:resizeHandles val="exact"/>
        </dgm:presLayoutVars>
      </dgm:prSet>
      <dgm:spPr/>
    </dgm:pt>
    <dgm:pt modelId="{0FC02F37-D667-43AE-8815-1D1F06768736}" type="pres">
      <dgm:prSet presAssocID="{05D6F2D2-255D-40F2-B247-7799A985B762}" presName="node" presStyleLbl="node1" presStyleIdx="0" presStyleCnt="3" custScaleX="93420" custScaleY="114329">
        <dgm:presLayoutVars>
          <dgm:bulletEnabled val="1"/>
        </dgm:presLayoutVars>
      </dgm:prSet>
      <dgm:spPr/>
    </dgm:pt>
    <dgm:pt modelId="{0626770D-8E9D-4EB2-80A7-37C55562623F}" type="pres">
      <dgm:prSet presAssocID="{F7E5F4BD-95A3-4D2C-8EF7-ED6769FD96B1}" presName="sibTrans" presStyleCnt="0"/>
      <dgm:spPr/>
    </dgm:pt>
    <dgm:pt modelId="{B26EBD71-3441-4B9F-BF31-80A871419854}" type="pres">
      <dgm:prSet presAssocID="{77C6FCED-7E87-4AB8-865A-25B4DFE2FEF4}" presName="node" presStyleLbl="node1" presStyleIdx="1" presStyleCnt="3" custScaleY="116971">
        <dgm:presLayoutVars>
          <dgm:bulletEnabled val="1"/>
        </dgm:presLayoutVars>
      </dgm:prSet>
      <dgm:spPr/>
    </dgm:pt>
    <dgm:pt modelId="{56178AC7-7188-46F2-92B0-8841EC83BF52}" type="pres">
      <dgm:prSet presAssocID="{56093D9E-FC8B-4994-941D-B100E40FA4F1}" presName="sibTrans" presStyleCnt="0"/>
      <dgm:spPr/>
    </dgm:pt>
    <dgm:pt modelId="{E49D03E1-2F96-47B8-BE44-CC9717B25051}" type="pres">
      <dgm:prSet presAssocID="{163EAA2B-539C-4579-87C1-4F05E73ADA2C}" presName="node" presStyleLbl="node1" presStyleIdx="2" presStyleCnt="3" custScaleY="116971">
        <dgm:presLayoutVars>
          <dgm:bulletEnabled val="1"/>
        </dgm:presLayoutVars>
      </dgm:prSet>
      <dgm:spPr/>
    </dgm:pt>
  </dgm:ptLst>
  <dgm:cxnLst>
    <dgm:cxn modelId="{CBD22401-BBDC-406A-8177-7495220B795D}" type="presOf" srcId="{77C6FCED-7E87-4AB8-865A-25B4DFE2FEF4}" destId="{B26EBD71-3441-4B9F-BF31-80A871419854}" srcOrd="0" destOrd="0" presId="urn:microsoft.com/office/officeart/2005/8/layout/default"/>
    <dgm:cxn modelId="{9995902A-01F9-4628-976E-21BCE1626BB3}" srcId="{5056D5D2-5CFD-4DE6-BD49-6E2073EE91D6}" destId="{163EAA2B-539C-4579-87C1-4F05E73ADA2C}" srcOrd="2" destOrd="0" parTransId="{B47F6AFF-8CFC-48D3-9154-B907A86F6E93}" sibTransId="{35F37C11-5D61-4D45-BB09-B114A2370BEC}"/>
    <dgm:cxn modelId="{30CBFC52-61C3-4F22-8929-3D47A4F960D3}" srcId="{5056D5D2-5CFD-4DE6-BD49-6E2073EE91D6}" destId="{05D6F2D2-255D-40F2-B247-7799A985B762}" srcOrd="0" destOrd="0" parTransId="{46ED1C44-E189-43CD-B849-39B343D9BFD8}" sibTransId="{F7E5F4BD-95A3-4D2C-8EF7-ED6769FD96B1}"/>
    <dgm:cxn modelId="{9E2F4A7A-DE8A-4DE2-8146-5554C19F6FB6}" type="presOf" srcId="{163EAA2B-539C-4579-87C1-4F05E73ADA2C}" destId="{E49D03E1-2F96-47B8-BE44-CC9717B25051}" srcOrd="0" destOrd="0" presId="urn:microsoft.com/office/officeart/2005/8/layout/default"/>
    <dgm:cxn modelId="{44DEAF7C-99D2-439E-8530-BA325B87D139}" srcId="{5056D5D2-5CFD-4DE6-BD49-6E2073EE91D6}" destId="{77C6FCED-7E87-4AB8-865A-25B4DFE2FEF4}" srcOrd="1" destOrd="0" parTransId="{48E93DF3-672A-4D5B-90C3-AC9E526C01D7}" sibTransId="{56093D9E-FC8B-4994-941D-B100E40FA4F1}"/>
    <dgm:cxn modelId="{27251E80-9A44-4D60-BBB2-0AFAB84FDD90}" type="presOf" srcId="{05D6F2D2-255D-40F2-B247-7799A985B762}" destId="{0FC02F37-D667-43AE-8815-1D1F06768736}" srcOrd="0" destOrd="0" presId="urn:microsoft.com/office/officeart/2005/8/layout/default"/>
    <dgm:cxn modelId="{163C17C0-74F8-401D-B15F-500AB888A28E}" type="presOf" srcId="{5056D5D2-5CFD-4DE6-BD49-6E2073EE91D6}" destId="{DD21F0DC-E621-4787-B068-738EB520A6CD}" srcOrd="0" destOrd="0" presId="urn:microsoft.com/office/officeart/2005/8/layout/default"/>
    <dgm:cxn modelId="{33436DEE-ACF9-44B8-93D4-11D8F58DBF4D}" type="presParOf" srcId="{DD21F0DC-E621-4787-B068-738EB520A6CD}" destId="{0FC02F37-D667-43AE-8815-1D1F06768736}" srcOrd="0" destOrd="0" presId="urn:microsoft.com/office/officeart/2005/8/layout/default"/>
    <dgm:cxn modelId="{20C0BC44-2D00-4B97-9BE1-15E9481AB607}" type="presParOf" srcId="{DD21F0DC-E621-4787-B068-738EB520A6CD}" destId="{0626770D-8E9D-4EB2-80A7-37C55562623F}" srcOrd="1" destOrd="0" presId="urn:microsoft.com/office/officeart/2005/8/layout/default"/>
    <dgm:cxn modelId="{81C799C6-1385-4459-8CCC-6D15154D9472}" type="presParOf" srcId="{DD21F0DC-E621-4787-B068-738EB520A6CD}" destId="{B26EBD71-3441-4B9F-BF31-80A871419854}" srcOrd="2" destOrd="0" presId="urn:microsoft.com/office/officeart/2005/8/layout/default"/>
    <dgm:cxn modelId="{104B0006-247F-48B4-97E0-CF7265B3D365}" type="presParOf" srcId="{DD21F0DC-E621-4787-B068-738EB520A6CD}" destId="{56178AC7-7188-46F2-92B0-8841EC83BF52}" srcOrd="3" destOrd="0" presId="urn:microsoft.com/office/officeart/2005/8/layout/default"/>
    <dgm:cxn modelId="{3B1FE4E0-546A-492C-89A4-77693847D6F9}" type="presParOf" srcId="{DD21F0DC-E621-4787-B068-738EB520A6CD}" destId="{E49D03E1-2F96-47B8-BE44-CC9717B25051}"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056D5D2-5CFD-4DE6-BD49-6E2073EE91D6}" type="doc">
      <dgm:prSet loTypeId="urn:microsoft.com/office/officeart/2005/8/layout/default" loCatId="list" qsTypeId="urn:microsoft.com/office/officeart/2005/8/quickstyle/simple3" qsCatId="simple" csTypeId="urn:microsoft.com/office/officeart/2005/8/colors/accent1_3" csCatId="accent1" phldr="1"/>
      <dgm:spPr/>
      <dgm:t>
        <a:bodyPr/>
        <a:lstStyle/>
        <a:p>
          <a:endParaRPr lang="es-CO"/>
        </a:p>
      </dgm:t>
    </dgm:pt>
    <dgm:pt modelId="{F522393A-4BA0-4FF0-8705-E125379E540B}">
      <dgm:prSet custT="1"/>
      <dgm:spPr/>
      <dgm:t>
        <a:bodyPr/>
        <a:lstStyle/>
        <a:p>
          <a:r>
            <a:rPr lang="es-CO" sz="1200" dirty="0">
              <a:latin typeface="Arial" panose="020B0604020202020204" pitchFamily="34" charset="0"/>
              <a:cs typeface="Arial" panose="020B0604020202020204" pitchFamily="34" charset="0"/>
            </a:rPr>
            <a:t>Gestionar recursos para el fortalecimiento del bienestar institucional y el mejoramiento de la calidad de vida.</a:t>
          </a:r>
        </a:p>
      </dgm:t>
    </dgm:pt>
    <dgm:pt modelId="{C8BD4919-C4F7-4A4E-BA00-80830DD42216}" type="parTrans" cxnId="{699622FF-E6BE-458B-BB63-AEFEAC0F6641}">
      <dgm:prSet/>
      <dgm:spPr/>
      <dgm:t>
        <a:bodyPr/>
        <a:lstStyle/>
        <a:p>
          <a:endParaRPr lang="es-CO" sz="1000">
            <a:latin typeface="Arial" panose="020B0604020202020204" pitchFamily="34" charset="0"/>
            <a:cs typeface="Arial" panose="020B0604020202020204" pitchFamily="34" charset="0"/>
          </a:endParaRPr>
        </a:p>
      </dgm:t>
    </dgm:pt>
    <dgm:pt modelId="{52BA9AF1-88B4-4949-9311-C717E1408448}" type="sibTrans" cxnId="{699622FF-E6BE-458B-BB63-AEFEAC0F6641}">
      <dgm:prSet/>
      <dgm:spPr/>
      <dgm:t>
        <a:bodyPr/>
        <a:lstStyle/>
        <a:p>
          <a:endParaRPr lang="es-CO" sz="1000">
            <a:latin typeface="Arial" panose="020B0604020202020204" pitchFamily="34" charset="0"/>
            <a:cs typeface="Arial" panose="020B0604020202020204" pitchFamily="34" charset="0"/>
          </a:endParaRPr>
        </a:p>
      </dgm:t>
    </dgm:pt>
    <dgm:pt modelId="{30A18BCA-8448-4C17-BDCB-51CAF746A4B6}">
      <dgm:prSet custT="1"/>
      <dgm:spPr/>
      <dgm:t>
        <a:bodyPr/>
        <a:lstStyle/>
        <a:p>
          <a:r>
            <a:rPr lang="es-CO" sz="1200" dirty="0">
              <a:latin typeface="Arial" panose="020B0604020202020204" pitchFamily="34" charset="0"/>
              <a:cs typeface="Arial" panose="020B0604020202020204" pitchFamily="34" charset="0"/>
            </a:rPr>
            <a:t>Fortalecer los procesos de </a:t>
          </a:r>
          <a:r>
            <a:rPr lang="es-ES" sz="1200" dirty="0">
              <a:latin typeface="Arial" panose="020B0604020202020204" pitchFamily="34" charset="0"/>
              <a:cs typeface="Arial" panose="020B0604020202020204" pitchFamily="34" charset="0"/>
            </a:rPr>
            <a:t>integración y estímulos, el protocolo, las relaciones publicas para el acompañamiento integral, la formación vivencial y el ambiente laboral </a:t>
          </a:r>
          <a:r>
            <a:rPr lang="es-CO" sz="1200" dirty="0">
              <a:latin typeface="Arial" panose="020B0604020202020204" pitchFamily="34" charset="0"/>
              <a:cs typeface="Arial" panose="020B0604020202020204" pitchFamily="34" charset="0"/>
            </a:rPr>
            <a:t>.</a:t>
          </a:r>
        </a:p>
      </dgm:t>
    </dgm:pt>
    <dgm:pt modelId="{8C7FF32E-3FEB-47C4-B0A9-56FD5DCC7E73}" type="parTrans" cxnId="{6FFF1D59-1343-4A53-90CC-1BC4F9D1A9C7}">
      <dgm:prSet/>
      <dgm:spPr/>
      <dgm:t>
        <a:bodyPr/>
        <a:lstStyle/>
        <a:p>
          <a:endParaRPr lang="es-CO" sz="1600"/>
        </a:p>
      </dgm:t>
    </dgm:pt>
    <dgm:pt modelId="{6816487B-32CA-4BF3-8428-1C7866A33FCB}" type="sibTrans" cxnId="{6FFF1D59-1343-4A53-90CC-1BC4F9D1A9C7}">
      <dgm:prSet/>
      <dgm:spPr/>
      <dgm:t>
        <a:bodyPr/>
        <a:lstStyle/>
        <a:p>
          <a:endParaRPr lang="es-CO" sz="1600"/>
        </a:p>
      </dgm:t>
    </dgm:pt>
    <dgm:pt modelId="{D3E882A1-0AD1-4690-8287-A3181FA1A0A5}">
      <dgm:prSet custT="1"/>
      <dgm:spPr/>
      <dgm:t>
        <a:bodyPr/>
        <a:lstStyle/>
        <a:p>
          <a:r>
            <a:rPr lang="es-CO" sz="1200" dirty="0">
              <a:latin typeface="Arial" panose="020B0604020202020204" pitchFamily="34" charset="0"/>
              <a:cs typeface="Arial" panose="020B0604020202020204" pitchFamily="34" charset="0"/>
            </a:rPr>
            <a:t>Fortalecer las estrategias de Responsabilidad Social e Innovación Social que le aportan al desarrollo sostenible de la comunidad universitaria y la región.    </a:t>
          </a:r>
        </a:p>
      </dgm:t>
    </dgm:pt>
    <dgm:pt modelId="{03F476F7-2567-4D2B-A18A-8F4F0352F0F3}" type="parTrans" cxnId="{FEA4757D-A157-4E1A-825A-5B050A377884}">
      <dgm:prSet/>
      <dgm:spPr/>
      <dgm:t>
        <a:bodyPr/>
        <a:lstStyle/>
        <a:p>
          <a:endParaRPr lang="es-CO" sz="1600"/>
        </a:p>
      </dgm:t>
    </dgm:pt>
    <dgm:pt modelId="{DFEE12CD-44DE-4B47-AF53-8089F3A065E4}" type="sibTrans" cxnId="{FEA4757D-A157-4E1A-825A-5B050A377884}">
      <dgm:prSet/>
      <dgm:spPr/>
      <dgm:t>
        <a:bodyPr/>
        <a:lstStyle/>
        <a:p>
          <a:endParaRPr lang="es-CO" sz="1600"/>
        </a:p>
      </dgm:t>
    </dgm:pt>
    <dgm:pt modelId="{DD21F0DC-E621-4787-B068-738EB520A6CD}" type="pres">
      <dgm:prSet presAssocID="{5056D5D2-5CFD-4DE6-BD49-6E2073EE91D6}" presName="diagram" presStyleCnt="0">
        <dgm:presLayoutVars>
          <dgm:dir/>
          <dgm:resizeHandles val="exact"/>
        </dgm:presLayoutVars>
      </dgm:prSet>
      <dgm:spPr/>
    </dgm:pt>
    <dgm:pt modelId="{31A6797A-3CF2-447F-BE98-B9C3C3F87743}" type="pres">
      <dgm:prSet presAssocID="{F522393A-4BA0-4FF0-8705-E125379E540B}" presName="node" presStyleLbl="node1" presStyleIdx="0" presStyleCnt="3" custScaleY="121516">
        <dgm:presLayoutVars>
          <dgm:bulletEnabled val="1"/>
        </dgm:presLayoutVars>
      </dgm:prSet>
      <dgm:spPr/>
    </dgm:pt>
    <dgm:pt modelId="{2A0B0832-632C-4639-BC15-C5AA1E6BCABE}" type="pres">
      <dgm:prSet presAssocID="{52BA9AF1-88B4-4949-9311-C717E1408448}" presName="sibTrans" presStyleCnt="0"/>
      <dgm:spPr/>
    </dgm:pt>
    <dgm:pt modelId="{87C99BC3-7748-4329-86DC-96FFEA134A45}" type="pres">
      <dgm:prSet presAssocID="{30A18BCA-8448-4C17-BDCB-51CAF746A4B6}" presName="node" presStyleLbl="node1" presStyleIdx="1" presStyleCnt="3" custScaleY="121516">
        <dgm:presLayoutVars>
          <dgm:bulletEnabled val="1"/>
        </dgm:presLayoutVars>
      </dgm:prSet>
      <dgm:spPr/>
    </dgm:pt>
    <dgm:pt modelId="{CA79BE24-FB2F-42E2-BC67-34EB94FBC938}" type="pres">
      <dgm:prSet presAssocID="{6816487B-32CA-4BF3-8428-1C7866A33FCB}" presName="sibTrans" presStyleCnt="0"/>
      <dgm:spPr/>
    </dgm:pt>
    <dgm:pt modelId="{46FA00CF-7B06-4010-871C-4955E0C3AFF4}" type="pres">
      <dgm:prSet presAssocID="{D3E882A1-0AD1-4690-8287-A3181FA1A0A5}" presName="node" presStyleLbl="node1" presStyleIdx="2" presStyleCnt="3" custScaleY="121516">
        <dgm:presLayoutVars>
          <dgm:bulletEnabled val="1"/>
        </dgm:presLayoutVars>
      </dgm:prSet>
      <dgm:spPr/>
    </dgm:pt>
  </dgm:ptLst>
  <dgm:cxnLst>
    <dgm:cxn modelId="{42D5CB2B-3BB2-4AEE-B4BC-5CCEC6CADC19}" type="presOf" srcId="{30A18BCA-8448-4C17-BDCB-51CAF746A4B6}" destId="{87C99BC3-7748-4329-86DC-96FFEA134A45}" srcOrd="0" destOrd="0" presId="urn:microsoft.com/office/officeart/2005/8/layout/default"/>
    <dgm:cxn modelId="{0DD6675F-F9BB-4897-B581-0A5D8C566F12}" type="presOf" srcId="{5056D5D2-5CFD-4DE6-BD49-6E2073EE91D6}" destId="{DD21F0DC-E621-4787-B068-738EB520A6CD}" srcOrd="0" destOrd="0" presId="urn:microsoft.com/office/officeart/2005/8/layout/default"/>
    <dgm:cxn modelId="{6FFF1D59-1343-4A53-90CC-1BC4F9D1A9C7}" srcId="{5056D5D2-5CFD-4DE6-BD49-6E2073EE91D6}" destId="{30A18BCA-8448-4C17-BDCB-51CAF746A4B6}" srcOrd="1" destOrd="0" parTransId="{8C7FF32E-3FEB-47C4-B0A9-56FD5DCC7E73}" sibTransId="{6816487B-32CA-4BF3-8428-1C7866A33FCB}"/>
    <dgm:cxn modelId="{FEA4757D-A157-4E1A-825A-5B050A377884}" srcId="{5056D5D2-5CFD-4DE6-BD49-6E2073EE91D6}" destId="{D3E882A1-0AD1-4690-8287-A3181FA1A0A5}" srcOrd="2" destOrd="0" parTransId="{03F476F7-2567-4D2B-A18A-8F4F0352F0F3}" sibTransId="{DFEE12CD-44DE-4B47-AF53-8089F3A065E4}"/>
    <dgm:cxn modelId="{A4B54489-9AE7-423B-A182-16108057D5FC}" type="presOf" srcId="{F522393A-4BA0-4FF0-8705-E125379E540B}" destId="{31A6797A-3CF2-447F-BE98-B9C3C3F87743}" srcOrd="0" destOrd="0" presId="urn:microsoft.com/office/officeart/2005/8/layout/default"/>
    <dgm:cxn modelId="{076542CF-C60D-480F-99EE-5492F4336E42}" type="presOf" srcId="{D3E882A1-0AD1-4690-8287-A3181FA1A0A5}" destId="{46FA00CF-7B06-4010-871C-4955E0C3AFF4}" srcOrd="0" destOrd="0" presId="urn:microsoft.com/office/officeart/2005/8/layout/default"/>
    <dgm:cxn modelId="{699622FF-E6BE-458B-BB63-AEFEAC0F6641}" srcId="{5056D5D2-5CFD-4DE6-BD49-6E2073EE91D6}" destId="{F522393A-4BA0-4FF0-8705-E125379E540B}" srcOrd="0" destOrd="0" parTransId="{C8BD4919-C4F7-4A4E-BA00-80830DD42216}" sibTransId="{52BA9AF1-88B4-4949-9311-C717E1408448}"/>
    <dgm:cxn modelId="{4473BA7F-ED42-4630-8B7C-81DCCA338508}" type="presParOf" srcId="{DD21F0DC-E621-4787-B068-738EB520A6CD}" destId="{31A6797A-3CF2-447F-BE98-B9C3C3F87743}" srcOrd="0" destOrd="0" presId="urn:microsoft.com/office/officeart/2005/8/layout/default"/>
    <dgm:cxn modelId="{A613D002-871B-4388-BC1E-1AF2F37C4609}" type="presParOf" srcId="{DD21F0DC-E621-4787-B068-738EB520A6CD}" destId="{2A0B0832-632C-4639-BC15-C5AA1E6BCABE}" srcOrd="1" destOrd="0" presId="urn:microsoft.com/office/officeart/2005/8/layout/default"/>
    <dgm:cxn modelId="{F3F5D11B-AA4A-4973-ADA6-22E727C96EF3}" type="presParOf" srcId="{DD21F0DC-E621-4787-B068-738EB520A6CD}" destId="{87C99BC3-7748-4329-86DC-96FFEA134A45}" srcOrd="2" destOrd="0" presId="urn:microsoft.com/office/officeart/2005/8/layout/default"/>
    <dgm:cxn modelId="{A72D3DD6-A705-4B39-8A8A-D920262FA81B}" type="presParOf" srcId="{DD21F0DC-E621-4787-B068-738EB520A6CD}" destId="{CA79BE24-FB2F-42E2-BC67-34EB94FBC938}" srcOrd="3" destOrd="0" presId="urn:microsoft.com/office/officeart/2005/8/layout/default"/>
    <dgm:cxn modelId="{0AE7B77E-EA1E-46EC-A5DD-2A2769D82242}" type="presParOf" srcId="{DD21F0DC-E621-4787-B068-738EB520A6CD}" destId="{46FA00CF-7B06-4010-871C-4955E0C3AFF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E1CE066-F591-4D0A-8B37-6CE47BE4E044}" type="doc">
      <dgm:prSet loTypeId="urn:microsoft.com/office/officeart/2009/layout/CircleArrowProcess" loCatId="process" qsTypeId="urn:microsoft.com/office/officeart/2005/8/quickstyle/simple1" qsCatId="simple" csTypeId="urn:microsoft.com/office/officeart/2005/8/colors/colorful2" csCatId="colorful" phldr="1"/>
      <dgm:spPr/>
      <dgm:t>
        <a:bodyPr/>
        <a:lstStyle/>
        <a:p>
          <a:endParaRPr lang="es-CO"/>
        </a:p>
      </dgm:t>
    </dgm:pt>
    <dgm:pt modelId="{5F625F70-98C9-4B63-B300-D19987AF5036}">
      <dgm:prSet phldrT="[Texto]"/>
      <dgm:spPr/>
      <dgm:t>
        <a:bodyPr/>
        <a:lstStyle/>
        <a:p>
          <a:r>
            <a:rPr lang="es-CO" dirty="0"/>
            <a:t>Sociedad</a:t>
          </a:r>
        </a:p>
      </dgm:t>
    </dgm:pt>
    <dgm:pt modelId="{0C019FB9-6573-4F8B-A0FA-85349D147462}" type="parTrans" cxnId="{201A70BD-C631-430F-8F19-4C26A052696E}">
      <dgm:prSet/>
      <dgm:spPr/>
      <dgm:t>
        <a:bodyPr/>
        <a:lstStyle/>
        <a:p>
          <a:endParaRPr lang="es-CO"/>
        </a:p>
      </dgm:t>
    </dgm:pt>
    <dgm:pt modelId="{4E5C28E0-4D4E-4B31-8D66-9FD519B6C434}" type="sibTrans" cxnId="{201A70BD-C631-430F-8F19-4C26A052696E}">
      <dgm:prSet/>
      <dgm:spPr/>
      <dgm:t>
        <a:bodyPr/>
        <a:lstStyle/>
        <a:p>
          <a:endParaRPr lang="es-CO"/>
        </a:p>
      </dgm:t>
    </dgm:pt>
    <dgm:pt modelId="{E6BF4EFD-E56C-470E-B4D8-B728BF927A91}">
      <dgm:prSet phldrT="[Texto]"/>
      <dgm:spPr/>
      <dgm:t>
        <a:bodyPr/>
        <a:lstStyle/>
        <a:p>
          <a:r>
            <a:rPr lang="es-CO" dirty="0"/>
            <a:t>Toma de Decisiones</a:t>
          </a:r>
        </a:p>
      </dgm:t>
    </dgm:pt>
    <dgm:pt modelId="{DFFD3904-7580-4984-B958-84762D1A3C99}" type="parTrans" cxnId="{1217C758-71C0-4868-9389-01E05E05A8D2}">
      <dgm:prSet/>
      <dgm:spPr/>
      <dgm:t>
        <a:bodyPr/>
        <a:lstStyle/>
        <a:p>
          <a:endParaRPr lang="es-CO"/>
        </a:p>
      </dgm:t>
    </dgm:pt>
    <dgm:pt modelId="{400EA046-F0D5-43B6-A53F-5C85E4454E46}" type="sibTrans" cxnId="{1217C758-71C0-4868-9389-01E05E05A8D2}">
      <dgm:prSet/>
      <dgm:spPr/>
      <dgm:t>
        <a:bodyPr/>
        <a:lstStyle/>
        <a:p>
          <a:endParaRPr lang="es-CO"/>
        </a:p>
      </dgm:t>
    </dgm:pt>
    <dgm:pt modelId="{E47964BE-7541-4AE1-88E1-576B0883039E}">
      <dgm:prSet phldrT="[Texto]"/>
      <dgm:spPr/>
      <dgm:t>
        <a:bodyPr/>
        <a:lstStyle/>
        <a:p>
          <a:r>
            <a:rPr lang="es-CO" dirty="0"/>
            <a:t>Entes de control</a:t>
          </a:r>
        </a:p>
      </dgm:t>
    </dgm:pt>
    <dgm:pt modelId="{489D15F0-1E03-4D89-BFC1-423D267DDC45}" type="parTrans" cxnId="{A25830F4-2944-4760-9DF5-8C7F6CAE338A}">
      <dgm:prSet/>
      <dgm:spPr/>
      <dgm:t>
        <a:bodyPr/>
        <a:lstStyle/>
        <a:p>
          <a:endParaRPr lang="es-CO"/>
        </a:p>
      </dgm:t>
    </dgm:pt>
    <dgm:pt modelId="{7E4441FA-571F-4449-9AB9-182F8C0F27FD}" type="sibTrans" cxnId="{A25830F4-2944-4760-9DF5-8C7F6CAE338A}">
      <dgm:prSet/>
      <dgm:spPr/>
      <dgm:t>
        <a:bodyPr/>
        <a:lstStyle/>
        <a:p>
          <a:endParaRPr lang="es-CO"/>
        </a:p>
      </dgm:t>
    </dgm:pt>
    <dgm:pt modelId="{6E44552F-FC76-4C09-85A0-E811C4F412F6}" type="pres">
      <dgm:prSet presAssocID="{FE1CE066-F591-4D0A-8B37-6CE47BE4E044}" presName="Name0" presStyleCnt="0">
        <dgm:presLayoutVars>
          <dgm:chMax val="7"/>
          <dgm:chPref val="7"/>
          <dgm:dir/>
          <dgm:animLvl val="lvl"/>
        </dgm:presLayoutVars>
      </dgm:prSet>
      <dgm:spPr/>
    </dgm:pt>
    <dgm:pt modelId="{F44FB60E-4FF0-4ADA-B404-288E5FBF99AB}" type="pres">
      <dgm:prSet presAssocID="{5F625F70-98C9-4B63-B300-D19987AF5036}" presName="Accent1" presStyleCnt="0"/>
      <dgm:spPr/>
    </dgm:pt>
    <dgm:pt modelId="{D0FCCF22-43D2-4C3C-BB78-CECA40F4E473}" type="pres">
      <dgm:prSet presAssocID="{5F625F70-98C9-4B63-B300-D19987AF5036}" presName="Accent" presStyleLbl="node1" presStyleIdx="0" presStyleCnt="3"/>
      <dgm:spPr/>
    </dgm:pt>
    <dgm:pt modelId="{F13B2474-5C87-4296-B37A-730ECEE040F4}" type="pres">
      <dgm:prSet presAssocID="{5F625F70-98C9-4B63-B300-D19987AF5036}" presName="Parent1" presStyleLbl="revTx" presStyleIdx="0" presStyleCnt="3">
        <dgm:presLayoutVars>
          <dgm:chMax val="1"/>
          <dgm:chPref val="1"/>
          <dgm:bulletEnabled val="1"/>
        </dgm:presLayoutVars>
      </dgm:prSet>
      <dgm:spPr/>
    </dgm:pt>
    <dgm:pt modelId="{50A9465A-35FB-40AC-9145-0FBF7A3DB9E1}" type="pres">
      <dgm:prSet presAssocID="{E6BF4EFD-E56C-470E-B4D8-B728BF927A91}" presName="Accent2" presStyleCnt="0"/>
      <dgm:spPr/>
    </dgm:pt>
    <dgm:pt modelId="{07E43A6D-62FE-438D-8048-A908242CC362}" type="pres">
      <dgm:prSet presAssocID="{E6BF4EFD-E56C-470E-B4D8-B728BF927A91}" presName="Accent" presStyleLbl="node1" presStyleIdx="1" presStyleCnt="3"/>
      <dgm:spPr/>
    </dgm:pt>
    <dgm:pt modelId="{D29C7C77-AD22-490D-9CAC-E30DDD76599A}" type="pres">
      <dgm:prSet presAssocID="{E6BF4EFD-E56C-470E-B4D8-B728BF927A91}" presName="Parent2" presStyleLbl="revTx" presStyleIdx="1" presStyleCnt="3">
        <dgm:presLayoutVars>
          <dgm:chMax val="1"/>
          <dgm:chPref val="1"/>
          <dgm:bulletEnabled val="1"/>
        </dgm:presLayoutVars>
      </dgm:prSet>
      <dgm:spPr/>
    </dgm:pt>
    <dgm:pt modelId="{AADC0FD7-7161-40E4-BA8C-E959AA5553E4}" type="pres">
      <dgm:prSet presAssocID="{E47964BE-7541-4AE1-88E1-576B0883039E}" presName="Accent3" presStyleCnt="0"/>
      <dgm:spPr/>
    </dgm:pt>
    <dgm:pt modelId="{838C7342-DAC5-427D-9495-CB5FE228ADB5}" type="pres">
      <dgm:prSet presAssocID="{E47964BE-7541-4AE1-88E1-576B0883039E}" presName="Accent" presStyleLbl="node1" presStyleIdx="2" presStyleCnt="3"/>
      <dgm:spPr/>
    </dgm:pt>
    <dgm:pt modelId="{9613591C-1E43-4BF0-960A-55F0A716A9C4}" type="pres">
      <dgm:prSet presAssocID="{E47964BE-7541-4AE1-88E1-576B0883039E}" presName="Parent3" presStyleLbl="revTx" presStyleIdx="2" presStyleCnt="3">
        <dgm:presLayoutVars>
          <dgm:chMax val="1"/>
          <dgm:chPref val="1"/>
          <dgm:bulletEnabled val="1"/>
        </dgm:presLayoutVars>
      </dgm:prSet>
      <dgm:spPr/>
    </dgm:pt>
  </dgm:ptLst>
  <dgm:cxnLst>
    <dgm:cxn modelId="{89A0C30F-ED3C-4830-ADE7-EC1312105E8A}" type="presOf" srcId="{5F625F70-98C9-4B63-B300-D19987AF5036}" destId="{F13B2474-5C87-4296-B37A-730ECEE040F4}" srcOrd="0" destOrd="0" presId="urn:microsoft.com/office/officeart/2009/layout/CircleArrowProcess"/>
    <dgm:cxn modelId="{2F68FB28-51E9-4CC0-9A34-93FFB1246681}" type="presOf" srcId="{E47964BE-7541-4AE1-88E1-576B0883039E}" destId="{9613591C-1E43-4BF0-960A-55F0A716A9C4}" srcOrd="0" destOrd="0" presId="urn:microsoft.com/office/officeart/2009/layout/CircleArrowProcess"/>
    <dgm:cxn modelId="{A9F5406A-F231-4D97-A72E-18CFD4FD6543}" type="presOf" srcId="{FE1CE066-F591-4D0A-8B37-6CE47BE4E044}" destId="{6E44552F-FC76-4C09-85A0-E811C4F412F6}" srcOrd="0" destOrd="0" presId="urn:microsoft.com/office/officeart/2009/layout/CircleArrowProcess"/>
    <dgm:cxn modelId="{1217C758-71C0-4868-9389-01E05E05A8D2}" srcId="{FE1CE066-F591-4D0A-8B37-6CE47BE4E044}" destId="{E6BF4EFD-E56C-470E-B4D8-B728BF927A91}" srcOrd="1" destOrd="0" parTransId="{DFFD3904-7580-4984-B958-84762D1A3C99}" sibTransId="{400EA046-F0D5-43B6-A53F-5C85E4454E46}"/>
    <dgm:cxn modelId="{8114E4B0-76B7-4344-AEBF-D4F60030BE62}" type="presOf" srcId="{E6BF4EFD-E56C-470E-B4D8-B728BF927A91}" destId="{D29C7C77-AD22-490D-9CAC-E30DDD76599A}" srcOrd="0" destOrd="0" presId="urn:microsoft.com/office/officeart/2009/layout/CircleArrowProcess"/>
    <dgm:cxn modelId="{201A70BD-C631-430F-8F19-4C26A052696E}" srcId="{FE1CE066-F591-4D0A-8B37-6CE47BE4E044}" destId="{5F625F70-98C9-4B63-B300-D19987AF5036}" srcOrd="0" destOrd="0" parTransId="{0C019FB9-6573-4F8B-A0FA-85349D147462}" sibTransId="{4E5C28E0-4D4E-4B31-8D66-9FD519B6C434}"/>
    <dgm:cxn modelId="{A25830F4-2944-4760-9DF5-8C7F6CAE338A}" srcId="{FE1CE066-F591-4D0A-8B37-6CE47BE4E044}" destId="{E47964BE-7541-4AE1-88E1-576B0883039E}" srcOrd="2" destOrd="0" parTransId="{489D15F0-1E03-4D89-BFC1-423D267DDC45}" sibTransId="{7E4441FA-571F-4449-9AB9-182F8C0F27FD}"/>
    <dgm:cxn modelId="{4A5A5F3E-7162-469F-9F7F-55F4DEAC06B3}" type="presParOf" srcId="{6E44552F-FC76-4C09-85A0-E811C4F412F6}" destId="{F44FB60E-4FF0-4ADA-B404-288E5FBF99AB}" srcOrd="0" destOrd="0" presId="urn:microsoft.com/office/officeart/2009/layout/CircleArrowProcess"/>
    <dgm:cxn modelId="{2D4850A4-C9A6-43AA-B2D8-0922FA22F271}" type="presParOf" srcId="{F44FB60E-4FF0-4ADA-B404-288E5FBF99AB}" destId="{D0FCCF22-43D2-4C3C-BB78-CECA40F4E473}" srcOrd="0" destOrd="0" presId="urn:microsoft.com/office/officeart/2009/layout/CircleArrowProcess"/>
    <dgm:cxn modelId="{2471D36D-FCD5-4C09-81FB-7595E92CCCDC}" type="presParOf" srcId="{6E44552F-FC76-4C09-85A0-E811C4F412F6}" destId="{F13B2474-5C87-4296-B37A-730ECEE040F4}" srcOrd="1" destOrd="0" presId="urn:microsoft.com/office/officeart/2009/layout/CircleArrowProcess"/>
    <dgm:cxn modelId="{0DF63E56-47B8-43FB-B19E-45E02FF509EE}" type="presParOf" srcId="{6E44552F-FC76-4C09-85A0-E811C4F412F6}" destId="{50A9465A-35FB-40AC-9145-0FBF7A3DB9E1}" srcOrd="2" destOrd="0" presId="urn:microsoft.com/office/officeart/2009/layout/CircleArrowProcess"/>
    <dgm:cxn modelId="{1D9FBC05-E04A-4168-B815-4FBCF0AE2FEF}" type="presParOf" srcId="{50A9465A-35FB-40AC-9145-0FBF7A3DB9E1}" destId="{07E43A6D-62FE-438D-8048-A908242CC362}" srcOrd="0" destOrd="0" presId="urn:microsoft.com/office/officeart/2009/layout/CircleArrowProcess"/>
    <dgm:cxn modelId="{C901814A-C74D-4D04-BF38-2AACD6E012ED}" type="presParOf" srcId="{6E44552F-FC76-4C09-85A0-E811C4F412F6}" destId="{D29C7C77-AD22-490D-9CAC-E30DDD76599A}" srcOrd="3" destOrd="0" presId="urn:microsoft.com/office/officeart/2009/layout/CircleArrowProcess"/>
    <dgm:cxn modelId="{BD0F1FD3-C42B-4656-9D4B-886F40725489}" type="presParOf" srcId="{6E44552F-FC76-4C09-85A0-E811C4F412F6}" destId="{AADC0FD7-7161-40E4-BA8C-E959AA5553E4}" srcOrd="4" destOrd="0" presId="urn:microsoft.com/office/officeart/2009/layout/CircleArrowProcess"/>
    <dgm:cxn modelId="{4642CD29-11E3-41AD-8211-4788A0BDC3FF}" type="presParOf" srcId="{AADC0FD7-7161-40E4-BA8C-E959AA5553E4}" destId="{838C7342-DAC5-427D-9495-CB5FE228ADB5}" srcOrd="0" destOrd="0" presId="urn:microsoft.com/office/officeart/2009/layout/CircleArrowProcess"/>
    <dgm:cxn modelId="{5AC66A60-0484-4F9C-8EE6-0A80887DF6AA}" type="presParOf" srcId="{6E44552F-FC76-4C09-85A0-E811C4F412F6}" destId="{9613591C-1E43-4BF0-960A-55F0A716A9C4}"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56D5D2-5CFD-4DE6-BD49-6E2073EE91D6}" type="doc">
      <dgm:prSet loTypeId="urn:microsoft.com/office/officeart/2005/8/layout/default" loCatId="list" qsTypeId="urn:microsoft.com/office/officeart/2005/8/quickstyle/simple3" qsCatId="simple" csTypeId="urn:microsoft.com/office/officeart/2005/8/colors/accent1_3" csCatId="accent1" phldr="1"/>
      <dgm:spPr/>
      <dgm:t>
        <a:bodyPr/>
        <a:lstStyle/>
        <a:p>
          <a:endParaRPr lang="es-CO"/>
        </a:p>
      </dgm:t>
    </dgm:pt>
    <dgm:pt modelId="{05D6F2D2-255D-40F2-B247-7799A985B762}">
      <dgm:prSet phldrT="[Texto]" custT="1"/>
      <dgm:spPr/>
      <dgm:t>
        <a:bodyPr/>
        <a:lstStyle/>
        <a:p>
          <a:r>
            <a:rPr lang="es-CO" sz="950" b="0" dirty="0">
              <a:latin typeface="Arial" panose="020B0604020202020204" pitchFamily="34" charset="0"/>
              <a:cs typeface="Arial" panose="020B0604020202020204" pitchFamily="34" charset="0"/>
            </a:rPr>
            <a:t>Renovar los programas académicos hacia currículos pertinentes, integrados flexibles e internacionales.</a:t>
          </a:r>
        </a:p>
      </dgm:t>
    </dgm:pt>
    <dgm:pt modelId="{46ED1C44-E189-43CD-B849-39B343D9BFD8}" type="parTrans" cxnId="{30CBFC52-61C3-4F22-8929-3D47A4F960D3}">
      <dgm:prSet/>
      <dgm:spPr/>
      <dgm:t>
        <a:bodyPr/>
        <a:lstStyle/>
        <a:p>
          <a:endParaRPr lang="es-CO" sz="950"/>
        </a:p>
      </dgm:t>
    </dgm:pt>
    <dgm:pt modelId="{F7E5F4BD-95A3-4D2C-8EF7-ED6769FD96B1}" type="sibTrans" cxnId="{30CBFC52-61C3-4F22-8929-3D47A4F960D3}">
      <dgm:prSet/>
      <dgm:spPr/>
      <dgm:t>
        <a:bodyPr/>
        <a:lstStyle/>
        <a:p>
          <a:endParaRPr lang="es-CO" sz="950"/>
        </a:p>
      </dgm:t>
    </dgm:pt>
    <dgm:pt modelId="{2606FDA2-93B3-4ED8-B04D-5F6B9C9F71A2}">
      <dgm:prSet custT="1"/>
      <dgm:spPr/>
      <dgm:t>
        <a:bodyPr/>
        <a:lstStyle/>
        <a:p>
          <a:r>
            <a:rPr lang="es-CO" sz="950" b="0" dirty="0">
              <a:latin typeface="Arial" panose="020B0604020202020204" pitchFamily="34" charset="0"/>
              <a:cs typeface="Arial" panose="020B0604020202020204" pitchFamily="34" charset="0"/>
            </a:rPr>
            <a:t>Consolidad la identidad institucional de la Universidad Tecnológica de Pereira, en su compromiso con la formación profesional integral.</a:t>
          </a:r>
        </a:p>
      </dgm:t>
    </dgm:pt>
    <dgm:pt modelId="{9AD7BF95-E545-4B12-8AEA-DDE14FA3E71E}" type="parTrans" cxnId="{4A9634A0-603C-40F2-8491-BC6A8D6C742E}">
      <dgm:prSet/>
      <dgm:spPr/>
      <dgm:t>
        <a:bodyPr/>
        <a:lstStyle/>
        <a:p>
          <a:endParaRPr lang="es-CO" sz="950"/>
        </a:p>
      </dgm:t>
    </dgm:pt>
    <dgm:pt modelId="{01526ECD-8827-4500-8287-4DB5966F3A13}" type="sibTrans" cxnId="{4A9634A0-603C-40F2-8491-BC6A8D6C742E}">
      <dgm:prSet/>
      <dgm:spPr/>
      <dgm:t>
        <a:bodyPr/>
        <a:lstStyle/>
        <a:p>
          <a:endParaRPr lang="es-CO" sz="950"/>
        </a:p>
      </dgm:t>
    </dgm:pt>
    <dgm:pt modelId="{6F07F590-5D15-4BDC-BB3B-C50AD143838F}">
      <dgm:prSet custT="1"/>
      <dgm:spPr/>
      <dgm:t>
        <a:bodyPr/>
        <a:lstStyle/>
        <a:p>
          <a:r>
            <a:rPr lang="es-CO" sz="950" b="0" dirty="0">
              <a:latin typeface="Arial" panose="020B0604020202020204" pitchFamily="34" charset="0"/>
              <a:cs typeface="Arial" panose="020B0604020202020204" pitchFamily="34" charset="0"/>
            </a:rPr>
            <a:t>Evaluar los resultados de aprendizaje de los programas académicos.</a:t>
          </a:r>
        </a:p>
      </dgm:t>
    </dgm:pt>
    <dgm:pt modelId="{D4FF8921-E8B9-49AF-AB02-106C2BB955E6}" type="parTrans" cxnId="{FDCE174A-508C-4D16-AC46-323E86A383FC}">
      <dgm:prSet/>
      <dgm:spPr/>
      <dgm:t>
        <a:bodyPr/>
        <a:lstStyle/>
        <a:p>
          <a:endParaRPr lang="es-CO" sz="950"/>
        </a:p>
      </dgm:t>
    </dgm:pt>
    <dgm:pt modelId="{E69908BA-F96B-4314-97D4-75981DF4B404}" type="sibTrans" cxnId="{FDCE174A-508C-4D16-AC46-323E86A383FC}">
      <dgm:prSet/>
      <dgm:spPr/>
      <dgm:t>
        <a:bodyPr/>
        <a:lstStyle/>
        <a:p>
          <a:endParaRPr lang="es-CO" sz="950"/>
        </a:p>
      </dgm:t>
    </dgm:pt>
    <dgm:pt modelId="{DF49B6AC-2166-4708-A5E0-AD9565ED7F21}">
      <dgm:prSet custT="1"/>
      <dgm:spPr/>
      <dgm:t>
        <a:bodyPr/>
        <a:lstStyle/>
        <a:p>
          <a:r>
            <a:rPr lang="es-CO" sz="950" b="0" dirty="0">
              <a:latin typeface="Arial" panose="020B0604020202020204" pitchFamily="34" charset="0"/>
              <a:cs typeface="Arial" panose="020B0604020202020204" pitchFamily="34" charset="0"/>
            </a:rPr>
            <a:t>Transformar e innovar las prácticas educativas, hacia enfoques interactivos, dialogantes y críticos.</a:t>
          </a:r>
        </a:p>
      </dgm:t>
    </dgm:pt>
    <dgm:pt modelId="{060C8779-0FB6-4DEA-8AE4-5DE623414A9B}" type="parTrans" cxnId="{41ABE78B-CF7C-4C52-8C31-23147BD5DC4C}">
      <dgm:prSet/>
      <dgm:spPr/>
      <dgm:t>
        <a:bodyPr/>
        <a:lstStyle/>
        <a:p>
          <a:endParaRPr lang="es-CO" sz="950"/>
        </a:p>
      </dgm:t>
    </dgm:pt>
    <dgm:pt modelId="{3C424105-6E00-4EB2-A60B-018B02CFABB1}" type="sibTrans" cxnId="{41ABE78B-CF7C-4C52-8C31-23147BD5DC4C}">
      <dgm:prSet/>
      <dgm:spPr/>
      <dgm:t>
        <a:bodyPr/>
        <a:lstStyle/>
        <a:p>
          <a:endParaRPr lang="es-CO" sz="950"/>
        </a:p>
      </dgm:t>
    </dgm:pt>
    <dgm:pt modelId="{ECEEC0DD-9008-49A0-A17E-0041DDECD4B6}">
      <dgm:prSet custT="1"/>
      <dgm:spPr/>
      <dgm:t>
        <a:bodyPr/>
        <a:lstStyle/>
        <a:p>
          <a:r>
            <a:rPr lang="es-CO" sz="950" b="0" dirty="0">
              <a:latin typeface="Arial" panose="020B0604020202020204" pitchFamily="34" charset="0"/>
              <a:cs typeface="Arial" panose="020B0604020202020204" pitchFamily="34" charset="0"/>
            </a:rPr>
            <a:t>Consolidar una cultura académica de la autorreflexión, autoevaluación y la autorregulación.</a:t>
          </a:r>
        </a:p>
      </dgm:t>
    </dgm:pt>
    <dgm:pt modelId="{A5A2A31A-B45A-45C7-A379-7D62793763D0}" type="parTrans" cxnId="{DDA5CF45-8E83-400B-BF56-647ED45BA8BF}">
      <dgm:prSet/>
      <dgm:spPr/>
      <dgm:t>
        <a:bodyPr/>
        <a:lstStyle/>
        <a:p>
          <a:endParaRPr lang="es-CO" sz="950"/>
        </a:p>
      </dgm:t>
    </dgm:pt>
    <dgm:pt modelId="{67B4D818-48C7-4200-B7A2-06EF456A07CC}" type="sibTrans" cxnId="{DDA5CF45-8E83-400B-BF56-647ED45BA8BF}">
      <dgm:prSet/>
      <dgm:spPr/>
      <dgm:t>
        <a:bodyPr/>
        <a:lstStyle/>
        <a:p>
          <a:endParaRPr lang="es-CO" sz="950"/>
        </a:p>
      </dgm:t>
    </dgm:pt>
    <dgm:pt modelId="{DD21F0DC-E621-4787-B068-738EB520A6CD}" type="pres">
      <dgm:prSet presAssocID="{5056D5D2-5CFD-4DE6-BD49-6E2073EE91D6}" presName="diagram" presStyleCnt="0">
        <dgm:presLayoutVars>
          <dgm:dir/>
          <dgm:resizeHandles val="exact"/>
        </dgm:presLayoutVars>
      </dgm:prSet>
      <dgm:spPr/>
    </dgm:pt>
    <dgm:pt modelId="{0FC02F37-D667-43AE-8815-1D1F06768736}" type="pres">
      <dgm:prSet presAssocID="{05D6F2D2-255D-40F2-B247-7799A985B762}" presName="node" presStyleLbl="node1" presStyleIdx="0" presStyleCnt="5" custScaleX="45634" custScaleY="50545">
        <dgm:presLayoutVars>
          <dgm:bulletEnabled val="1"/>
        </dgm:presLayoutVars>
      </dgm:prSet>
      <dgm:spPr/>
    </dgm:pt>
    <dgm:pt modelId="{0626770D-8E9D-4EB2-80A7-37C55562623F}" type="pres">
      <dgm:prSet presAssocID="{F7E5F4BD-95A3-4D2C-8EF7-ED6769FD96B1}" presName="sibTrans" presStyleCnt="0"/>
      <dgm:spPr/>
    </dgm:pt>
    <dgm:pt modelId="{5F0E3485-DBDB-42A2-90A8-E128364B0D64}" type="pres">
      <dgm:prSet presAssocID="{2606FDA2-93B3-4ED8-B04D-5F6B9C9F71A2}" presName="node" presStyleLbl="node1" presStyleIdx="1" presStyleCnt="5" custScaleX="45634" custScaleY="50545">
        <dgm:presLayoutVars>
          <dgm:bulletEnabled val="1"/>
        </dgm:presLayoutVars>
      </dgm:prSet>
      <dgm:spPr/>
    </dgm:pt>
    <dgm:pt modelId="{0AC2E89A-22F1-42BF-B9CA-D41A090DED63}" type="pres">
      <dgm:prSet presAssocID="{01526ECD-8827-4500-8287-4DB5966F3A13}" presName="sibTrans" presStyleCnt="0"/>
      <dgm:spPr/>
    </dgm:pt>
    <dgm:pt modelId="{0882902C-4EB7-42E9-8CBF-1CF275436558}" type="pres">
      <dgm:prSet presAssocID="{6F07F590-5D15-4BDC-BB3B-C50AD143838F}" presName="node" presStyleLbl="node1" presStyleIdx="2" presStyleCnt="5" custScaleX="45634" custScaleY="50545">
        <dgm:presLayoutVars>
          <dgm:bulletEnabled val="1"/>
        </dgm:presLayoutVars>
      </dgm:prSet>
      <dgm:spPr/>
    </dgm:pt>
    <dgm:pt modelId="{76DFA030-6F0C-4F23-A7E3-FEAE50417A26}" type="pres">
      <dgm:prSet presAssocID="{E69908BA-F96B-4314-97D4-75981DF4B404}" presName="sibTrans" presStyleCnt="0"/>
      <dgm:spPr/>
    </dgm:pt>
    <dgm:pt modelId="{D7688BE2-B8C2-48B4-9824-A802520238BD}" type="pres">
      <dgm:prSet presAssocID="{DF49B6AC-2166-4708-A5E0-AD9565ED7F21}" presName="node" presStyleLbl="node1" presStyleIdx="3" presStyleCnt="5" custScaleX="45634" custScaleY="50545">
        <dgm:presLayoutVars>
          <dgm:bulletEnabled val="1"/>
        </dgm:presLayoutVars>
      </dgm:prSet>
      <dgm:spPr/>
    </dgm:pt>
    <dgm:pt modelId="{89C2C0D1-74F4-48AC-A73D-7BCFC294E112}" type="pres">
      <dgm:prSet presAssocID="{3C424105-6E00-4EB2-A60B-018B02CFABB1}" presName="sibTrans" presStyleCnt="0"/>
      <dgm:spPr/>
    </dgm:pt>
    <dgm:pt modelId="{EA70A5F3-6B5D-4F5C-BD34-9F9A58C54110}" type="pres">
      <dgm:prSet presAssocID="{ECEEC0DD-9008-49A0-A17E-0041DDECD4B6}" presName="node" presStyleLbl="node1" presStyleIdx="4" presStyleCnt="5" custScaleX="45634" custScaleY="50545">
        <dgm:presLayoutVars>
          <dgm:bulletEnabled val="1"/>
        </dgm:presLayoutVars>
      </dgm:prSet>
      <dgm:spPr/>
    </dgm:pt>
  </dgm:ptLst>
  <dgm:cxnLst>
    <dgm:cxn modelId="{DDD2DC2D-B2E0-4E78-9F66-6568095AF198}" type="presOf" srcId="{2606FDA2-93B3-4ED8-B04D-5F6B9C9F71A2}" destId="{5F0E3485-DBDB-42A2-90A8-E128364B0D64}" srcOrd="0" destOrd="0" presId="urn:microsoft.com/office/officeart/2005/8/layout/default"/>
    <dgm:cxn modelId="{DDA5CF45-8E83-400B-BF56-647ED45BA8BF}" srcId="{5056D5D2-5CFD-4DE6-BD49-6E2073EE91D6}" destId="{ECEEC0DD-9008-49A0-A17E-0041DDECD4B6}" srcOrd="4" destOrd="0" parTransId="{A5A2A31A-B45A-45C7-A379-7D62793763D0}" sibTransId="{67B4D818-48C7-4200-B7A2-06EF456A07CC}"/>
    <dgm:cxn modelId="{FDCE174A-508C-4D16-AC46-323E86A383FC}" srcId="{5056D5D2-5CFD-4DE6-BD49-6E2073EE91D6}" destId="{6F07F590-5D15-4BDC-BB3B-C50AD143838F}" srcOrd="2" destOrd="0" parTransId="{D4FF8921-E8B9-49AF-AB02-106C2BB955E6}" sibTransId="{E69908BA-F96B-4314-97D4-75981DF4B404}"/>
    <dgm:cxn modelId="{30CBFC52-61C3-4F22-8929-3D47A4F960D3}" srcId="{5056D5D2-5CFD-4DE6-BD49-6E2073EE91D6}" destId="{05D6F2D2-255D-40F2-B247-7799A985B762}" srcOrd="0" destOrd="0" parTransId="{46ED1C44-E189-43CD-B849-39B343D9BFD8}" sibTransId="{F7E5F4BD-95A3-4D2C-8EF7-ED6769FD96B1}"/>
    <dgm:cxn modelId="{41ABE78B-CF7C-4C52-8C31-23147BD5DC4C}" srcId="{5056D5D2-5CFD-4DE6-BD49-6E2073EE91D6}" destId="{DF49B6AC-2166-4708-A5E0-AD9565ED7F21}" srcOrd="3" destOrd="0" parTransId="{060C8779-0FB6-4DEA-8AE4-5DE623414A9B}" sibTransId="{3C424105-6E00-4EB2-A60B-018B02CFABB1}"/>
    <dgm:cxn modelId="{4A9634A0-603C-40F2-8491-BC6A8D6C742E}" srcId="{5056D5D2-5CFD-4DE6-BD49-6E2073EE91D6}" destId="{2606FDA2-93B3-4ED8-B04D-5F6B9C9F71A2}" srcOrd="1" destOrd="0" parTransId="{9AD7BF95-E545-4B12-8AEA-DDE14FA3E71E}" sibTransId="{01526ECD-8827-4500-8287-4DB5966F3A13}"/>
    <dgm:cxn modelId="{A39320A9-2F32-4444-98A9-D4B95A96FC17}" type="presOf" srcId="{6F07F590-5D15-4BDC-BB3B-C50AD143838F}" destId="{0882902C-4EB7-42E9-8CBF-1CF275436558}" srcOrd="0" destOrd="0" presId="urn:microsoft.com/office/officeart/2005/8/layout/default"/>
    <dgm:cxn modelId="{85F23BC0-39BB-47DA-B268-B6172FBDDE15}" type="presOf" srcId="{ECEEC0DD-9008-49A0-A17E-0041DDECD4B6}" destId="{EA70A5F3-6B5D-4F5C-BD34-9F9A58C54110}" srcOrd="0" destOrd="0" presId="urn:microsoft.com/office/officeart/2005/8/layout/default"/>
    <dgm:cxn modelId="{F2CC50C1-150E-4A82-8C46-E28A0380B1FD}" type="presOf" srcId="{5056D5D2-5CFD-4DE6-BD49-6E2073EE91D6}" destId="{DD21F0DC-E621-4787-B068-738EB520A6CD}" srcOrd="0" destOrd="0" presId="urn:microsoft.com/office/officeart/2005/8/layout/default"/>
    <dgm:cxn modelId="{A76A41CC-A42A-475B-B6BA-225DAD53862B}" type="presOf" srcId="{DF49B6AC-2166-4708-A5E0-AD9565ED7F21}" destId="{D7688BE2-B8C2-48B4-9824-A802520238BD}" srcOrd="0" destOrd="0" presId="urn:microsoft.com/office/officeart/2005/8/layout/default"/>
    <dgm:cxn modelId="{1427BBEC-7D99-4595-9BBC-466C734E4B63}" type="presOf" srcId="{05D6F2D2-255D-40F2-B247-7799A985B762}" destId="{0FC02F37-D667-43AE-8815-1D1F06768736}" srcOrd="0" destOrd="0" presId="urn:microsoft.com/office/officeart/2005/8/layout/default"/>
    <dgm:cxn modelId="{191AECF0-F93F-4B2E-8688-719D3560D910}" type="presParOf" srcId="{DD21F0DC-E621-4787-B068-738EB520A6CD}" destId="{0FC02F37-D667-43AE-8815-1D1F06768736}" srcOrd="0" destOrd="0" presId="urn:microsoft.com/office/officeart/2005/8/layout/default"/>
    <dgm:cxn modelId="{2486A542-D114-4A36-8681-5568C1108C30}" type="presParOf" srcId="{DD21F0DC-E621-4787-B068-738EB520A6CD}" destId="{0626770D-8E9D-4EB2-80A7-37C55562623F}" srcOrd="1" destOrd="0" presId="urn:microsoft.com/office/officeart/2005/8/layout/default"/>
    <dgm:cxn modelId="{40BF2857-5C5C-4DAE-A222-8D1E1DE54EFB}" type="presParOf" srcId="{DD21F0DC-E621-4787-B068-738EB520A6CD}" destId="{5F0E3485-DBDB-42A2-90A8-E128364B0D64}" srcOrd="2" destOrd="0" presId="urn:microsoft.com/office/officeart/2005/8/layout/default"/>
    <dgm:cxn modelId="{1B7C0BC2-E7A3-476E-8F9C-7321B0215FAF}" type="presParOf" srcId="{DD21F0DC-E621-4787-B068-738EB520A6CD}" destId="{0AC2E89A-22F1-42BF-B9CA-D41A090DED63}" srcOrd="3" destOrd="0" presId="urn:microsoft.com/office/officeart/2005/8/layout/default"/>
    <dgm:cxn modelId="{3687E117-4B02-4158-871A-5CEE8B02E73B}" type="presParOf" srcId="{DD21F0DC-E621-4787-B068-738EB520A6CD}" destId="{0882902C-4EB7-42E9-8CBF-1CF275436558}" srcOrd="4" destOrd="0" presId="urn:microsoft.com/office/officeart/2005/8/layout/default"/>
    <dgm:cxn modelId="{572DCCA6-DED8-4E48-A6CF-E17D3500BCCB}" type="presParOf" srcId="{DD21F0DC-E621-4787-B068-738EB520A6CD}" destId="{76DFA030-6F0C-4F23-A7E3-FEAE50417A26}" srcOrd="5" destOrd="0" presId="urn:microsoft.com/office/officeart/2005/8/layout/default"/>
    <dgm:cxn modelId="{B88BE2A3-BEB3-4CA8-BD3A-524FEED79DC4}" type="presParOf" srcId="{DD21F0DC-E621-4787-B068-738EB520A6CD}" destId="{D7688BE2-B8C2-48B4-9824-A802520238BD}" srcOrd="6" destOrd="0" presId="urn:microsoft.com/office/officeart/2005/8/layout/default"/>
    <dgm:cxn modelId="{585CC827-C9FD-4CC2-879F-7B0FCF42C416}" type="presParOf" srcId="{DD21F0DC-E621-4787-B068-738EB520A6CD}" destId="{89C2C0D1-74F4-48AC-A73D-7BCFC294E112}" srcOrd="7" destOrd="0" presId="urn:microsoft.com/office/officeart/2005/8/layout/default"/>
    <dgm:cxn modelId="{51EEE4A4-342D-4C6C-85A8-E45540DE55C6}" type="presParOf" srcId="{DD21F0DC-E621-4787-B068-738EB520A6CD}" destId="{EA70A5F3-6B5D-4F5C-BD34-9F9A58C5411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56D5D2-5CFD-4DE6-BD49-6E2073EE91D6}" type="doc">
      <dgm:prSet loTypeId="urn:microsoft.com/office/officeart/2005/8/layout/default" loCatId="list" qsTypeId="urn:microsoft.com/office/officeart/2005/8/quickstyle/simple3" qsCatId="simple" csTypeId="urn:microsoft.com/office/officeart/2005/8/colors/accent1_3" csCatId="accent1" phldr="1"/>
      <dgm:spPr/>
      <dgm:t>
        <a:bodyPr/>
        <a:lstStyle/>
        <a:p>
          <a:endParaRPr lang="es-CO"/>
        </a:p>
      </dgm:t>
    </dgm:pt>
    <dgm:pt modelId="{F522393A-4BA0-4FF0-8705-E125379E540B}">
      <dgm:prSet custT="1"/>
      <dgm:spPr/>
      <dgm:t>
        <a:bodyPr/>
        <a:lstStyle/>
        <a:p>
          <a:r>
            <a:rPr lang="es-CO" sz="1400" dirty="0">
              <a:latin typeface="Arial" panose="020B0604020202020204" pitchFamily="34" charset="0"/>
              <a:cs typeface="Arial" panose="020B0604020202020204" pitchFamily="34" charset="0"/>
            </a:rPr>
            <a:t>Articular la educación básica y media con la educación superior.</a:t>
          </a:r>
        </a:p>
      </dgm:t>
    </dgm:pt>
    <dgm:pt modelId="{C8BD4919-C4F7-4A4E-BA00-80830DD42216}" type="parTrans" cxnId="{699622FF-E6BE-458B-BB63-AEFEAC0F6641}">
      <dgm:prSet/>
      <dgm:spPr/>
      <dgm:t>
        <a:bodyPr/>
        <a:lstStyle/>
        <a:p>
          <a:endParaRPr lang="es-CO" sz="1400">
            <a:latin typeface="Arial" panose="020B0604020202020204" pitchFamily="34" charset="0"/>
            <a:cs typeface="Arial" panose="020B0604020202020204" pitchFamily="34" charset="0"/>
          </a:endParaRPr>
        </a:p>
      </dgm:t>
    </dgm:pt>
    <dgm:pt modelId="{52BA9AF1-88B4-4949-9311-C717E1408448}" type="sibTrans" cxnId="{699622FF-E6BE-458B-BB63-AEFEAC0F6641}">
      <dgm:prSet/>
      <dgm:spPr/>
      <dgm:t>
        <a:bodyPr/>
        <a:lstStyle/>
        <a:p>
          <a:endParaRPr lang="es-CO" sz="1400">
            <a:latin typeface="Arial" panose="020B0604020202020204" pitchFamily="34" charset="0"/>
            <a:cs typeface="Arial" panose="020B0604020202020204" pitchFamily="34" charset="0"/>
          </a:endParaRPr>
        </a:p>
      </dgm:t>
    </dgm:pt>
    <dgm:pt modelId="{1229CC57-8A2D-4D33-8F45-677DE1E53157}">
      <dgm:prSet custT="1"/>
      <dgm:spPr/>
      <dgm:t>
        <a:bodyPr/>
        <a:lstStyle/>
        <a:p>
          <a:r>
            <a:rPr lang="es-CO" sz="1400" dirty="0">
              <a:latin typeface="Arial" panose="020B0604020202020204" pitchFamily="34" charset="0"/>
              <a:cs typeface="Arial" panose="020B0604020202020204" pitchFamily="34" charset="0"/>
            </a:rPr>
            <a:t>Redefinir las políticas de admisión, ingreso e inserción a la Universidad.</a:t>
          </a:r>
        </a:p>
      </dgm:t>
    </dgm:pt>
    <dgm:pt modelId="{93B2AB61-C4BA-41AF-9FC5-928D826E7AD5}" type="parTrans" cxnId="{F122DB90-D444-47E5-AB35-6D349E81650C}">
      <dgm:prSet/>
      <dgm:spPr/>
      <dgm:t>
        <a:bodyPr/>
        <a:lstStyle/>
        <a:p>
          <a:endParaRPr lang="es-CO" sz="1400">
            <a:latin typeface="Arial" panose="020B0604020202020204" pitchFamily="34" charset="0"/>
            <a:cs typeface="Arial" panose="020B0604020202020204" pitchFamily="34" charset="0"/>
          </a:endParaRPr>
        </a:p>
      </dgm:t>
    </dgm:pt>
    <dgm:pt modelId="{40AE0F35-6DFC-4979-B23C-82F94E02F425}" type="sibTrans" cxnId="{F122DB90-D444-47E5-AB35-6D349E81650C}">
      <dgm:prSet/>
      <dgm:spPr/>
      <dgm:t>
        <a:bodyPr/>
        <a:lstStyle/>
        <a:p>
          <a:endParaRPr lang="es-CO" sz="1400">
            <a:latin typeface="Arial" panose="020B0604020202020204" pitchFamily="34" charset="0"/>
            <a:cs typeface="Arial" panose="020B0604020202020204" pitchFamily="34" charset="0"/>
          </a:endParaRPr>
        </a:p>
      </dgm:t>
    </dgm:pt>
    <dgm:pt modelId="{FE58E452-C4AD-4609-AB1F-1BD0F26BFAE1}">
      <dgm:prSet custT="1"/>
      <dgm:spPr/>
      <dgm:t>
        <a:bodyPr/>
        <a:lstStyle/>
        <a:p>
          <a:r>
            <a:rPr lang="es-CO" sz="1400" dirty="0">
              <a:latin typeface="Arial" panose="020B0604020202020204" pitchFamily="34" charset="0"/>
              <a:cs typeface="Arial" panose="020B0604020202020204" pitchFamily="34" charset="0"/>
            </a:rPr>
            <a:t>Mejorar la permanencia de los estudiantes y su egreso oportuno</a:t>
          </a:r>
          <a:endParaRPr lang="es-CO" sz="1400">
            <a:latin typeface="Arial" panose="020B0604020202020204" pitchFamily="34" charset="0"/>
            <a:cs typeface="Arial" panose="020B0604020202020204" pitchFamily="34" charset="0"/>
          </a:endParaRPr>
        </a:p>
      </dgm:t>
    </dgm:pt>
    <dgm:pt modelId="{82062957-A641-4835-A4E3-331187D83655}" type="parTrans" cxnId="{9845289D-1D99-42D4-84CB-5D013F9E3326}">
      <dgm:prSet/>
      <dgm:spPr/>
      <dgm:t>
        <a:bodyPr/>
        <a:lstStyle/>
        <a:p>
          <a:endParaRPr lang="es-CO" sz="1400">
            <a:latin typeface="Arial" panose="020B0604020202020204" pitchFamily="34" charset="0"/>
            <a:cs typeface="Arial" panose="020B0604020202020204" pitchFamily="34" charset="0"/>
          </a:endParaRPr>
        </a:p>
      </dgm:t>
    </dgm:pt>
    <dgm:pt modelId="{145B8DAC-16EE-4DCD-8245-7386AEED028C}" type="sibTrans" cxnId="{9845289D-1D99-42D4-84CB-5D013F9E3326}">
      <dgm:prSet/>
      <dgm:spPr/>
      <dgm:t>
        <a:bodyPr/>
        <a:lstStyle/>
        <a:p>
          <a:endParaRPr lang="es-CO" sz="1400">
            <a:latin typeface="Arial" panose="020B0604020202020204" pitchFamily="34" charset="0"/>
            <a:cs typeface="Arial" panose="020B0604020202020204" pitchFamily="34" charset="0"/>
          </a:endParaRPr>
        </a:p>
      </dgm:t>
    </dgm:pt>
    <dgm:pt modelId="{DD21F0DC-E621-4787-B068-738EB520A6CD}" type="pres">
      <dgm:prSet presAssocID="{5056D5D2-5CFD-4DE6-BD49-6E2073EE91D6}" presName="diagram" presStyleCnt="0">
        <dgm:presLayoutVars>
          <dgm:dir/>
          <dgm:resizeHandles val="exact"/>
        </dgm:presLayoutVars>
      </dgm:prSet>
      <dgm:spPr/>
    </dgm:pt>
    <dgm:pt modelId="{31A6797A-3CF2-447F-BE98-B9C3C3F87743}" type="pres">
      <dgm:prSet presAssocID="{F522393A-4BA0-4FF0-8705-E125379E540B}" presName="node" presStyleLbl="node1" presStyleIdx="0" presStyleCnt="3">
        <dgm:presLayoutVars>
          <dgm:bulletEnabled val="1"/>
        </dgm:presLayoutVars>
      </dgm:prSet>
      <dgm:spPr/>
    </dgm:pt>
    <dgm:pt modelId="{2A0B0832-632C-4639-BC15-C5AA1E6BCABE}" type="pres">
      <dgm:prSet presAssocID="{52BA9AF1-88B4-4949-9311-C717E1408448}" presName="sibTrans" presStyleCnt="0"/>
      <dgm:spPr/>
    </dgm:pt>
    <dgm:pt modelId="{59AE92DE-39EA-49BE-8778-04008B90B0F3}" type="pres">
      <dgm:prSet presAssocID="{1229CC57-8A2D-4D33-8F45-677DE1E53157}" presName="node" presStyleLbl="node1" presStyleIdx="1" presStyleCnt="3">
        <dgm:presLayoutVars>
          <dgm:bulletEnabled val="1"/>
        </dgm:presLayoutVars>
      </dgm:prSet>
      <dgm:spPr/>
    </dgm:pt>
    <dgm:pt modelId="{ACB879B6-8B98-4DBF-B566-EA8D1BF8157B}" type="pres">
      <dgm:prSet presAssocID="{40AE0F35-6DFC-4979-B23C-82F94E02F425}" presName="sibTrans" presStyleCnt="0"/>
      <dgm:spPr/>
    </dgm:pt>
    <dgm:pt modelId="{3F26155B-5A29-4880-BCA4-9E91FCE8B4D8}" type="pres">
      <dgm:prSet presAssocID="{FE58E452-C4AD-4609-AB1F-1BD0F26BFAE1}" presName="node" presStyleLbl="node1" presStyleIdx="2" presStyleCnt="3">
        <dgm:presLayoutVars>
          <dgm:bulletEnabled val="1"/>
        </dgm:presLayoutVars>
      </dgm:prSet>
      <dgm:spPr/>
    </dgm:pt>
  </dgm:ptLst>
  <dgm:cxnLst>
    <dgm:cxn modelId="{61C56433-1492-4A74-AA88-435F1F150690}" type="presOf" srcId="{5056D5D2-5CFD-4DE6-BD49-6E2073EE91D6}" destId="{DD21F0DC-E621-4787-B068-738EB520A6CD}" srcOrd="0" destOrd="0" presId="urn:microsoft.com/office/officeart/2005/8/layout/default"/>
    <dgm:cxn modelId="{330E5C60-1E2A-411D-B618-2B72297EABFF}" type="presOf" srcId="{1229CC57-8A2D-4D33-8F45-677DE1E53157}" destId="{59AE92DE-39EA-49BE-8778-04008B90B0F3}" srcOrd="0" destOrd="0" presId="urn:microsoft.com/office/officeart/2005/8/layout/default"/>
    <dgm:cxn modelId="{F122DB90-D444-47E5-AB35-6D349E81650C}" srcId="{5056D5D2-5CFD-4DE6-BD49-6E2073EE91D6}" destId="{1229CC57-8A2D-4D33-8F45-677DE1E53157}" srcOrd="1" destOrd="0" parTransId="{93B2AB61-C4BA-41AF-9FC5-928D826E7AD5}" sibTransId="{40AE0F35-6DFC-4979-B23C-82F94E02F425}"/>
    <dgm:cxn modelId="{9845289D-1D99-42D4-84CB-5D013F9E3326}" srcId="{5056D5D2-5CFD-4DE6-BD49-6E2073EE91D6}" destId="{FE58E452-C4AD-4609-AB1F-1BD0F26BFAE1}" srcOrd="2" destOrd="0" parTransId="{82062957-A641-4835-A4E3-331187D83655}" sibTransId="{145B8DAC-16EE-4DCD-8245-7386AEED028C}"/>
    <dgm:cxn modelId="{2F352AA5-2A17-423A-BAED-C486B9CEF2C5}" type="presOf" srcId="{FE58E452-C4AD-4609-AB1F-1BD0F26BFAE1}" destId="{3F26155B-5A29-4880-BCA4-9E91FCE8B4D8}" srcOrd="0" destOrd="0" presId="urn:microsoft.com/office/officeart/2005/8/layout/default"/>
    <dgm:cxn modelId="{805365D6-42C0-4255-B738-6646B01763F9}" type="presOf" srcId="{F522393A-4BA0-4FF0-8705-E125379E540B}" destId="{31A6797A-3CF2-447F-BE98-B9C3C3F87743}" srcOrd="0" destOrd="0" presId="urn:microsoft.com/office/officeart/2005/8/layout/default"/>
    <dgm:cxn modelId="{699622FF-E6BE-458B-BB63-AEFEAC0F6641}" srcId="{5056D5D2-5CFD-4DE6-BD49-6E2073EE91D6}" destId="{F522393A-4BA0-4FF0-8705-E125379E540B}" srcOrd="0" destOrd="0" parTransId="{C8BD4919-C4F7-4A4E-BA00-80830DD42216}" sibTransId="{52BA9AF1-88B4-4949-9311-C717E1408448}"/>
    <dgm:cxn modelId="{6DC17020-17C0-4836-8B8C-AF4D0DC8F7D1}" type="presParOf" srcId="{DD21F0DC-E621-4787-B068-738EB520A6CD}" destId="{31A6797A-3CF2-447F-BE98-B9C3C3F87743}" srcOrd="0" destOrd="0" presId="urn:microsoft.com/office/officeart/2005/8/layout/default"/>
    <dgm:cxn modelId="{5F32117A-C921-4634-AB46-D95050ED3902}" type="presParOf" srcId="{DD21F0DC-E621-4787-B068-738EB520A6CD}" destId="{2A0B0832-632C-4639-BC15-C5AA1E6BCABE}" srcOrd="1" destOrd="0" presId="urn:microsoft.com/office/officeart/2005/8/layout/default"/>
    <dgm:cxn modelId="{913A70AD-BCB5-4644-A6DC-499398D58E2E}" type="presParOf" srcId="{DD21F0DC-E621-4787-B068-738EB520A6CD}" destId="{59AE92DE-39EA-49BE-8778-04008B90B0F3}" srcOrd="2" destOrd="0" presId="urn:microsoft.com/office/officeart/2005/8/layout/default"/>
    <dgm:cxn modelId="{F8A2CEE8-EDAC-454A-A572-E40CB621551B}" type="presParOf" srcId="{DD21F0DC-E621-4787-B068-738EB520A6CD}" destId="{ACB879B6-8B98-4DBF-B566-EA8D1BF8157B}" srcOrd="3" destOrd="0" presId="urn:microsoft.com/office/officeart/2005/8/layout/default"/>
    <dgm:cxn modelId="{F1D3CF22-3178-49B2-A502-2C62BC77FBCD}" type="presParOf" srcId="{DD21F0DC-E621-4787-B068-738EB520A6CD}" destId="{3F26155B-5A29-4880-BCA4-9E91FCE8B4D8}"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56D5D2-5CFD-4DE6-BD49-6E2073EE91D6}" type="doc">
      <dgm:prSet loTypeId="urn:microsoft.com/office/officeart/2005/8/layout/default" loCatId="list" qsTypeId="urn:microsoft.com/office/officeart/2005/8/quickstyle/simple3" qsCatId="simple" csTypeId="urn:microsoft.com/office/officeart/2005/8/colors/accent1_3" csCatId="accent1" phldr="1"/>
      <dgm:spPr/>
      <dgm:t>
        <a:bodyPr/>
        <a:lstStyle/>
        <a:p>
          <a:endParaRPr lang="es-CO"/>
        </a:p>
      </dgm:t>
    </dgm:pt>
    <dgm:pt modelId="{F522393A-4BA0-4FF0-8705-E125379E540B}">
      <dgm:prSet custT="1"/>
      <dgm:spPr/>
      <dgm:t>
        <a:bodyPr/>
        <a:lstStyle/>
        <a:p>
          <a:r>
            <a:rPr lang="es-ES" sz="1200" dirty="0">
              <a:latin typeface="Arial" panose="020B0604020202020204" pitchFamily="34" charset="0"/>
              <a:cs typeface="Arial" panose="020B0604020202020204" pitchFamily="34" charset="0"/>
            </a:rPr>
            <a:t>Transformar e innovar las prácticas educativas hacia enfoques interactivos, dialogantes y críticos.</a:t>
          </a:r>
          <a:endParaRPr lang="es-CO" sz="1200" dirty="0">
            <a:latin typeface="Arial" panose="020B0604020202020204" pitchFamily="34" charset="0"/>
            <a:cs typeface="Arial" panose="020B0604020202020204" pitchFamily="34" charset="0"/>
          </a:endParaRPr>
        </a:p>
      </dgm:t>
    </dgm:pt>
    <dgm:pt modelId="{C8BD4919-C4F7-4A4E-BA00-80830DD42216}" type="parTrans" cxnId="{699622FF-E6BE-458B-BB63-AEFEAC0F6641}">
      <dgm:prSet/>
      <dgm:spPr/>
      <dgm:t>
        <a:bodyPr/>
        <a:lstStyle/>
        <a:p>
          <a:endParaRPr lang="es-CO" sz="1200">
            <a:latin typeface="Arial" panose="020B0604020202020204" pitchFamily="34" charset="0"/>
            <a:cs typeface="Arial" panose="020B0604020202020204" pitchFamily="34" charset="0"/>
          </a:endParaRPr>
        </a:p>
      </dgm:t>
    </dgm:pt>
    <dgm:pt modelId="{52BA9AF1-88B4-4949-9311-C717E1408448}" type="sibTrans" cxnId="{699622FF-E6BE-458B-BB63-AEFEAC0F6641}">
      <dgm:prSet/>
      <dgm:spPr/>
      <dgm:t>
        <a:bodyPr/>
        <a:lstStyle/>
        <a:p>
          <a:endParaRPr lang="es-CO" sz="1200">
            <a:latin typeface="Arial" panose="020B0604020202020204" pitchFamily="34" charset="0"/>
            <a:cs typeface="Arial" panose="020B0604020202020204" pitchFamily="34" charset="0"/>
          </a:endParaRPr>
        </a:p>
      </dgm:t>
    </dgm:pt>
    <dgm:pt modelId="{9BC5821D-EB26-4CB4-9E8C-283E422F81C1}">
      <dgm:prSet custT="1"/>
      <dgm:spPr/>
      <dgm:t>
        <a:bodyPr/>
        <a:lstStyle/>
        <a:p>
          <a:r>
            <a:rPr lang="es-ES" sz="1200" dirty="0">
              <a:latin typeface="Arial" panose="020B0604020202020204" pitchFamily="34" charset="0"/>
              <a:cs typeface="Arial" panose="020B0604020202020204" pitchFamily="34" charset="0"/>
            </a:rPr>
            <a:t>Articular la investigación a las prácticas en el aula, estimulando la participación de estudiantes en investigación y acercando los docentes y sus investigaciones al aula.</a:t>
          </a:r>
          <a:endParaRPr lang="es-CO" sz="1200" dirty="0">
            <a:latin typeface="Arial" panose="020B0604020202020204" pitchFamily="34" charset="0"/>
            <a:cs typeface="Arial" panose="020B0604020202020204" pitchFamily="34" charset="0"/>
          </a:endParaRPr>
        </a:p>
      </dgm:t>
    </dgm:pt>
    <dgm:pt modelId="{3831B05D-ABB0-4C10-8B47-8F48574681CB}" type="parTrans" cxnId="{1C046412-D5E9-44C4-A099-A38E10EA6F7F}">
      <dgm:prSet/>
      <dgm:spPr/>
      <dgm:t>
        <a:bodyPr/>
        <a:lstStyle/>
        <a:p>
          <a:endParaRPr lang="es-CO" sz="1200">
            <a:latin typeface="Arial" panose="020B0604020202020204" pitchFamily="34" charset="0"/>
            <a:cs typeface="Arial" panose="020B0604020202020204" pitchFamily="34" charset="0"/>
          </a:endParaRPr>
        </a:p>
      </dgm:t>
    </dgm:pt>
    <dgm:pt modelId="{7588E5F7-0E8D-415F-9966-003217A6A239}" type="sibTrans" cxnId="{1C046412-D5E9-44C4-A099-A38E10EA6F7F}">
      <dgm:prSet/>
      <dgm:spPr/>
      <dgm:t>
        <a:bodyPr/>
        <a:lstStyle/>
        <a:p>
          <a:endParaRPr lang="es-CO" sz="1200">
            <a:latin typeface="Arial" panose="020B0604020202020204" pitchFamily="34" charset="0"/>
            <a:cs typeface="Arial" panose="020B0604020202020204" pitchFamily="34" charset="0"/>
          </a:endParaRPr>
        </a:p>
      </dgm:t>
    </dgm:pt>
    <dgm:pt modelId="{DD21F0DC-E621-4787-B068-738EB520A6CD}" type="pres">
      <dgm:prSet presAssocID="{5056D5D2-5CFD-4DE6-BD49-6E2073EE91D6}" presName="diagram" presStyleCnt="0">
        <dgm:presLayoutVars>
          <dgm:dir/>
          <dgm:resizeHandles val="exact"/>
        </dgm:presLayoutVars>
      </dgm:prSet>
      <dgm:spPr/>
    </dgm:pt>
    <dgm:pt modelId="{31A6797A-3CF2-447F-BE98-B9C3C3F87743}" type="pres">
      <dgm:prSet presAssocID="{F522393A-4BA0-4FF0-8705-E125379E540B}" presName="node" presStyleLbl="node1" presStyleIdx="0" presStyleCnt="2" custScaleX="155300" custScaleY="116788" custLinFactNeighborX="-718" custLinFactNeighborY="-2665">
        <dgm:presLayoutVars>
          <dgm:bulletEnabled val="1"/>
        </dgm:presLayoutVars>
      </dgm:prSet>
      <dgm:spPr/>
    </dgm:pt>
    <dgm:pt modelId="{2A0B0832-632C-4639-BC15-C5AA1E6BCABE}" type="pres">
      <dgm:prSet presAssocID="{52BA9AF1-88B4-4949-9311-C717E1408448}" presName="sibTrans" presStyleCnt="0"/>
      <dgm:spPr/>
    </dgm:pt>
    <dgm:pt modelId="{CF6CCFE3-AF99-49DE-8897-6FE1107DA920}" type="pres">
      <dgm:prSet presAssocID="{9BC5821D-EB26-4CB4-9E8C-283E422F81C1}" presName="node" presStyleLbl="node1" presStyleIdx="1" presStyleCnt="2" custScaleX="168839" custScaleY="116788">
        <dgm:presLayoutVars>
          <dgm:bulletEnabled val="1"/>
        </dgm:presLayoutVars>
      </dgm:prSet>
      <dgm:spPr/>
    </dgm:pt>
  </dgm:ptLst>
  <dgm:cxnLst>
    <dgm:cxn modelId="{1C046412-D5E9-44C4-A099-A38E10EA6F7F}" srcId="{5056D5D2-5CFD-4DE6-BD49-6E2073EE91D6}" destId="{9BC5821D-EB26-4CB4-9E8C-283E422F81C1}" srcOrd="1" destOrd="0" parTransId="{3831B05D-ABB0-4C10-8B47-8F48574681CB}" sibTransId="{7588E5F7-0E8D-415F-9966-003217A6A239}"/>
    <dgm:cxn modelId="{30B93D24-243C-44AD-8F21-4ADA14D5B965}" type="presOf" srcId="{5056D5D2-5CFD-4DE6-BD49-6E2073EE91D6}" destId="{DD21F0DC-E621-4787-B068-738EB520A6CD}" srcOrd="0" destOrd="0" presId="urn:microsoft.com/office/officeart/2005/8/layout/default"/>
    <dgm:cxn modelId="{45471CCB-A319-47F5-B81E-C56F4C6864F0}" type="presOf" srcId="{F522393A-4BA0-4FF0-8705-E125379E540B}" destId="{31A6797A-3CF2-447F-BE98-B9C3C3F87743}" srcOrd="0" destOrd="0" presId="urn:microsoft.com/office/officeart/2005/8/layout/default"/>
    <dgm:cxn modelId="{3E85AEF2-9274-4D0D-AA14-80CD317BC92B}" type="presOf" srcId="{9BC5821D-EB26-4CB4-9E8C-283E422F81C1}" destId="{CF6CCFE3-AF99-49DE-8897-6FE1107DA920}" srcOrd="0" destOrd="0" presId="urn:microsoft.com/office/officeart/2005/8/layout/default"/>
    <dgm:cxn modelId="{699622FF-E6BE-458B-BB63-AEFEAC0F6641}" srcId="{5056D5D2-5CFD-4DE6-BD49-6E2073EE91D6}" destId="{F522393A-4BA0-4FF0-8705-E125379E540B}" srcOrd="0" destOrd="0" parTransId="{C8BD4919-C4F7-4A4E-BA00-80830DD42216}" sibTransId="{52BA9AF1-88B4-4949-9311-C717E1408448}"/>
    <dgm:cxn modelId="{E486DF50-C8E0-429C-8FBC-ED45C08BB126}" type="presParOf" srcId="{DD21F0DC-E621-4787-B068-738EB520A6CD}" destId="{31A6797A-3CF2-447F-BE98-B9C3C3F87743}" srcOrd="0" destOrd="0" presId="urn:microsoft.com/office/officeart/2005/8/layout/default"/>
    <dgm:cxn modelId="{18075B49-CFAF-479A-8DBA-85C30C006B68}" type="presParOf" srcId="{DD21F0DC-E621-4787-B068-738EB520A6CD}" destId="{2A0B0832-632C-4639-BC15-C5AA1E6BCABE}" srcOrd="1" destOrd="0" presId="urn:microsoft.com/office/officeart/2005/8/layout/default"/>
    <dgm:cxn modelId="{FB124CD1-939B-4B8B-88A5-06A847B096B9}" type="presParOf" srcId="{DD21F0DC-E621-4787-B068-738EB520A6CD}" destId="{CF6CCFE3-AF99-49DE-8897-6FE1107DA920}"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56D5D2-5CFD-4DE6-BD49-6E2073EE91D6}" type="doc">
      <dgm:prSet loTypeId="urn:microsoft.com/office/officeart/2005/8/layout/default" loCatId="list" qsTypeId="urn:microsoft.com/office/officeart/2005/8/quickstyle/simple3" qsCatId="simple" csTypeId="urn:microsoft.com/office/officeart/2005/8/colors/accent1_3" csCatId="accent1" phldr="1"/>
      <dgm:spPr/>
      <dgm:t>
        <a:bodyPr/>
        <a:lstStyle/>
        <a:p>
          <a:endParaRPr lang="es-CO"/>
        </a:p>
      </dgm:t>
    </dgm:pt>
    <dgm:pt modelId="{F522393A-4BA0-4FF0-8705-E125379E540B}">
      <dgm:prSet custT="1"/>
      <dgm:spPr/>
      <dgm:t>
        <a:bodyPr/>
        <a:lstStyle/>
        <a:p>
          <a:r>
            <a:rPr lang="es-CO" sz="1400">
              <a:latin typeface="Arial" panose="020B0604020202020204" pitchFamily="34" charset="0"/>
              <a:cs typeface="Arial" panose="020B0604020202020204" pitchFamily="34" charset="0"/>
            </a:rPr>
            <a:t>Acompañamiento al desarrollo del Egresado</a:t>
          </a:r>
          <a:endParaRPr lang="es-CO" sz="1400" dirty="0">
            <a:latin typeface="Arial" panose="020B0604020202020204" pitchFamily="34" charset="0"/>
            <a:cs typeface="Arial" panose="020B0604020202020204" pitchFamily="34" charset="0"/>
          </a:endParaRPr>
        </a:p>
      </dgm:t>
    </dgm:pt>
    <dgm:pt modelId="{C8BD4919-C4F7-4A4E-BA00-80830DD42216}" type="parTrans" cxnId="{699622FF-E6BE-458B-BB63-AEFEAC0F6641}">
      <dgm:prSet/>
      <dgm:spPr/>
      <dgm:t>
        <a:bodyPr/>
        <a:lstStyle/>
        <a:p>
          <a:endParaRPr lang="es-CO" sz="1400">
            <a:latin typeface="Arial" panose="020B0604020202020204" pitchFamily="34" charset="0"/>
            <a:cs typeface="Arial" panose="020B0604020202020204" pitchFamily="34" charset="0"/>
          </a:endParaRPr>
        </a:p>
      </dgm:t>
    </dgm:pt>
    <dgm:pt modelId="{52BA9AF1-88B4-4949-9311-C717E1408448}" type="sibTrans" cxnId="{699622FF-E6BE-458B-BB63-AEFEAC0F6641}">
      <dgm:prSet/>
      <dgm:spPr/>
      <dgm:t>
        <a:bodyPr/>
        <a:lstStyle/>
        <a:p>
          <a:endParaRPr lang="es-CO" sz="1400">
            <a:latin typeface="Arial" panose="020B0604020202020204" pitchFamily="34" charset="0"/>
            <a:cs typeface="Arial" panose="020B0604020202020204" pitchFamily="34" charset="0"/>
          </a:endParaRPr>
        </a:p>
      </dgm:t>
    </dgm:pt>
    <dgm:pt modelId="{B4FD05B3-8741-4DD0-9219-7D9251B1A782}">
      <dgm:prSet custT="1"/>
      <dgm:spPr/>
      <dgm:t>
        <a:bodyPr/>
        <a:lstStyle/>
        <a:p>
          <a:r>
            <a:rPr lang="es-CO" sz="1400" dirty="0">
              <a:latin typeface="Arial" panose="020B0604020202020204" pitchFamily="34" charset="0"/>
              <a:cs typeface="Arial" panose="020B0604020202020204" pitchFamily="34" charset="0"/>
            </a:rPr>
            <a:t>Vinculación de los egresados a los procesos académicos</a:t>
          </a:r>
        </a:p>
      </dgm:t>
    </dgm:pt>
    <dgm:pt modelId="{3A2B84FD-F07E-4949-97EF-D7486DC5645D}" type="parTrans" cxnId="{387966EA-AAA0-4315-980A-204668666B96}">
      <dgm:prSet/>
      <dgm:spPr/>
      <dgm:t>
        <a:bodyPr/>
        <a:lstStyle/>
        <a:p>
          <a:endParaRPr lang="es-CO" sz="1400">
            <a:latin typeface="Arial" panose="020B0604020202020204" pitchFamily="34" charset="0"/>
            <a:cs typeface="Arial" panose="020B0604020202020204" pitchFamily="34" charset="0"/>
          </a:endParaRPr>
        </a:p>
      </dgm:t>
    </dgm:pt>
    <dgm:pt modelId="{5C683C9A-5B89-47A9-9100-3F4862728B60}" type="sibTrans" cxnId="{387966EA-AAA0-4315-980A-204668666B96}">
      <dgm:prSet/>
      <dgm:spPr/>
      <dgm:t>
        <a:bodyPr/>
        <a:lstStyle/>
        <a:p>
          <a:endParaRPr lang="es-CO" sz="1400">
            <a:latin typeface="Arial" panose="020B0604020202020204" pitchFamily="34" charset="0"/>
            <a:cs typeface="Arial" panose="020B0604020202020204" pitchFamily="34" charset="0"/>
          </a:endParaRPr>
        </a:p>
      </dgm:t>
    </dgm:pt>
    <dgm:pt modelId="{DD21F0DC-E621-4787-B068-738EB520A6CD}" type="pres">
      <dgm:prSet presAssocID="{5056D5D2-5CFD-4DE6-BD49-6E2073EE91D6}" presName="diagram" presStyleCnt="0">
        <dgm:presLayoutVars>
          <dgm:dir/>
          <dgm:resizeHandles val="exact"/>
        </dgm:presLayoutVars>
      </dgm:prSet>
      <dgm:spPr/>
    </dgm:pt>
    <dgm:pt modelId="{31A6797A-3CF2-447F-BE98-B9C3C3F87743}" type="pres">
      <dgm:prSet presAssocID="{F522393A-4BA0-4FF0-8705-E125379E540B}" presName="node" presStyleLbl="node1" presStyleIdx="0" presStyleCnt="2">
        <dgm:presLayoutVars>
          <dgm:bulletEnabled val="1"/>
        </dgm:presLayoutVars>
      </dgm:prSet>
      <dgm:spPr/>
    </dgm:pt>
    <dgm:pt modelId="{2A0B0832-632C-4639-BC15-C5AA1E6BCABE}" type="pres">
      <dgm:prSet presAssocID="{52BA9AF1-88B4-4949-9311-C717E1408448}" presName="sibTrans" presStyleCnt="0"/>
      <dgm:spPr/>
    </dgm:pt>
    <dgm:pt modelId="{4039F5F3-4A62-4E83-90C1-6CFC93C64127}" type="pres">
      <dgm:prSet presAssocID="{B4FD05B3-8741-4DD0-9219-7D9251B1A782}" presName="node" presStyleLbl="node1" presStyleIdx="1" presStyleCnt="2">
        <dgm:presLayoutVars>
          <dgm:bulletEnabled val="1"/>
        </dgm:presLayoutVars>
      </dgm:prSet>
      <dgm:spPr/>
    </dgm:pt>
  </dgm:ptLst>
  <dgm:cxnLst>
    <dgm:cxn modelId="{4348DE36-634D-44E8-B499-E5D6EA93E090}" type="presOf" srcId="{B4FD05B3-8741-4DD0-9219-7D9251B1A782}" destId="{4039F5F3-4A62-4E83-90C1-6CFC93C64127}" srcOrd="0" destOrd="0" presId="urn:microsoft.com/office/officeart/2005/8/layout/default"/>
    <dgm:cxn modelId="{387966EA-AAA0-4315-980A-204668666B96}" srcId="{5056D5D2-5CFD-4DE6-BD49-6E2073EE91D6}" destId="{B4FD05B3-8741-4DD0-9219-7D9251B1A782}" srcOrd="1" destOrd="0" parTransId="{3A2B84FD-F07E-4949-97EF-D7486DC5645D}" sibTransId="{5C683C9A-5B89-47A9-9100-3F4862728B60}"/>
    <dgm:cxn modelId="{86F7D6EA-78E3-4425-8A15-DE89D96AEBE3}" type="presOf" srcId="{5056D5D2-5CFD-4DE6-BD49-6E2073EE91D6}" destId="{DD21F0DC-E621-4787-B068-738EB520A6CD}" srcOrd="0" destOrd="0" presId="urn:microsoft.com/office/officeart/2005/8/layout/default"/>
    <dgm:cxn modelId="{7A1383EC-9256-4FD1-8FFC-AD71902AB996}" type="presOf" srcId="{F522393A-4BA0-4FF0-8705-E125379E540B}" destId="{31A6797A-3CF2-447F-BE98-B9C3C3F87743}" srcOrd="0" destOrd="0" presId="urn:microsoft.com/office/officeart/2005/8/layout/default"/>
    <dgm:cxn modelId="{699622FF-E6BE-458B-BB63-AEFEAC0F6641}" srcId="{5056D5D2-5CFD-4DE6-BD49-6E2073EE91D6}" destId="{F522393A-4BA0-4FF0-8705-E125379E540B}" srcOrd="0" destOrd="0" parTransId="{C8BD4919-C4F7-4A4E-BA00-80830DD42216}" sibTransId="{52BA9AF1-88B4-4949-9311-C717E1408448}"/>
    <dgm:cxn modelId="{3B192506-7EE5-495B-85DA-F2F39CD6D7B4}" type="presParOf" srcId="{DD21F0DC-E621-4787-B068-738EB520A6CD}" destId="{31A6797A-3CF2-447F-BE98-B9C3C3F87743}" srcOrd="0" destOrd="0" presId="urn:microsoft.com/office/officeart/2005/8/layout/default"/>
    <dgm:cxn modelId="{3C5BF72A-0CBA-43C8-9C30-5CCBFBA4DD1B}" type="presParOf" srcId="{DD21F0DC-E621-4787-B068-738EB520A6CD}" destId="{2A0B0832-632C-4639-BC15-C5AA1E6BCABE}" srcOrd="1" destOrd="0" presId="urn:microsoft.com/office/officeart/2005/8/layout/default"/>
    <dgm:cxn modelId="{2824FEDB-8507-43CE-86F4-16B917F484E2}" type="presParOf" srcId="{DD21F0DC-E621-4787-B068-738EB520A6CD}" destId="{4039F5F3-4A62-4E83-90C1-6CFC93C64127}"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56D5D2-5CFD-4DE6-BD49-6E2073EE91D6}" type="doc">
      <dgm:prSet loTypeId="urn:microsoft.com/office/officeart/2005/8/layout/default" loCatId="list" qsTypeId="urn:microsoft.com/office/officeart/2005/8/quickstyle/simple3" qsCatId="simple" csTypeId="urn:microsoft.com/office/officeart/2005/8/colors/accent1_3" csCatId="accent1" phldr="1"/>
      <dgm:spPr/>
      <dgm:t>
        <a:bodyPr/>
        <a:lstStyle/>
        <a:p>
          <a:endParaRPr lang="es-CO"/>
        </a:p>
      </dgm:t>
    </dgm:pt>
    <dgm:pt modelId="{F522393A-4BA0-4FF0-8705-E125379E540B}">
      <dgm:prSet custT="1"/>
      <dgm:spPr/>
      <dgm:t>
        <a:bodyPr/>
        <a:lstStyle/>
        <a:p>
          <a:r>
            <a:rPr lang="es-CO" sz="900" dirty="0">
              <a:latin typeface="Arial" panose="020B0604020202020204" pitchFamily="34" charset="0"/>
              <a:cs typeface="Arial" panose="020B0604020202020204" pitchFamily="34" charset="0"/>
            </a:rPr>
            <a:t>Poner a disposición de la comunidad espacios interactivos de formación dotada con TIC, y todo lo necesario para la transformación de los procesos educativos.</a:t>
          </a:r>
        </a:p>
      </dgm:t>
    </dgm:pt>
    <dgm:pt modelId="{C8BD4919-C4F7-4A4E-BA00-80830DD42216}" type="parTrans" cxnId="{699622FF-E6BE-458B-BB63-AEFEAC0F6641}">
      <dgm:prSet/>
      <dgm:spPr/>
      <dgm:t>
        <a:bodyPr/>
        <a:lstStyle/>
        <a:p>
          <a:endParaRPr lang="es-CO" sz="1400">
            <a:latin typeface="Arial" panose="020B0604020202020204" pitchFamily="34" charset="0"/>
            <a:cs typeface="Arial" panose="020B0604020202020204" pitchFamily="34" charset="0"/>
          </a:endParaRPr>
        </a:p>
      </dgm:t>
    </dgm:pt>
    <dgm:pt modelId="{52BA9AF1-88B4-4949-9311-C717E1408448}" type="sibTrans" cxnId="{699622FF-E6BE-458B-BB63-AEFEAC0F6641}">
      <dgm:prSet/>
      <dgm:spPr/>
      <dgm:t>
        <a:bodyPr/>
        <a:lstStyle/>
        <a:p>
          <a:endParaRPr lang="es-CO" sz="1400">
            <a:latin typeface="Arial" panose="020B0604020202020204" pitchFamily="34" charset="0"/>
            <a:cs typeface="Arial" panose="020B0604020202020204" pitchFamily="34" charset="0"/>
          </a:endParaRPr>
        </a:p>
      </dgm:t>
    </dgm:pt>
    <dgm:pt modelId="{4090F09A-6416-4C47-9A5E-0CD8FE4D168D}">
      <dgm:prSet custT="1"/>
      <dgm:spPr/>
      <dgm:t>
        <a:bodyPr/>
        <a:lstStyle/>
        <a:p>
          <a:r>
            <a:rPr lang="es-CO" sz="900" dirty="0">
              <a:latin typeface="Arial" panose="020B0604020202020204" pitchFamily="34" charset="0"/>
              <a:cs typeface="Arial" panose="020B0604020202020204" pitchFamily="34" charset="0"/>
            </a:rPr>
            <a:t>Acompañar a los docentes en el desarrollo de competencias que `permitan la transformación de sus procesos apoyados en TIC y las nuevas tendencias metodológicas.</a:t>
          </a:r>
        </a:p>
      </dgm:t>
    </dgm:pt>
    <dgm:pt modelId="{ECA0051C-B51F-4909-8954-7D248B36ABAC}" type="parTrans" cxnId="{D765E843-989F-48EE-BF3B-F0BACE0DA27E}">
      <dgm:prSet/>
      <dgm:spPr/>
      <dgm:t>
        <a:bodyPr/>
        <a:lstStyle/>
        <a:p>
          <a:endParaRPr lang="es-CO"/>
        </a:p>
      </dgm:t>
    </dgm:pt>
    <dgm:pt modelId="{DF316B88-85B6-4B2B-AAEE-DC277D3CBAE5}" type="sibTrans" cxnId="{D765E843-989F-48EE-BF3B-F0BACE0DA27E}">
      <dgm:prSet/>
      <dgm:spPr/>
      <dgm:t>
        <a:bodyPr/>
        <a:lstStyle/>
        <a:p>
          <a:endParaRPr lang="es-CO"/>
        </a:p>
      </dgm:t>
    </dgm:pt>
    <dgm:pt modelId="{904DA199-E2A5-44E2-8650-9E8173DA86B9}">
      <dgm:prSet custT="1"/>
      <dgm:spPr/>
      <dgm:t>
        <a:bodyPr/>
        <a:lstStyle/>
        <a:p>
          <a:r>
            <a:rPr lang="es-CO" sz="900" dirty="0">
              <a:latin typeface="Arial" panose="020B0604020202020204" pitchFamily="34" charset="0"/>
              <a:cs typeface="Arial" panose="020B0604020202020204" pitchFamily="34" charset="0"/>
            </a:rPr>
            <a:t>Garantizar a los estudiantes acceso a espacios de formación interactivos mediados por TIC propiciando el desarrollo de competencias que signifiquen factores diferenciadores al momento de finalizar su proceso educativo y permitan además facilitar su permanencia en la institución y egreso oportuno.</a:t>
          </a:r>
        </a:p>
      </dgm:t>
    </dgm:pt>
    <dgm:pt modelId="{18B0B337-26CF-40DB-AE2B-569B0B3F98FA}" type="parTrans" cxnId="{F4F836EA-D176-490E-A0BA-99A13B328436}">
      <dgm:prSet/>
      <dgm:spPr/>
      <dgm:t>
        <a:bodyPr/>
        <a:lstStyle/>
        <a:p>
          <a:endParaRPr lang="es-CO"/>
        </a:p>
      </dgm:t>
    </dgm:pt>
    <dgm:pt modelId="{6E673BD1-E8B5-49A9-9390-C1C577B81A80}" type="sibTrans" cxnId="{F4F836EA-D176-490E-A0BA-99A13B328436}">
      <dgm:prSet/>
      <dgm:spPr/>
      <dgm:t>
        <a:bodyPr/>
        <a:lstStyle/>
        <a:p>
          <a:endParaRPr lang="es-CO"/>
        </a:p>
      </dgm:t>
    </dgm:pt>
    <dgm:pt modelId="{DD21F0DC-E621-4787-B068-738EB520A6CD}" type="pres">
      <dgm:prSet presAssocID="{5056D5D2-5CFD-4DE6-BD49-6E2073EE91D6}" presName="diagram" presStyleCnt="0">
        <dgm:presLayoutVars>
          <dgm:dir/>
          <dgm:resizeHandles val="exact"/>
        </dgm:presLayoutVars>
      </dgm:prSet>
      <dgm:spPr/>
    </dgm:pt>
    <dgm:pt modelId="{31A6797A-3CF2-447F-BE98-B9C3C3F87743}" type="pres">
      <dgm:prSet presAssocID="{F522393A-4BA0-4FF0-8705-E125379E540B}" presName="node" presStyleLbl="node1" presStyleIdx="0" presStyleCnt="3">
        <dgm:presLayoutVars>
          <dgm:bulletEnabled val="1"/>
        </dgm:presLayoutVars>
      </dgm:prSet>
      <dgm:spPr/>
    </dgm:pt>
    <dgm:pt modelId="{2A0B0832-632C-4639-BC15-C5AA1E6BCABE}" type="pres">
      <dgm:prSet presAssocID="{52BA9AF1-88B4-4949-9311-C717E1408448}" presName="sibTrans" presStyleCnt="0"/>
      <dgm:spPr/>
    </dgm:pt>
    <dgm:pt modelId="{87EAE5D8-0CFD-4AE2-A6E3-1206F57C0092}" type="pres">
      <dgm:prSet presAssocID="{4090F09A-6416-4C47-9A5E-0CD8FE4D168D}" presName="node" presStyleLbl="node1" presStyleIdx="1" presStyleCnt="3">
        <dgm:presLayoutVars>
          <dgm:bulletEnabled val="1"/>
        </dgm:presLayoutVars>
      </dgm:prSet>
      <dgm:spPr/>
    </dgm:pt>
    <dgm:pt modelId="{91F60309-634B-4FA6-B246-84BFB8CD2369}" type="pres">
      <dgm:prSet presAssocID="{DF316B88-85B6-4B2B-AAEE-DC277D3CBAE5}" presName="sibTrans" presStyleCnt="0"/>
      <dgm:spPr/>
    </dgm:pt>
    <dgm:pt modelId="{DC263FA9-9C53-4E14-A95B-8CBD62A27D27}" type="pres">
      <dgm:prSet presAssocID="{904DA199-E2A5-44E2-8650-9E8173DA86B9}" presName="node" presStyleLbl="node1" presStyleIdx="2" presStyleCnt="3">
        <dgm:presLayoutVars>
          <dgm:bulletEnabled val="1"/>
        </dgm:presLayoutVars>
      </dgm:prSet>
      <dgm:spPr/>
    </dgm:pt>
  </dgm:ptLst>
  <dgm:cxnLst>
    <dgm:cxn modelId="{F728AB14-2FA2-43F6-A362-D04CE6E18DF4}" type="presOf" srcId="{5056D5D2-5CFD-4DE6-BD49-6E2073EE91D6}" destId="{DD21F0DC-E621-4787-B068-738EB520A6CD}" srcOrd="0" destOrd="0" presId="urn:microsoft.com/office/officeart/2005/8/layout/default"/>
    <dgm:cxn modelId="{325AE061-FD82-4CB8-860F-4D2C5242812E}" type="presOf" srcId="{F522393A-4BA0-4FF0-8705-E125379E540B}" destId="{31A6797A-3CF2-447F-BE98-B9C3C3F87743}" srcOrd="0" destOrd="0" presId="urn:microsoft.com/office/officeart/2005/8/layout/default"/>
    <dgm:cxn modelId="{D765E843-989F-48EE-BF3B-F0BACE0DA27E}" srcId="{5056D5D2-5CFD-4DE6-BD49-6E2073EE91D6}" destId="{4090F09A-6416-4C47-9A5E-0CD8FE4D168D}" srcOrd="1" destOrd="0" parTransId="{ECA0051C-B51F-4909-8954-7D248B36ABAC}" sibTransId="{DF316B88-85B6-4B2B-AAEE-DC277D3CBAE5}"/>
    <dgm:cxn modelId="{1B7A1BB0-0AF4-4C7E-93C1-741AE1EAFAF8}" type="presOf" srcId="{904DA199-E2A5-44E2-8650-9E8173DA86B9}" destId="{DC263FA9-9C53-4E14-A95B-8CBD62A27D27}" srcOrd="0" destOrd="0" presId="urn:microsoft.com/office/officeart/2005/8/layout/default"/>
    <dgm:cxn modelId="{E73BA1D0-AF06-43A4-9CDE-5D429F17EA77}" type="presOf" srcId="{4090F09A-6416-4C47-9A5E-0CD8FE4D168D}" destId="{87EAE5D8-0CFD-4AE2-A6E3-1206F57C0092}" srcOrd="0" destOrd="0" presId="urn:microsoft.com/office/officeart/2005/8/layout/default"/>
    <dgm:cxn modelId="{F4F836EA-D176-490E-A0BA-99A13B328436}" srcId="{5056D5D2-5CFD-4DE6-BD49-6E2073EE91D6}" destId="{904DA199-E2A5-44E2-8650-9E8173DA86B9}" srcOrd="2" destOrd="0" parTransId="{18B0B337-26CF-40DB-AE2B-569B0B3F98FA}" sibTransId="{6E673BD1-E8B5-49A9-9390-C1C577B81A80}"/>
    <dgm:cxn modelId="{699622FF-E6BE-458B-BB63-AEFEAC0F6641}" srcId="{5056D5D2-5CFD-4DE6-BD49-6E2073EE91D6}" destId="{F522393A-4BA0-4FF0-8705-E125379E540B}" srcOrd="0" destOrd="0" parTransId="{C8BD4919-C4F7-4A4E-BA00-80830DD42216}" sibTransId="{52BA9AF1-88B4-4949-9311-C717E1408448}"/>
    <dgm:cxn modelId="{19ACC96B-EF6B-4F1A-B11D-2FE191DD9975}" type="presParOf" srcId="{DD21F0DC-E621-4787-B068-738EB520A6CD}" destId="{31A6797A-3CF2-447F-BE98-B9C3C3F87743}" srcOrd="0" destOrd="0" presId="urn:microsoft.com/office/officeart/2005/8/layout/default"/>
    <dgm:cxn modelId="{6B63870B-86C0-4117-B0A7-75F6EC98E8C3}" type="presParOf" srcId="{DD21F0DC-E621-4787-B068-738EB520A6CD}" destId="{2A0B0832-632C-4639-BC15-C5AA1E6BCABE}" srcOrd="1" destOrd="0" presId="urn:microsoft.com/office/officeart/2005/8/layout/default"/>
    <dgm:cxn modelId="{780D755F-406D-45C3-BC22-3783ECAEEC56}" type="presParOf" srcId="{DD21F0DC-E621-4787-B068-738EB520A6CD}" destId="{87EAE5D8-0CFD-4AE2-A6E3-1206F57C0092}" srcOrd="2" destOrd="0" presId="urn:microsoft.com/office/officeart/2005/8/layout/default"/>
    <dgm:cxn modelId="{E421E08F-C070-4A6B-B5A6-9C166D6282C0}" type="presParOf" srcId="{DD21F0DC-E621-4787-B068-738EB520A6CD}" destId="{91F60309-634B-4FA6-B246-84BFB8CD2369}" srcOrd="3" destOrd="0" presId="urn:microsoft.com/office/officeart/2005/8/layout/default"/>
    <dgm:cxn modelId="{3FEA1554-7839-45B6-80B4-59C72D85AE0C}" type="presParOf" srcId="{DD21F0DC-E621-4787-B068-738EB520A6CD}" destId="{DC263FA9-9C53-4E14-A95B-8CBD62A27D27}"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26542C-1007-402A-A243-294FBFB646B2}" type="doc">
      <dgm:prSet loTypeId="urn:microsoft.com/office/officeart/2005/8/layout/default" loCatId="list" qsTypeId="urn:microsoft.com/office/officeart/2005/8/quickstyle/simple3" qsCatId="simple" csTypeId="urn:microsoft.com/office/officeart/2005/8/colors/accent1_3" csCatId="accent1" phldr="1"/>
      <dgm:spPr/>
      <dgm:t>
        <a:bodyPr/>
        <a:lstStyle/>
        <a:p>
          <a:endParaRPr lang="es-CO"/>
        </a:p>
      </dgm:t>
    </dgm:pt>
    <dgm:pt modelId="{5F1DE10B-023D-4178-B909-EC131271644C}">
      <dgm:prSet phldrT="[Texto]" custT="1"/>
      <dgm:spPr/>
      <dgm:t>
        <a:bodyPr/>
        <a:lstStyle/>
        <a:p>
          <a:r>
            <a:rPr lang="es-CO" sz="1100" b="0" dirty="0">
              <a:latin typeface="Arial" panose="020B0604020202020204" pitchFamily="34" charset="0"/>
              <a:cs typeface="Arial" panose="020B0604020202020204" pitchFamily="34" charset="0"/>
            </a:rPr>
            <a:t>Proyectos de Investigación orientados a la solución de problemas o retos de la sociedad. </a:t>
          </a:r>
          <a:endParaRPr lang="es-CO" sz="1100" dirty="0"/>
        </a:p>
      </dgm:t>
    </dgm:pt>
    <dgm:pt modelId="{0DA51BA2-54E2-4DD4-9014-A0BC4C229589}" type="parTrans" cxnId="{BCC12871-A209-4293-8EF3-CFAA70CD5534}">
      <dgm:prSet/>
      <dgm:spPr/>
      <dgm:t>
        <a:bodyPr/>
        <a:lstStyle/>
        <a:p>
          <a:endParaRPr lang="es-CO" sz="1100"/>
        </a:p>
      </dgm:t>
    </dgm:pt>
    <dgm:pt modelId="{B9846576-422D-46E3-9C72-7387F60BE30A}" type="sibTrans" cxnId="{BCC12871-A209-4293-8EF3-CFAA70CD5534}">
      <dgm:prSet/>
      <dgm:spPr/>
      <dgm:t>
        <a:bodyPr/>
        <a:lstStyle/>
        <a:p>
          <a:endParaRPr lang="es-CO" sz="1100"/>
        </a:p>
      </dgm:t>
    </dgm:pt>
    <dgm:pt modelId="{0F4AC925-F3D6-43B6-9041-13AA7A6AB200}">
      <dgm:prSet custT="1"/>
      <dgm:spPr/>
      <dgm:t>
        <a:bodyPr/>
        <a:lstStyle/>
        <a:p>
          <a:r>
            <a:rPr lang="es-CO" sz="1100" b="0" dirty="0">
              <a:latin typeface="Arial" panose="020B0604020202020204" pitchFamily="34" charset="0"/>
              <a:cs typeface="Arial" panose="020B0604020202020204" pitchFamily="34" charset="0"/>
            </a:rPr>
            <a:t>Investigadores reconocidos por Colciencias.</a:t>
          </a:r>
        </a:p>
      </dgm:t>
    </dgm:pt>
    <dgm:pt modelId="{877A429B-5642-4772-99B4-549EB812DBC3}" type="parTrans" cxnId="{E0C68677-16DC-4418-80AA-8BF93CB46FD1}">
      <dgm:prSet/>
      <dgm:spPr/>
      <dgm:t>
        <a:bodyPr/>
        <a:lstStyle/>
        <a:p>
          <a:endParaRPr lang="es-CO" sz="1100"/>
        </a:p>
      </dgm:t>
    </dgm:pt>
    <dgm:pt modelId="{0FEA3E5D-D50F-4E89-8111-B4E6F197C7F2}" type="sibTrans" cxnId="{E0C68677-16DC-4418-80AA-8BF93CB46FD1}">
      <dgm:prSet/>
      <dgm:spPr/>
      <dgm:t>
        <a:bodyPr/>
        <a:lstStyle/>
        <a:p>
          <a:endParaRPr lang="es-CO" sz="1100"/>
        </a:p>
      </dgm:t>
    </dgm:pt>
    <dgm:pt modelId="{0E7FAA33-3590-4962-9C43-DC5596C02EB1}">
      <dgm:prSet custT="1"/>
      <dgm:spPr/>
      <dgm:t>
        <a:bodyPr/>
        <a:lstStyle/>
        <a:p>
          <a:r>
            <a:rPr lang="es-CO" sz="1100" b="0" dirty="0">
              <a:latin typeface="Arial" panose="020B0604020202020204" pitchFamily="34" charset="0"/>
              <a:cs typeface="Arial" panose="020B0604020202020204" pitchFamily="34" charset="0"/>
            </a:rPr>
            <a:t>Semilleros de investigación como fortalecimiento de la investigación formativa. </a:t>
          </a:r>
        </a:p>
      </dgm:t>
    </dgm:pt>
    <dgm:pt modelId="{8FFBC962-23B0-469D-9BE6-A63E6D745CBD}" type="parTrans" cxnId="{30BDDF2A-E71B-4C7B-9A99-BB087D9AC452}">
      <dgm:prSet/>
      <dgm:spPr/>
      <dgm:t>
        <a:bodyPr/>
        <a:lstStyle/>
        <a:p>
          <a:endParaRPr lang="es-CO" sz="1100"/>
        </a:p>
      </dgm:t>
    </dgm:pt>
    <dgm:pt modelId="{44AE7D8E-CA69-4EF7-BE9D-286BE66219EA}" type="sibTrans" cxnId="{30BDDF2A-E71B-4C7B-9A99-BB087D9AC452}">
      <dgm:prSet/>
      <dgm:spPr/>
      <dgm:t>
        <a:bodyPr/>
        <a:lstStyle/>
        <a:p>
          <a:endParaRPr lang="es-CO" sz="1100"/>
        </a:p>
      </dgm:t>
    </dgm:pt>
    <dgm:pt modelId="{9BA743D9-F770-43B8-85DA-5353CF94DF53}">
      <dgm:prSet custT="1"/>
      <dgm:spPr/>
      <dgm:t>
        <a:bodyPr/>
        <a:lstStyle/>
        <a:p>
          <a:r>
            <a:rPr lang="es-CO" sz="1100" b="0" dirty="0">
              <a:latin typeface="Arial" panose="020B0604020202020204" pitchFamily="34" charset="0"/>
              <a:cs typeface="Arial" panose="020B0604020202020204" pitchFamily="34" charset="0"/>
            </a:rPr>
            <a:t>Fortalecimiento y consolidación de los Grupos de Investigación e investigadores de la UTP</a:t>
          </a:r>
        </a:p>
      </dgm:t>
    </dgm:pt>
    <dgm:pt modelId="{B381001C-056C-4C47-B5BE-ED9B8BF92F70}" type="parTrans" cxnId="{DF55C330-33F6-4266-B32B-DB5E4FAA4C93}">
      <dgm:prSet/>
      <dgm:spPr/>
      <dgm:t>
        <a:bodyPr/>
        <a:lstStyle/>
        <a:p>
          <a:endParaRPr lang="es-CO" sz="1100"/>
        </a:p>
      </dgm:t>
    </dgm:pt>
    <dgm:pt modelId="{98D2114A-F440-428D-8D61-B0423E602DCF}" type="sibTrans" cxnId="{DF55C330-33F6-4266-B32B-DB5E4FAA4C93}">
      <dgm:prSet/>
      <dgm:spPr/>
      <dgm:t>
        <a:bodyPr/>
        <a:lstStyle/>
        <a:p>
          <a:endParaRPr lang="es-CO" sz="1100"/>
        </a:p>
      </dgm:t>
    </dgm:pt>
    <dgm:pt modelId="{E029AFFF-0005-423A-BE49-1A62E5E450FD}">
      <dgm:prSet custT="1"/>
      <dgm:spPr/>
      <dgm:t>
        <a:bodyPr/>
        <a:lstStyle/>
        <a:p>
          <a:r>
            <a:rPr lang="es-CO" sz="1100" b="0" dirty="0">
              <a:latin typeface="Arial" panose="020B0604020202020204" pitchFamily="34" charset="0"/>
              <a:cs typeface="Arial" panose="020B0604020202020204" pitchFamily="34" charset="0"/>
            </a:rPr>
            <a:t>Internacionalización de la Investigación, Innovación y Extensión.</a:t>
          </a:r>
        </a:p>
      </dgm:t>
    </dgm:pt>
    <dgm:pt modelId="{5C0E3F94-A271-4726-94F4-DFE582A4A644}" type="parTrans" cxnId="{B75CCD74-A45A-4AD9-9412-2643F6752E1A}">
      <dgm:prSet/>
      <dgm:spPr/>
      <dgm:t>
        <a:bodyPr/>
        <a:lstStyle/>
        <a:p>
          <a:endParaRPr lang="es-CO" sz="1100"/>
        </a:p>
      </dgm:t>
    </dgm:pt>
    <dgm:pt modelId="{C09008A1-190E-43B1-88C7-A0F8FC267DFC}" type="sibTrans" cxnId="{B75CCD74-A45A-4AD9-9412-2643F6752E1A}">
      <dgm:prSet/>
      <dgm:spPr/>
      <dgm:t>
        <a:bodyPr/>
        <a:lstStyle/>
        <a:p>
          <a:endParaRPr lang="es-CO" sz="1100"/>
        </a:p>
      </dgm:t>
    </dgm:pt>
    <dgm:pt modelId="{4730FB92-BBCF-4FF1-A4F2-F2F5F523300D}" type="pres">
      <dgm:prSet presAssocID="{1A26542C-1007-402A-A243-294FBFB646B2}" presName="diagram" presStyleCnt="0">
        <dgm:presLayoutVars>
          <dgm:dir/>
          <dgm:resizeHandles val="exact"/>
        </dgm:presLayoutVars>
      </dgm:prSet>
      <dgm:spPr/>
    </dgm:pt>
    <dgm:pt modelId="{336688F7-10FD-422D-BE8E-92BB0AFD1E68}" type="pres">
      <dgm:prSet presAssocID="{5F1DE10B-023D-4178-B909-EC131271644C}" presName="node" presStyleLbl="node1" presStyleIdx="0" presStyleCnt="5" custScaleX="107056" custScaleY="105767">
        <dgm:presLayoutVars>
          <dgm:bulletEnabled val="1"/>
        </dgm:presLayoutVars>
      </dgm:prSet>
      <dgm:spPr/>
    </dgm:pt>
    <dgm:pt modelId="{EA134AF1-A060-46C1-90AD-3F8A083E0047}" type="pres">
      <dgm:prSet presAssocID="{B9846576-422D-46E3-9C72-7387F60BE30A}" presName="sibTrans" presStyleCnt="0"/>
      <dgm:spPr/>
    </dgm:pt>
    <dgm:pt modelId="{8110B7E3-E24B-40F3-9AFA-AE5FF7E0B76F}" type="pres">
      <dgm:prSet presAssocID="{0F4AC925-F3D6-43B6-9041-13AA7A6AB200}" presName="node" presStyleLbl="node1" presStyleIdx="1" presStyleCnt="5">
        <dgm:presLayoutVars>
          <dgm:bulletEnabled val="1"/>
        </dgm:presLayoutVars>
      </dgm:prSet>
      <dgm:spPr/>
    </dgm:pt>
    <dgm:pt modelId="{D4A8A161-E533-4AD9-B89F-265F86674F98}" type="pres">
      <dgm:prSet presAssocID="{0FEA3E5D-D50F-4E89-8111-B4E6F197C7F2}" presName="sibTrans" presStyleCnt="0"/>
      <dgm:spPr/>
    </dgm:pt>
    <dgm:pt modelId="{9D5FA631-C309-495C-8F91-F8AD9915F47B}" type="pres">
      <dgm:prSet presAssocID="{0E7FAA33-3590-4962-9C43-DC5596C02EB1}" presName="node" presStyleLbl="node1" presStyleIdx="2" presStyleCnt="5">
        <dgm:presLayoutVars>
          <dgm:bulletEnabled val="1"/>
        </dgm:presLayoutVars>
      </dgm:prSet>
      <dgm:spPr/>
    </dgm:pt>
    <dgm:pt modelId="{B637704E-FFBE-4E96-94D2-89F008D8A540}" type="pres">
      <dgm:prSet presAssocID="{44AE7D8E-CA69-4EF7-BE9D-286BE66219EA}" presName="sibTrans" presStyleCnt="0"/>
      <dgm:spPr/>
    </dgm:pt>
    <dgm:pt modelId="{EF599E62-4215-4050-B977-B924A924D768}" type="pres">
      <dgm:prSet presAssocID="{9BA743D9-F770-43B8-85DA-5353CF94DF53}" presName="node" presStyleLbl="node1" presStyleIdx="3" presStyleCnt="5">
        <dgm:presLayoutVars>
          <dgm:bulletEnabled val="1"/>
        </dgm:presLayoutVars>
      </dgm:prSet>
      <dgm:spPr/>
    </dgm:pt>
    <dgm:pt modelId="{2191A678-E7AF-4B93-B5A2-45B0704BDA23}" type="pres">
      <dgm:prSet presAssocID="{98D2114A-F440-428D-8D61-B0423E602DCF}" presName="sibTrans" presStyleCnt="0"/>
      <dgm:spPr/>
    </dgm:pt>
    <dgm:pt modelId="{1E571913-7B10-4533-B69E-5F40654BD8C9}" type="pres">
      <dgm:prSet presAssocID="{E029AFFF-0005-423A-BE49-1A62E5E450FD}" presName="node" presStyleLbl="node1" presStyleIdx="4" presStyleCnt="5">
        <dgm:presLayoutVars>
          <dgm:bulletEnabled val="1"/>
        </dgm:presLayoutVars>
      </dgm:prSet>
      <dgm:spPr/>
    </dgm:pt>
  </dgm:ptLst>
  <dgm:cxnLst>
    <dgm:cxn modelId="{B675ED09-2813-45D3-8B2A-5B7B6F049E02}" type="presOf" srcId="{0F4AC925-F3D6-43B6-9041-13AA7A6AB200}" destId="{8110B7E3-E24B-40F3-9AFA-AE5FF7E0B76F}" srcOrd="0" destOrd="0" presId="urn:microsoft.com/office/officeart/2005/8/layout/default"/>
    <dgm:cxn modelId="{B91ECE1E-FC67-4D9A-AD31-D1B0614ED5BF}" type="presOf" srcId="{1A26542C-1007-402A-A243-294FBFB646B2}" destId="{4730FB92-BBCF-4FF1-A4F2-F2F5F523300D}" srcOrd="0" destOrd="0" presId="urn:microsoft.com/office/officeart/2005/8/layout/default"/>
    <dgm:cxn modelId="{30BDDF2A-E71B-4C7B-9A99-BB087D9AC452}" srcId="{1A26542C-1007-402A-A243-294FBFB646B2}" destId="{0E7FAA33-3590-4962-9C43-DC5596C02EB1}" srcOrd="2" destOrd="0" parTransId="{8FFBC962-23B0-469D-9BE6-A63E6D745CBD}" sibTransId="{44AE7D8E-CA69-4EF7-BE9D-286BE66219EA}"/>
    <dgm:cxn modelId="{DF55C330-33F6-4266-B32B-DB5E4FAA4C93}" srcId="{1A26542C-1007-402A-A243-294FBFB646B2}" destId="{9BA743D9-F770-43B8-85DA-5353CF94DF53}" srcOrd="3" destOrd="0" parTransId="{B381001C-056C-4C47-B5BE-ED9B8BF92F70}" sibTransId="{98D2114A-F440-428D-8D61-B0423E602DCF}"/>
    <dgm:cxn modelId="{282CD84E-0389-486D-8156-1444D1130CF1}" type="presOf" srcId="{0E7FAA33-3590-4962-9C43-DC5596C02EB1}" destId="{9D5FA631-C309-495C-8F91-F8AD9915F47B}" srcOrd="0" destOrd="0" presId="urn:microsoft.com/office/officeart/2005/8/layout/default"/>
    <dgm:cxn modelId="{BCC12871-A209-4293-8EF3-CFAA70CD5534}" srcId="{1A26542C-1007-402A-A243-294FBFB646B2}" destId="{5F1DE10B-023D-4178-B909-EC131271644C}" srcOrd="0" destOrd="0" parTransId="{0DA51BA2-54E2-4DD4-9014-A0BC4C229589}" sibTransId="{B9846576-422D-46E3-9C72-7387F60BE30A}"/>
    <dgm:cxn modelId="{B75CCD74-A45A-4AD9-9412-2643F6752E1A}" srcId="{1A26542C-1007-402A-A243-294FBFB646B2}" destId="{E029AFFF-0005-423A-BE49-1A62E5E450FD}" srcOrd="4" destOrd="0" parTransId="{5C0E3F94-A271-4726-94F4-DFE582A4A644}" sibTransId="{C09008A1-190E-43B1-88C7-A0F8FC267DFC}"/>
    <dgm:cxn modelId="{E0C68677-16DC-4418-80AA-8BF93CB46FD1}" srcId="{1A26542C-1007-402A-A243-294FBFB646B2}" destId="{0F4AC925-F3D6-43B6-9041-13AA7A6AB200}" srcOrd="1" destOrd="0" parTransId="{877A429B-5642-4772-99B4-549EB812DBC3}" sibTransId="{0FEA3E5D-D50F-4E89-8111-B4E6F197C7F2}"/>
    <dgm:cxn modelId="{1B6CE581-53F9-4B9D-9B6A-FAC9E382DCEC}" type="presOf" srcId="{9BA743D9-F770-43B8-85DA-5353CF94DF53}" destId="{EF599E62-4215-4050-B977-B924A924D768}" srcOrd="0" destOrd="0" presId="urn:microsoft.com/office/officeart/2005/8/layout/default"/>
    <dgm:cxn modelId="{1E8ACE83-9C8E-4F49-9D8B-12A521D334CA}" type="presOf" srcId="{5F1DE10B-023D-4178-B909-EC131271644C}" destId="{336688F7-10FD-422D-BE8E-92BB0AFD1E68}" srcOrd="0" destOrd="0" presId="urn:microsoft.com/office/officeart/2005/8/layout/default"/>
    <dgm:cxn modelId="{07F18BDA-299E-45F3-B4EF-D81B65DEE2D3}" type="presOf" srcId="{E029AFFF-0005-423A-BE49-1A62E5E450FD}" destId="{1E571913-7B10-4533-B69E-5F40654BD8C9}" srcOrd="0" destOrd="0" presId="urn:microsoft.com/office/officeart/2005/8/layout/default"/>
    <dgm:cxn modelId="{BE711117-5D07-4FFC-B6EF-1D67B9B8C3E2}" type="presParOf" srcId="{4730FB92-BBCF-4FF1-A4F2-F2F5F523300D}" destId="{336688F7-10FD-422D-BE8E-92BB0AFD1E68}" srcOrd="0" destOrd="0" presId="urn:microsoft.com/office/officeart/2005/8/layout/default"/>
    <dgm:cxn modelId="{0590FC1F-BDC9-4BE1-ACAF-91C39F1E030F}" type="presParOf" srcId="{4730FB92-BBCF-4FF1-A4F2-F2F5F523300D}" destId="{EA134AF1-A060-46C1-90AD-3F8A083E0047}" srcOrd="1" destOrd="0" presId="urn:microsoft.com/office/officeart/2005/8/layout/default"/>
    <dgm:cxn modelId="{23383E5D-67C1-45AA-9E9F-CBFABB3A0BEC}" type="presParOf" srcId="{4730FB92-BBCF-4FF1-A4F2-F2F5F523300D}" destId="{8110B7E3-E24B-40F3-9AFA-AE5FF7E0B76F}" srcOrd="2" destOrd="0" presId="urn:microsoft.com/office/officeart/2005/8/layout/default"/>
    <dgm:cxn modelId="{E84193AC-A998-4EE3-99F7-A0D518F9DCE0}" type="presParOf" srcId="{4730FB92-BBCF-4FF1-A4F2-F2F5F523300D}" destId="{D4A8A161-E533-4AD9-B89F-265F86674F98}" srcOrd="3" destOrd="0" presId="urn:microsoft.com/office/officeart/2005/8/layout/default"/>
    <dgm:cxn modelId="{EBA34A81-4A0A-4749-A339-B9CA02460860}" type="presParOf" srcId="{4730FB92-BBCF-4FF1-A4F2-F2F5F523300D}" destId="{9D5FA631-C309-495C-8F91-F8AD9915F47B}" srcOrd="4" destOrd="0" presId="urn:microsoft.com/office/officeart/2005/8/layout/default"/>
    <dgm:cxn modelId="{6F4E984B-17CF-495C-87CC-C78DB3B20E05}" type="presParOf" srcId="{4730FB92-BBCF-4FF1-A4F2-F2F5F523300D}" destId="{B637704E-FFBE-4E96-94D2-89F008D8A540}" srcOrd="5" destOrd="0" presId="urn:microsoft.com/office/officeart/2005/8/layout/default"/>
    <dgm:cxn modelId="{C01535F0-F0CC-4CC2-8861-C22D817E6B04}" type="presParOf" srcId="{4730FB92-BBCF-4FF1-A4F2-F2F5F523300D}" destId="{EF599E62-4215-4050-B977-B924A924D768}" srcOrd="6" destOrd="0" presId="urn:microsoft.com/office/officeart/2005/8/layout/default"/>
    <dgm:cxn modelId="{6DA9E4D2-C594-44D4-8608-F35F981AA3EC}" type="presParOf" srcId="{4730FB92-BBCF-4FF1-A4F2-F2F5F523300D}" destId="{2191A678-E7AF-4B93-B5A2-45B0704BDA23}" srcOrd="7" destOrd="0" presId="urn:microsoft.com/office/officeart/2005/8/layout/default"/>
    <dgm:cxn modelId="{0024C0F3-2A20-4A43-BF67-9ADACD892921}" type="presParOf" srcId="{4730FB92-BBCF-4FF1-A4F2-F2F5F523300D}" destId="{1E571913-7B10-4533-B69E-5F40654BD8C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056D5D2-5CFD-4DE6-BD49-6E2073EE91D6}" type="doc">
      <dgm:prSet loTypeId="urn:microsoft.com/office/officeart/2005/8/layout/default" loCatId="list" qsTypeId="urn:microsoft.com/office/officeart/2005/8/quickstyle/simple3" qsCatId="simple" csTypeId="urn:microsoft.com/office/officeart/2005/8/colors/accent1_3" csCatId="accent1" phldr="1"/>
      <dgm:spPr/>
      <dgm:t>
        <a:bodyPr/>
        <a:lstStyle/>
        <a:p>
          <a:endParaRPr lang="es-CO"/>
        </a:p>
      </dgm:t>
    </dgm:pt>
    <dgm:pt modelId="{F522393A-4BA0-4FF0-8705-E125379E540B}">
      <dgm:prSet custT="1"/>
      <dgm:spPr/>
      <dgm:t>
        <a:bodyPr/>
        <a:lstStyle/>
        <a:p>
          <a:r>
            <a:rPr lang="es-CO" sz="900" dirty="0">
              <a:latin typeface="Arial" panose="020B0604020202020204" pitchFamily="34" charset="0"/>
              <a:cs typeface="Arial" panose="020B0604020202020204" pitchFamily="34" charset="0"/>
            </a:rPr>
            <a:t>Fortalecimiento y fomento de la extensión Universitaria</a:t>
          </a:r>
        </a:p>
      </dgm:t>
    </dgm:pt>
    <dgm:pt modelId="{C8BD4919-C4F7-4A4E-BA00-80830DD42216}" type="parTrans" cxnId="{699622FF-E6BE-458B-BB63-AEFEAC0F6641}">
      <dgm:prSet/>
      <dgm:spPr/>
      <dgm:t>
        <a:bodyPr/>
        <a:lstStyle/>
        <a:p>
          <a:endParaRPr lang="es-CO" sz="1400">
            <a:latin typeface="Arial" panose="020B0604020202020204" pitchFamily="34" charset="0"/>
            <a:cs typeface="Arial" panose="020B0604020202020204" pitchFamily="34" charset="0"/>
          </a:endParaRPr>
        </a:p>
      </dgm:t>
    </dgm:pt>
    <dgm:pt modelId="{52BA9AF1-88B4-4949-9311-C717E1408448}" type="sibTrans" cxnId="{699622FF-E6BE-458B-BB63-AEFEAC0F6641}">
      <dgm:prSet/>
      <dgm:spPr/>
      <dgm:t>
        <a:bodyPr/>
        <a:lstStyle/>
        <a:p>
          <a:endParaRPr lang="es-CO" sz="1400">
            <a:latin typeface="Arial" panose="020B0604020202020204" pitchFamily="34" charset="0"/>
            <a:cs typeface="Arial" panose="020B0604020202020204" pitchFamily="34" charset="0"/>
          </a:endParaRPr>
        </a:p>
      </dgm:t>
    </dgm:pt>
    <dgm:pt modelId="{A024AC7E-2ABA-4101-A60C-7AC810FA21DE}">
      <dgm:prSet custT="1"/>
      <dgm:spPr/>
      <dgm:t>
        <a:bodyPr/>
        <a:lstStyle/>
        <a:p>
          <a:r>
            <a:rPr lang="es-CO" sz="900" dirty="0">
              <a:latin typeface="Arial" panose="020B0604020202020204" pitchFamily="34" charset="0"/>
              <a:cs typeface="Arial" panose="020B0604020202020204" pitchFamily="34" charset="0"/>
            </a:rPr>
            <a:t>Consolidación de la Educación Continua institucional.</a:t>
          </a:r>
        </a:p>
      </dgm:t>
    </dgm:pt>
    <dgm:pt modelId="{20ED5500-3B5A-43F9-9137-D90D8B537982}" type="parTrans" cxnId="{55ABA80E-B177-4152-B497-C074985AA625}">
      <dgm:prSet/>
      <dgm:spPr/>
      <dgm:t>
        <a:bodyPr/>
        <a:lstStyle/>
        <a:p>
          <a:endParaRPr lang="es-CO"/>
        </a:p>
      </dgm:t>
    </dgm:pt>
    <dgm:pt modelId="{C50A665E-4ADC-41CC-BB04-8D0AEF61ED43}" type="sibTrans" cxnId="{55ABA80E-B177-4152-B497-C074985AA625}">
      <dgm:prSet/>
      <dgm:spPr/>
      <dgm:t>
        <a:bodyPr/>
        <a:lstStyle/>
        <a:p>
          <a:endParaRPr lang="es-CO"/>
        </a:p>
      </dgm:t>
    </dgm:pt>
    <dgm:pt modelId="{4BBE863A-734F-487B-9E72-63A7EFEDA594}">
      <dgm:prSet custT="1"/>
      <dgm:spPr/>
      <dgm:t>
        <a:bodyPr/>
        <a:lstStyle/>
        <a:p>
          <a:r>
            <a:rPr lang="es-CO" sz="900" dirty="0">
              <a:latin typeface="Arial" panose="020B0604020202020204" pitchFamily="34" charset="0"/>
              <a:cs typeface="Arial" panose="020B0604020202020204" pitchFamily="34" charset="0"/>
            </a:rPr>
            <a:t>Promoción, comercialización y transferencia de capacidades institucionales a través de la prestación de Servicios de Extensión.</a:t>
          </a:r>
        </a:p>
      </dgm:t>
    </dgm:pt>
    <dgm:pt modelId="{20BCC412-FE4D-499E-B098-8FF18083EAE0}" type="parTrans" cxnId="{778FB673-3E38-49E3-9271-E1558D96C385}">
      <dgm:prSet/>
      <dgm:spPr/>
      <dgm:t>
        <a:bodyPr/>
        <a:lstStyle/>
        <a:p>
          <a:endParaRPr lang="es-CO"/>
        </a:p>
      </dgm:t>
    </dgm:pt>
    <dgm:pt modelId="{CF60F6A2-5972-4A85-8D6B-8785F42ACAF9}" type="sibTrans" cxnId="{778FB673-3E38-49E3-9271-E1558D96C385}">
      <dgm:prSet/>
      <dgm:spPr/>
      <dgm:t>
        <a:bodyPr/>
        <a:lstStyle/>
        <a:p>
          <a:endParaRPr lang="es-CO"/>
        </a:p>
      </dgm:t>
    </dgm:pt>
    <dgm:pt modelId="{24AF495C-3634-48A4-AA1A-F9C49B1D4D4D}">
      <dgm:prSet custT="1"/>
      <dgm:spPr/>
      <dgm:t>
        <a:bodyPr/>
        <a:lstStyle/>
        <a:p>
          <a:r>
            <a:rPr lang="es-CO" sz="900" dirty="0">
              <a:latin typeface="Arial" panose="020B0604020202020204" pitchFamily="34" charset="0"/>
              <a:cs typeface="Arial" panose="020B0604020202020204" pitchFamily="34" charset="0"/>
            </a:rPr>
            <a:t>Promover la consolidación de la relación universidad entorno.</a:t>
          </a:r>
        </a:p>
      </dgm:t>
    </dgm:pt>
    <dgm:pt modelId="{C5F25C18-C884-4627-B172-C9EA729512B3}" type="parTrans" cxnId="{75B31F06-15BB-463F-A124-5FBFCC50BA9A}">
      <dgm:prSet/>
      <dgm:spPr/>
      <dgm:t>
        <a:bodyPr/>
        <a:lstStyle/>
        <a:p>
          <a:endParaRPr lang="es-CO"/>
        </a:p>
      </dgm:t>
    </dgm:pt>
    <dgm:pt modelId="{6BFC1C28-6A66-4B50-B710-4AEED742B9BF}" type="sibTrans" cxnId="{75B31F06-15BB-463F-A124-5FBFCC50BA9A}">
      <dgm:prSet/>
      <dgm:spPr/>
      <dgm:t>
        <a:bodyPr/>
        <a:lstStyle/>
        <a:p>
          <a:endParaRPr lang="es-CO"/>
        </a:p>
      </dgm:t>
    </dgm:pt>
    <dgm:pt modelId="{B1BFA444-6BBF-4CFC-9131-5BB6C0D7EAB0}">
      <dgm:prSet custT="1"/>
      <dgm:spPr/>
      <dgm:t>
        <a:bodyPr/>
        <a:lstStyle/>
        <a:p>
          <a:r>
            <a:rPr lang="es-CO" sz="900" dirty="0">
              <a:latin typeface="Arial" panose="020B0604020202020204" pitchFamily="34" charset="0"/>
              <a:cs typeface="Arial" panose="020B0604020202020204" pitchFamily="34" charset="0"/>
            </a:rPr>
            <a:t>Promover la vinculación de los estudiantes en el entorno a través de las prácticas universitarias.</a:t>
          </a:r>
        </a:p>
      </dgm:t>
    </dgm:pt>
    <dgm:pt modelId="{725BF30E-1381-4CDC-A1BF-1091DF261AEF}" type="parTrans" cxnId="{7B5C7754-D5D9-40F2-B327-86D8702C2519}">
      <dgm:prSet/>
      <dgm:spPr/>
      <dgm:t>
        <a:bodyPr/>
        <a:lstStyle/>
        <a:p>
          <a:endParaRPr lang="es-CO"/>
        </a:p>
      </dgm:t>
    </dgm:pt>
    <dgm:pt modelId="{3C9C47C3-0C65-481D-AC69-206493DF09FB}" type="sibTrans" cxnId="{7B5C7754-D5D9-40F2-B327-86D8702C2519}">
      <dgm:prSet/>
      <dgm:spPr/>
      <dgm:t>
        <a:bodyPr/>
        <a:lstStyle/>
        <a:p>
          <a:endParaRPr lang="es-CO"/>
        </a:p>
      </dgm:t>
    </dgm:pt>
    <dgm:pt modelId="{865DAE94-D9CA-4393-8455-BC793E521AE6}">
      <dgm:prSet custT="1"/>
      <dgm:spPr/>
      <dgm:t>
        <a:bodyPr/>
        <a:lstStyle/>
        <a:p>
          <a:r>
            <a:rPr lang="es-CO" sz="900" dirty="0">
              <a:latin typeface="Arial" panose="020B0604020202020204" pitchFamily="34" charset="0"/>
              <a:cs typeface="Arial" panose="020B0604020202020204" pitchFamily="34" charset="0"/>
            </a:rPr>
            <a:t>Creación, fortalecimiento y </a:t>
          </a:r>
          <a:r>
            <a:rPr lang="es-CO" sz="800" dirty="0">
              <a:latin typeface="Arial" panose="020B0604020202020204" pitchFamily="34" charset="0"/>
              <a:cs typeface="Arial" panose="020B0604020202020204" pitchFamily="34" charset="0"/>
            </a:rPr>
            <a:t>posicionamiento de espacios de apropiación social del conocimiento. Consolidación de proyectos como parque salado consota, centro de ciencia en biodiversidad y catedra unesco. </a:t>
          </a:r>
        </a:p>
      </dgm:t>
    </dgm:pt>
    <dgm:pt modelId="{18BA12C7-A431-4737-8B58-FDDFFFDFA5A4}" type="parTrans" cxnId="{F68C699E-ED6A-462C-BAB4-716AA898E65E}">
      <dgm:prSet/>
      <dgm:spPr/>
      <dgm:t>
        <a:bodyPr/>
        <a:lstStyle/>
        <a:p>
          <a:endParaRPr lang="es-CO"/>
        </a:p>
      </dgm:t>
    </dgm:pt>
    <dgm:pt modelId="{C7073619-E23A-461B-AD7A-99359F0FADE4}" type="sibTrans" cxnId="{F68C699E-ED6A-462C-BAB4-716AA898E65E}">
      <dgm:prSet/>
      <dgm:spPr/>
      <dgm:t>
        <a:bodyPr/>
        <a:lstStyle/>
        <a:p>
          <a:endParaRPr lang="es-CO"/>
        </a:p>
      </dgm:t>
    </dgm:pt>
    <dgm:pt modelId="{DD21F0DC-E621-4787-B068-738EB520A6CD}" type="pres">
      <dgm:prSet presAssocID="{5056D5D2-5CFD-4DE6-BD49-6E2073EE91D6}" presName="diagram" presStyleCnt="0">
        <dgm:presLayoutVars>
          <dgm:dir/>
          <dgm:resizeHandles val="exact"/>
        </dgm:presLayoutVars>
      </dgm:prSet>
      <dgm:spPr/>
    </dgm:pt>
    <dgm:pt modelId="{31A6797A-3CF2-447F-BE98-B9C3C3F87743}" type="pres">
      <dgm:prSet presAssocID="{F522393A-4BA0-4FF0-8705-E125379E540B}" presName="node" presStyleLbl="node1" presStyleIdx="0" presStyleCnt="6" custScaleY="128077">
        <dgm:presLayoutVars>
          <dgm:bulletEnabled val="1"/>
        </dgm:presLayoutVars>
      </dgm:prSet>
      <dgm:spPr/>
    </dgm:pt>
    <dgm:pt modelId="{2A0B0832-632C-4639-BC15-C5AA1E6BCABE}" type="pres">
      <dgm:prSet presAssocID="{52BA9AF1-88B4-4949-9311-C717E1408448}" presName="sibTrans" presStyleCnt="0"/>
      <dgm:spPr/>
    </dgm:pt>
    <dgm:pt modelId="{75A3C302-36A9-4607-A9EF-FCA22C63E49F}" type="pres">
      <dgm:prSet presAssocID="{A024AC7E-2ABA-4101-A60C-7AC810FA21DE}" presName="node" presStyleLbl="node1" presStyleIdx="1" presStyleCnt="6" custScaleY="128077">
        <dgm:presLayoutVars>
          <dgm:bulletEnabled val="1"/>
        </dgm:presLayoutVars>
      </dgm:prSet>
      <dgm:spPr/>
    </dgm:pt>
    <dgm:pt modelId="{066FD3C9-ADEF-4D5D-AE83-5F90DD7DA556}" type="pres">
      <dgm:prSet presAssocID="{C50A665E-4ADC-41CC-BB04-8D0AEF61ED43}" presName="sibTrans" presStyleCnt="0"/>
      <dgm:spPr/>
    </dgm:pt>
    <dgm:pt modelId="{012CDAC3-9913-4650-8690-BDEDB2FA0C70}" type="pres">
      <dgm:prSet presAssocID="{4BBE863A-734F-487B-9E72-63A7EFEDA594}" presName="node" presStyleLbl="node1" presStyleIdx="2" presStyleCnt="6" custScaleY="128077">
        <dgm:presLayoutVars>
          <dgm:bulletEnabled val="1"/>
        </dgm:presLayoutVars>
      </dgm:prSet>
      <dgm:spPr/>
    </dgm:pt>
    <dgm:pt modelId="{0231BED5-FDE4-4910-93CD-6450241B16B7}" type="pres">
      <dgm:prSet presAssocID="{CF60F6A2-5972-4A85-8D6B-8785F42ACAF9}" presName="sibTrans" presStyleCnt="0"/>
      <dgm:spPr/>
    </dgm:pt>
    <dgm:pt modelId="{70C1438D-6D02-4DFB-8B98-F5BBC9A6BE3A}" type="pres">
      <dgm:prSet presAssocID="{24AF495C-3634-48A4-AA1A-F9C49B1D4D4D}" presName="node" presStyleLbl="node1" presStyleIdx="3" presStyleCnt="6" custScaleY="128077">
        <dgm:presLayoutVars>
          <dgm:bulletEnabled val="1"/>
        </dgm:presLayoutVars>
      </dgm:prSet>
      <dgm:spPr/>
    </dgm:pt>
    <dgm:pt modelId="{F85AFF41-2A2C-472C-B9BF-9665D13DF5B4}" type="pres">
      <dgm:prSet presAssocID="{6BFC1C28-6A66-4B50-B710-4AEED742B9BF}" presName="sibTrans" presStyleCnt="0"/>
      <dgm:spPr/>
    </dgm:pt>
    <dgm:pt modelId="{9A6E0B9E-18B3-4A3E-82E2-A14FF912D2E7}" type="pres">
      <dgm:prSet presAssocID="{B1BFA444-6BBF-4CFC-9131-5BB6C0D7EAB0}" presName="node" presStyleLbl="node1" presStyleIdx="4" presStyleCnt="6" custScaleY="128077">
        <dgm:presLayoutVars>
          <dgm:bulletEnabled val="1"/>
        </dgm:presLayoutVars>
      </dgm:prSet>
      <dgm:spPr/>
    </dgm:pt>
    <dgm:pt modelId="{BA124D2E-36D2-4CD0-AF77-5C53881CED95}" type="pres">
      <dgm:prSet presAssocID="{3C9C47C3-0C65-481D-AC69-206493DF09FB}" presName="sibTrans" presStyleCnt="0"/>
      <dgm:spPr/>
    </dgm:pt>
    <dgm:pt modelId="{7ACEFD34-B039-465B-A5CE-C8ABFAE8AAAB}" type="pres">
      <dgm:prSet presAssocID="{865DAE94-D9CA-4393-8455-BC793E521AE6}" presName="node" presStyleLbl="node1" presStyleIdx="5" presStyleCnt="6" custScaleY="128077">
        <dgm:presLayoutVars>
          <dgm:bulletEnabled val="1"/>
        </dgm:presLayoutVars>
      </dgm:prSet>
      <dgm:spPr/>
    </dgm:pt>
  </dgm:ptLst>
  <dgm:cxnLst>
    <dgm:cxn modelId="{75B31F06-15BB-463F-A124-5FBFCC50BA9A}" srcId="{5056D5D2-5CFD-4DE6-BD49-6E2073EE91D6}" destId="{24AF495C-3634-48A4-AA1A-F9C49B1D4D4D}" srcOrd="3" destOrd="0" parTransId="{C5F25C18-C884-4627-B172-C9EA729512B3}" sibTransId="{6BFC1C28-6A66-4B50-B710-4AEED742B9BF}"/>
    <dgm:cxn modelId="{55ABA80E-B177-4152-B497-C074985AA625}" srcId="{5056D5D2-5CFD-4DE6-BD49-6E2073EE91D6}" destId="{A024AC7E-2ABA-4101-A60C-7AC810FA21DE}" srcOrd="1" destOrd="0" parTransId="{20ED5500-3B5A-43F9-9137-D90D8B537982}" sibTransId="{C50A665E-4ADC-41CC-BB04-8D0AEF61ED43}"/>
    <dgm:cxn modelId="{8BA65B13-C0C2-4A25-89EF-7FEE4354DF0D}" type="presOf" srcId="{B1BFA444-6BBF-4CFC-9131-5BB6C0D7EAB0}" destId="{9A6E0B9E-18B3-4A3E-82E2-A14FF912D2E7}" srcOrd="0" destOrd="0" presId="urn:microsoft.com/office/officeart/2005/8/layout/default"/>
    <dgm:cxn modelId="{41C92A23-DC14-477C-932C-71AF161F8588}" type="presOf" srcId="{865DAE94-D9CA-4393-8455-BC793E521AE6}" destId="{7ACEFD34-B039-465B-A5CE-C8ABFAE8AAAB}" srcOrd="0" destOrd="0" presId="urn:microsoft.com/office/officeart/2005/8/layout/default"/>
    <dgm:cxn modelId="{20EC922B-06C2-4BF2-B36D-ADB0B31A7EBD}" type="presOf" srcId="{4BBE863A-734F-487B-9E72-63A7EFEDA594}" destId="{012CDAC3-9913-4650-8690-BDEDB2FA0C70}" srcOrd="0" destOrd="0" presId="urn:microsoft.com/office/officeart/2005/8/layout/default"/>
    <dgm:cxn modelId="{778FB673-3E38-49E3-9271-E1558D96C385}" srcId="{5056D5D2-5CFD-4DE6-BD49-6E2073EE91D6}" destId="{4BBE863A-734F-487B-9E72-63A7EFEDA594}" srcOrd="2" destOrd="0" parTransId="{20BCC412-FE4D-499E-B098-8FF18083EAE0}" sibTransId="{CF60F6A2-5972-4A85-8D6B-8785F42ACAF9}"/>
    <dgm:cxn modelId="{7B5C7754-D5D9-40F2-B327-86D8702C2519}" srcId="{5056D5D2-5CFD-4DE6-BD49-6E2073EE91D6}" destId="{B1BFA444-6BBF-4CFC-9131-5BB6C0D7EAB0}" srcOrd="4" destOrd="0" parTransId="{725BF30E-1381-4CDC-A1BF-1091DF261AEF}" sibTransId="{3C9C47C3-0C65-481D-AC69-206493DF09FB}"/>
    <dgm:cxn modelId="{F68C699E-ED6A-462C-BAB4-716AA898E65E}" srcId="{5056D5D2-5CFD-4DE6-BD49-6E2073EE91D6}" destId="{865DAE94-D9CA-4393-8455-BC793E521AE6}" srcOrd="5" destOrd="0" parTransId="{18BA12C7-A431-4737-8B58-FDDFFFDFA5A4}" sibTransId="{C7073619-E23A-461B-AD7A-99359F0FADE4}"/>
    <dgm:cxn modelId="{957A4EA8-6E99-4C26-BA70-09DDD03846ED}" type="presOf" srcId="{F522393A-4BA0-4FF0-8705-E125379E540B}" destId="{31A6797A-3CF2-447F-BE98-B9C3C3F87743}" srcOrd="0" destOrd="0" presId="urn:microsoft.com/office/officeart/2005/8/layout/default"/>
    <dgm:cxn modelId="{A51464AA-C51F-47ED-8C11-61EC06B67731}" type="presOf" srcId="{5056D5D2-5CFD-4DE6-BD49-6E2073EE91D6}" destId="{DD21F0DC-E621-4787-B068-738EB520A6CD}" srcOrd="0" destOrd="0" presId="urn:microsoft.com/office/officeart/2005/8/layout/default"/>
    <dgm:cxn modelId="{19E285D1-BDB2-43D3-BA49-01607BC8EB32}" type="presOf" srcId="{A024AC7E-2ABA-4101-A60C-7AC810FA21DE}" destId="{75A3C302-36A9-4607-A9EF-FCA22C63E49F}" srcOrd="0" destOrd="0" presId="urn:microsoft.com/office/officeart/2005/8/layout/default"/>
    <dgm:cxn modelId="{BD3B0FE7-9F56-4187-8748-A935D0468DC6}" type="presOf" srcId="{24AF495C-3634-48A4-AA1A-F9C49B1D4D4D}" destId="{70C1438D-6D02-4DFB-8B98-F5BBC9A6BE3A}" srcOrd="0" destOrd="0" presId="urn:microsoft.com/office/officeart/2005/8/layout/default"/>
    <dgm:cxn modelId="{699622FF-E6BE-458B-BB63-AEFEAC0F6641}" srcId="{5056D5D2-5CFD-4DE6-BD49-6E2073EE91D6}" destId="{F522393A-4BA0-4FF0-8705-E125379E540B}" srcOrd="0" destOrd="0" parTransId="{C8BD4919-C4F7-4A4E-BA00-80830DD42216}" sibTransId="{52BA9AF1-88B4-4949-9311-C717E1408448}"/>
    <dgm:cxn modelId="{8C82AA15-5CD5-475D-9825-EBC7B4283156}" type="presParOf" srcId="{DD21F0DC-E621-4787-B068-738EB520A6CD}" destId="{31A6797A-3CF2-447F-BE98-B9C3C3F87743}" srcOrd="0" destOrd="0" presId="urn:microsoft.com/office/officeart/2005/8/layout/default"/>
    <dgm:cxn modelId="{C3FB8F05-DD9A-41DE-9E8E-6C5A031E6032}" type="presParOf" srcId="{DD21F0DC-E621-4787-B068-738EB520A6CD}" destId="{2A0B0832-632C-4639-BC15-C5AA1E6BCABE}" srcOrd="1" destOrd="0" presId="urn:microsoft.com/office/officeart/2005/8/layout/default"/>
    <dgm:cxn modelId="{03F5390B-441A-47AA-91B0-B3489F29EB1F}" type="presParOf" srcId="{DD21F0DC-E621-4787-B068-738EB520A6CD}" destId="{75A3C302-36A9-4607-A9EF-FCA22C63E49F}" srcOrd="2" destOrd="0" presId="urn:microsoft.com/office/officeart/2005/8/layout/default"/>
    <dgm:cxn modelId="{CE8479B2-D67E-46E4-808F-D443A2293C53}" type="presParOf" srcId="{DD21F0DC-E621-4787-B068-738EB520A6CD}" destId="{066FD3C9-ADEF-4D5D-AE83-5F90DD7DA556}" srcOrd="3" destOrd="0" presId="urn:microsoft.com/office/officeart/2005/8/layout/default"/>
    <dgm:cxn modelId="{633E9144-7A5E-4D34-8CEA-942F03DF931F}" type="presParOf" srcId="{DD21F0DC-E621-4787-B068-738EB520A6CD}" destId="{012CDAC3-9913-4650-8690-BDEDB2FA0C70}" srcOrd="4" destOrd="0" presId="urn:microsoft.com/office/officeart/2005/8/layout/default"/>
    <dgm:cxn modelId="{45E7A83E-1113-46CE-9777-C1E1579E428E}" type="presParOf" srcId="{DD21F0DC-E621-4787-B068-738EB520A6CD}" destId="{0231BED5-FDE4-4910-93CD-6450241B16B7}" srcOrd="5" destOrd="0" presId="urn:microsoft.com/office/officeart/2005/8/layout/default"/>
    <dgm:cxn modelId="{25C310FD-1893-4312-A77A-2FA8D4101017}" type="presParOf" srcId="{DD21F0DC-E621-4787-B068-738EB520A6CD}" destId="{70C1438D-6D02-4DFB-8B98-F5BBC9A6BE3A}" srcOrd="6" destOrd="0" presId="urn:microsoft.com/office/officeart/2005/8/layout/default"/>
    <dgm:cxn modelId="{AD53266D-00EB-4C47-8877-1B671AF9BDAE}" type="presParOf" srcId="{DD21F0DC-E621-4787-B068-738EB520A6CD}" destId="{F85AFF41-2A2C-472C-B9BF-9665D13DF5B4}" srcOrd="7" destOrd="0" presId="urn:microsoft.com/office/officeart/2005/8/layout/default"/>
    <dgm:cxn modelId="{0B6197DB-8BF5-49FD-ABD5-84E81BCA9232}" type="presParOf" srcId="{DD21F0DC-E621-4787-B068-738EB520A6CD}" destId="{9A6E0B9E-18B3-4A3E-82E2-A14FF912D2E7}" srcOrd="8" destOrd="0" presId="urn:microsoft.com/office/officeart/2005/8/layout/default"/>
    <dgm:cxn modelId="{520D78E2-B83E-4940-A7D9-CD9FA274A9CF}" type="presParOf" srcId="{DD21F0DC-E621-4787-B068-738EB520A6CD}" destId="{BA124D2E-36D2-4CD0-AF77-5C53881CED95}" srcOrd="9" destOrd="0" presId="urn:microsoft.com/office/officeart/2005/8/layout/default"/>
    <dgm:cxn modelId="{245A4A2D-3AEF-48B3-B213-7FDD6F9AE201}" type="presParOf" srcId="{DD21F0DC-E621-4787-B068-738EB520A6CD}" destId="{7ACEFD34-B039-465B-A5CE-C8ABFAE8AAA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3D4A6B-6A96-469A-8947-77AC2105173C}" type="doc">
      <dgm:prSet loTypeId="urn:microsoft.com/office/officeart/2005/8/layout/bProcess3" loCatId="process" qsTypeId="urn:microsoft.com/office/officeart/2005/8/quickstyle/simple2" qsCatId="simple" csTypeId="urn:microsoft.com/office/officeart/2005/8/colors/accent2_1" csCatId="accent2" phldr="1"/>
      <dgm:spPr/>
      <dgm:t>
        <a:bodyPr/>
        <a:lstStyle/>
        <a:p>
          <a:endParaRPr lang="es-CO"/>
        </a:p>
      </dgm:t>
    </dgm:pt>
    <dgm:pt modelId="{3E8F3A92-3EBC-4578-A645-A8D39E78CBE7}">
      <dgm:prSet custT="1"/>
      <dgm:spPr/>
      <dgm:t>
        <a:bodyPr/>
        <a:lstStyle/>
        <a:p>
          <a:r>
            <a:rPr lang="es-CO" sz="1000" dirty="0">
              <a:latin typeface="Arial" panose="020B0604020202020204" pitchFamily="34" charset="0"/>
              <a:cs typeface="Arial" panose="020B0604020202020204" pitchFamily="34" charset="0"/>
            </a:rPr>
            <a:t>Gestionar de los activos de conocimiento.</a:t>
          </a:r>
        </a:p>
      </dgm:t>
    </dgm:pt>
    <dgm:pt modelId="{B5D2131A-B868-4040-8487-565BB175A99C}" type="parTrans" cxnId="{632102A4-56D6-4F4A-A33C-AF2F430A4E48}">
      <dgm:prSet/>
      <dgm:spPr/>
      <dgm:t>
        <a:bodyPr/>
        <a:lstStyle/>
        <a:p>
          <a:endParaRPr lang="es-CO" sz="800">
            <a:latin typeface="Arial" panose="020B0604020202020204" pitchFamily="34" charset="0"/>
            <a:cs typeface="Arial" panose="020B0604020202020204" pitchFamily="34" charset="0"/>
          </a:endParaRPr>
        </a:p>
      </dgm:t>
    </dgm:pt>
    <dgm:pt modelId="{0C922019-DCA0-481C-9ECC-9104D77781EC}" type="sibTrans" cxnId="{632102A4-56D6-4F4A-A33C-AF2F430A4E48}">
      <dgm:prSet custT="1"/>
      <dgm:spPr/>
      <dgm:t>
        <a:bodyPr/>
        <a:lstStyle/>
        <a:p>
          <a:endParaRPr lang="es-CO" sz="800">
            <a:latin typeface="Arial" panose="020B0604020202020204" pitchFamily="34" charset="0"/>
            <a:cs typeface="Arial" panose="020B0604020202020204" pitchFamily="34" charset="0"/>
          </a:endParaRPr>
        </a:p>
      </dgm:t>
    </dgm:pt>
    <dgm:pt modelId="{55722A8D-AA9B-4A98-9EA9-969BE6A5460A}">
      <dgm:prSet custT="1"/>
      <dgm:spPr/>
      <dgm:t>
        <a:bodyPr/>
        <a:lstStyle/>
        <a:p>
          <a:r>
            <a:rPr lang="es-CO" sz="1000" dirty="0">
              <a:latin typeface="Arial" panose="020B0604020202020204" pitchFamily="34" charset="0"/>
              <a:cs typeface="Arial" panose="020B0604020202020204" pitchFamily="34" charset="0"/>
            </a:rPr>
            <a:t>Fomentar  la Cultura de la Vigilancia Tecnológica e Inteligencia Competitiva.</a:t>
          </a:r>
        </a:p>
      </dgm:t>
    </dgm:pt>
    <dgm:pt modelId="{06E914BE-3869-45A7-B7F6-971C1B829D1D}" type="parTrans" cxnId="{0454531F-5BDA-43E6-BD2E-11A36AF59361}">
      <dgm:prSet/>
      <dgm:spPr/>
      <dgm:t>
        <a:bodyPr/>
        <a:lstStyle/>
        <a:p>
          <a:endParaRPr lang="es-CO" sz="800">
            <a:latin typeface="Arial" panose="020B0604020202020204" pitchFamily="34" charset="0"/>
            <a:cs typeface="Arial" panose="020B0604020202020204" pitchFamily="34" charset="0"/>
          </a:endParaRPr>
        </a:p>
      </dgm:t>
    </dgm:pt>
    <dgm:pt modelId="{59015158-353C-4D81-AF25-A72F507B990D}" type="sibTrans" cxnId="{0454531F-5BDA-43E6-BD2E-11A36AF59361}">
      <dgm:prSet custT="1"/>
      <dgm:spPr/>
      <dgm:t>
        <a:bodyPr/>
        <a:lstStyle/>
        <a:p>
          <a:endParaRPr lang="es-CO" sz="800">
            <a:latin typeface="Arial" panose="020B0604020202020204" pitchFamily="34" charset="0"/>
            <a:cs typeface="Arial" panose="020B0604020202020204" pitchFamily="34" charset="0"/>
          </a:endParaRPr>
        </a:p>
      </dgm:t>
    </dgm:pt>
    <dgm:pt modelId="{D5A5F3D1-846F-4479-9E82-795A54E5CF3E}">
      <dgm:prSet custT="1"/>
      <dgm:spPr/>
      <dgm:t>
        <a:bodyPr/>
        <a:lstStyle/>
        <a:p>
          <a:r>
            <a:rPr lang="es-CO" sz="1000" dirty="0">
              <a:latin typeface="Arial" panose="020B0604020202020204" pitchFamily="34" charset="0"/>
              <a:cs typeface="Arial" panose="020B0604020202020204" pitchFamily="34" charset="0"/>
            </a:rPr>
            <a:t>Fortalecer los procesos de transferencia de conocimiento.</a:t>
          </a:r>
        </a:p>
      </dgm:t>
    </dgm:pt>
    <dgm:pt modelId="{72B84AFA-FC30-4A45-96D8-1E23C3E83037}" type="parTrans" cxnId="{6F370069-B710-4FEF-99AC-C4A908F99E79}">
      <dgm:prSet/>
      <dgm:spPr/>
      <dgm:t>
        <a:bodyPr/>
        <a:lstStyle/>
        <a:p>
          <a:endParaRPr lang="es-CO" sz="800">
            <a:latin typeface="Arial" panose="020B0604020202020204" pitchFamily="34" charset="0"/>
            <a:cs typeface="Arial" panose="020B0604020202020204" pitchFamily="34" charset="0"/>
          </a:endParaRPr>
        </a:p>
      </dgm:t>
    </dgm:pt>
    <dgm:pt modelId="{DA770A1A-9784-4E4F-AD78-E1C6C9D6592E}" type="sibTrans" cxnId="{6F370069-B710-4FEF-99AC-C4A908F99E79}">
      <dgm:prSet custT="1"/>
      <dgm:spPr/>
      <dgm:t>
        <a:bodyPr/>
        <a:lstStyle/>
        <a:p>
          <a:endParaRPr lang="es-CO" sz="800">
            <a:latin typeface="Arial" panose="020B0604020202020204" pitchFamily="34" charset="0"/>
            <a:cs typeface="Arial" panose="020B0604020202020204" pitchFamily="34" charset="0"/>
          </a:endParaRPr>
        </a:p>
      </dgm:t>
    </dgm:pt>
    <dgm:pt modelId="{43BE4CCB-5777-4A17-91E8-144585EA2683}">
      <dgm:prSet custT="1"/>
      <dgm:spPr/>
      <dgm:t>
        <a:bodyPr/>
        <a:lstStyle/>
        <a:p>
          <a:r>
            <a:rPr lang="es-CO" sz="1000" dirty="0">
              <a:latin typeface="Arial" panose="020B0604020202020204" pitchFamily="34" charset="0"/>
              <a:cs typeface="Arial" panose="020B0604020202020204" pitchFamily="34" charset="0"/>
            </a:rPr>
            <a:t>Implementar y consolidar la Ruta de Emprendimiento Barranquero UTP (Marca registrada del emprendimiento de la universidad).</a:t>
          </a:r>
        </a:p>
      </dgm:t>
    </dgm:pt>
    <dgm:pt modelId="{AE745849-3991-4ED8-8908-5E54A2C6527B}" type="parTrans" cxnId="{298310EE-756E-436D-B37F-B3E838067858}">
      <dgm:prSet/>
      <dgm:spPr/>
      <dgm:t>
        <a:bodyPr/>
        <a:lstStyle/>
        <a:p>
          <a:endParaRPr lang="es-CO" sz="800">
            <a:latin typeface="Arial" panose="020B0604020202020204" pitchFamily="34" charset="0"/>
            <a:cs typeface="Arial" panose="020B0604020202020204" pitchFamily="34" charset="0"/>
          </a:endParaRPr>
        </a:p>
      </dgm:t>
    </dgm:pt>
    <dgm:pt modelId="{C8260FF6-204F-4CA9-A11E-92EAEFCAC923}" type="sibTrans" cxnId="{298310EE-756E-436D-B37F-B3E838067858}">
      <dgm:prSet custT="1"/>
      <dgm:spPr/>
      <dgm:t>
        <a:bodyPr/>
        <a:lstStyle/>
        <a:p>
          <a:endParaRPr lang="es-CO" sz="800">
            <a:latin typeface="Arial" panose="020B0604020202020204" pitchFamily="34" charset="0"/>
            <a:cs typeface="Arial" panose="020B0604020202020204" pitchFamily="34" charset="0"/>
          </a:endParaRPr>
        </a:p>
      </dgm:t>
    </dgm:pt>
    <dgm:pt modelId="{0559C7A6-A469-4588-8638-E19C29E15716}">
      <dgm:prSet custT="1"/>
      <dgm:spPr/>
      <dgm:t>
        <a:bodyPr/>
        <a:lstStyle/>
        <a:p>
          <a:r>
            <a:rPr lang="es-CO" sz="800" dirty="0">
              <a:latin typeface="Arial" panose="020B0604020202020204" pitchFamily="34" charset="0"/>
              <a:cs typeface="Arial" panose="020B0604020202020204" pitchFamily="34" charset="0"/>
            </a:rPr>
            <a:t>Liderar y dinamizar el desarrollo tecnológico, procesos de emprendimiento, consolidación y aceleración empresarial y la innovación en la región para aportar a la transformación productiva y social del territorio.  Consolidación de Spin </a:t>
          </a:r>
          <a:r>
            <a:rPr lang="es-CO" sz="800" dirty="0" err="1">
              <a:latin typeface="Arial" panose="020B0604020202020204" pitchFamily="34" charset="0"/>
              <a:cs typeface="Arial" panose="020B0604020202020204" pitchFamily="34" charset="0"/>
            </a:rPr>
            <a:t>Offs</a:t>
          </a:r>
          <a:r>
            <a:rPr lang="es-CO" sz="800" dirty="0">
              <a:latin typeface="Arial" panose="020B0604020202020204" pitchFamily="34" charset="0"/>
              <a:cs typeface="Arial" panose="020B0604020202020204" pitchFamily="34" charset="0"/>
            </a:rPr>
            <a:t> y </a:t>
          </a:r>
          <a:r>
            <a:rPr lang="es-CO" sz="800" dirty="0" err="1">
              <a:latin typeface="Arial" panose="020B0604020202020204" pitchFamily="34" charset="0"/>
              <a:cs typeface="Arial" panose="020B0604020202020204" pitchFamily="34" charset="0"/>
            </a:rPr>
            <a:t>Star</a:t>
          </a:r>
          <a:r>
            <a:rPr lang="es-CO" sz="800" dirty="0">
              <a:latin typeface="Arial" panose="020B0604020202020204" pitchFamily="34" charset="0"/>
              <a:cs typeface="Arial" panose="020B0604020202020204" pitchFamily="34" charset="0"/>
            </a:rPr>
            <a:t> Ups</a:t>
          </a:r>
        </a:p>
      </dgm:t>
    </dgm:pt>
    <dgm:pt modelId="{8AEC3952-9475-4ED9-AD3C-B6547717AD14}" type="parTrans" cxnId="{8214F02A-DD18-49A0-AF22-0BB8AFE6A424}">
      <dgm:prSet/>
      <dgm:spPr/>
      <dgm:t>
        <a:bodyPr/>
        <a:lstStyle/>
        <a:p>
          <a:endParaRPr lang="es-CO" sz="800">
            <a:latin typeface="Arial" panose="020B0604020202020204" pitchFamily="34" charset="0"/>
            <a:cs typeface="Arial" panose="020B0604020202020204" pitchFamily="34" charset="0"/>
          </a:endParaRPr>
        </a:p>
      </dgm:t>
    </dgm:pt>
    <dgm:pt modelId="{473A27B3-985F-4A18-B2FE-B80268D58656}" type="sibTrans" cxnId="{8214F02A-DD18-49A0-AF22-0BB8AFE6A424}">
      <dgm:prSet custT="1"/>
      <dgm:spPr/>
      <dgm:t>
        <a:bodyPr/>
        <a:lstStyle/>
        <a:p>
          <a:endParaRPr lang="es-CO" sz="800">
            <a:latin typeface="Arial" panose="020B0604020202020204" pitchFamily="34" charset="0"/>
            <a:cs typeface="Arial" panose="020B0604020202020204" pitchFamily="34" charset="0"/>
          </a:endParaRPr>
        </a:p>
      </dgm:t>
    </dgm:pt>
    <dgm:pt modelId="{935D35FF-F991-422B-B6C1-9CBB120BCC9E}">
      <dgm:prSet custT="1"/>
      <dgm:spPr/>
      <dgm:t>
        <a:bodyPr/>
        <a:lstStyle/>
        <a:p>
          <a:r>
            <a:rPr lang="es-CO" sz="900" dirty="0">
              <a:latin typeface="Arial" panose="020B0604020202020204" pitchFamily="34" charset="0"/>
              <a:cs typeface="Arial" panose="020B0604020202020204" pitchFamily="34" charset="0"/>
            </a:rPr>
            <a:t>Desarrollar procesos de apropiación social del conocimiento en los focos de intervención del CIDT.</a:t>
          </a:r>
        </a:p>
      </dgm:t>
    </dgm:pt>
    <dgm:pt modelId="{05E73031-6126-4BAE-8C6F-EBDFF4564FA8}" type="parTrans" cxnId="{6B536A96-81FA-4F84-A013-C8AFF51F77B5}">
      <dgm:prSet/>
      <dgm:spPr/>
      <dgm:t>
        <a:bodyPr/>
        <a:lstStyle/>
        <a:p>
          <a:endParaRPr lang="es-CO" sz="800">
            <a:latin typeface="Arial" panose="020B0604020202020204" pitchFamily="34" charset="0"/>
            <a:cs typeface="Arial" panose="020B0604020202020204" pitchFamily="34" charset="0"/>
          </a:endParaRPr>
        </a:p>
      </dgm:t>
    </dgm:pt>
    <dgm:pt modelId="{C99807B5-90B5-41F4-BE17-818322AA32FA}" type="sibTrans" cxnId="{6B536A96-81FA-4F84-A013-C8AFF51F77B5}">
      <dgm:prSet custT="1"/>
      <dgm:spPr/>
      <dgm:t>
        <a:bodyPr/>
        <a:lstStyle/>
        <a:p>
          <a:endParaRPr lang="es-CO" sz="800">
            <a:latin typeface="Arial" panose="020B0604020202020204" pitchFamily="34" charset="0"/>
            <a:cs typeface="Arial" panose="020B0604020202020204" pitchFamily="34" charset="0"/>
          </a:endParaRPr>
        </a:p>
      </dgm:t>
    </dgm:pt>
    <dgm:pt modelId="{378996E4-E77C-429D-A467-BA9BF2847D37}">
      <dgm:prSet custT="1"/>
      <dgm:spPr/>
      <dgm:t>
        <a:bodyPr/>
        <a:lstStyle/>
        <a:p>
          <a:r>
            <a:rPr lang="es-CO" sz="900" dirty="0">
              <a:latin typeface="Arial" panose="020B0604020202020204" pitchFamily="34" charset="0"/>
              <a:cs typeface="Arial" panose="020B0604020202020204" pitchFamily="34" charset="0"/>
            </a:rPr>
            <a:t>Establecer alianzas estratégicas para el fomento de iniciativas de base tecnológica de alto impacto económico y social</a:t>
          </a:r>
        </a:p>
      </dgm:t>
    </dgm:pt>
    <dgm:pt modelId="{0F9B0827-AD1D-49B5-8D05-77C77277F2E5}" type="parTrans" cxnId="{C8A8D15F-83AF-439C-9B13-F86F11A6A694}">
      <dgm:prSet/>
      <dgm:spPr/>
      <dgm:t>
        <a:bodyPr/>
        <a:lstStyle/>
        <a:p>
          <a:endParaRPr lang="es-CO" sz="800">
            <a:latin typeface="Arial" panose="020B0604020202020204" pitchFamily="34" charset="0"/>
            <a:cs typeface="Arial" panose="020B0604020202020204" pitchFamily="34" charset="0"/>
          </a:endParaRPr>
        </a:p>
      </dgm:t>
    </dgm:pt>
    <dgm:pt modelId="{2143C9D8-ACD0-47D2-A487-6D0A90A2ECC0}" type="sibTrans" cxnId="{C8A8D15F-83AF-439C-9B13-F86F11A6A694}">
      <dgm:prSet custT="1"/>
      <dgm:spPr/>
      <dgm:t>
        <a:bodyPr/>
        <a:lstStyle/>
        <a:p>
          <a:endParaRPr lang="es-CO" sz="800">
            <a:latin typeface="Arial" panose="020B0604020202020204" pitchFamily="34" charset="0"/>
            <a:cs typeface="Arial" panose="020B0604020202020204" pitchFamily="34" charset="0"/>
          </a:endParaRPr>
        </a:p>
      </dgm:t>
    </dgm:pt>
    <dgm:pt modelId="{40373A5F-1BC1-4CE7-909A-6F6460ED355A}">
      <dgm:prSet custT="1"/>
      <dgm:spPr/>
      <dgm:t>
        <a:bodyPr/>
        <a:lstStyle/>
        <a:p>
          <a:r>
            <a:rPr lang="es-CO" sz="900" dirty="0">
              <a:latin typeface="Arial" panose="020B0604020202020204" pitchFamily="34" charset="0"/>
              <a:cs typeface="Arial" panose="020B0604020202020204" pitchFamily="34" charset="0"/>
            </a:rPr>
            <a:t>Participar de manera activa en los diferentes espacios de concertación para la formulación y/o seguimiento de políticas públicas en competitividad, ciencia y tecnología.</a:t>
          </a:r>
        </a:p>
      </dgm:t>
    </dgm:pt>
    <dgm:pt modelId="{C0C30953-CF57-40A1-A226-7AC925DA825A}" type="parTrans" cxnId="{501B1FCB-9B50-4948-81A9-AE5F8BD50F28}">
      <dgm:prSet/>
      <dgm:spPr/>
      <dgm:t>
        <a:bodyPr/>
        <a:lstStyle/>
        <a:p>
          <a:endParaRPr lang="es-CO" sz="800">
            <a:latin typeface="Arial" panose="020B0604020202020204" pitchFamily="34" charset="0"/>
            <a:cs typeface="Arial" panose="020B0604020202020204" pitchFamily="34" charset="0"/>
          </a:endParaRPr>
        </a:p>
      </dgm:t>
    </dgm:pt>
    <dgm:pt modelId="{F73F6778-F5AF-42AE-B628-20AE692BF736}" type="sibTrans" cxnId="{501B1FCB-9B50-4948-81A9-AE5F8BD50F28}">
      <dgm:prSet custT="1"/>
      <dgm:spPr/>
      <dgm:t>
        <a:bodyPr/>
        <a:lstStyle/>
        <a:p>
          <a:endParaRPr lang="es-CO" sz="800">
            <a:latin typeface="Arial" panose="020B0604020202020204" pitchFamily="34" charset="0"/>
            <a:cs typeface="Arial" panose="020B0604020202020204" pitchFamily="34" charset="0"/>
          </a:endParaRPr>
        </a:p>
      </dgm:t>
    </dgm:pt>
    <dgm:pt modelId="{DBF15565-63EE-4EBA-8A5B-032760538E8E}">
      <dgm:prSet custT="1"/>
      <dgm:spPr/>
      <dgm:t>
        <a:bodyPr/>
        <a:lstStyle/>
        <a:p>
          <a:r>
            <a:rPr lang="es-CO" sz="900" dirty="0">
              <a:latin typeface="Arial" panose="020B0604020202020204" pitchFamily="34" charset="0"/>
              <a:cs typeface="Arial" panose="020B0604020202020204" pitchFamily="34" charset="0"/>
            </a:rPr>
            <a:t>Implementar el Centro de Desarrollo Tecnológico con enfoque en agroindustria para la región cafetera</a:t>
          </a:r>
        </a:p>
      </dgm:t>
    </dgm:pt>
    <dgm:pt modelId="{C34926A3-D446-41BD-A6FB-755E39B70A2E}" type="parTrans" cxnId="{EEA33333-ACF9-430C-A7BE-5637F7173C51}">
      <dgm:prSet/>
      <dgm:spPr/>
      <dgm:t>
        <a:bodyPr/>
        <a:lstStyle/>
        <a:p>
          <a:endParaRPr lang="es-CO" sz="800">
            <a:latin typeface="Arial" panose="020B0604020202020204" pitchFamily="34" charset="0"/>
            <a:cs typeface="Arial" panose="020B0604020202020204" pitchFamily="34" charset="0"/>
          </a:endParaRPr>
        </a:p>
      </dgm:t>
    </dgm:pt>
    <dgm:pt modelId="{ED46B22E-C5B8-4D91-A126-83A8A441F2CF}" type="sibTrans" cxnId="{EEA33333-ACF9-430C-A7BE-5637F7173C51}">
      <dgm:prSet custT="1"/>
      <dgm:spPr/>
      <dgm:t>
        <a:bodyPr/>
        <a:lstStyle/>
        <a:p>
          <a:endParaRPr lang="es-CO" sz="800">
            <a:latin typeface="Arial" panose="020B0604020202020204" pitchFamily="34" charset="0"/>
            <a:cs typeface="Arial" panose="020B0604020202020204" pitchFamily="34" charset="0"/>
          </a:endParaRPr>
        </a:p>
      </dgm:t>
    </dgm:pt>
    <dgm:pt modelId="{31F74319-DDFC-4BBB-B7BF-58B2EB3383B7}">
      <dgm:prSet custT="1"/>
      <dgm:spPr/>
      <dgm:t>
        <a:bodyPr/>
        <a:lstStyle/>
        <a:p>
          <a:r>
            <a:rPr lang="es-CO" sz="900" dirty="0">
              <a:latin typeface="Arial" panose="020B0604020202020204" pitchFamily="34" charset="0"/>
              <a:cs typeface="Arial" panose="020B0604020202020204" pitchFamily="34" charset="0"/>
            </a:rPr>
            <a:t>Fortalecer el Nodo de Biodiversidad con énfasis en  Negocios Verdes, Servicios Ecosistémicos y conocimiento ancestral</a:t>
          </a:r>
        </a:p>
      </dgm:t>
    </dgm:pt>
    <dgm:pt modelId="{3DC4C78D-8A6C-419E-8A54-CB1E963A4042}" type="parTrans" cxnId="{D4D46011-1D2F-41C7-B434-00694FE4B0BD}">
      <dgm:prSet/>
      <dgm:spPr/>
      <dgm:t>
        <a:bodyPr/>
        <a:lstStyle/>
        <a:p>
          <a:endParaRPr lang="es-CO" sz="800">
            <a:latin typeface="Arial" panose="020B0604020202020204" pitchFamily="34" charset="0"/>
            <a:cs typeface="Arial" panose="020B0604020202020204" pitchFamily="34" charset="0"/>
          </a:endParaRPr>
        </a:p>
      </dgm:t>
    </dgm:pt>
    <dgm:pt modelId="{3227B475-6366-4741-9D15-5A5198AB924A}" type="sibTrans" cxnId="{D4D46011-1D2F-41C7-B434-00694FE4B0BD}">
      <dgm:prSet/>
      <dgm:spPr/>
      <dgm:t>
        <a:bodyPr/>
        <a:lstStyle/>
        <a:p>
          <a:endParaRPr lang="es-CO" sz="800">
            <a:latin typeface="Arial" panose="020B0604020202020204" pitchFamily="34" charset="0"/>
            <a:cs typeface="Arial" panose="020B0604020202020204" pitchFamily="34" charset="0"/>
          </a:endParaRPr>
        </a:p>
      </dgm:t>
    </dgm:pt>
    <dgm:pt modelId="{2F30FE7A-4F17-4CFC-9E69-EF86D557926A}" type="pres">
      <dgm:prSet presAssocID="{EE3D4A6B-6A96-469A-8947-77AC2105173C}" presName="Name0" presStyleCnt="0">
        <dgm:presLayoutVars>
          <dgm:dir/>
          <dgm:resizeHandles val="exact"/>
        </dgm:presLayoutVars>
      </dgm:prSet>
      <dgm:spPr/>
    </dgm:pt>
    <dgm:pt modelId="{21208F54-508C-4BFC-87D8-1C25DCC55D0A}" type="pres">
      <dgm:prSet presAssocID="{3E8F3A92-3EBC-4578-A645-A8D39E78CBE7}" presName="node" presStyleLbl="node1" presStyleIdx="0" presStyleCnt="10" custScaleY="131266">
        <dgm:presLayoutVars>
          <dgm:bulletEnabled val="1"/>
        </dgm:presLayoutVars>
      </dgm:prSet>
      <dgm:spPr/>
    </dgm:pt>
    <dgm:pt modelId="{1CA2C99A-1DB7-481A-BE4D-0E7456E9F1DE}" type="pres">
      <dgm:prSet presAssocID="{0C922019-DCA0-481C-9ECC-9104D77781EC}" presName="sibTrans" presStyleLbl="sibTrans1D1" presStyleIdx="0" presStyleCnt="9"/>
      <dgm:spPr/>
    </dgm:pt>
    <dgm:pt modelId="{2916BFCE-93C5-41E5-96FF-6B778F1FDD1B}" type="pres">
      <dgm:prSet presAssocID="{0C922019-DCA0-481C-9ECC-9104D77781EC}" presName="connectorText" presStyleLbl="sibTrans1D1" presStyleIdx="0" presStyleCnt="9"/>
      <dgm:spPr/>
    </dgm:pt>
    <dgm:pt modelId="{78B600FC-501B-445F-9324-4A7E3C4EE13B}" type="pres">
      <dgm:prSet presAssocID="{55722A8D-AA9B-4A98-9EA9-969BE6A5460A}" presName="node" presStyleLbl="node1" presStyleIdx="1" presStyleCnt="10" custScaleY="131266">
        <dgm:presLayoutVars>
          <dgm:bulletEnabled val="1"/>
        </dgm:presLayoutVars>
      </dgm:prSet>
      <dgm:spPr/>
    </dgm:pt>
    <dgm:pt modelId="{FD9ABA62-6A97-47F9-96D5-11B4388B814E}" type="pres">
      <dgm:prSet presAssocID="{59015158-353C-4D81-AF25-A72F507B990D}" presName="sibTrans" presStyleLbl="sibTrans1D1" presStyleIdx="1" presStyleCnt="9"/>
      <dgm:spPr/>
    </dgm:pt>
    <dgm:pt modelId="{B3D232B8-FFD6-473F-973A-ECC1656E93C5}" type="pres">
      <dgm:prSet presAssocID="{59015158-353C-4D81-AF25-A72F507B990D}" presName="connectorText" presStyleLbl="sibTrans1D1" presStyleIdx="1" presStyleCnt="9"/>
      <dgm:spPr/>
    </dgm:pt>
    <dgm:pt modelId="{27CE50DC-A220-4843-87F4-8E670E270651}" type="pres">
      <dgm:prSet presAssocID="{D5A5F3D1-846F-4479-9E82-795A54E5CF3E}" presName="node" presStyleLbl="node1" presStyleIdx="2" presStyleCnt="10" custScaleY="131266">
        <dgm:presLayoutVars>
          <dgm:bulletEnabled val="1"/>
        </dgm:presLayoutVars>
      </dgm:prSet>
      <dgm:spPr/>
    </dgm:pt>
    <dgm:pt modelId="{9B1C3351-46F1-4D5F-97C8-742D991CCE3A}" type="pres">
      <dgm:prSet presAssocID="{DA770A1A-9784-4E4F-AD78-E1C6C9D6592E}" presName="sibTrans" presStyleLbl="sibTrans1D1" presStyleIdx="2" presStyleCnt="9"/>
      <dgm:spPr/>
    </dgm:pt>
    <dgm:pt modelId="{614EB436-520F-46B7-AE17-4BAFAD23E2F6}" type="pres">
      <dgm:prSet presAssocID="{DA770A1A-9784-4E4F-AD78-E1C6C9D6592E}" presName="connectorText" presStyleLbl="sibTrans1D1" presStyleIdx="2" presStyleCnt="9"/>
      <dgm:spPr/>
    </dgm:pt>
    <dgm:pt modelId="{0B404BF0-F24C-4E95-A35F-1711108FC48D}" type="pres">
      <dgm:prSet presAssocID="{43BE4CCB-5777-4A17-91E8-144585EA2683}" presName="node" presStyleLbl="node1" presStyleIdx="3" presStyleCnt="10" custScaleY="131266">
        <dgm:presLayoutVars>
          <dgm:bulletEnabled val="1"/>
        </dgm:presLayoutVars>
      </dgm:prSet>
      <dgm:spPr/>
    </dgm:pt>
    <dgm:pt modelId="{6AD042D8-EEF9-4E7F-BC73-E48868AA8CE6}" type="pres">
      <dgm:prSet presAssocID="{C8260FF6-204F-4CA9-A11E-92EAEFCAC923}" presName="sibTrans" presStyleLbl="sibTrans1D1" presStyleIdx="3" presStyleCnt="9"/>
      <dgm:spPr/>
    </dgm:pt>
    <dgm:pt modelId="{CB1258AD-77AD-4A0D-B239-1DBD66C726F5}" type="pres">
      <dgm:prSet presAssocID="{C8260FF6-204F-4CA9-A11E-92EAEFCAC923}" presName="connectorText" presStyleLbl="sibTrans1D1" presStyleIdx="3" presStyleCnt="9"/>
      <dgm:spPr/>
    </dgm:pt>
    <dgm:pt modelId="{10874C46-CFFE-4897-9D50-0CD5CCF0F3D1}" type="pres">
      <dgm:prSet presAssocID="{0559C7A6-A469-4588-8638-E19C29E15716}" presName="node" presStyleLbl="node1" presStyleIdx="4" presStyleCnt="10" custScaleY="131266">
        <dgm:presLayoutVars>
          <dgm:bulletEnabled val="1"/>
        </dgm:presLayoutVars>
      </dgm:prSet>
      <dgm:spPr/>
    </dgm:pt>
    <dgm:pt modelId="{4F5762A6-F332-4A54-B6D4-E3F0DF38A232}" type="pres">
      <dgm:prSet presAssocID="{473A27B3-985F-4A18-B2FE-B80268D58656}" presName="sibTrans" presStyleLbl="sibTrans1D1" presStyleIdx="4" presStyleCnt="9"/>
      <dgm:spPr/>
    </dgm:pt>
    <dgm:pt modelId="{10D391DB-E6CE-4842-BBE6-8B1567208015}" type="pres">
      <dgm:prSet presAssocID="{473A27B3-985F-4A18-B2FE-B80268D58656}" presName="connectorText" presStyleLbl="sibTrans1D1" presStyleIdx="4" presStyleCnt="9"/>
      <dgm:spPr/>
    </dgm:pt>
    <dgm:pt modelId="{C5BC6D49-710B-4BF8-8DE2-C90C45E94915}" type="pres">
      <dgm:prSet presAssocID="{935D35FF-F991-422B-B6C1-9CBB120BCC9E}" presName="node" presStyleLbl="node1" presStyleIdx="5" presStyleCnt="10" custScaleY="131266">
        <dgm:presLayoutVars>
          <dgm:bulletEnabled val="1"/>
        </dgm:presLayoutVars>
      </dgm:prSet>
      <dgm:spPr/>
    </dgm:pt>
    <dgm:pt modelId="{FE71DB2F-D7BB-4685-8F00-2A836CB038F9}" type="pres">
      <dgm:prSet presAssocID="{C99807B5-90B5-41F4-BE17-818322AA32FA}" presName="sibTrans" presStyleLbl="sibTrans1D1" presStyleIdx="5" presStyleCnt="9"/>
      <dgm:spPr/>
    </dgm:pt>
    <dgm:pt modelId="{2F2EFE4D-2DA6-41CA-9B2B-89782D02E896}" type="pres">
      <dgm:prSet presAssocID="{C99807B5-90B5-41F4-BE17-818322AA32FA}" presName="connectorText" presStyleLbl="sibTrans1D1" presStyleIdx="5" presStyleCnt="9"/>
      <dgm:spPr/>
    </dgm:pt>
    <dgm:pt modelId="{DFB3FFCF-1B7B-46A8-BEA9-271762629FAD}" type="pres">
      <dgm:prSet presAssocID="{378996E4-E77C-429D-A467-BA9BF2847D37}" presName="node" presStyleLbl="node1" presStyleIdx="6" presStyleCnt="10" custScaleY="131266">
        <dgm:presLayoutVars>
          <dgm:bulletEnabled val="1"/>
        </dgm:presLayoutVars>
      </dgm:prSet>
      <dgm:spPr/>
    </dgm:pt>
    <dgm:pt modelId="{07932440-39E6-443B-8391-AAE47E4796EF}" type="pres">
      <dgm:prSet presAssocID="{2143C9D8-ACD0-47D2-A487-6D0A90A2ECC0}" presName="sibTrans" presStyleLbl="sibTrans1D1" presStyleIdx="6" presStyleCnt="9"/>
      <dgm:spPr/>
    </dgm:pt>
    <dgm:pt modelId="{1E119403-B31E-4835-AA56-20E5231315C9}" type="pres">
      <dgm:prSet presAssocID="{2143C9D8-ACD0-47D2-A487-6D0A90A2ECC0}" presName="connectorText" presStyleLbl="sibTrans1D1" presStyleIdx="6" presStyleCnt="9"/>
      <dgm:spPr/>
    </dgm:pt>
    <dgm:pt modelId="{D02DF574-9215-40CC-AA86-3C1FA2197FF2}" type="pres">
      <dgm:prSet presAssocID="{40373A5F-1BC1-4CE7-909A-6F6460ED355A}" presName="node" presStyleLbl="node1" presStyleIdx="7" presStyleCnt="10" custScaleY="131266">
        <dgm:presLayoutVars>
          <dgm:bulletEnabled val="1"/>
        </dgm:presLayoutVars>
      </dgm:prSet>
      <dgm:spPr/>
    </dgm:pt>
    <dgm:pt modelId="{FD092C8C-5EAF-466C-AAF4-5F405B655176}" type="pres">
      <dgm:prSet presAssocID="{F73F6778-F5AF-42AE-B628-20AE692BF736}" presName="sibTrans" presStyleLbl="sibTrans1D1" presStyleIdx="7" presStyleCnt="9"/>
      <dgm:spPr/>
    </dgm:pt>
    <dgm:pt modelId="{AB8F1452-182A-46C2-971F-F4B0CDA78163}" type="pres">
      <dgm:prSet presAssocID="{F73F6778-F5AF-42AE-B628-20AE692BF736}" presName="connectorText" presStyleLbl="sibTrans1D1" presStyleIdx="7" presStyleCnt="9"/>
      <dgm:spPr/>
    </dgm:pt>
    <dgm:pt modelId="{36CE3C1A-28C1-4A77-BB61-E5367BB46363}" type="pres">
      <dgm:prSet presAssocID="{DBF15565-63EE-4EBA-8A5B-032760538E8E}" presName="node" presStyleLbl="node1" presStyleIdx="8" presStyleCnt="10" custScaleY="131266">
        <dgm:presLayoutVars>
          <dgm:bulletEnabled val="1"/>
        </dgm:presLayoutVars>
      </dgm:prSet>
      <dgm:spPr/>
    </dgm:pt>
    <dgm:pt modelId="{8A2D0198-8298-4E4C-A829-BAE81092F04E}" type="pres">
      <dgm:prSet presAssocID="{ED46B22E-C5B8-4D91-A126-83A8A441F2CF}" presName="sibTrans" presStyleLbl="sibTrans1D1" presStyleIdx="8" presStyleCnt="9"/>
      <dgm:spPr/>
    </dgm:pt>
    <dgm:pt modelId="{B1CC63DA-881E-4726-BC30-834D1AAFBF43}" type="pres">
      <dgm:prSet presAssocID="{ED46B22E-C5B8-4D91-A126-83A8A441F2CF}" presName="connectorText" presStyleLbl="sibTrans1D1" presStyleIdx="8" presStyleCnt="9"/>
      <dgm:spPr/>
    </dgm:pt>
    <dgm:pt modelId="{845560FD-7B88-4A38-924B-73C86A49E224}" type="pres">
      <dgm:prSet presAssocID="{31F74319-DDFC-4BBB-B7BF-58B2EB3383B7}" presName="node" presStyleLbl="node1" presStyleIdx="9" presStyleCnt="10" custScaleY="131266">
        <dgm:presLayoutVars>
          <dgm:bulletEnabled val="1"/>
        </dgm:presLayoutVars>
      </dgm:prSet>
      <dgm:spPr/>
    </dgm:pt>
  </dgm:ptLst>
  <dgm:cxnLst>
    <dgm:cxn modelId="{1D1D7A00-E808-4682-B52C-9EBCF6F6DBF7}" type="presOf" srcId="{0C922019-DCA0-481C-9ECC-9104D77781EC}" destId="{2916BFCE-93C5-41E5-96FF-6B778F1FDD1B}" srcOrd="1" destOrd="0" presId="urn:microsoft.com/office/officeart/2005/8/layout/bProcess3"/>
    <dgm:cxn modelId="{B5259B01-8924-43D3-ADAB-7A9409F5E9A0}" type="presOf" srcId="{DBF15565-63EE-4EBA-8A5B-032760538E8E}" destId="{36CE3C1A-28C1-4A77-BB61-E5367BB46363}" srcOrd="0" destOrd="0" presId="urn:microsoft.com/office/officeart/2005/8/layout/bProcess3"/>
    <dgm:cxn modelId="{1EBD6906-223B-4655-B73E-ADA82AE7982C}" type="presOf" srcId="{55722A8D-AA9B-4A98-9EA9-969BE6A5460A}" destId="{78B600FC-501B-445F-9324-4A7E3C4EE13B}" srcOrd="0" destOrd="0" presId="urn:microsoft.com/office/officeart/2005/8/layout/bProcess3"/>
    <dgm:cxn modelId="{D4D46011-1D2F-41C7-B434-00694FE4B0BD}" srcId="{EE3D4A6B-6A96-469A-8947-77AC2105173C}" destId="{31F74319-DDFC-4BBB-B7BF-58B2EB3383B7}" srcOrd="9" destOrd="0" parTransId="{3DC4C78D-8A6C-419E-8A54-CB1E963A4042}" sibTransId="{3227B475-6366-4741-9D15-5A5198AB924A}"/>
    <dgm:cxn modelId="{D56BA212-35C3-4342-AE17-6A3A9091757D}" type="presOf" srcId="{473A27B3-985F-4A18-B2FE-B80268D58656}" destId="{10D391DB-E6CE-4842-BBE6-8B1567208015}" srcOrd="1" destOrd="0" presId="urn:microsoft.com/office/officeart/2005/8/layout/bProcess3"/>
    <dgm:cxn modelId="{ABB46E15-BA3D-4877-B930-93A8C02C3E55}" type="presOf" srcId="{935D35FF-F991-422B-B6C1-9CBB120BCC9E}" destId="{C5BC6D49-710B-4BF8-8DE2-C90C45E94915}" srcOrd="0" destOrd="0" presId="urn:microsoft.com/office/officeart/2005/8/layout/bProcess3"/>
    <dgm:cxn modelId="{0454531F-5BDA-43E6-BD2E-11A36AF59361}" srcId="{EE3D4A6B-6A96-469A-8947-77AC2105173C}" destId="{55722A8D-AA9B-4A98-9EA9-969BE6A5460A}" srcOrd="1" destOrd="0" parTransId="{06E914BE-3869-45A7-B7F6-971C1B829D1D}" sibTransId="{59015158-353C-4D81-AF25-A72F507B990D}"/>
    <dgm:cxn modelId="{CC989121-7736-452E-8083-922F63914A7B}" type="presOf" srcId="{0559C7A6-A469-4588-8638-E19C29E15716}" destId="{10874C46-CFFE-4897-9D50-0CD5CCF0F3D1}" srcOrd="0" destOrd="0" presId="urn:microsoft.com/office/officeart/2005/8/layout/bProcess3"/>
    <dgm:cxn modelId="{8214F02A-DD18-49A0-AF22-0BB8AFE6A424}" srcId="{EE3D4A6B-6A96-469A-8947-77AC2105173C}" destId="{0559C7A6-A469-4588-8638-E19C29E15716}" srcOrd="4" destOrd="0" parTransId="{8AEC3952-9475-4ED9-AD3C-B6547717AD14}" sibTransId="{473A27B3-985F-4A18-B2FE-B80268D58656}"/>
    <dgm:cxn modelId="{EEA33333-ACF9-430C-A7BE-5637F7173C51}" srcId="{EE3D4A6B-6A96-469A-8947-77AC2105173C}" destId="{DBF15565-63EE-4EBA-8A5B-032760538E8E}" srcOrd="8" destOrd="0" parTransId="{C34926A3-D446-41BD-A6FB-755E39B70A2E}" sibTransId="{ED46B22E-C5B8-4D91-A126-83A8A441F2CF}"/>
    <dgm:cxn modelId="{4FEF5C40-4739-4CAA-BA92-93F7FF6006EC}" type="presOf" srcId="{EE3D4A6B-6A96-469A-8947-77AC2105173C}" destId="{2F30FE7A-4F17-4CFC-9E69-EF86D557926A}" srcOrd="0" destOrd="0" presId="urn:microsoft.com/office/officeart/2005/8/layout/bProcess3"/>
    <dgm:cxn modelId="{C8A8D15F-83AF-439C-9B13-F86F11A6A694}" srcId="{EE3D4A6B-6A96-469A-8947-77AC2105173C}" destId="{378996E4-E77C-429D-A467-BA9BF2847D37}" srcOrd="6" destOrd="0" parTransId="{0F9B0827-AD1D-49B5-8D05-77C77277F2E5}" sibTransId="{2143C9D8-ACD0-47D2-A487-6D0A90A2ECC0}"/>
    <dgm:cxn modelId="{6F370069-B710-4FEF-99AC-C4A908F99E79}" srcId="{EE3D4A6B-6A96-469A-8947-77AC2105173C}" destId="{D5A5F3D1-846F-4479-9E82-795A54E5CF3E}" srcOrd="2" destOrd="0" parTransId="{72B84AFA-FC30-4A45-96D8-1E23C3E83037}" sibTransId="{DA770A1A-9784-4E4F-AD78-E1C6C9D6592E}"/>
    <dgm:cxn modelId="{AC69364B-4074-4EBE-AD9E-9F370A575D33}" type="presOf" srcId="{59015158-353C-4D81-AF25-A72F507B990D}" destId="{FD9ABA62-6A97-47F9-96D5-11B4388B814E}" srcOrd="0" destOrd="0" presId="urn:microsoft.com/office/officeart/2005/8/layout/bProcess3"/>
    <dgm:cxn modelId="{D48A986F-72A2-498A-88D8-38CC03F04FD4}" type="presOf" srcId="{ED46B22E-C5B8-4D91-A126-83A8A441F2CF}" destId="{8A2D0198-8298-4E4C-A829-BAE81092F04E}" srcOrd="0" destOrd="0" presId="urn:microsoft.com/office/officeart/2005/8/layout/bProcess3"/>
    <dgm:cxn modelId="{FC606175-3B6A-4BDD-9500-B36D0612DC18}" type="presOf" srcId="{C99807B5-90B5-41F4-BE17-818322AA32FA}" destId="{2F2EFE4D-2DA6-41CA-9B2B-89782D02E896}" srcOrd="1" destOrd="0" presId="urn:microsoft.com/office/officeart/2005/8/layout/bProcess3"/>
    <dgm:cxn modelId="{29BBA678-2B64-41A7-A69F-E245E8E45267}" type="presOf" srcId="{43BE4CCB-5777-4A17-91E8-144585EA2683}" destId="{0B404BF0-F24C-4E95-A35F-1711108FC48D}" srcOrd="0" destOrd="0" presId="urn:microsoft.com/office/officeart/2005/8/layout/bProcess3"/>
    <dgm:cxn modelId="{1D798879-BDF9-4012-8DA9-F6918ECC10F4}" type="presOf" srcId="{D5A5F3D1-846F-4479-9E82-795A54E5CF3E}" destId="{27CE50DC-A220-4843-87F4-8E670E270651}" srcOrd="0" destOrd="0" presId="urn:microsoft.com/office/officeart/2005/8/layout/bProcess3"/>
    <dgm:cxn modelId="{2B04AE5A-6714-4739-B930-693F224FA49A}" type="presOf" srcId="{40373A5F-1BC1-4CE7-909A-6F6460ED355A}" destId="{D02DF574-9215-40CC-AA86-3C1FA2197FF2}" srcOrd="0" destOrd="0" presId="urn:microsoft.com/office/officeart/2005/8/layout/bProcess3"/>
    <dgm:cxn modelId="{40034D80-1955-4EC9-8BAC-F0EFA5C931E0}" type="presOf" srcId="{3E8F3A92-3EBC-4578-A645-A8D39E78CBE7}" destId="{21208F54-508C-4BFC-87D8-1C25DCC55D0A}" srcOrd="0" destOrd="0" presId="urn:microsoft.com/office/officeart/2005/8/layout/bProcess3"/>
    <dgm:cxn modelId="{AD841E84-9E4E-4330-B3D3-213ECD85B66D}" type="presOf" srcId="{F73F6778-F5AF-42AE-B628-20AE692BF736}" destId="{AB8F1452-182A-46C2-971F-F4B0CDA78163}" srcOrd="1" destOrd="0" presId="urn:microsoft.com/office/officeart/2005/8/layout/bProcess3"/>
    <dgm:cxn modelId="{B3DB0991-CE7D-4AB5-8272-B33AE9C61FB1}" type="presOf" srcId="{ED46B22E-C5B8-4D91-A126-83A8A441F2CF}" destId="{B1CC63DA-881E-4726-BC30-834D1AAFBF43}" srcOrd="1" destOrd="0" presId="urn:microsoft.com/office/officeart/2005/8/layout/bProcess3"/>
    <dgm:cxn modelId="{6B536A96-81FA-4F84-A013-C8AFF51F77B5}" srcId="{EE3D4A6B-6A96-469A-8947-77AC2105173C}" destId="{935D35FF-F991-422B-B6C1-9CBB120BCC9E}" srcOrd="5" destOrd="0" parTransId="{05E73031-6126-4BAE-8C6F-EBDFF4564FA8}" sibTransId="{C99807B5-90B5-41F4-BE17-818322AA32FA}"/>
    <dgm:cxn modelId="{226F0C9C-58AA-4415-B081-B11D6C2DDD7E}" type="presOf" srcId="{2143C9D8-ACD0-47D2-A487-6D0A90A2ECC0}" destId="{07932440-39E6-443B-8391-AAE47E4796EF}" srcOrd="0" destOrd="0" presId="urn:microsoft.com/office/officeart/2005/8/layout/bProcess3"/>
    <dgm:cxn modelId="{5B245F9E-506B-487D-8AD8-21B47D42D13B}" type="presOf" srcId="{C99807B5-90B5-41F4-BE17-818322AA32FA}" destId="{FE71DB2F-D7BB-4685-8F00-2A836CB038F9}" srcOrd="0" destOrd="0" presId="urn:microsoft.com/office/officeart/2005/8/layout/bProcess3"/>
    <dgm:cxn modelId="{632102A4-56D6-4F4A-A33C-AF2F430A4E48}" srcId="{EE3D4A6B-6A96-469A-8947-77AC2105173C}" destId="{3E8F3A92-3EBC-4578-A645-A8D39E78CBE7}" srcOrd="0" destOrd="0" parTransId="{B5D2131A-B868-4040-8487-565BB175A99C}" sibTransId="{0C922019-DCA0-481C-9ECC-9104D77781EC}"/>
    <dgm:cxn modelId="{DD3D7AA6-2D0B-4B8A-A6E3-95836E8BE822}" type="presOf" srcId="{DA770A1A-9784-4E4F-AD78-E1C6C9D6592E}" destId="{614EB436-520F-46B7-AE17-4BAFAD23E2F6}" srcOrd="1" destOrd="0" presId="urn:microsoft.com/office/officeart/2005/8/layout/bProcess3"/>
    <dgm:cxn modelId="{57882AAA-060B-47AC-B765-17FA5A8DF9D2}" type="presOf" srcId="{F73F6778-F5AF-42AE-B628-20AE692BF736}" destId="{FD092C8C-5EAF-466C-AAF4-5F405B655176}" srcOrd="0" destOrd="0" presId="urn:microsoft.com/office/officeart/2005/8/layout/bProcess3"/>
    <dgm:cxn modelId="{0AB9A2AD-899A-4527-8637-932156F3DE05}" type="presOf" srcId="{2143C9D8-ACD0-47D2-A487-6D0A90A2ECC0}" destId="{1E119403-B31E-4835-AA56-20E5231315C9}" srcOrd="1" destOrd="0" presId="urn:microsoft.com/office/officeart/2005/8/layout/bProcess3"/>
    <dgm:cxn modelId="{DB18F6AD-FF6B-4798-AD85-7299A49E0BA3}" type="presOf" srcId="{C8260FF6-204F-4CA9-A11E-92EAEFCAC923}" destId="{6AD042D8-EEF9-4E7F-BC73-E48868AA8CE6}" srcOrd="0" destOrd="0" presId="urn:microsoft.com/office/officeart/2005/8/layout/bProcess3"/>
    <dgm:cxn modelId="{248530AE-51C4-473D-94C0-31EC1EA3BB41}" type="presOf" srcId="{0C922019-DCA0-481C-9ECC-9104D77781EC}" destId="{1CA2C99A-1DB7-481A-BE4D-0E7456E9F1DE}" srcOrd="0" destOrd="0" presId="urn:microsoft.com/office/officeart/2005/8/layout/bProcess3"/>
    <dgm:cxn modelId="{65B201C0-6296-424E-8EAB-A0269B12104D}" type="presOf" srcId="{59015158-353C-4D81-AF25-A72F507B990D}" destId="{B3D232B8-FFD6-473F-973A-ECC1656E93C5}" srcOrd="1" destOrd="0" presId="urn:microsoft.com/office/officeart/2005/8/layout/bProcess3"/>
    <dgm:cxn modelId="{501B1FCB-9B50-4948-81A9-AE5F8BD50F28}" srcId="{EE3D4A6B-6A96-469A-8947-77AC2105173C}" destId="{40373A5F-1BC1-4CE7-909A-6F6460ED355A}" srcOrd="7" destOrd="0" parTransId="{C0C30953-CF57-40A1-A226-7AC925DA825A}" sibTransId="{F73F6778-F5AF-42AE-B628-20AE692BF736}"/>
    <dgm:cxn modelId="{2FD6BFD4-053E-43B8-B783-137CF3BA04DB}" type="presOf" srcId="{DA770A1A-9784-4E4F-AD78-E1C6C9D6592E}" destId="{9B1C3351-46F1-4D5F-97C8-742D991CCE3A}" srcOrd="0" destOrd="0" presId="urn:microsoft.com/office/officeart/2005/8/layout/bProcess3"/>
    <dgm:cxn modelId="{67FEC7DC-88CB-4D97-8DF1-2E0F2E992C47}" type="presOf" srcId="{378996E4-E77C-429D-A467-BA9BF2847D37}" destId="{DFB3FFCF-1B7B-46A8-BEA9-271762629FAD}" srcOrd="0" destOrd="0" presId="urn:microsoft.com/office/officeart/2005/8/layout/bProcess3"/>
    <dgm:cxn modelId="{9B2EDDE3-5F61-4050-B16B-76885F3FC8B8}" type="presOf" srcId="{31F74319-DDFC-4BBB-B7BF-58B2EB3383B7}" destId="{845560FD-7B88-4A38-924B-73C86A49E224}" srcOrd="0" destOrd="0" presId="urn:microsoft.com/office/officeart/2005/8/layout/bProcess3"/>
    <dgm:cxn modelId="{298310EE-756E-436D-B37F-B3E838067858}" srcId="{EE3D4A6B-6A96-469A-8947-77AC2105173C}" destId="{43BE4CCB-5777-4A17-91E8-144585EA2683}" srcOrd="3" destOrd="0" parTransId="{AE745849-3991-4ED8-8908-5E54A2C6527B}" sibTransId="{C8260FF6-204F-4CA9-A11E-92EAEFCAC923}"/>
    <dgm:cxn modelId="{C92BE2F3-697E-454C-BCA7-FCD83CEB1271}" type="presOf" srcId="{473A27B3-985F-4A18-B2FE-B80268D58656}" destId="{4F5762A6-F332-4A54-B6D4-E3F0DF38A232}" srcOrd="0" destOrd="0" presId="urn:microsoft.com/office/officeart/2005/8/layout/bProcess3"/>
    <dgm:cxn modelId="{79AFCEF7-C1F1-4142-AFF7-4468B931B478}" type="presOf" srcId="{C8260FF6-204F-4CA9-A11E-92EAEFCAC923}" destId="{CB1258AD-77AD-4A0D-B239-1DBD66C726F5}" srcOrd="1" destOrd="0" presId="urn:microsoft.com/office/officeart/2005/8/layout/bProcess3"/>
    <dgm:cxn modelId="{375FC28D-1E11-4372-B957-4D5E9421B4F5}" type="presParOf" srcId="{2F30FE7A-4F17-4CFC-9E69-EF86D557926A}" destId="{21208F54-508C-4BFC-87D8-1C25DCC55D0A}" srcOrd="0" destOrd="0" presId="urn:microsoft.com/office/officeart/2005/8/layout/bProcess3"/>
    <dgm:cxn modelId="{9522A13D-C557-42F7-9CD3-A241E052EC5F}" type="presParOf" srcId="{2F30FE7A-4F17-4CFC-9E69-EF86D557926A}" destId="{1CA2C99A-1DB7-481A-BE4D-0E7456E9F1DE}" srcOrd="1" destOrd="0" presId="urn:microsoft.com/office/officeart/2005/8/layout/bProcess3"/>
    <dgm:cxn modelId="{FE021416-C6C5-41CA-B637-42F77EA33A51}" type="presParOf" srcId="{1CA2C99A-1DB7-481A-BE4D-0E7456E9F1DE}" destId="{2916BFCE-93C5-41E5-96FF-6B778F1FDD1B}" srcOrd="0" destOrd="0" presId="urn:microsoft.com/office/officeart/2005/8/layout/bProcess3"/>
    <dgm:cxn modelId="{29530AA4-203F-4007-8435-26CE97F84B49}" type="presParOf" srcId="{2F30FE7A-4F17-4CFC-9E69-EF86D557926A}" destId="{78B600FC-501B-445F-9324-4A7E3C4EE13B}" srcOrd="2" destOrd="0" presId="urn:microsoft.com/office/officeart/2005/8/layout/bProcess3"/>
    <dgm:cxn modelId="{5EAB423A-83B8-4A55-A88F-9AAD5DC93FC5}" type="presParOf" srcId="{2F30FE7A-4F17-4CFC-9E69-EF86D557926A}" destId="{FD9ABA62-6A97-47F9-96D5-11B4388B814E}" srcOrd="3" destOrd="0" presId="urn:microsoft.com/office/officeart/2005/8/layout/bProcess3"/>
    <dgm:cxn modelId="{A1EE3832-5DCC-402E-B38A-EC8487A61F79}" type="presParOf" srcId="{FD9ABA62-6A97-47F9-96D5-11B4388B814E}" destId="{B3D232B8-FFD6-473F-973A-ECC1656E93C5}" srcOrd="0" destOrd="0" presId="urn:microsoft.com/office/officeart/2005/8/layout/bProcess3"/>
    <dgm:cxn modelId="{AB95370F-FC00-42FF-AA82-046A01A9BB3A}" type="presParOf" srcId="{2F30FE7A-4F17-4CFC-9E69-EF86D557926A}" destId="{27CE50DC-A220-4843-87F4-8E670E270651}" srcOrd="4" destOrd="0" presId="urn:microsoft.com/office/officeart/2005/8/layout/bProcess3"/>
    <dgm:cxn modelId="{4868E0D2-832A-4EBB-A21D-F8521A0A3B38}" type="presParOf" srcId="{2F30FE7A-4F17-4CFC-9E69-EF86D557926A}" destId="{9B1C3351-46F1-4D5F-97C8-742D991CCE3A}" srcOrd="5" destOrd="0" presId="urn:microsoft.com/office/officeart/2005/8/layout/bProcess3"/>
    <dgm:cxn modelId="{14DA028A-51CC-4200-BA16-DE5F97F2A430}" type="presParOf" srcId="{9B1C3351-46F1-4D5F-97C8-742D991CCE3A}" destId="{614EB436-520F-46B7-AE17-4BAFAD23E2F6}" srcOrd="0" destOrd="0" presId="urn:microsoft.com/office/officeart/2005/8/layout/bProcess3"/>
    <dgm:cxn modelId="{4BEE3479-BE51-481D-8D6E-1008DA30CB50}" type="presParOf" srcId="{2F30FE7A-4F17-4CFC-9E69-EF86D557926A}" destId="{0B404BF0-F24C-4E95-A35F-1711108FC48D}" srcOrd="6" destOrd="0" presId="urn:microsoft.com/office/officeart/2005/8/layout/bProcess3"/>
    <dgm:cxn modelId="{703EF407-229D-4D2B-BD7F-CD02E8D1CCA0}" type="presParOf" srcId="{2F30FE7A-4F17-4CFC-9E69-EF86D557926A}" destId="{6AD042D8-EEF9-4E7F-BC73-E48868AA8CE6}" srcOrd="7" destOrd="0" presId="urn:microsoft.com/office/officeart/2005/8/layout/bProcess3"/>
    <dgm:cxn modelId="{ED2CEFEB-F497-4867-9CDD-9F46DDBA4E9F}" type="presParOf" srcId="{6AD042D8-EEF9-4E7F-BC73-E48868AA8CE6}" destId="{CB1258AD-77AD-4A0D-B239-1DBD66C726F5}" srcOrd="0" destOrd="0" presId="urn:microsoft.com/office/officeart/2005/8/layout/bProcess3"/>
    <dgm:cxn modelId="{FE0545C6-A51C-40D7-828C-8715AAAE3F6E}" type="presParOf" srcId="{2F30FE7A-4F17-4CFC-9E69-EF86D557926A}" destId="{10874C46-CFFE-4897-9D50-0CD5CCF0F3D1}" srcOrd="8" destOrd="0" presId="urn:microsoft.com/office/officeart/2005/8/layout/bProcess3"/>
    <dgm:cxn modelId="{06FFE89E-1764-4889-BF70-2EEC3FEC4FBA}" type="presParOf" srcId="{2F30FE7A-4F17-4CFC-9E69-EF86D557926A}" destId="{4F5762A6-F332-4A54-B6D4-E3F0DF38A232}" srcOrd="9" destOrd="0" presId="urn:microsoft.com/office/officeart/2005/8/layout/bProcess3"/>
    <dgm:cxn modelId="{ECBB36C8-E192-497A-95F2-F39D5EA9FBB9}" type="presParOf" srcId="{4F5762A6-F332-4A54-B6D4-E3F0DF38A232}" destId="{10D391DB-E6CE-4842-BBE6-8B1567208015}" srcOrd="0" destOrd="0" presId="urn:microsoft.com/office/officeart/2005/8/layout/bProcess3"/>
    <dgm:cxn modelId="{725ADCBF-AC89-45DD-A23C-D90B9BA4B7DE}" type="presParOf" srcId="{2F30FE7A-4F17-4CFC-9E69-EF86D557926A}" destId="{C5BC6D49-710B-4BF8-8DE2-C90C45E94915}" srcOrd="10" destOrd="0" presId="urn:microsoft.com/office/officeart/2005/8/layout/bProcess3"/>
    <dgm:cxn modelId="{9CFA7F42-F53E-4B6C-90C9-D8E71767449B}" type="presParOf" srcId="{2F30FE7A-4F17-4CFC-9E69-EF86D557926A}" destId="{FE71DB2F-D7BB-4685-8F00-2A836CB038F9}" srcOrd="11" destOrd="0" presId="urn:microsoft.com/office/officeart/2005/8/layout/bProcess3"/>
    <dgm:cxn modelId="{0FB3B811-022B-43E3-81B3-AF70E77BDBD3}" type="presParOf" srcId="{FE71DB2F-D7BB-4685-8F00-2A836CB038F9}" destId="{2F2EFE4D-2DA6-41CA-9B2B-89782D02E896}" srcOrd="0" destOrd="0" presId="urn:microsoft.com/office/officeart/2005/8/layout/bProcess3"/>
    <dgm:cxn modelId="{52462895-5643-4CFF-9048-C928A9172B6C}" type="presParOf" srcId="{2F30FE7A-4F17-4CFC-9E69-EF86D557926A}" destId="{DFB3FFCF-1B7B-46A8-BEA9-271762629FAD}" srcOrd="12" destOrd="0" presId="urn:microsoft.com/office/officeart/2005/8/layout/bProcess3"/>
    <dgm:cxn modelId="{9A83245D-1886-4FBC-B377-889485208A33}" type="presParOf" srcId="{2F30FE7A-4F17-4CFC-9E69-EF86D557926A}" destId="{07932440-39E6-443B-8391-AAE47E4796EF}" srcOrd="13" destOrd="0" presId="urn:microsoft.com/office/officeart/2005/8/layout/bProcess3"/>
    <dgm:cxn modelId="{FC4AE8A1-756A-4004-9114-1AE43650D1A7}" type="presParOf" srcId="{07932440-39E6-443B-8391-AAE47E4796EF}" destId="{1E119403-B31E-4835-AA56-20E5231315C9}" srcOrd="0" destOrd="0" presId="urn:microsoft.com/office/officeart/2005/8/layout/bProcess3"/>
    <dgm:cxn modelId="{F6BCA0CE-15AF-4D5F-9DB2-2BAB54A483EC}" type="presParOf" srcId="{2F30FE7A-4F17-4CFC-9E69-EF86D557926A}" destId="{D02DF574-9215-40CC-AA86-3C1FA2197FF2}" srcOrd="14" destOrd="0" presId="urn:microsoft.com/office/officeart/2005/8/layout/bProcess3"/>
    <dgm:cxn modelId="{CE484802-955C-4908-A880-9754D3E5D444}" type="presParOf" srcId="{2F30FE7A-4F17-4CFC-9E69-EF86D557926A}" destId="{FD092C8C-5EAF-466C-AAF4-5F405B655176}" srcOrd="15" destOrd="0" presId="urn:microsoft.com/office/officeart/2005/8/layout/bProcess3"/>
    <dgm:cxn modelId="{DCAB004A-D38E-4867-A659-CF6E03A1F9B6}" type="presParOf" srcId="{FD092C8C-5EAF-466C-AAF4-5F405B655176}" destId="{AB8F1452-182A-46C2-971F-F4B0CDA78163}" srcOrd="0" destOrd="0" presId="urn:microsoft.com/office/officeart/2005/8/layout/bProcess3"/>
    <dgm:cxn modelId="{F74D47F3-A11C-4598-A1AF-31F0D14EA196}" type="presParOf" srcId="{2F30FE7A-4F17-4CFC-9E69-EF86D557926A}" destId="{36CE3C1A-28C1-4A77-BB61-E5367BB46363}" srcOrd="16" destOrd="0" presId="urn:microsoft.com/office/officeart/2005/8/layout/bProcess3"/>
    <dgm:cxn modelId="{89025175-6466-4A70-853E-CCF3297A10B8}" type="presParOf" srcId="{2F30FE7A-4F17-4CFC-9E69-EF86D557926A}" destId="{8A2D0198-8298-4E4C-A829-BAE81092F04E}" srcOrd="17" destOrd="0" presId="urn:microsoft.com/office/officeart/2005/8/layout/bProcess3"/>
    <dgm:cxn modelId="{B30F0758-9FE2-46D1-AF83-61ADC675B69B}" type="presParOf" srcId="{8A2D0198-8298-4E4C-A829-BAE81092F04E}" destId="{B1CC63DA-881E-4726-BC30-834D1AAFBF43}" srcOrd="0" destOrd="0" presId="urn:microsoft.com/office/officeart/2005/8/layout/bProcess3"/>
    <dgm:cxn modelId="{7E2BA062-D4EE-4BCA-9C4E-CA7899BDE843}" type="presParOf" srcId="{2F30FE7A-4F17-4CFC-9E69-EF86D557926A}" destId="{845560FD-7B88-4A38-924B-73C86A49E224}" srcOrd="1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F6C8E-F1B2-4076-A864-E1F1C435DB07}">
      <dsp:nvSpPr>
        <dsp:cNvPr id="0" name=""/>
        <dsp:cNvSpPr/>
      </dsp:nvSpPr>
      <dsp:spPr>
        <a:xfrm>
          <a:off x="3566" y="564251"/>
          <a:ext cx="1559262" cy="93555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1" kern="1200" dirty="0">
              <a:latin typeface="Arial" panose="020B0604020202020204" pitchFamily="34" charset="0"/>
              <a:cs typeface="Arial" panose="020B0604020202020204" pitchFamily="34" charset="0"/>
            </a:rPr>
            <a:t>Levantamiento de información y preparación metodológica </a:t>
          </a:r>
        </a:p>
      </dsp:txBody>
      <dsp:txXfrm>
        <a:off x="30968" y="591653"/>
        <a:ext cx="1504458" cy="880753"/>
      </dsp:txXfrm>
    </dsp:sp>
    <dsp:sp modelId="{0236C2D6-7DDF-4FD3-B272-7CD02821CFA9}">
      <dsp:nvSpPr>
        <dsp:cNvPr id="0" name=""/>
        <dsp:cNvSpPr/>
      </dsp:nvSpPr>
      <dsp:spPr>
        <a:xfrm>
          <a:off x="1718755" y="838681"/>
          <a:ext cx="330563" cy="386697"/>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CO" sz="1200" b="1" kern="1200" dirty="0">
            <a:latin typeface="Arial" panose="020B0604020202020204" pitchFamily="34" charset="0"/>
            <a:cs typeface="Arial" panose="020B0604020202020204" pitchFamily="34" charset="0"/>
          </a:endParaRPr>
        </a:p>
      </dsp:txBody>
      <dsp:txXfrm>
        <a:off x="1718755" y="916020"/>
        <a:ext cx="231394" cy="232019"/>
      </dsp:txXfrm>
    </dsp:sp>
    <dsp:sp modelId="{EDA0C754-C008-4412-8832-34BC39F17641}">
      <dsp:nvSpPr>
        <dsp:cNvPr id="0" name=""/>
        <dsp:cNvSpPr/>
      </dsp:nvSpPr>
      <dsp:spPr>
        <a:xfrm>
          <a:off x="2186534" y="564251"/>
          <a:ext cx="1559262" cy="935557"/>
        </a:xfrm>
        <a:prstGeom prst="roundRect">
          <a:avLst>
            <a:gd name="adj" fmla="val 10000"/>
          </a:avLst>
        </a:prstGeom>
        <a:gradFill rotWithShape="0">
          <a:gsLst>
            <a:gs pos="0">
              <a:schemeClr val="accent3">
                <a:hueOff val="-18680"/>
                <a:satOff val="-16935"/>
                <a:lumOff val="2615"/>
                <a:alphaOff val="0"/>
                <a:satMod val="103000"/>
                <a:lumMod val="102000"/>
                <a:tint val="94000"/>
              </a:schemeClr>
            </a:gs>
            <a:gs pos="50000">
              <a:schemeClr val="accent3">
                <a:hueOff val="-18680"/>
                <a:satOff val="-16935"/>
                <a:lumOff val="2615"/>
                <a:alphaOff val="0"/>
                <a:satMod val="110000"/>
                <a:lumMod val="100000"/>
                <a:shade val="100000"/>
              </a:schemeClr>
            </a:gs>
            <a:gs pos="100000">
              <a:schemeClr val="accent3">
                <a:hueOff val="-18680"/>
                <a:satOff val="-16935"/>
                <a:lumOff val="2615"/>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1" kern="1200" dirty="0">
              <a:latin typeface="Arial" panose="020B0604020202020204" pitchFamily="34" charset="0"/>
              <a:cs typeface="Arial" panose="020B0604020202020204" pitchFamily="34" charset="0"/>
            </a:rPr>
            <a:t>Diagnóstico Institucional</a:t>
          </a:r>
        </a:p>
      </dsp:txBody>
      <dsp:txXfrm>
        <a:off x="2213936" y="591653"/>
        <a:ext cx="1504458" cy="880753"/>
      </dsp:txXfrm>
    </dsp:sp>
    <dsp:sp modelId="{F5BB5AB6-3755-4B2F-85C1-3A51B5374606}">
      <dsp:nvSpPr>
        <dsp:cNvPr id="0" name=""/>
        <dsp:cNvSpPr/>
      </dsp:nvSpPr>
      <dsp:spPr>
        <a:xfrm>
          <a:off x="3901723" y="838681"/>
          <a:ext cx="330563" cy="386697"/>
        </a:xfrm>
        <a:prstGeom prst="rightArrow">
          <a:avLst>
            <a:gd name="adj1" fmla="val 60000"/>
            <a:gd name="adj2" fmla="val 50000"/>
          </a:avLst>
        </a:prstGeom>
        <a:gradFill rotWithShape="0">
          <a:gsLst>
            <a:gs pos="0">
              <a:schemeClr val="accent3">
                <a:hueOff val="-28020"/>
                <a:satOff val="-25403"/>
                <a:lumOff val="3922"/>
                <a:alphaOff val="0"/>
                <a:satMod val="103000"/>
                <a:lumMod val="102000"/>
                <a:tint val="94000"/>
              </a:schemeClr>
            </a:gs>
            <a:gs pos="50000">
              <a:schemeClr val="accent3">
                <a:hueOff val="-28020"/>
                <a:satOff val="-25403"/>
                <a:lumOff val="3922"/>
                <a:alphaOff val="0"/>
                <a:satMod val="110000"/>
                <a:lumMod val="100000"/>
                <a:shade val="100000"/>
              </a:schemeClr>
            </a:gs>
            <a:gs pos="100000">
              <a:schemeClr val="accent3">
                <a:hueOff val="-28020"/>
                <a:satOff val="-25403"/>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CO" sz="1200" b="1" kern="1200" dirty="0">
            <a:latin typeface="Arial" panose="020B0604020202020204" pitchFamily="34" charset="0"/>
            <a:cs typeface="Arial" panose="020B0604020202020204" pitchFamily="34" charset="0"/>
          </a:endParaRPr>
        </a:p>
      </dsp:txBody>
      <dsp:txXfrm>
        <a:off x="3901723" y="916020"/>
        <a:ext cx="231394" cy="232019"/>
      </dsp:txXfrm>
    </dsp:sp>
    <dsp:sp modelId="{04386835-8011-40A7-A41C-E0FB468C8F77}">
      <dsp:nvSpPr>
        <dsp:cNvPr id="0" name=""/>
        <dsp:cNvSpPr/>
      </dsp:nvSpPr>
      <dsp:spPr>
        <a:xfrm>
          <a:off x="4369502" y="564251"/>
          <a:ext cx="1559262" cy="935557"/>
        </a:xfrm>
        <a:prstGeom prst="roundRect">
          <a:avLst>
            <a:gd name="adj" fmla="val 10000"/>
          </a:avLst>
        </a:prstGeom>
        <a:gradFill rotWithShape="0">
          <a:gsLst>
            <a:gs pos="0">
              <a:schemeClr val="accent3">
                <a:hueOff val="-37360"/>
                <a:satOff val="-33871"/>
                <a:lumOff val="5229"/>
                <a:alphaOff val="0"/>
                <a:satMod val="103000"/>
                <a:lumMod val="102000"/>
                <a:tint val="94000"/>
              </a:schemeClr>
            </a:gs>
            <a:gs pos="50000">
              <a:schemeClr val="accent3">
                <a:hueOff val="-37360"/>
                <a:satOff val="-33871"/>
                <a:lumOff val="5229"/>
                <a:alphaOff val="0"/>
                <a:satMod val="110000"/>
                <a:lumMod val="100000"/>
                <a:shade val="100000"/>
              </a:schemeClr>
            </a:gs>
            <a:gs pos="100000">
              <a:schemeClr val="accent3">
                <a:hueOff val="-37360"/>
                <a:satOff val="-33871"/>
                <a:lumOff val="5229"/>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1" kern="1200" dirty="0">
              <a:latin typeface="Arial" panose="020B0604020202020204" pitchFamily="34" charset="0"/>
              <a:cs typeface="Arial" panose="020B0604020202020204" pitchFamily="34" charset="0"/>
            </a:rPr>
            <a:t>Direccionamiento Estratégico </a:t>
          </a:r>
        </a:p>
      </dsp:txBody>
      <dsp:txXfrm>
        <a:off x="4396904" y="591653"/>
        <a:ext cx="1504458" cy="880753"/>
      </dsp:txXfrm>
    </dsp:sp>
    <dsp:sp modelId="{565BAECB-97A6-4CF6-8B0E-8410315EF621}">
      <dsp:nvSpPr>
        <dsp:cNvPr id="0" name=""/>
        <dsp:cNvSpPr/>
      </dsp:nvSpPr>
      <dsp:spPr>
        <a:xfrm>
          <a:off x="6084691" y="838681"/>
          <a:ext cx="330563" cy="386697"/>
        </a:xfrm>
        <a:prstGeom prst="rightArrow">
          <a:avLst>
            <a:gd name="adj1" fmla="val 60000"/>
            <a:gd name="adj2" fmla="val 50000"/>
          </a:avLst>
        </a:prstGeom>
        <a:gradFill rotWithShape="0">
          <a:gsLst>
            <a:gs pos="0">
              <a:schemeClr val="accent3">
                <a:hueOff val="-56040"/>
                <a:satOff val="-50806"/>
                <a:lumOff val="7844"/>
                <a:alphaOff val="0"/>
                <a:satMod val="103000"/>
                <a:lumMod val="102000"/>
                <a:tint val="94000"/>
              </a:schemeClr>
            </a:gs>
            <a:gs pos="50000">
              <a:schemeClr val="accent3">
                <a:hueOff val="-56040"/>
                <a:satOff val="-50806"/>
                <a:lumOff val="7844"/>
                <a:alphaOff val="0"/>
                <a:satMod val="110000"/>
                <a:lumMod val="100000"/>
                <a:shade val="100000"/>
              </a:schemeClr>
            </a:gs>
            <a:gs pos="100000">
              <a:schemeClr val="accent3">
                <a:hueOff val="-56040"/>
                <a:satOff val="-50806"/>
                <a:lumOff val="784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CO" sz="1800" b="1" kern="1200" dirty="0">
            <a:latin typeface="Arial" panose="020B0604020202020204" pitchFamily="34" charset="0"/>
            <a:cs typeface="Arial" panose="020B0604020202020204" pitchFamily="34" charset="0"/>
          </a:endParaRPr>
        </a:p>
      </dsp:txBody>
      <dsp:txXfrm>
        <a:off x="6084691" y="916020"/>
        <a:ext cx="231394" cy="232019"/>
      </dsp:txXfrm>
    </dsp:sp>
    <dsp:sp modelId="{81081196-5B65-4055-B5A3-AD43A15ABF56}">
      <dsp:nvSpPr>
        <dsp:cNvPr id="0" name=""/>
        <dsp:cNvSpPr/>
      </dsp:nvSpPr>
      <dsp:spPr>
        <a:xfrm>
          <a:off x="6552470" y="564251"/>
          <a:ext cx="1559262" cy="935557"/>
        </a:xfrm>
        <a:prstGeom prst="roundRect">
          <a:avLst>
            <a:gd name="adj" fmla="val 10000"/>
          </a:avLst>
        </a:prstGeom>
        <a:gradFill rotWithShape="0">
          <a:gsLst>
            <a:gs pos="0">
              <a:schemeClr val="accent3">
                <a:hueOff val="-56040"/>
                <a:satOff val="-50806"/>
                <a:lumOff val="7844"/>
                <a:alphaOff val="0"/>
                <a:satMod val="103000"/>
                <a:lumMod val="102000"/>
                <a:tint val="94000"/>
              </a:schemeClr>
            </a:gs>
            <a:gs pos="50000">
              <a:schemeClr val="accent3">
                <a:hueOff val="-56040"/>
                <a:satOff val="-50806"/>
                <a:lumOff val="7844"/>
                <a:alphaOff val="0"/>
                <a:satMod val="110000"/>
                <a:lumMod val="100000"/>
                <a:shade val="100000"/>
              </a:schemeClr>
            </a:gs>
            <a:gs pos="100000">
              <a:schemeClr val="accent3">
                <a:hueOff val="-56040"/>
                <a:satOff val="-50806"/>
                <a:lumOff val="7844"/>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1" kern="1200" dirty="0">
              <a:latin typeface="Arial" panose="020B0604020202020204" pitchFamily="34" charset="0"/>
              <a:cs typeface="Arial" panose="020B0604020202020204" pitchFamily="34" charset="0"/>
            </a:rPr>
            <a:t>Proyectos</a:t>
          </a:r>
        </a:p>
      </dsp:txBody>
      <dsp:txXfrm>
        <a:off x="6579872" y="591653"/>
        <a:ext cx="1504458" cy="8807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02F37-D667-43AE-8815-1D1F06768736}">
      <dsp:nvSpPr>
        <dsp:cNvPr id="0" name=""/>
        <dsp:cNvSpPr/>
      </dsp:nvSpPr>
      <dsp:spPr>
        <a:xfrm>
          <a:off x="1565" y="516951"/>
          <a:ext cx="1850373" cy="1166198"/>
        </a:xfrm>
        <a:prstGeom prst="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0" kern="1200" dirty="0">
              <a:latin typeface="Arial" panose="020B0604020202020204" pitchFamily="34" charset="0"/>
              <a:cs typeface="Arial" panose="020B0604020202020204" pitchFamily="34" charset="0"/>
            </a:rPr>
            <a:t>Diseño y operación de un banco de proyectos institucionales</a:t>
          </a:r>
        </a:p>
      </dsp:txBody>
      <dsp:txXfrm>
        <a:off x="1565" y="516951"/>
        <a:ext cx="1850373" cy="1166198"/>
      </dsp:txXfrm>
    </dsp:sp>
    <dsp:sp modelId="{5A9C8EAD-2A09-40E4-BAE2-8150020B25DF}">
      <dsp:nvSpPr>
        <dsp:cNvPr id="0" name=""/>
        <dsp:cNvSpPr/>
      </dsp:nvSpPr>
      <dsp:spPr>
        <a:xfrm>
          <a:off x="2050009" y="505839"/>
          <a:ext cx="1980704" cy="1188422"/>
        </a:xfrm>
        <a:prstGeom prst="rect">
          <a:avLst/>
        </a:prstGeom>
        <a:gradFill rotWithShape="0">
          <a:gsLst>
            <a:gs pos="0">
              <a:schemeClr val="accent1">
                <a:shade val="80000"/>
                <a:hueOff val="-168517"/>
                <a:satOff val="-18334"/>
                <a:lumOff val="12150"/>
                <a:alphaOff val="0"/>
                <a:lumMod val="110000"/>
                <a:satMod val="105000"/>
                <a:tint val="67000"/>
              </a:schemeClr>
            </a:gs>
            <a:gs pos="50000">
              <a:schemeClr val="accent1">
                <a:shade val="80000"/>
                <a:hueOff val="-168517"/>
                <a:satOff val="-18334"/>
                <a:lumOff val="12150"/>
                <a:alphaOff val="0"/>
                <a:lumMod val="105000"/>
                <a:satMod val="103000"/>
                <a:tint val="73000"/>
              </a:schemeClr>
            </a:gs>
            <a:gs pos="100000">
              <a:schemeClr val="accent1">
                <a:shade val="80000"/>
                <a:hueOff val="-168517"/>
                <a:satOff val="-18334"/>
                <a:lumOff val="1215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Arial" panose="020B0604020202020204" pitchFamily="34" charset="0"/>
              <a:cs typeface="Arial" panose="020B0604020202020204" pitchFamily="34" charset="0"/>
            </a:rPr>
            <a:t>Creación y operación del Observatorio institucional y de contexto, fortaleciendo el trabajo en red</a:t>
          </a:r>
          <a:endParaRPr lang="es-CO" sz="1200" b="0" kern="1200" dirty="0">
            <a:latin typeface="Arial" panose="020B0604020202020204" pitchFamily="34" charset="0"/>
            <a:cs typeface="Arial" panose="020B0604020202020204" pitchFamily="34" charset="0"/>
          </a:endParaRPr>
        </a:p>
      </dsp:txBody>
      <dsp:txXfrm>
        <a:off x="2050009" y="505839"/>
        <a:ext cx="1980704" cy="1188422"/>
      </dsp:txXfrm>
    </dsp:sp>
    <dsp:sp modelId="{8484CF91-9EA4-464F-9485-606E416FBDD5}">
      <dsp:nvSpPr>
        <dsp:cNvPr id="0" name=""/>
        <dsp:cNvSpPr/>
      </dsp:nvSpPr>
      <dsp:spPr>
        <a:xfrm>
          <a:off x="4228784" y="505839"/>
          <a:ext cx="1980704" cy="1188422"/>
        </a:xfrm>
        <a:prstGeom prst="rect">
          <a:avLst/>
        </a:prstGeom>
        <a:gradFill rotWithShape="0">
          <a:gsLst>
            <a:gs pos="0">
              <a:schemeClr val="accent1">
                <a:shade val="80000"/>
                <a:hueOff val="-337033"/>
                <a:satOff val="-36667"/>
                <a:lumOff val="24301"/>
                <a:alphaOff val="0"/>
                <a:lumMod val="110000"/>
                <a:satMod val="105000"/>
                <a:tint val="67000"/>
              </a:schemeClr>
            </a:gs>
            <a:gs pos="50000">
              <a:schemeClr val="accent1">
                <a:shade val="80000"/>
                <a:hueOff val="-337033"/>
                <a:satOff val="-36667"/>
                <a:lumOff val="24301"/>
                <a:alphaOff val="0"/>
                <a:lumMod val="105000"/>
                <a:satMod val="103000"/>
                <a:tint val="73000"/>
              </a:schemeClr>
            </a:gs>
            <a:gs pos="100000">
              <a:schemeClr val="accent1">
                <a:shade val="80000"/>
                <a:hueOff val="-337033"/>
                <a:satOff val="-36667"/>
                <a:lumOff val="2430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0" kern="1200" dirty="0">
              <a:latin typeface="Arial" panose="020B0604020202020204" pitchFamily="34" charset="0"/>
              <a:cs typeface="Arial" panose="020B0604020202020204" pitchFamily="34" charset="0"/>
            </a:rPr>
            <a:t>Diseño y creación de un centro de pensamiento y de liderazgo asociado a la agenda 2030 (ODS)</a:t>
          </a:r>
        </a:p>
      </dsp:txBody>
      <dsp:txXfrm>
        <a:off x="4228784" y="505839"/>
        <a:ext cx="1980704" cy="1188422"/>
      </dsp:txXfrm>
    </dsp:sp>
    <dsp:sp modelId="{806AA0E4-84E8-4ABE-A789-4DEDA3A553E5}">
      <dsp:nvSpPr>
        <dsp:cNvPr id="0" name=""/>
        <dsp:cNvSpPr/>
      </dsp:nvSpPr>
      <dsp:spPr>
        <a:xfrm>
          <a:off x="6407558" y="505839"/>
          <a:ext cx="1980704" cy="1188422"/>
        </a:xfrm>
        <a:prstGeom prst="rect">
          <a:avLst/>
        </a:prstGeom>
        <a:gradFill rotWithShape="0">
          <a:gsLst>
            <a:gs pos="0">
              <a:schemeClr val="accent1">
                <a:shade val="80000"/>
                <a:hueOff val="-505550"/>
                <a:satOff val="-55001"/>
                <a:lumOff val="36451"/>
                <a:alphaOff val="0"/>
                <a:lumMod val="110000"/>
                <a:satMod val="105000"/>
                <a:tint val="67000"/>
              </a:schemeClr>
            </a:gs>
            <a:gs pos="50000">
              <a:schemeClr val="accent1">
                <a:shade val="80000"/>
                <a:hueOff val="-505550"/>
                <a:satOff val="-55001"/>
                <a:lumOff val="36451"/>
                <a:alphaOff val="0"/>
                <a:lumMod val="105000"/>
                <a:satMod val="103000"/>
                <a:tint val="73000"/>
              </a:schemeClr>
            </a:gs>
            <a:gs pos="100000">
              <a:schemeClr val="accent1">
                <a:shade val="80000"/>
                <a:hueOff val="-505550"/>
                <a:satOff val="-55001"/>
                <a:lumOff val="364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0" kern="1200" dirty="0">
              <a:latin typeface="Arial" panose="020B0604020202020204" pitchFamily="34" charset="0"/>
              <a:cs typeface="Arial" panose="020B0604020202020204" pitchFamily="34" charset="0"/>
            </a:rPr>
            <a:t>Diseño y puesta en marcha de un centro de gestión integral del desarrollo profesional del egresado</a:t>
          </a:r>
        </a:p>
      </dsp:txBody>
      <dsp:txXfrm>
        <a:off x="6407558" y="505839"/>
        <a:ext cx="1980704" cy="118842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6797A-3CF2-447F-BE98-B9C3C3F87743}">
      <dsp:nvSpPr>
        <dsp:cNvPr id="0" name=""/>
        <dsp:cNvSpPr/>
      </dsp:nvSpPr>
      <dsp:spPr>
        <a:xfrm>
          <a:off x="1564569" y="602"/>
          <a:ext cx="1953421" cy="1172053"/>
        </a:xfrm>
        <a:prstGeom prst="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0" kern="1200" dirty="0">
              <a:latin typeface="Arial" panose="020B0604020202020204" pitchFamily="34" charset="0"/>
              <a:cs typeface="Arial" panose="020B0604020202020204" pitchFamily="34" charset="0"/>
            </a:rPr>
            <a:t>Fortalecer y Ampliar la oferta académica para la ciudadanía, la democracia y la paz</a:t>
          </a:r>
        </a:p>
      </dsp:txBody>
      <dsp:txXfrm>
        <a:off x="1564569" y="602"/>
        <a:ext cx="1953421" cy="1172053"/>
      </dsp:txXfrm>
    </dsp:sp>
    <dsp:sp modelId="{3C26E661-F433-473E-8BA5-8BB362DE8D89}">
      <dsp:nvSpPr>
        <dsp:cNvPr id="0" name=""/>
        <dsp:cNvSpPr/>
      </dsp:nvSpPr>
      <dsp:spPr>
        <a:xfrm>
          <a:off x="3713333" y="602"/>
          <a:ext cx="1953421" cy="1172053"/>
        </a:xfrm>
        <a:prstGeom prst="rect">
          <a:avLst/>
        </a:prstGeom>
        <a:gradFill rotWithShape="0">
          <a:gsLst>
            <a:gs pos="0">
              <a:schemeClr val="accent1">
                <a:shade val="80000"/>
                <a:hueOff val="-252775"/>
                <a:satOff val="-27500"/>
                <a:lumOff val="18225"/>
                <a:alphaOff val="0"/>
                <a:lumMod val="110000"/>
                <a:satMod val="105000"/>
                <a:tint val="67000"/>
              </a:schemeClr>
            </a:gs>
            <a:gs pos="50000">
              <a:schemeClr val="accent1">
                <a:shade val="80000"/>
                <a:hueOff val="-252775"/>
                <a:satOff val="-27500"/>
                <a:lumOff val="18225"/>
                <a:alphaOff val="0"/>
                <a:lumMod val="105000"/>
                <a:satMod val="103000"/>
                <a:tint val="73000"/>
              </a:schemeClr>
            </a:gs>
            <a:gs pos="100000">
              <a:schemeClr val="accent1">
                <a:shade val="80000"/>
                <a:hueOff val="-252775"/>
                <a:satOff val="-27500"/>
                <a:lumOff val="1822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0" kern="1200" dirty="0">
              <a:latin typeface="Arial" panose="020B0604020202020204" pitchFamily="34" charset="0"/>
              <a:cs typeface="Arial" panose="020B0604020202020204" pitchFamily="34" charset="0"/>
            </a:rPr>
            <a:t>Fortalecer la Gestión de Proyectos y Alianzas para la Paz</a:t>
          </a:r>
        </a:p>
      </dsp:txBody>
      <dsp:txXfrm>
        <a:off x="3713333" y="602"/>
        <a:ext cx="1953421" cy="1172053"/>
      </dsp:txXfrm>
    </dsp:sp>
    <dsp:sp modelId="{1FA11B99-DABD-467E-AEE8-758D39923F57}">
      <dsp:nvSpPr>
        <dsp:cNvPr id="0" name=""/>
        <dsp:cNvSpPr/>
      </dsp:nvSpPr>
      <dsp:spPr>
        <a:xfrm>
          <a:off x="5862097" y="602"/>
          <a:ext cx="1953421" cy="1172053"/>
        </a:xfrm>
        <a:prstGeom prst="rect">
          <a:avLst/>
        </a:prstGeom>
        <a:gradFill rotWithShape="0">
          <a:gsLst>
            <a:gs pos="0">
              <a:schemeClr val="accent1">
                <a:shade val="80000"/>
                <a:hueOff val="-505550"/>
                <a:satOff val="-55001"/>
                <a:lumOff val="36451"/>
                <a:alphaOff val="0"/>
                <a:lumMod val="110000"/>
                <a:satMod val="105000"/>
                <a:tint val="67000"/>
              </a:schemeClr>
            </a:gs>
            <a:gs pos="50000">
              <a:schemeClr val="accent1">
                <a:shade val="80000"/>
                <a:hueOff val="-505550"/>
                <a:satOff val="-55001"/>
                <a:lumOff val="36451"/>
                <a:alphaOff val="0"/>
                <a:lumMod val="105000"/>
                <a:satMod val="103000"/>
                <a:tint val="73000"/>
              </a:schemeClr>
            </a:gs>
            <a:gs pos="100000">
              <a:schemeClr val="accent1">
                <a:shade val="80000"/>
                <a:hueOff val="-505550"/>
                <a:satOff val="-55001"/>
                <a:lumOff val="364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0" kern="1200">
              <a:latin typeface="Arial" panose="020B0604020202020204" pitchFamily="34" charset="0"/>
              <a:cs typeface="Arial" panose="020B0604020202020204" pitchFamily="34" charset="0"/>
            </a:rPr>
            <a:t>Generar e implementar estrategias para la consolidación de la UTP como territorio de paz, convivencia, ciudadanía y democracia.</a:t>
          </a:r>
          <a:endParaRPr lang="es-CO" sz="1200" b="0" kern="1200" dirty="0">
            <a:latin typeface="Arial" panose="020B0604020202020204" pitchFamily="34" charset="0"/>
            <a:cs typeface="Arial" panose="020B0604020202020204" pitchFamily="34" charset="0"/>
          </a:endParaRPr>
        </a:p>
      </dsp:txBody>
      <dsp:txXfrm>
        <a:off x="5862097" y="602"/>
        <a:ext cx="1953421" cy="117205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6797A-3CF2-447F-BE98-B9C3C3F87743}">
      <dsp:nvSpPr>
        <dsp:cNvPr id="0" name=""/>
        <dsp:cNvSpPr/>
      </dsp:nvSpPr>
      <dsp:spPr>
        <a:xfrm>
          <a:off x="2117" y="4936"/>
          <a:ext cx="2785161" cy="1502213"/>
        </a:xfrm>
        <a:prstGeom prst="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b="0" kern="1200" dirty="0">
              <a:latin typeface="Arial" panose="020B0604020202020204" pitchFamily="34" charset="0"/>
              <a:cs typeface="Arial" panose="020B0604020202020204" pitchFamily="34" charset="0"/>
            </a:rPr>
            <a:t>Gestionar procesos para aportar al Desarrollo Sostenible.</a:t>
          </a:r>
        </a:p>
        <a:p>
          <a:pPr marL="0" lvl="0" indent="0" algn="ctr" defTabSz="444500">
            <a:lnSpc>
              <a:spcPct val="90000"/>
            </a:lnSpc>
            <a:spcBef>
              <a:spcPct val="0"/>
            </a:spcBef>
            <a:spcAft>
              <a:spcPct val="35000"/>
            </a:spcAft>
            <a:buNone/>
          </a:pPr>
          <a:r>
            <a:rPr lang="es-CO" sz="1000" b="0" kern="1200" dirty="0">
              <a:latin typeface="Arial" panose="020B0604020202020204" pitchFamily="34" charset="0"/>
              <a:ea typeface="Arial Narrow"/>
              <a:cs typeface="Arial" panose="020B0604020202020204" pitchFamily="34" charset="0"/>
            </a:rPr>
            <a:t>*Risaralda Bosque Modelo.</a:t>
          </a:r>
        </a:p>
        <a:p>
          <a:pPr marL="0" lvl="0" indent="0" algn="ctr" defTabSz="444500">
            <a:lnSpc>
              <a:spcPct val="90000"/>
            </a:lnSpc>
            <a:spcBef>
              <a:spcPct val="0"/>
            </a:spcBef>
            <a:spcAft>
              <a:spcPct val="35000"/>
            </a:spcAft>
            <a:buNone/>
          </a:pPr>
          <a:r>
            <a:rPr lang="es-CO" sz="1000" b="0" kern="1200" dirty="0">
              <a:latin typeface="Arial" panose="020B0604020202020204" pitchFamily="34" charset="0"/>
              <a:ea typeface="Arial Narrow"/>
              <a:cs typeface="Arial" panose="020B0604020202020204" pitchFamily="34" charset="0"/>
            </a:rPr>
            <a:t>*</a:t>
          </a:r>
          <a:r>
            <a:rPr lang="es-ES" sz="1000" b="0" kern="1200" dirty="0">
              <a:latin typeface="Arial" panose="020B0604020202020204" pitchFamily="34" charset="0"/>
              <a:ea typeface="Arial Narrow"/>
              <a:cs typeface="Arial" panose="020B0604020202020204" pitchFamily="34" charset="0"/>
            </a:rPr>
            <a:t>Red de custodios de semillas. </a:t>
          </a:r>
        </a:p>
        <a:p>
          <a:pPr marL="0" lvl="0" indent="0" algn="ctr" defTabSz="444500">
            <a:lnSpc>
              <a:spcPct val="90000"/>
            </a:lnSpc>
            <a:spcBef>
              <a:spcPct val="0"/>
            </a:spcBef>
            <a:spcAft>
              <a:spcPct val="35000"/>
            </a:spcAft>
            <a:buNone/>
          </a:pPr>
          <a:r>
            <a:rPr lang="es-ES" sz="1000" b="0" kern="1200" dirty="0">
              <a:latin typeface="Arial" panose="020B0604020202020204" pitchFamily="34" charset="0"/>
              <a:ea typeface="Arial Narrow"/>
              <a:cs typeface="Arial" panose="020B0604020202020204" pitchFamily="34" charset="0"/>
            </a:rPr>
            <a:t>*Agroecología. </a:t>
          </a:r>
        </a:p>
        <a:p>
          <a:pPr marL="0" lvl="0" indent="0" algn="ctr" defTabSz="444500">
            <a:lnSpc>
              <a:spcPct val="90000"/>
            </a:lnSpc>
            <a:spcBef>
              <a:spcPct val="0"/>
            </a:spcBef>
            <a:spcAft>
              <a:spcPct val="35000"/>
            </a:spcAft>
            <a:buNone/>
          </a:pPr>
          <a:r>
            <a:rPr lang="es-ES" sz="1000" b="0" kern="1200" dirty="0">
              <a:latin typeface="Arial" panose="020B0604020202020204" pitchFamily="34" charset="0"/>
              <a:ea typeface="Arial Narrow"/>
              <a:cs typeface="Arial" panose="020B0604020202020204" pitchFamily="34" charset="0"/>
            </a:rPr>
            <a:t>*Alianza CARDER UTP. </a:t>
          </a:r>
        </a:p>
        <a:p>
          <a:pPr marL="0" lvl="0" indent="0" algn="ctr" defTabSz="444500">
            <a:lnSpc>
              <a:spcPct val="90000"/>
            </a:lnSpc>
            <a:spcBef>
              <a:spcPct val="0"/>
            </a:spcBef>
            <a:spcAft>
              <a:spcPct val="35000"/>
            </a:spcAft>
            <a:buNone/>
          </a:pPr>
          <a:r>
            <a:rPr lang="es-ES" sz="1000" b="0" kern="1200" dirty="0">
              <a:latin typeface="Arial" panose="020B0604020202020204" pitchFamily="34" charset="0"/>
              <a:ea typeface="Arial Narrow"/>
              <a:cs typeface="Arial" panose="020B0604020202020204" pitchFamily="34" charset="0"/>
            </a:rPr>
            <a:t>*Gestión del Riesgo.</a:t>
          </a:r>
        </a:p>
        <a:p>
          <a:pPr marL="0" lvl="0" indent="0" algn="ctr" defTabSz="444500">
            <a:lnSpc>
              <a:spcPct val="90000"/>
            </a:lnSpc>
            <a:spcBef>
              <a:spcPct val="0"/>
            </a:spcBef>
            <a:spcAft>
              <a:spcPct val="35000"/>
            </a:spcAft>
            <a:buNone/>
          </a:pPr>
          <a:r>
            <a:rPr lang="es-ES" sz="1000" b="0" kern="1200" dirty="0">
              <a:latin typeface="Arial" panose="020B0604020202020204" pitchFamily="34" charset="0"/>
              <a:cs typeface="Arial" panose="020B0604020202020204" pitchFamily="34" charset="0"/>
            </a:rPr>
            <a:t>*Catedra UNESCO</a:t>
          </a:r>
          <a:endParaRPr lang="es-CO" sz="1000" b="0" kern="1200" dirty="0">
            <a:latin typeface="Arial" panose="020B0604020202020204" pitchFamily="34" charset="0"/>
            <a:cs typeface="Arial" panose="020B0604020202020204" pitchFamily="34" charset="0"/>
          </a:endParaRPr>
        </a:p>
      </dsp:txBody>
      <dsp:txXfrm>
        <a:off x="2117" y="4936"/>
        <a:ext cx="2785161" cy="1502213"/>
      </dsp:txXfrm>
    </dsp:sp>
    <dsp:sp modelId="{CF53AA61-BA59-422F-9D37-6B935645217A}">
      <dsp:nvSpPr>
        <dsp:cNvPr id="0" name=""/>
        <dsp:cNvSpPr/>
      </dsp:nvSpPr>
      <dsp:spPr>
        <a:xfrm>
          <a:off x="2991273" y="4936"/>
          <a:ext cx="2785161" cy="1502213"/>
        </a:xfrm>
        <a:prstGeom prst="rect">
          <a:avLst/>
        </a:prstGeom>
        <a:gradFill rotWithShape="0">
          <a:gsLst>
            <a:gs pos="0">
              <a:schemeClr val="accent1">
                <a:shade val="80000"/>
                <a:hueOff val="-252775"/>
                <a:satOff val="-27500"/>
                <a:lumOff val="18225"/>
                <a:alphaOff val="0"/>
                <a:lumMod val="110000"/>
                <a:satMod val="105000"/>
                <a:tint val="67000"/>
              </a:schemeClr>
            </a:gs>
            <a:gs pos="50000">
              <a:schemeClr val="accent1">
                <a:shade val="80000"/>
                <a:hueOff val="-252775"/>
                <a:satOff val="-27500"/>
                <a:lumOff val="18225"/>
                <a:alphaOff val="0"/>
                <a:lumMod val="105000"/>
                <a:satMod val="103000"/>
                <a:tint val="73000"/>
              </a:schemeClr>
            </a:gs>
            <a:gs pos="100000">
              <a:schemeClr val="accent1">
                <a:shade val="80000"/>
                <a:hueOff val="-252775"/>
                <a:satOff val="-27500"/>
                <a:lumOff val="1822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b="0" kern="1200" dirty="0">
              <a:latin typeface="Arial" panose="020B0604020202020204" pitchFamily="34" charset="0"/>
              <a:cs typeface="Arial" panose="020B0604020202020204" pitchFamily="34" charset="0"/>
            </a:rPr>
            <a:t>Aportar a procesos de integración para la competitividad regional, nacional e internacional.</a:t>
          </a:r>
        </a:p>
        <a:p>
          <a:pPr marL="0" lvl="0" indent="0" algn="ctr" defTabSz="444500">
            <a:lnSpc>
              <a:spcPct val="90000"/>
            </a:lnSpc>
            <a:spcBef>
              <a:spcPct val="0"/>
            </a:spcBef>
            <a:spcAft>
              <a:spcPct val="35000"/>
            </a:spcAft>
            <a:buNone/>
          </a:pPr>
          <a:r>
            <a:rPr lang="es-ES" sz="1000" b="0" kern="1200" dirty="0">
              <a:latin typeface="Arial" panose="020B0604020202020204" pitchFamily="34" charset="0"/>
              <a:ea typeface="Arial Narrow"/>
              <a:cs typeface="Arial" panose="020B0604020202020204" pitchFamily="34" charset="0"/>
            </a:rPr>
            <a:t>*Red de observatorios, </a:t>
          </a:r>
        </a:p>
        <a:p>
          <a:pPr marL="0" lvl="0" indent="0" algn="ctr" defTabSz="444500">
            <a:lnSpc>
              <a:spcPct val="90000"/>
            </a:lnSpc>
            <a:spcBef>
              <a:spcPct val="0"/>
            </a:spcBef>
            <a:spcAft>
              <a:spcPct val="35000"/>
            </a:spcAft>
            <a:buNone/>
          </a:pPr>
          <a:r>
            <a:rPr lang="es-ES" sz="1000" b="0" kern="1200" dirty="0">
              <a:latin typeface="Arial" panose="020B0604020202020204" pitchFamily="34" charset="0"/>
              <a:ea typeface="Arial Narrow"/>
              <a:cs typeface="Arial" panose="020B0604020202020204" pitchFamily="34" charset="0"/>
            </a:rPr>
            <a:t>*Procesos de planificación y ordenamiento </a:t>
          </a:r>
        </a:p>
        <a:p>
          <a:pPr marL="0" lvl="0" indent="0" algn="ctr" defTabSz="444500">
            <a:lnSpc>
              <a:spcPct val="90000"/>
            </a:lnSpc>
            <a:spcBef>
              <a:spcPct val="0"/>
            </a:spcBef>
            <a:spcAft>
              <a:spcPct val="35000"/>
            </a:spcAft>
            <a:buNone/>
          </a:pPr>
          <a:r>
            <a:rPr lang="es-ES" sz="1000" b="0" kern="1200" dirty="0">
              <a:latin typeface="Arial" panose="020B0604020202020204" pitchFamily="34" charset="0"/>
              <a:ea typeface="Arial Narrow"/>
              <a:cs typeface="Arial" panose="020B0604020202020204" pitchFamily="34" charset="0"/>
            </a:rPr>
            <a:t>*Paisaje Cultural Cafetero (PCC).</a:t>
          </a:r>
        </a:p>
        <a:p>
          <a:pPr marL="0" lvl="0" indent="0" algn="ctr" defTabSz="444500">
            <a:lnSpc>
              <a:spcPct val="90000"/>
            </a:lnSpc>
            <a:spcBef>
              <a:spcPct val="0"/>
            </a:spcBef>
            <a:spcAft>
              <a:spcPct val="35000"/>
            </a:spcAft>
            <a:buNone/>
          </a:pPr>
          <a:r>
            <a:rPr lang="es-MX" sz="1000" b="0" kern="1200" dirty="0">
              <a:latin typeface="Arial" panose="020B0604020202020204" pitchFamily="34" charset="0"/>
              <a:ea typeface="Arial Narrow"/>
              <a:cs typeface="Arial" panose="020B0604020202020204" pitchFamily="34" charset="0"/>
            </a:rPr>
            <a:t>*Región Administrativa y de Planificación (</a:t>
          </a:r>
          <a:r>
            <a:rPr lang="es-ES" sz="1000" b="0" kern="1200" dirty="0">
              <a:latin typeface="Arial" panose="020B0604020202020204" pitchFamily="34" charset="0"/>
              <a:ea typeface="Arial Narrow"/>
              <a:cs typeface="Arial" panose="020B0604020202020204" pitchFamily="34" charset="0"/>
            </a:rPr>
            <a:t>RAP)</a:t>
          </a:r>
        </a:p>
        <a:p>
          <a:pPr marL="0" lvl="0" indent="0" algn="ctr" defTabSz="444500">
            <a:lnSpc>
              <a:spcPct val="90000"/>
            </a:lnSpc>
            <a:spcBef>
              <a:spcPct val="0"/>
            </a:spcBef>
            <a:spcAft>
              <a:spcPct val="35000"/>
            </a:spcAft>
            <a:buNone/>
          </a:pPr>
          <a:r>
            <a:rPr lang="es-ES" sz="1000" b="0" kern="1200" dirty="0">
              <a:latin typeface="Arial" panose="020B0604020202020204" pitchFamily="34" charset="0"/>
              <a:ea typeface="Arial Narrow"/>
              <a:cs typeface="Arial" panose="020B0604020202020204" pitchFamily="34" charset="0"/>
            </a:rPr>
            <a:t>*Postgrados en Red</a:t>
          </a:r>
          <a:r>
            <a:rPr lang="es-CO" sz="1000" b="0" kern="1200" dirty="0">
              <a:latin typeface="Arial" panose="020B0604020202020204" pitchFamily="34" charset="0"/>
              <a:ea typeface="Arial Narrow"/>
              <a:cs typeface="Arial" panose="020B0604020202020204" pitchFamily="34" charset="0"/>
            </a:rPr>
            <a:t> </a:t>
          </a:r>
        </a:p>
      </dsp:txBody>
      <dsp:txXfrm>
        <a:off x="2991273" y="4936"/>
        <a:ext cx="2785161" cy="1502213"/>
      </dsp:txXfrm>
    </dsp:sp>
    <dsp:sp modelId="{D0541928-CB8F-4C82-877D-244ABD810E66}">
      <dsp:nvSpPr>
        <dsp:cNvPr id="0" name=""/>
        <dsp:cNvSpPr/>
      </dsp:nvSpPr>
      <dsp:spPr>
        <a:xfrm>
          <a:off x="5980429" y="4936"/>
          <a:ext cx="2785161" cy="1502213"/>
        </a:xfrm>
        <a:prstGeom prst="rect">
          <a:avLst/>
        </a:prstGeom>
        <a:gradFill rotWithShape="0">
          <a:gsLst>
            <a:gs pos="0">
              <a:schemeClr val="accent1">
                <a:shade val="80000"/>
                <a:hueOff val="-505550"/>
                <a:satOff val="-55001"/>
                <a:lumOff val="36451"/>
                <a:alphaOff val="0"/>
                <a:lumMod val="110000"/>
                <a:satMod val="105000"/>
                <a:tint val="67000"/>
              </a:schemeClr>
            </a:gs>
            <a:gs pos="50000">
              <a:schemeClr val="accent1">
                <a:shade val="80000"/>
                <a:hueOff val="-505550"/>
                <a:satOff val="-55001"/>
                <a:lumOff val="36451"/>
                <a:alphaOff val="0"/>
                <a:lumMod val="105000"/>
                <a:satMod val="103000"/>
                <a:tint val="73000"/>
              </a:schemeClr>
            </a:gs>
            <a:gs pos="100000">
              <a:schemeClr val="accent1">
                <a:shade val="80000"/>
                <a:hueOff val="-505550"/>
                <a:satOff val="-55001"/>
                <a:lumOff val="364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b="0" kern="1200" dirty="0">
              <a:latin typeface="Arial" panose="020B0604020202020204" pitchFamily="34" charset="0"/>
              <a:cs typeface="Arial" panose="020B0604020202020204" pitchFamily="34" charset="0"/>
            </a:rPr>
            <a:t>Fortalecer la movilización social para la articulación de capacidades del territorio.</a:t>
          </a:r>
        </a:p>
        <a:p>
          <a:pPr marL="0" lvl="0" indent="0" algn="ctr" defTabSz="444500">
            <a:lnSpc>
              <a:spcPct val="90000"/>
            </a:lnSpc>
            <a:spcBef>
              <a:spcPct val="0"/>
            </a:spcBef>
            <a:spcAft>
              <a:spcPct val="35000"/>
            </a:spcAft>
            <a:buNone/>
          </a:pPr>
          <a:r>
            <a:rPr lang="es-ES_tradnl" sz="1000" b="0" kern="1200" dirty="0">
              <a:latin typeface="Arial" panose="020B0604020202020204" pitchFamily="34" charset="0"/>
              <a:ea typeface="Arial Narrow"/>
              <a:cs typeface="Arial" panose="020B0604020202020204" pitchFamily="34" charset="0"/>
            </a:rPr>
            <a:t>*Desarrollo Social, primera infancia y Educación Integral.</a:t>
          </a:r>
        </a:p>
        <a:p>
          <a:pPr marL="0" lvl="0" indent="0" algn="ctr" defTabSz="444500">
            <a:lnSpc>
              <a:spcPct val="90000"/>
            </a:lnSpc>
            <a:spcBef>
              <a:spcPct val="0"/>
            </a:spcBef>
            <a:spcAft>
              <a:spcPct val="35000"/>
            </a:spcAft>
            <a:buNone/>
          </a:pPr>
          <a:r>
            <a:rPr lang="es-ES_tradnl" sz="1000" b="0" kern="1200" dirty="0">
              <a:latin typeface="Arial" panose="020B0604020202020204" pitchFamily="34" charset="0"/>
              <a:ea typeface="Arial Narrow"/>
              <a:cs typeface="Arial" panose="020B0604020202020204" pitchFamily="34" charset="0"/>
            </a:rPr>
            <a:t>*Circulo Virtuoso y Escuela de Liderazgo. </a:t>
          </a:r>
        </a:p>
        <a:p>
          <a:pPr marL="0" lvl="0" indent="0" algn="ctr" defTabSz="444500">
            <a:lnSpc>
              <a:spcPct val="90000"/>
            </a:lnSpc>
            <a:spcBef>
              <a:spcPct val="0"/>
            </a:spcBef>
            <a:spcAft>
              <a:spcPct val="35000"/>
            </a:spcAft>
            <a:buNone/>
          </a:pPr>
          <a:r>
            <a:rPr lang="es-ES_tradnl" sz="1000" b="0" kern="1200" dirty="0">
              <a:latin typeface="Arial" panose="020B0604020202020204" pitchFamily="34" charset="0"/>
              <a:ea typeface="Arial Narrow"/>
              <a:cs typeface="Arial" panose="020B0604020202020204" pitchFamily="34" charset="0"/>
            </a:rPr>
            <a:t>*Control Social. </a:t>
          </a:r>
        </a:p>
        <a:p>
          <a:pPr marL="0" lvl="0" indent="0" algn="ctr" defTabSz="444500">
            <a:lnSpc>
              <a:spcPct val="90000"/>
            </a:lnSpc>
            <a:spcBef>
              <a:spcPct val="0"/>
            </a:spcBef>
            <a:spcAft>
              <a:spcPct val="35000"/>
            </a:spcAft>
            <a:buNone/>
          </a:pPr>
          <a:r>
            <a:rPr lang="es-ES_tradnl" sz="1000" b="0" kern="1200" dirty="0">
              <a:latin typeface="Arial" panose="020B0604020202020204" pitchFamily="34" charset="0"/>
              <a:ea typeface="Arial Narrow"/>
              <a:cs typeface="Arial" panose="020B0604020202020204" pitchFamily="34" charset="0"/>
            </a:rPr>
            <a:t>*CT&amp;I., Red de Nodos y Comunidad Innovadora.</a:t>
          </a:r>
        </a:p>
        <a:p>
          <a:pPr marL="0" lvl="0" indent="0" algn="ctr" defTabSz="444500">
            <a:lnSpc>
              <a:spcPct val="90000"/>
            </a:lnSpc>
            <a:spcBef>
              <a:spcPct val="0"/>
            </a:spcBef>
            <a:spcAft>
              <a:spcPct val="35000"/>
            </a:spcAft>
            <a:buNone/>
          </a:pPr>
          <a:r>
            <a:rPr lang="es-ES_tradnl" sz="1000" b="0" kern="1200" dirty="0">
              <a:latin typeface="Arial" panose="020B0604020202020204" pitchFamily="34" charset="0"/>
              <a:ea typeface="Arial Narrow"/>
              <a:cs typeface="Arial" panose="020B0604020202020204" pitchFamily="34" charset="0"/>
            </a:rPr>
            <a:t>*Clúster de Educación Superior </a:t>
          </a:r>
          <a:r>
            <a:rPr lang="es-CO" sz="1000" b="0" kern="1200" dirty="0">
              <a:latin typeface="Arial" panose="020B0604020202020204" pitchFamily="34" charset="0"/>
              <a:ea typeface="Arial Narrow"/>
              <a:cs typeface="Arial" panose="020B0604020202020204" pitchFamily="34" charset="0"/>
            </a:rPr>
            <a:t> </a:t>
          </a:r>
        </a:p>
      </dsp:txBody>
      <dsp:txXfrm>
        <a:off x="5980429" y="4936"/>
        <a:ext cx="2785161" cy="15022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6797A-3CF2-447F-BE98-B9C3C3F87743}">
      <dsp:nvSpPr>
        <dsp:cNvPr id="0" name=""/>
        <dsp:cNvSpPr/>
      </dsp:nvSpPr>
      <dsp:spPr>
        <a:xfrm>
          <a:off x="1068" y="327497"/>
          <a:ext cx="1346372" cy="1097605"/>
        </a:xfrm>
        <a:prstGeom prst="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O" sz="800" kern="1200" dirty="0">
              <a:latin typeface="Arial" panose="020B0604020202020204" pitchFamily="34" charset="0"/>
              <a:cs typeface="Arial" panose="020B0604020202020204" pitchFamily="34" charset="0"/>
            </a:rPr>
            <a:t>Promover el trabajo articulado para la gestión de los procesos de internacionalización e interculturalidad </a:t>
          </a:r>
        </a:p>
      </dsp:txBody>
      <dsp:txXfrm>
        <a:off x="1068" y="327497"/>
        <a:ext cx="1346372" cy="1097605"/>
      </dsp:txXfrm>
    </dsp:sp>
    <dsp:sp modelId="{B8B63DC2-B4A0-4718-BD66-E3DE41EE2213}">
      <dsp:nvSpPr>
        <dsp:cNvPr id="0" name=""/>
        <dsp:cNvSpPr/>
      </dsp:nvSpPr>
      <dsp:spPr>
        <a:xfrm>
          <a:off x="1482077" y="346178"/>
          <a:ext cx="1346372" cy="1060243"/>
        </a:xfrm>
        <a:prstGeom prst="rect">
          <a:avLst/>
        </a:prstGeom>
        <a:gradFill rotWithShape="0">
          <a:gsLst>
            <a:gs pos="0">
              <a:schemeClr val="accent1">
                <a:shade val="80000"/>
                <a:hueOff val="-101110"/>
                <a:satOff val="-11000"/>
                <a:lumOff val="7290"/>
                <a:alphaOff val="0"/>
                <a:lumMod val="110000"/>
                <a:satMod val="105000"/>
                <a:tint val="67000"/>
              </a:schemeClr>
            </a:gs>
            <a:gs pos="50000">
              <a:schemeClr val="accent1">
                <a:shade val="80000"/>
                <a:hueOff val="-101110"/>
                <a:satOff val="-11000"/>
                <a:lumOff val="7290"/>
                <a:alphaOff val="0"/>
                <a:lumMod val="105000"/>
                <a:satMod val="103000"/>
                <a:tint val="73000"/>
              </a:schemeClr>
            </a:gs>
            <a:gs pos="100000">
              <a:schemeClr val="accent1">
                <a:shade val="80000"/>
                <a:hueOff val="-101110"/>
                <a:satOff val="-11000"/>
                <a:lumOff val="729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O" sz="800" kern="1200" dirty="0">
              <a:latin typeface="Arial" panose="020B0604020202020204" pitchFamily="34" charset="0"/>
              <a:cs typeface="Arial" panose="020B0604020202020204" pitchFamily="34" charset="0"/>
            </a:rPr>
            <a:t>Avanzar en la internacionalización de los procesos misionales de la universidad mediante el fortalecimiento de la formación en lenguas extranjeras de la comunidad universitaria </a:t>
          </a:r>
        </a:p>
      </dsp:txBody>
      <dsp:txXfrm>
        <a:off x="1482077" y="346178"/>
        <a:ext cx="1346372" cy="1060243"/>
      </dsp:txXfrm>
    </dsp:sp>
    <dsp:sp modelId="{5DA9216F-CB9B-4F53-AAA8-1920AEB6B72E}">
      <dsp:nvSpPr>
        <dsp:cNvPr id="0" name=""/>
        <dsp:cNvSpPr/>
      </dsp:nvSpPr>
      <dsp:spPr>
        <a:xfrm>
          <a:off x="2963087" y="346178"/>
          <a:ext cx="1346372" cy="1060243"/>
        </a:xfrm>
        <a:prstGeom prst="rect">
          <a:avLst/>
        </a:prstGeom>
        <a:gradFill rotWithShape="0">
          <a:gsLst>
            <a:gs pos="0">
              <a:schemeClr val="accent1">
                <a:shade val="80000"/>
                <a:hueOff val="-202220"/>
                <a:satOff val="-22000"/>
                <a:lumOff val="14580"/>
                <a:alphaOff val="0"/>
                <a:lumMod val="110000"/>
                <a:satMod val="105000"/>
                <a:tint val="67000"/>
              </a:schemeClr>
            </a:gs>
            <a:gs pos="50000">
              <a:schemeClr val="accent1">
                <a:shade val="80000"/>
                <a:hueOff val="-202220"/>
                <a:satOff val="-22000"/>
                <a:lumOff val="14580"/>
                <a:alphaOff val="0"/>
                <a:lumMod val="105000"/>
                <a:satMod val="103000"/>
                <a:tint val="73000"/>
              </a:schemeClr>
            </a:gs>
            <a:gs pos="100000">
              <a:schemeClr val="accent1">
                <a:shade val="80000"/>
                <a:hueOff val="-202220"/>
                <a:satOff val="-22000"/>
                <a:lumOff val="1458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O" sz="800" kern="1200" dirty="0">
              <a:latin typeface="Arial" panose="020B0604020202020204" pitchFamily="34" charset="0"/>
              <a:cs typeface="Arial" panose="020B0604020202020204" pitchFamily="34" charset="0"/>
            </a:rPr>
            <a:t>Establecer los procesos de internacionalización en casa como parte del quehacer universitario cotidiano</a:t>
          </a:r>
        </a:p>
      </dsp:txBody>
      <dsp:txXfrm>
        <a:off x="2963087" y="346178"/>
        <a:ext cx="1346372" cy="1060243"/>
      </dsp:txXfrm>
    </dsp:sp>
    <dsp:sp modelId="{5FB0A7A5-B855-4DAC-B8D6-D7856C0F9809}">
      <dsp:nvSpPr>
        <dsp:cNvPr id="0" name=""/>
        <dsp:cNvSpPr/>
      </dsp:nvSpPr>
      <dsp:spPr>
        <a:xfrm>
          <a:off x="4444096" y="346178"/>
          <a:ext cx="1346372" cy="1060243"/>
        </a:xfrm>
        <a:prstGeom prst="rect">
          <a:avLst/>
        </a:prstGeom>
        <a:gradFill rotWithShape="0">
          <a:gsLst>
            <a:gs pos="0">
              <a:schemeClr val="accent1">
                <a:shade val="80000"/>
                <a:hueOff val="-303330"/>
                <a:satOff val="-33001"/>
                <a:lumOff val="21871"/>
                <a:alphaOff val="0"/>
                <a:lumMod val="110000"/>
                <a:satMod val="105000"/>
                <a:tint val="67000"/>
              </a:schemeClr>
            </a:gs>
            <a:gs pos="50000">
              <a:schemeClr val="accent1">
                <a:shade val="80000"/>
                <a:hueOff val="-303330"/>
                <a:satOff val="-33001"/>
                <a:lumOff val="21871"/>
                <a:alphaOff val="0"/>
                <a:lumMod val="105000"/>
                <a:satMod val="103000"/>
                <a:tint val="73000"/>
              </a:schemeClr>
            </a:gs>
            <a:gs pos="100000">
              <a:schemeClr val="accent1">
                <a:shade val="80000"/>
                <a:hueOff val="-303330"/>
                <a:satOff val="-33001"/>
                <a:lumOff val="218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O" sz="800" kern="1200" dirty="0">
              <a:latin typeface="Arial" panose="020B0604020202020204" pitchFamily="34" charset="0"/>
              <a:cs typeface="Arial" panose="020B0604020202020204" pitchFamily="34" charset="0"/>
            </a:rPr>
            <a:t>Fortalecer el relacionamiento nacional e internacional con el fin de promover el trabajo conjunto, interdisciplinar, intercultural, para la construcción de nuevo conocimiento.</a:t>
          </a:r>
        </a:p>
      </dsp:txBody>
      <dsp:txXfrm>
        <a:off x="4444096" y="346178"/>
        <a:ext cx="1346372" cy="1060243"/>
      </dsp:txXfrm>
    </dsp:sp>
    <dsp:sp modelId="{E38212D1-DF5B-48F1-AE6E-A0C8335BA1B2}">
      <dsp:nvSpPr>
        <dsp:cNvPr id="0" name=""/>
        <dsp:cNvSpPr/>
      </dsp:nvSpPr>
      <dsp:spPr>
        <a:xfrm>
          <a:off x="5925105" y="346178"/>
          <a:ext cx="1346372" cy="1060243"/>
        </a:xfrm>
        <a:prstGeom prst="rect">
          <a:avLst/>
        </a:prstGeom>
        <a:gradFill rotWithShape="0">
          <a:gsLst>
            <a:gs pos="0">
              <a:schemeClr val="accent1">
                <a:shade val="80000"/>
                <a:hueOff val="-404440"/>
                <a:satOff val="-44001"/>
                <a:lumOff val="29161"/>
                <a:alphaOff val="0"/>
                <a:lumMod val="110000"/>
                <a:satMod val="105000"/>
                <a:tint val="67000"/>
              </a:schemeClr>
            </a:gs>
            <a:gs pos="50000">
              <a:schemeClr val="accent1">
                <a:shade val="80000"/>
                <a:hueOff val="-404440"/>
                <a:satOff val="-44001"/>
                <a:lumOff val="29161"/>
                <a:alphaOff val="0"/>
                <a:lumMod val="105000"/>
                <a:satMod val="103000"/>
                <a:tint val="73000"/>
              </a:schemeClr>
            </a:gs>
            <a:gs pos="100000">
              <a:schemeClr val="accent1">
                <a:shade val="80000"/>
                <a:hueOff val="-404440"/>
                <a:satOff val="-44001"/>
                <a:lumOff val="291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O" sz="800" kern="1200" dirty="0">
              <a:latin typeface="Arial" panose="020B0604020202020204" pitchFamily="34" charset="0"/>
              <a:cs typeface="Arial" panose="020B0604020202020204" pitchFamily="34" charset="0"/>
            </a:rPr>
            <a:t>Promocionar y posicionar a la UTP como un aliado competente en lo nacional y lo internacional para la educación, la investigación y la extensión.</a:t>
          </a:r>
        </a:p>
      </dsp:txBody>
      <dsp:txXfrm>
        <a:off x="5925105" y="346178"/>
        <a:ext cx="1346372" cy="1060243"/>
      </dsp:txXfrm>
    </dsp:sp>
    <dsp:sp modelId="{8B88D213-30C4-45D1-85DB-2C23F5D0C7C1}">
      <dsp:nvSpPr>
        <dsp:cNvPr id="0" name=""/>
        <dsp:cNvSpPr/>
      </dsp:nvSpPr>
      <dsp:spPr>
        <a:xfrm>
          <a:off x="7406115" y="346178"/>
          <a:ext cx="1346372" cy="1060243"/>
        </a:xfrm>
        <a:prstGeom prst="rect">
          <a:avLst/>
        </a:prstGeom>
        <a:gradFill rotWithShape="0">
          <a:gsLst>
            <a:gs pos="0">
              <a:schemeClr val="accent1">
                <a:shade val="80000"/>
                <a:hueOff val="-505550"/>
                <a:satOff val="-55001"/>
                <a:lumOff val="36451"/>
                <a:alphaOff val="0"/>
                <a:lumMod val="110000"/>
                <a:satMod val="105000"/>
                <a:tint val="67000"/>
              </a:schemeClr>
            </a:gs>
            <a:gs pos="50000">
              <a:schemeClr val="accent1">
                <a:shade val="80000"/>
                <a:hueOff val="-505550"/>
                <a:satOff val="-55001"/>
                <a:lumOff val="36451"/>
                <a:alphaOff val="0"/>
                <a:lumMod val="105000"/>
                <a:satMod val="103000"/>
                <a:tint val="73000"/>
              </a:schemeClr>
            </a:gs>
            <a:gs pos="100000">
              <a:schemeClr val="accent1">
                <a:shade val="80000"/>
                <a:hueOff val="-505550"/>
                <a:satOff val="-55001"/>
                <a:lumOff val="364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O" sz="800" kern="1200" dirty="0">
              <a:latin typeface="Arial" panose="020B0604020202020204" pitchFamily="34" charset="0"/>
              <a:cs typeface="Arial" panose="020B0604020202020204" pitchFamily="34" charset="0"/>
            </a:rPr>
            <a:t>Fortalecer los procesos de Internacionalización mediante la asignación de recurso humano y financiero para la gestión de proyectos y cumplimiento de metas y objetivos institucionales.</a:t>
          </a:r>
        </a:p>
      </dsp:txBody>
      <dsp:txXfrm>
        <a:off x="7406115" y="346178"/>
        <a:ext cx="1346372" cy="106024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342B3-32ED-4971-B574-AE30C73022FD}">
      <dsp:nvSpPr>
        <dsp:cNvPr id="0" name=""/>
        <dsp:cNvSpPr/>
      </dsp:nvSpPr>
      <dsp:spPr>
        <a:xfrm rot="16200000">
          <a:off x="732031" y="-728849"/>
          <a:ext cx="1603555" cy="3061254"/>
        </a:xfrm>
        <a:prstGeom prst="flowChartManualOperation">
          <a:avLst/>
        </a:prstGeom>
        <a:solidFill>
          <a:srgbClr val="0A99A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Arial" panose="020B0604020202020204" pitchFamily="34" charset="0"/>
              <a:cs typeface="Arial" panose="020B0604020202020204" pitchFamily="34" charset="0"/>
            </a:rPr>
            <a:t>Establecer </a:t>
          </a:r>
          <a:r>
            <a:rPr lang="es-MX" sz="1200" b="1" kern="1200" dirty="0">
              <a:latin typeface="Arial" panose="020B0604020202020204" pitchFamily="34" charset="0"/>
              <a:cs typeface="Arial" panose="020B0604020202020204" pitchFamily="34" charset="0"/>
            </a:rPr>
            <a:t>estrategias de sostenibilidad </a:t>
          </a:r>
          <a:r>
            <a:rPr lang="es-MX" sz="1200" kern="1200" dirty="0">
              <a:latin typeface="Arial" panose="020B0604020202020204" pitchFamily="34" charset="0"/>
              <a:cs typeface="Arial" panose="020B0604020202020204" pitchFamily="34" charset="0"/>
            </a:rPr>
            <a:t>interna que permitan el </a:t>
          </a:r>
          <a:r>
            <a:rPr lang="es-MX" sz="1200" b="1" kern="1200" dirty="0">
              <a:latin typeface="Arial" panose="020B0604020202020204" pitchFamily="34" charset="0"/>
              <a:cs typeface="Arial" panose="020B0604020202020204" pitchFamily="34" charset="0"/>
            </a:rPr>
            <a:t>funcionamiento y operación  </a:t>
          </a:r>
          <a:r>
            <a:rPr lang="es-MX" sz="1200" kern="1200" dirty="0">
              <a:latin typeface="Arial" panose="020B0604020202020204" pitchFamily="34" charset="0"/>
              <a:cs typeface="Arial" panose="020B0604020202020204" pitchFamily="34" charset="0"/>
            </a:rPr>
            <a:t>de la Institución </a:t>
          </a:r>
          <a:r>
            <a:rPr lang="es-MX" sz="1200" b="1" kern="1200" dirty="0">
              <a:latin typeface="Arial" panose="020B0604020202020204" pitchFamily="34" charset="0"/>
              <a:cs typeface="Arial" panose="020B0604020202020204" pitchFamily="34" charset="0"/>
            </a:rPr>
            <a:t>articulados con el diagnóstico financiero.</a:t>
          </a:r>
          <a:endParaRPr lang="es-CO" sz="1200" kern="1200" dirty="0">
            <a:latin typeface="Arial" panose="020B0604020202020204" pitchFamily="34" charset="0"/>
            <a:cs typeface="Arial" panose="020B0604020202020204" pitchFamily="34" charset="0"/>
          </a:endParaRPr>
        </a:p>
      </dsp:txBody>
      <dsp:txXfrm rot="5400000">
        <a:off x="3182" y="320711"/>
        <a:ext cx="3061254" cy="962133"/>
      </dsp:txXfrm>
    </dsp:sp>
    <dsp:sp modelId="{AAFFC272-43D6-484A-9084-E7BDA0481122}">
      <dsp:nvSpPr>
        <dsp:cNvPr id="0" name=""/>
        <dsp:cNvSpPr/>
      </dsp:nvSpPr>
      <dsp:spPr>
        <a:xfrm rot="16200000">
          <a:off x="4022880" y="-728849"/>
          <a:ext cx="1603555" cy="3061254"/>
        </a:xfrm>
        <a:prstGeom prst="flowChartManualOperation">
          <a:avLst/>
        </a:prstGeom>
        <a:solidFill>
          <a:srgbClr val="0060A8"/>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lang="es-MX" sz="1200" b="1" kern="1200" dirty="0">
              <a:latin typeface="Arial" panose="020B0604020202020204" pitchFamily="34" charset="0"/>
              <a:cs typeface="Arial" panose="020B0604020202020204" pitchFamily="34" charset="0"/>
            </a:rPr>
            <a:t>Gestionar </a:t>
          </a:r>
          <a:r>
            <a:rPr lang="es-MX" sz="1200" kern="1200" dirty="0">
              <a:latin typeface="Arial" panose="020B0604020202020204" pitchFamily="34" charset="0"/>
              <a:cs typeface="Arial" panose="020B0604020202020204" pitchFamily="34" charset="0"/>
            </a:rPr>
            <a:t>articuladamente los </a:t>
          </a:r>
          <a:r>
            <a:rPr lang="es-MX" sz="1200" b="1" kern="1200" dirty="0">
              <a:latin typeface="Arial" panose="020B0604020202020204" pitchFamily="34" charset="0"/>
              <a:cs typeface="Arial" panose="020B0604020202020204" pitchFamily="34" charset="0"/>
            </a:rPr>
            <a:t>recursos de funcionamiento e inversión </a:t>
          </a:r>
          <a:r>
            <a:rPr lang="es-MX" sz="1200" kern="1200" dirty="0">
              <a:latin typeface="Arial" panose="020B0604020202020204" pitchFamily="34" charset="0"/>
              <a:cs typeface="Arial" panose="020B0604020202020204" pitchFamily="34" charset="0"/>
            </a:rPr>
            <a:t>para la sostenibilidad y el desarrollo de la Institución.</a:t>
          </a:r>
          <a:endParaRPr lang="es-CO" sz="1200" kern="1200" dirty="0">
            <a:latin typeface="Arial" panose="020B0604020202020204" pitchFamily="34" charset="0"/>
            <a:cs typeface="Arial" panose="020B0604020202020204" pitchFamily="34" charset="0"/>
          </a:endParaRPr>
        </a:p>
      </dsp:txBody>
      <dsp:txXfrm rot="5400000">
        <a:off x="3294031" y="320711"/>
        <a:ext cx="3061254" cy="96213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6797A-3CF2-447F-BE98-B9C3C3F87743}">
      <dsp:nvSpPr>
        <dsp:cNvPr id="0" name=""/>
        <dsp:cNvSpPr/>
      </dsp:nvSpPr>
      <dsp:spPr>
        <a:xfrm>
          <a:off x="0" y="283238"/>
          <a:ext cx="2099629" cy="1259778"/>
        </a:xfrm>
        <a:prstGeom prst="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Arial" panose="020B0604020202020204" pitchFamily="34" charset="0"/>
              <a:cs typeface="Arial" panose="020B0604020202020204" pitchFamily="34" charset="0"/>
            </a:rPr>
            <a:t>Fortalecer la cultura del Bienestar Institucional a través de la articulación e integración de los procesos institucionales que contribuyen al bienestar de la Comunidad Universitaria.</a:t>
          </a:r>
        </a:p>
      </dsp:txBody>
      <dsp:txXfrm>
        <a:off x="0" y="283238"/>
        <a:ext cx="2099629" cy="1259778"/>
      </dsp:txXfrm>
    </dsp:sp>
    <dsp:sp modelId="{F162F365-9BB9-4D1E-AED6-0C9B9A64DE01}">
      <dsp:nvSpPr>
        <dsp:cNvPr id="0" name=""/>
        <dsp:cNvSpPr/>
      </dsp:nvSpPr>
      <dsp:spPr>
        <a:xfrm>
          <a:off x="2309593" y="283238"/>
          <a:ext cx="2099629" cy="1259778"/>
        </a:xfrm>
        <a:prstGeom prst="rect">
          <a:avLst/>
        </a:prstGeom>
        <a:gradFill rotWithShape="0">
          <a:gsLst>
            <a:gs pos="0">
              <a:schemeClr val="accent1">
                <a:shade val="80000"/>
                <a:hueOff val="-252775"/>
                <a:satOff val="-27500"/>
                <a:lumOff val="18225"/>
                <a:alphaOff val="0"/>
                <a:lumMod val="110000"/>
                <a:satMod val="105000"/>
                <a:tint val="67000"/>
              </a:schemeClr>
            </a:gs>
            <a:gs pos="50000">
              <a:schemeClr val="accent1">
                <a:shade val="80000"/>
                <a:hueOff val="-252775"/>
                <a:satOff val="-27500"/>
                <a:lumOff val="18225"/>
                <a:alphaOff val="0"/>
                <a:lumMod val="105000"/>
                <a:satMod val="103000"/>
                <a:tint val="73000"/>
              </a:schemeClr>
            </a:gs>
            <a:gs pos="100000">
              <a:schemeClr val="accent1">
                <a:shade val="80000"/>
                <a:hueOff val="-252775"/>
                <a:satOff val="-27500"/>
                <a:lumOff val="1822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Arial" panose="020B0604020202020204" pitchFamily="34" charset="0"/>
              <a:cs typeface="Arial" panose="020B0604020202020204" pitchFamily="34" charset="0"/>
            </a:rPr>
            <a:t>Generar procesos de comunicación permanente de aspectos de la política de Bienestar Institucional.</a:t>
          </a:r>
        </a:p>
      </dsp:txBody>
      <dsp:txXfrm>
        <a:off x="2309593" y="283238"/>
        <a:ext cx="2099629" cy="1259778"/>
      </dsp:txXfrm>
    </dsp:sp>
    <dsp:sp modelId="{10798609-8BA5-479A-A9B0-66D2D7BF8094}">
      <dsp:nvSpPr>
        <dsp:cNvPr id="0" name=""/>
        <dsp:cNvSpPr/>
      </dsp:nvSpPr>
      <dsp:spPr>
        <a:xfrm>
          <a:off x="4619185" y="283238"/>
          <a:ext cx="2099629" cy="1259778"/>
        </a:xfrm>
        <a:prstGeom prst="rect">
          <a:avLst/>
        </a:prstGeom>
        <a:gradFill rotWithShape="0">
          <a:gsLst>
            <a:gs pos="0">
              <a:schemeClr val="accent1">
                <a:shade val="80000"/>
                <a:hueOff val="-505550"/>
                <a:satOff val="-55001"/>
                <a:lumOff val="36451"/>
                <a:alphaOff val="0"/>
                <a:lumMod val="110000"/>
                <a:satMod val="105000"/>
                <a:tint val="67000"/>
              </a:schemeClr>
            </a:gs>
            <a:gs pos="50000">
              <a:schemeClr val="accent1">
                <a:shade val="80000"/>
                <a:hueOff val="-505550"/>
                <a:satOff val="-55001"/>
                <a:lumOff val="36451"/>
                <a:alphaOff val="0"/>
                <a:lumMod val="105000"/>
                <a:satMod val="103000"/>
                <a:tint val="73000"/>
              </a:schemeClr>
            </a:gs>
            <a:gs pos="100000">
              <a:schemeClr val="accent1">
                <a:shade val="80000"/>
                <a:hueOff val="-505550"/>
                <a:satOff val="-55001"/>
                <a:lumOff val="364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Arial" panose="020B0604020202020204" pitchFamily="34" charset="0"/>
              <a:cs typeface="Arial" panose="020B0604020202020204" pitchFamily="34" charset="0"/>
            </a:rPr>
            <a:t>Diseñar un sistema de seguimiento  y evaluación que permita conocer los impactos que genera el Bienestar Institucional en la Comunidad Universitaria. </a:t>
          </a:r>
        </a:p>
      </dsp:txBody>
      <dsp:txXfrm>
        <a:off x="4619185" y="283238"/>
        <a:ext cx="2099629" cy="125977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02F37-D667-43AE-8815-1D1F06768736}">
      <dsp:nvSpPr>
        <dsp:cNvPr id="0" name=""/>
        <dsp:cNvSpPr/>
      </dsp:nvSpPr>
      <dsp:spPr>
        <a:xfrm>
          <a:off x="1565" y="379694"/>
          <a:ext cx="1850373" cy="1440712"/>
        </a:xfrm>
        <a:prstGeom prst="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b="0" kern="1200" dirty="0">
              <a:latin typeface="Arial" panose="020B0604020202020204" pitchFamily="34" charset="0"/>
              <a:cs typeface="Arial" panose="020B0604020202020204" pitchFamily="34" charset="0"/>
            </a:rPr>
            <a:t>Articular, fortalecer y promocionar las estrategias de acompañamiento integral dirigidas a estudiantes de pregrado y posgrado, docentes, administrativos y egresados teniendo en cuenta los diagnósticos por facultad y dependencias.</a:t>
          </a:r>
        </a:p>
      </dsp:txBody>
      <dsp:txXfrm>
        <a:off x="1565" y="379694"/>
        <a:ext cx="1850373" cy="1440712"/>
      </dsp:txXfrm>
    </dsp:sp>
    <dsp:sp modelId="{7E5F97E1-658E-45FC-BE92-FDB03707D5E0}">
      <dsp:nvSpPr>
        <dsp:cNvPr id="0" name=""/>
        <dsp:cNvSpPr/>
      </dsp:nvSpPr>
      <dsp:spPr>
        <a:xfrm>
          <a:off x="2050009" y="365961"/>
          <a:ext cx="1980704" cy="1468177"/>
        </a:xfrm>
        <a:prstGeom prst="rect">
          <a:avLst/>
        </a:prstGeom>
        <a:gradFill rotWithShape="0">
          <a:gsLst>
            <a:gs pos="0">
              <a:schemeClr val="accent1">
                <a:shade val="80000"/>
                <a:hueOff val="-168517"/>
                <a:satOff val="-18334"/>
                <a:lumOff val="12150"/>
                <a:alphaOff val="0"/>
                <a:lumMod val="110000"/>
                <a:satMod val="105000"/>
                <a:tint val="67000"/>
              </a:schemeClr>
            </a:gs>
            <a:gs pos="50000">
              <a:schemeClr val="accent1">
                <a:shade val="80000"/>
                <a:hueOff val="-168517"/>
                <a:satOff val="-18334"/>
                <a:lumOff val="12150"/>
                <a:alphaOff val="0"/>
                <a:lumMod val="105000"/>
                <a:satMod val="103000"/>
                <a:tint val="73000"/>
              </a:schemeClr>
            </a:gs>
            <a:gs pos="100000">
              <a:schemeClr val="accent1">
                <a:shade val="80000"/>
                <a:hueOff val="-168517"/>
                <a:satOff val="-18334"/>
                <a:lumOff val="1215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b="0" kern="1200" dirty="0">
              <a:latin typeface="Arial" panose="020B0604020202020204" pitchFamily="34" charset="0"/>
              <a:cs typeface="Arial" panose="020B0604020202020204" pitchFamily="34" charset="0"/>
            </a:rPr>
            <a:t>Promover entornos universitarios saludables y  programas de promoción, prevención en salud a través de estrategias del cuidado de la salud  que fomenten los estilos de vida saludable.</a:t>
          </a:r>
        </a:p>
      </dsp:txBody>
      <dsp:txXfrm>
        <a:off x="2050009" y="365961"/>
        <a:ext cx="1980704" cy="1468177"/>
      </dsp:txXfrm>
    </dsp:sp>
    <dsp:sp modelId="{DAE9EFBD-DADC-4915-B074-493E07282623}">
      <dsp:nvSpPr>
        <dsp:cNvPr id="0" name=""/>
        <dsp:cNvSpPr/>
      </dsp:nvSpPr>
      <dsp:spPr>
        <a:xfrm>
          <a:off x="4228784" y="365961"/>
          <a:ext cx="1980704" cy="1468177"/>
        </a:xfrm>
        <a:prstGeom prst="rect">
          <a:avLst/>
        </a:prstGeom>
        <a:gradFill rotWithShape="0">
          <a:gsLst>
            <a:gs pos="0">
              <a:schemeClr val="accent1">
                <a:shade val="80000"/>
                <a:hueOff val="-337033"/>
                <a:satOff val="-36667"/>
                <a:lumOff val="24301"/>
                <a:alphaOff val="0"/>
                <a:lumMod val="110000"/>
                <a:satMod val="105000"/>
                <a:tint val="67000"/>
              </a:schemeClr>
            </a:gs>
            <a:gs pos="50000">
              <a:schemeClr val="accent1">
                <a:shade val="80000"/>
                <a:hueOff val="-337033"/>
                <a:satOff val="-36667"/>
                <a:lumOff val="24301"/>
                <a:alphaOff val="0"/>
                <a:lumMod val="105000"/>
                <a:satMod val="103000"/>
                <a:tint val="73000"/>
              </a:schemeClr>
            </a:gs>
            <a:gs pos="100000">
              <a:schemeClr val="accent1">
                <a:shade val="80000"/>
                <a:hueOff val="-337033"/>
                <a:satOff val="-36667"/>
                <a:lumOff val="2430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b="0" kern="1200" dirty="0">
              <a:latin typeface="Arial" panose="020B0604020202020204" pitchFamily="34" charset="0"/>
              <a:cs typeface="Arial" panose="020B0604020202020204" pitchFamily="34" charset="0"/>
            </a:rPr>
            <a:t>Generar, socializar e implementar lineamientos para la inclusión con enfoque diferencial, de derechos  y perspectiva de género, fomentando el respeto hacia la diferencia, el sentido de pertenencia e identidad y la pedagogía</a:t>
          </a:r>
        </a:p>
      </dsp:txBody>
      <dsp:txXfrm>
        <a:off x="4228784" y="365961"/>
        <a:ext cx="1980704" cy="1468177"/>
      </dsp:txXfrm>
    </dsp:sp>
    <dsp:sp modelId="{2B098622-131B-4B3E-AD79-593E37CB0DCA}">
      <dsp:nvSpPr>
        <dsp:cNvPr id="0" name=""/>
        <dsp:cNvSpPr/>
      </dsp:nvSpPr>
      <dsp:spPr>
        <a:xfrm>
          <a:off x="6407558" y="365961"/>
          <a:ext cx="1980704" cy="1468177"/>
        </a:xfrm>
        <a:prstGeom prst="rect">
          <a:avLst/>
        </a:prstGeom>
        <a:gradFill rotWithShape="0">
          <a:gsLst>
            <a:gs pos="0">
              <a:schemeClr val="accent1">
                <a:shade val="80000"/>
                <a:hueOff val="-505550"/>
                <a:satOff val="-55001"/>
                <a:lumOff val="36451"/>
                <a:alphaOff val="0"/>
                <a:lumMod val="110000"/>
                <a:satMod val="105000"/>
                <a:tint val="67000"/>
              </a:schemeClr>
            </a:gs>
            <a:gs pos="50000">
              <a:schemeClr val="accent1">
                <a:shade val="80000"/>
                <a:hueOff val="-505550"/>
                <a:satOff val="-55001"/>
                <a:lumOff val="36451"/>
                <a:alphaOff val="0"/>
                <a:lumMod val="105000"/>
                <a:satMod val="103000"/>
                <a:tint val="73000"/>
              </a:schemeClr>
            </a:gs>
            <a:gs pos="100000">
              <a:schemeClr val="accent1">
                <a:shade val="80000"/>
                <a:hueOff val="-505550"/>
                <a:satOff val="-55001"/>
                <a:lumOff val="364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b="0" kern="1200" dirty="0">
              <a:latin typeface="Arial" panose="020B0604020202020204" pitchFamily="34" charset="0"/>
              <a:cs typeface="Arial" panose="020B0604020202020204" pitchFamily="34" charset="0"/>
            </a:rPr>
            <a:t>Generar  espacios de participación colectiva con las comunidades internas y externas para el desarrollo y aplicación de propuestas innovadoras que contribuyan a la transformación social.</a:t>
          </a:r>
        </a:p>
      </dsp:txBody>
      <dsp:txXfrm>
        <a:off x="6407558" y="365961"/>
        <a:ext cx="1980704" cy="146817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02F37-D667-43AE-8815-1D1F06768736}">
      <dsp:nvSpPr>
        <dsp:cNvPr id="0" name=""/>
        <dsp:cNvSpPr/>
      </dsp:nvSpPr>
      <dsp:spPr>
        <a:xfrm>
          <a:off x="1002143" y="18087"/>
          <a:ext cx="2095978" cy="1539056"/>
        </a:xfrm>
        <a:prstGeom prst="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kern="1200" dirty="0">
              <a:latin typeface="Arial" panose="020B0604020202020204" pitchFamily="34" charset="0"/>
              <a:cs typeface="Arial" panose="020B0604020202020204" pitchFamily="34" charset="0"/>
            </a:rPr>
            <a:t>Fortalecer los valores institucionales y la ética a través de la formación vivencial en estudiantes y colaboradores.</a:t>
          </a:r>
          <a:endParaRPr lang="es-CO" sz="1000" b="0" kern="1200" dirty="0">
            <a:latin typeface="Arial" panose="020B0604020202020204" pitchFamily="34" charset="0"/>
            <a:cs typeface="Arial" panose="020B0604020202020204" pitchFamily="34" charset="0"/>
          </a:endParaRPr>
        </a:p>
      </dsp:txBody>
      <dsp:txXfrm>
        <a:off x="1002143" y="18087"/>
        <a:ext cx="2095978" cy="1539056"/>
      </dsp:txXfrm>
    </dsp:sp>
    <dsp:sp modelId="{B26EBD71-3441-4B9F-BF31-80A871419854}">
      <dsp:nvSpPr>
        <dsp:cNvPr id="0" name=""/>
        <dsp:cNvSpPr/>
      </dsp:nvSpPr>
      <dsp:spPr>
        <a:xfrm>
          <a:off x="3322482" y="304"/>
          <a:ext cx="2243607" cy="1574622"/>
        </a:xfrm>
        <a:prstGeom prst="rect">
          <a:avLst/>
        </a:prstGeom>
        <a:gradFill rotWithShape="0">
          <a:gsLst>
            <a:gs pos="0">
              <a:schemeClr val="accent1">
                <a:shade val="80000"/>
                <a:hueOff val="-252775"/>
                <a:satOff val="-27500"/>
                <a:lumOff val="18225"/>
                <a:alphaOff val="0"/>
                <a:lumMod val="110000"/>
                <a:satMod val="105000"/>
                <a:tint val="67000"/>
              </a:schemeClr>
            </a:gs>
            <a:gs pos="50000">
              <a:schemeClr val="accent1">
                <a:shade val="80000"/>
                <a:hueOff val="-252775"/>
                <a:satOff val="-27500"/>
                <a:lumOff val="18225"/>
                <a:alphaOff val="0"/>
                <a:lumMod val="105000"/>
                <a:satMod val="103000"/>
                <a:tint val="73000"/>
              </a:schemeClr>
            </a:gs>
            <a:gs pos="100000">
              <a:schemeClr val="accent1">
                <a:shade val="80000"/>
                <a:hueOff val="-252775"/>
                <a:satOff val="-27500"/>
                <a:lumOff val="1822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kern="1200" dirty="0">
              <a:latin typeface="Arial" panose="020B0604020202020204" pitchFamily="34" charset="0"/>
              <a:cs typeface="Arial" panose="020B0604020202020204" pitchFamily="34" charset="0"/>
            </a:rPr>
            <a:t>Fomentar programas de deporte, recreación, actividad física, desarrollo humano, responsabilidad social y la expresión artística – cultural que fortalezcan la formación de los estudiantes.</a:t>
          </a:r>
        </a:p>
      </dsp:txBody>
      <dsp:txXfrm>
        <a:off x="3322482" y="304"/>
        <a:ext cx="2243607" cy="1574622"/>
      </dsp:txXfrm>
    </dsp:sp>
    <dsp:sp modelId="{E49D03E1-2F96-47B8-BE44-CC9717B25051}">
      <dsp:nvSpPr>
        <dsp:cNvPr id="0" name=""/>
        <dsp:cNvSpPr/>
      </dsp:nvSpPr>
      <dsp:spPr>
        <a:xfrm>
          <a:off x="5790450" y="304"/>
          <a:ext cx="2243607" cy="1574622"/>
        </a:xfrm>
        <a:prstGeom prst="rect">
          <a:avLst/>
        </a:prstGeom>
        <a:gradFill rotWithShape="0">
          <a:gsLst>
            <a:gs pos="0">
              <a:schemeClr val="accent1">
                <a:shade val="80000"/>
                <a:hueOff val="-505550"/>
                <a:satOff val="-55001"/>
                <a:lumOff val="36451"/>
                <a:alphaOff val="0"/>
                <a:lumMod val="110000"/>
                <a:satMod val="105000"/>
                <a:tint val="67000"/>
              </a:schemeClr>
            </a:gs>
            <a:gs pos="50000">
              <a:schemeClr val="accent1">
                <a:shade val="80000"/>
                <a:hueOff val="-505550"/>
                <a:satOff val="-55001"/>
                <a:lumOff val="36451"/>
                <a:alphaOff val="0"/>
                <a:lumMod val="105000"/>
                <a:satMod val="103000"/>
                <a:tint val="73000"/>
              </a:schemeClr>
            </a:gs>
            <a:gs pos="100000">
              <a:schemeClr val="accent1">
                <a:shade val="80000"/>
                <a:hueOff val="-505550"/>
                <a:satOff val="-55001"/>
                <a:lumOff val="364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kern="1200" dirty="0">
              <a:latin typeface="Arial" panose="020B0604020202020204" pitchFamily="34" charset="0"/>
              <a:cs typeface="Arial" panose="020B0604020202020204" pitchFamily="34" charset="0"/>
            </a:rPr>
            <a:t>Establecer e implementar estrategias para la formación vivencial de la comunidad universitaria articuladas al Proyecto Educativo Institucional PEI, a través de las </a:t>
          </a:r>
          <a:r>
            <a:rPr lang="es-CO" sz="1000" b="1" kern="1200" dirty="0">
              <a:latin typeface="Arial" panose="020B0604020202020204" pitchFamily="34" charset="0"/>
              <a:cs typeface="Arial" panose="020B0604020202020204" pitchFamily="34" charset="0"/>
            </a:rPr>
            <a:t>prácticas sociales, la formación en liderazgo, derechos humanos, el voluntariado, el deporte, la salud, el arte y la cultura.</a:t>
          </a:r>
          <a:endParaRPr lang="es-CO" sz="1000" kern="1200" dirty="0">
            <a:latin typeface="Arial" panose="020B0604020202020204" pitchFamily="34" charset="0"/>
            <a:cs typeface="Arial" panose="020B0604020202020204" pitchFamily="34" charset="0"/>
          </a:endParaRPr>
        </a:p>
      </dsp:txBody>
      <dsp:txXfrm>
        <a:off x="5790450" y="304"/>
        <a:ext cx="2243607" cy="157462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6797A-3CF2-447F-BE98-B9C3C3F87743}">
      <dsp:nvSpPr>
        <dsp:cNvPr id="0" name=""/>
        <dsp:cNvSpPr/>
      </dsp:nvSpPr>
      <dsp:spPr>
        <a:xfrm>
          <a:off x="0" y="147711"/>
          <a:ext cx="2099629" cy="1530831"/>
        </a:xfrm>
        <a:prstGeom prst="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Arial" panose="020B0604020202020204" pitchFamily="34" charset="0"/>
              <a:cs typeface="Arial" panose="020B0604020202020204" pitchFamily="34" charset="0"/>
            </a:rPr>
            <a:t>Gestionar recursos para el fortalecimiento del bienestar institucional y el mejoramiento de la calidad de vida.</a:t>
          </a:r>
        </a:p>
      </dsp:txBody>
      <dsp:txXfrm>
        <a:off x="0" y="147711"/>
        <a:ext cx="2099629" cy="1530831"/>
      </dsp:txXfrm>
    </dsp:sp>
    <dsp:sp modelId="{87C99BC3-7748-4329-86DC-96FFEA134A45}">
      <dsp:nvSpPr>
        <dsp:cNvPr id="0" name=""/>
        <dsp:cNvSpPr/>
      </dsp:nvSpPr>
      <dsp:spPr>
        <a:xfrm>
          <a:off x="2309593" y="147711"/>
          <a:ext cx="2099629" cy="1530831"/>
        </a:xfrm>
        <a:prstGeom prst="rect">
          <a:avLst/>
        </a:prstGeom>
        <a:gradFill rotWithShape="0">
          <a:gsLst>
            <a:gs pos="0">
              <a:schemeClr val="accent1">
                <a:shade val="80000"/>
                <a:hueOff val="-252775"/>
                <a:satOff val="-27500"/>
                <a:lumOff val="18225"/>
                <a:alphaOff val="0"/>
                <a:lumMod val="110000"/>
                <a:satMod val="105000"/>
                <a:tint val="67000"/>
              </a:schemeClr>
            </a:gs>
            <a:gs pos="50000">
              <a:schemeClr val="accent1">
                <a:shade val="80000"/>
                <a:hueOff val="-252775"/>
                <a:satOff val="-27500"/>
                <a:lumOff val="18225"/>
                <a:alphaOff val="0"/>
                <a:lumMod val="105000"/>
                <a:satMod val="103000"/>
                <a:tint val="73000"/>
              </a:schemeClr>
            </a:gs>
            <a:gs pos="100000">
              <a:schemeClr val="accent1">
                <a:shade val="80000"/>
                <a:hueOff val="-252775"/>
                <a:satOff val="-27500"/>
                <a:lumOff val="1822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Arial" panose="020B0604020202020204" pitchFamily="34" charset="0"/>
              <a:cs typeface="Arial" panose="020B0604020202020204" pitchFamily="34" charset="0"/>
            </a:rPr>
            <a:t>Fortalecer los procesos de </a:t>
          </a:r>
          <a:r>
            <a:rPr lang="es-ES" sz="1200" kern="1200" dirty="0">
              <a:latin typeface="Arial" panose="020B0604020202020204" pitchFamily="34" charset="0"/>
              <a:cs typeface="Arial" panose="020B0604020202020204" pitchFamily="34" charset="0"/>
            </a:rPr>
            <a:t>integración y estímulos, el protocolo, las relaciones publicas para el acompañamiento integral, la formación vivencial y el ambiente laboral </a:t>
          </a:r>
          <a:r>
            <a:rPr lang="es-CO" sz="1200" kern="1200" dirty="0">
              <a:latin typeface="Arial" panose="020B0604020202020204" pitchFamily="34" charset="0"/>
              <a:cs typeface="Arial" panose="020B0604020202020204" pitchFamily="34" charset="0"/>
            </a:rPr>
            <a:t>.</a:t>
          </a:r>
        </a:p>
      </dsp:txBody>
      <dsp:txXfrm>
        <a:off x="2309593" y="147711"/>
        <a:ext cx="2099629" cy="1530831"/>
      </dsp:txXfrm>
    </dsp:sp>
    <dsp:sp modelId="{46FA00CF-7B06-4010-871C-4955E0C3AFF4}">
      <dsp:nvSpPr>
        <dsp:cNvPr id="0" name=""/>
        <dsp:cNvSpPr/>
      </dsp:nvSpPr>
      <dsp:spPr>
        <a:xfrm>
          <a:off x="4619185" y="147711"/>
          <a:ext cx="2099629" cy="1530831"/>
        </a:xfrm>
        <a:prstGeom prst="rect">
          <a:avLst/>
        </a:prstGeom>
        <a:gradFill rotWithShape="0">
          <a:gsLst>
            <a:gs pos="0">
              <a:schemeClr val="accent1">
                <a:shade val="80000"/>
                <a:hueOff val="-505550"/>
                <a:satOff val="-55001"/>
                <a:lumOff val="36451"/>
                <a:alphaOff val="0"/>
                <a:lumMod val="110000"/>
                <a:satMod val="105000"/>
                <a:tint val="67000"/>
              </a:schemeClr>
            </a:gs>
            <a:gs pos="50000">
              <a:schemeClr val="accent1">
                <a:shade val="80000"/>
                <a:hueOff val="-505550"/>
                <a:satOff val="-55001"/>
                <a:lumOff val="36451"/>
                <a:alphaOff val="0"/>
                <a:lumMod val="105000"/>
                <a:satMod val="103000"/>
                <a:tint val="73000"/>
              </a:schemeClr>
            </a:gs>
            <a:gs pos="100000">
              <a:schemeClr val="accent1">
                <a:shade val="80000"/>
                <a:hueOff val="-505550"/>
                <a:satOff val="-55001"/>
                <a:lumOff val="364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Arial" panose="020B0604020202020204" pitchFamily="34" charset="0"/>
              <a:cs typeface="Arial" panose="020B0604020202020204" pitchFamily="34" charset="0"/>
            </a:rPr>
            <a:t>Fortalecer las estrategias de Responsabilidad Social e Innovación Social que le aportan al desarrollo sostenible de la comunidad universitaria y la región.    </a:t>
          </a:r>
        </a:p>
      </dsp:txBody>
      <dsp:txXfrm>
        <a:off x="4619185" y="147711"/>
        <a:ext cx="2099629" cy="153083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CCF22-43D2-4C3C-BB78-CECA40F4E473}">
      <dsp:nvSpPr>
        <dsp:cNvPr id="0" name=""/>
        <dsp:cNvSpPr/>
      </dsp:nvSpPr>
      <dsp:spPr>
        <a:xfrm>
          <a:off x="1340333" y="398767"/>
          <a:ext cx="2319556" cy="2319909"/>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3B2474-5C87-4296-B37A-730ECEE040F4}">
      <dsp:nvSpPr>
        <dsp:cNvPr id="0" name=""/>
        <dsp:cNvSpPr/>
      </dsp:nvSpPr>
      <dsp:spPr>
        <a:xfrm>
          <a:off x="1853031" y="1236325"/>
          <a:ext cx="1288933" cy="644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O" sz="2200" kern="1200" dirty="0"/>
            <a:t>Sociedad</a:t>
          </a:r>
        </a:p>
      </dsp:txBody>
      <dsp:txXfrm>
        <a:off x="1853031" y="1236325"/>
        <a:ext cx="1288933" cy="644312"/>
      </dsp:txXfrm>
    </dsp:sp>
    <dsp:sp modelId="{07E43A6D-62FE-438D-8048-A908242CC362}">
      <dsp:nvSpPr>
        <dsp:cNvPr id="0" name=""/>
        <dsp:cNvSpPr/>
      </dsp:nvSpPr>
      <dsp:spPr>
        <a:xfrm>
          <a:off x="696084" y="1731727"/>
          <a:ext cx="2319556" cy="2319909"/>
        </a:xfrm>
        <a:prstGeom prst="leftCircularArrow">
          <a:avLst>
            <a:gd name="adj1" fmla="val 10980"/>
            <a:gd name="adj2" fmla="val 1142322"/>
            <a:gd name="adj3" fmla="val 6300000"/>
            <a:gd name="adj4" fmla="val 18900000"/>
            <a:gd name="adj5" fmla="val 12500"/>
          </a:avLst>
        </a:prstGeom>
        <a:solidFill>
          <a:schemeClr val="accent2">
            <a:hueOff val="479033"/>
            <a:satOff val="-2738"/>
            <a:lumOff val="2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9C7C77-AD22-490D-9CAC-E30DDD76599A}">
      <dsp:nvSpPr>
        <dsp:cNvPr id="0" name=""/>
        <dsp:cNvSpPr/>
      </dsp:nvSpPr>
      <dsp:spPr>
        <a:xfrm>
          <a:off x="1211396" y="2576995"/>
          <a:ext cx="1288933" cy="644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O" sz="2200" kern="1200" dirty="0"/>
            <a:t>Toma de Decisiones</a:t>
          </a:r>
        </a:p>
      </dsp:txBody>
      <dsp:txXfrm>
        <a:off x="1211396" y="2576995"/>
        <a:ext cx="1288933" cy="644312"/>
      </dsp:txXfrm>
    </dsp:sp>
    <dsp:sp modelId="{838C7342-DAC5-427D-9495-CB5FE228ADB5}">
      <dsp:nvSpPr>
        <dsp:cNvPr id="0" name=""/>
        <dsp:cNvSpPr/>
      </dsp:nvSpPr>
      <dsp:spPr>
        <a:xfrm>
          <a:off x="1505424" y="3224199"/>
          <a:ext cx="1992858" cy="1993657"/>
        </a:xfrm>
        <a:prstGeom prst="blockArc">
          <a:avLst>
            <a:gd name="adj1" fmla="val 13500000"/>
            <a:gd name="adj2" fmla="val 10800000"/>
            <a:gd name="adj3" fmla="val 12740"/>
          </a:avLst>
        </a:prstGeom>
        <a:solidFill>
          <a:schemeClr val="accent2">
            <a:hueOff val="958067"/>
            <a:satOff val="-5475"/>
            <a:lumOff val="52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13591C-1E43-4BF0-960A-55F0A716A9C4}">
      <dsp:nvSpPr>
        <dsp:cNvPr id="0" name=""/>
        <dsp:cNvSpPr/>
      </dsp:nvSpPr>
      <dsp:spPr>
        <a:xfrm>
          <a:off x="1856080" y="3919594"/>
          <a:ext cx="1288933" cy="644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O" sz="2200" kern="1200" dirty="0"/>
            <a:t>Entes de control</a:t>
          </a:r>
        </a:p>
      </dsp:txBody>
      <dsp:txXfrm>
        <a:off x="1856080" y="3919594"/>
        <a:ext cx="1288933" cy="644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02F37-D667-43AE-8815-1D1F06768736}">
      <dsp:nvSpPr>
        <dsp:cNvPr id="0" name=""/>
        <dsp:cNvSpPr/>
      </dsp:nvSpPr>
      <dsp:spPr>
        <a:xfrm>
          <a:off x="3815" y="626084"/>
          <a:ext cx="1426383" cy="947931"/>
        </a:xfrm>
        <a:prstGeom prst="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22275">
            <a:lnSpc>
              <a:spcPct val="90000"/>
            </a:lnSpc>
            <a:spcBef>
              <a:spcPct val="0"/>
            </a:spcBef>
            <a:spcAft>
              <a:spcPct val="35000"/>
            </a:spcAft>
            <a:buNone/>
          </a:pPr>
          <a:r>
            <a:rPr lang="es-CO" sz="950" b="0" kern="1200" dirty="0">
              <a:latin typeface="Arial" panose="020B0604020202020204" pitchFamily="34" charset="0"/>
              <a:cs typeface="Arial" panose="020B0604020202020204" pitchFamily="34" charset="0"/>
            </a:rPr>
            <a:t>Renovar los programas académicos hacia currículos pertinentes, integrados flexibles e internacionales.</a:t>
          </a:r>
        </a:p>
      </dsp:txBody>
      <dsp:txXfrm>
        <a:off x="3815" y="626084"/>
        <a:ext cx="1426383" cy="947931"/>
      </dsp:txXfrm>
    </dsp:sp>
    <dsp:sp modelId="{5F0E3485-DBDB-42A2-90A8-E128364B0D64}">
      <dsp:nvSpPr>
        <dsp:cNvPr id="0" name=""/>
        <dsp:cNvSpPr/>
      </dsp:nvSpPr>
      <dsp:spPr>
        <a:xfrm>
          <a:off x="1742769" y="626084"/>
          <a:ext cx="1426383" cy="947931"/>
        </a:xfrm>
        <a:prstGeom prst="rect">
          <a:avLst/>
        </a:prstGeom>
        <a:gradFill rotWithShape="0">
          <a:gsLst>
            <a:gs pos="0">
              <a:schemeClr val="accent1">
                <a:shade val="80000"/>
                <a:hueOff val="-126388"/>
                <a:satOff val="-13750"/>
                <a:lumOff val="9113"/>
                <a:alphaOff val="0"/>
                <a:lumMod val="110000"/>
                <a:satMod val="105000"/>
                <a:tint val="67000"/>
              </a:schemeClr>
            </a:gs>
            <a:gs pos="50000">
              <a:schemeClr val="accent1">
                <a:shade val="80000"/>
                <a:hueOff val="-126388"/>
                <a:satOff val="-13750"/>
                <a:lumOff val="9113"/>
                <a:alphaOff val="0"/>
                <a:lumMod val="105000"/>
                <a:satMod val="103000"/>
                <a:tint val="73000"/>
              </a:schemeClr>
            </a:gs>
            <a:gs pos="100000">
              <a:schemeClr val="accent1">
                <a:shade val="80000"/>
                <a:hueOff val="-126388"/>
                <a:satOff val="-13750"/>
                <a:lumOff val="911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22275">
            <a:lnSpc>
              <a:spcPct val="90000"/>
            </a:lnSpc>
            <a:spcBef>
              <a:spcPct val="0"/>
            </a:spcBef>
            <a:spcAft>
              <a:spcPct val="35000"/>
            </a:spcAft>
            <a:buNone/>
          </a:pPr>
          <a:r>
            <a:rPr lang="es-CO" sz="950" b="0" kern="1200" dirty="0">
              <a:latin typeface="Arial" panose="020B0604020202020204" pitchFamily="34" charset="0"/>
              <a:cs typeface="Arial" panose="020B0604020202020204" pitchFamily="34" charset="0"/>
            </a:rPr>
            <a:t>Consolidad la identidad institucional de la Universidad Tecnológica de Pereira, en su compromiso con la formación profesional integral.</a:t>
          </a:r>
        </a:p>
      </dsp:txBody>
      <dsp:txXfrm>
        <a:off x="1742769" y="626084"/>
        <a:ext cx="1426383" cy="947931"/>
      </dsp:txXfrm>
    </dsp:sp>
    <dsp:sp modelId="{0882902C-4EB7-42E9-8CBF-1CF275436558}">
      <dsp:nvSpPr>
        <dsp:cNvPr id="0" name=""/>
        <dsp:cNvSpPr/>
      </dsp:nvSpPr>
      <dsp:spPr>
        <a:xfrm>
          <a:off x="3481722" y="626084"/>
          <a:ext cx="1426383" cy="947931"/>
        </a:xfrm>
        <a:prstGeom prst="rect">
          <a:avLst/>
        </a:prstGeom>
        <a:gradFill rotWithShape="0">
          <a:gsLst>
            <a:gs pos="0">
              <a:schemeClr val="accent1">
                <a:shade val="80000"/>
                <a:hueOff val="-252775"/>
                <a:satOff val="-27500"/>
                <a:lumOff val="18225"/>
                <a:alphaOff val="0"/>
                <a:lumMod val="110000"/>
                <a:satMod val="105000"/>
                <a:tint val="67000"/>
              </a:schemeClr>
            </a:gs>
            <a:gs pos="50000">
              <a:schemeClr val="accent1">
                <a:shade val="80000"/>
                <a:hueOff val="-252775"/>
                <a:satOff val="-27500"/>
                <a:lumOff val="18225"/>
                <a:alphaOff val="0"/>
                <a:lumMod val="105000"/>
                <a:satMod val="103000"/>
                <a:tint val="73000"/>
              </a:schemeClr>
            </a:gs>
            <a:gs pos="100000">
              <a:schemeClr val="accent1">
                <a:shade val="80000"/>
                <a:hueOff val="-252775"/>
                <a:satOff val="-27500"/>
                <a:lumOff val="1822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22275">
            <a:lnSpc>
              <a:spcPct val="90000"/>
            </a:lnSpc>
            <a:spcBef>
              <a:spcPct val="0"/>
            </a:spcBef>
            <a:spcAft>
              <a:spcPct val="35000"/>
            </a:spcAft>
            <a:buNone/>
          </a:pPr>
          <a:r>
            <a:rPr lang="es-CO" sz="950" b="0" kern="1200" dirty="0">
              <a:latin typeface="Arial" panose="020B0604020202020204" pitchFamily="34" charset="0"/>
              <a:cs typeface="Arial" panose="020B0604020202020204" pitchFamily="34" charset="0"/>
            </a:rPr>
            <a:t>Evaluar los resultados de aprendizaje de los programas académicos.</a:t>
          </a:r>
        </a:p>
      </dsp:txBody>
      <dsp:txXfrm>
        <a:off x="3481722" y="626084"/>
        <a:ext cx="1426383" cy="947931"/>
      </dsp:txXfrm>
    </dsp:sp>
    <dsp:sp modelId="{D7688BE2-B8C2-48B4-9824-A802520238BD}">
      <dsp:nvSpPr>
        <dsp:cNvPr id="0" name=""/>
        <dsp:cNvSpPr/>
      </dsp:nvSpPr>
      <dsp:spPr>
        <a:xfrm>
          <a:off x="5220675" y="626084"/>
          <a:ext cx="1426383" cy="947931"/>
        </a:xfrm>
        <a:prstGeom prst="rect">
          <a:avLst/>
        </a:prstGeom>
        <a:gradFill rotWithShape="0">
          <a:gsLst>
            <a:gs pos="0">
              <a:schemeClr val="accent1">
                <a:shade val="80000"/>
                <a:hueOff val="-379163"/>
                <a:satOff val="-41251"/>
                <a:lumOff val="27338"/>
                <a:alphaOff val="0"/>
                <a:lumMod val="110000"/>
                <a:satMod val="105000"/>
                <a:tint val="67000"/>
              </a:schemeClr>
            </a:gs>
            <a:gs pos="50000">
              <a:schemeClr val="accent1">
                <a:shade val="80000"/>
                <a:hueOff val="-379163"/>
                <a:satOff val="-41251"/>
                <a:lumOff val="27338"/>
                <a:alphaOff val="0"/>
                <a:lumMod val="105000"/>
                <a:satMod val="103000"/>
                <a:tint val="73000"/>
              </a:schemeClr>
            </a:gs>
            <a:gs pos="100000">
              <a:schemeClr val="accent1">
                <a:shade val="80000"/>
                <a:hueOff val="-379163"/>
                <a:satOff val="-41251"/>
                <a:lumOff val="2733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22275">
            <a:lnSpc>
              <a:spcPct val="90000"/>
            </a:lnSpc>
            <a:spcBef>
              <a:spcPct val="0"/>
            </a:spcBef>
            <a:spcAft>
              <a:spcPct val="35000"/>
            </a:spcAft>
            <a:buNone/>
          </a:pPr>
          <a:r>
            <a:rPr lang="es-CO" sz="950" b="0" kern="1200" dirty="0">
              <a:latin typeface="Arial" panose="020B0604020202020204" pitchFamily="34" charset="0"/>
              <a:cs typeface="Arial" panose="020B0604020202020204" pitchFamily="34" charset="0"/>
            </a:rPr>
            <a:t>Transformar e innovar las prácticas educativas, hacia enfoques interactivos, dialogantes y críticos.</a:t>
          </a:r>
        </a:p>
      </dsp:txBody>
      <dsp:txXfrm>
        <a:off x="5220675" y="626084"/>
        <a:ext cx="1426383" cy="947931"/>
      </dsp:txXfrm>
    </dsp:sp>
    <dsp:sp modelId="{EA70A5F3-6B5D-4F5C-BD34-9F9A58C54110}">
      <dsp:nvSpPr>
        <dsp:cNvPr id="0" name=""/>
        <dsp:cNvSpPr/>
      </dsp:nvSpPr>
      <dsp:spPr>
        <a:xfrm>
          <a:off x="6959629" y="626084"/>
          <a:ext cx="1426383" cy="947931"/>
        </a:xfrm>
        <a:prstGeom prst="rect">
          <a:avLst/>
        </a:prstGeom>
        <a:gradFill rotWithShape="0">
          <a:gsLst>
            <a:gs pos="0">
              <a:schemeClr val="accent1">
                <a:shade val="80000"/>
                <a:hueOff val="-505550"/>
                <a:satOff val="-55001"/>
                <a:lumOff val="36451"/>
                <a:alphaOff val="0"/>
                <a:lumMod val="110000"/>
                <a:satMod val="105000"/>
                <a:tint val="67000"/>
              </a:schemeClr>
            </a:gs>
            <a:gs pos="50000">
              <a:schemeClr val="accent1">
                <a:shade val="80000"/>
                <a:hueOff val="-505550"/>
                <a:satOff val="-55001"/>
                <a:lumOff val="36451"/>
                <a:alphaOff val="0"/>
                <a:lumMod val="105000"/>
                <a:satMod val="103000"/>
                <a:tint val="73000"/>
              </a:schemeClr>
            </a:gs>
            <a:gs pos="100000">
              <a:schemeClr val="accent1">
                <a:shade val="80000"/>
                <a:hueOff val="-505550"/>
                <a:satOff val="-55001"/>
                <a:lumOff val="364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22275">
            <a:lnSpc>
              <a:spcPct val="90000"/>
            </a:lnSpc>
            <a:spcBef>
              <a:spcPct val="0"/>
            </a:spcBef>
            <a:spcAft>
              <a:spcPct val="35000"/>
            </a:spcAft>
            <a:buNone/>
          </a:pPr>
          <a:r>
            <a:rPr lang="es-CO" sz="950" b="0" kern="1200" dirty="0">
              <a:latin typeface="Arial" panose="020B0604020202020204" pitchFamily="34" charset="0"/>
              <a:cs typeface="Arial" panose="020B0604020202020204" pitchFamily="34" charset="0"/>
            </a:rPr>
            <a:t>Consolidar una cultura académica de la autorreflexión, autoevaluación y la autorregulación.</a:t>
          </a:r>
        </a:p>
      </dsp:txBody>
      <dsp:txXfrm>
        <a:off x="6959629" y="626084"/>
        <a:ext cx="1426383" cy="9479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6797A-3CF2-447F-BE98-B9C3C3F87743}">
      <dsp:nvSpPr>
        <dsp:cNvPr id="0" name=""/>
        <dsp:cNvSpPr/>
      </dsp:nvSpPr>
      <dsp:spPr>
        <a:xfrm>
          <a:off x="1846705" y="273"/>
          <a:ext cx="1777087" cy="1066252"/>
        </a:xfrm>
        <a:prstGeom prst="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panose="020B0604020202020204" pitchFamily="34" charset="0"/>
              <a:cs typeface="Arial" panose="020B0604020202020204" pitchFamily="34" charset="0"/>
            </a:rPr>
            <a:t>Articular la educación básica y media con la educación superior.</a:t>
          </a:r>
        </a:p>
      </dsp:txBody>
      <dsp:txXfrm>
        <a:off x="1846705" y="273"/>
        <a:ext cx="1777087" cy="1066252"/>
      </dsp:txXfrm>
    </dsp:sp>
    <dsp:sp modelId="{59AE92DE-39EA-49BE-8778-04008B90B0F3}">
      <dsp:nvSpPr>
        <dsp:cNvPr id="0" name=""/>
        <dsp:cNvSpPr/>
      </dsp:nvSpPr>
      <dsp:spPr>
        <a:xfrm>
          <a:off x="3801500" y="273"/>
          <a:ext cx="1777087" cy="1066252"/>
        </a:xfrm>
        <a:prstGeom prst="rect">
          <a:avLst/>
        </a:prstGeom>
        <a:gradFill rotWithShape="0">
          <a:gsLst>
            <a:gs pos="0">
              <a:schemeClr val="accent1">
                <a:shade val="80000"/>
                <a:hueOff val="-252775"/>
                <a:satOff val="-27500"/>
                <a:lumOff val="18225"/>
                <a:alphaOff val="0"/>
                <a:lumMod val="110000"/>
                <a:satMod val="105000"/>
                <a:tint val="67000"/>
              </a:schemeClr>
            </a:gs>
            <a:gs pos="50000">
              <a:schemeClr val="accent1">
                <a:shade val="80000"/>
                <a:hueOff val="-252775"/>
                <a:satOff val="-27500"/>
                <a:lumOff val="18225"/>
                <a:alphaOff val="0"/>
                <a:lumMod val="105000"/>
                <a:satMod val="103000"/>
                <a:tint val="73000"/>
              </a:schemeClr>
            </a:gs>
            <a:gs pos="100000">
              <a:schemeClr val="accent1">
                <a:shade val="80000"/>
                <a:hueOff val="-252775"/>
                <a:satOff val="-27500"/>
                <a:lumOff val="1822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panose="020B0604020202020204" pitchFamily="34" charset="0"/>
              <a:cs typeface="Arial" panose="020B0604020202020204" pitchFamily="34" charset="0"/>
            </a:rPr>
            <a:t>Redefinir las políticas de admisión, ingreso e inserción a la Universidad.</a:t>
          </a:r>
        </a:p>
      </dsp:txBody>
      <dsp:txXfrm>
        <a:off x="3801500" y="273"/>
        <a:ext cx="1777087" cy="1066252"/>
      </dsp:txXfrm>
    </dsp:sp>
    <dsp:sp modelId="{3F26155B-5A29-4880-BCA4-9E91FCE8B4D8}">
      <dsp:nvSpPr>
        <dsp:cNvPr id="0" name=""/>
        <dsp:cNvSpPr/>
      </dsp:nvSpPr>
      <dsp:spPr>
        <a:xfrm>
          <a:off x="5756296" y="273"/>
          <a:ext cx="1777087" cy="1066252"/>
        </a:xfrm>
        <a:prstGeom prst="rect">
          <a:avLst/>
        </a:prstGeom>
        <a:gradFill rotWithShape="0">
          <a:gsLst>
            <a:gs pos="0">
              <a:schemeClr val="accent1">
                <a:shade val="80000"/>
                <a:hueOff val="-505550"/>
                <a:satOff val="-55001"/>
                <a:lumOff val="36451"/>
                <a:alphaOff val="0"/>
                <a:lumMod val="110000"/>
                <a:satMod val="105000"/>
                <a:tint val="67000"/>
              </a:schemeClr>
            </a:gs>
            <a:gs pos="50000">
              <a:schemeClr val="accent1">
                <a:shade val="80000"/>
                <a:hueOff val="-505550"/>
                <a:satOff val="-55001"/>
                <a:lumOff val="36451"/>
                <a:alphaOff val="0"/>
                <a:lumMod val="105000"/>
                <a:satMod val="103000"/>
                <a:tint val="73000"/>
              </a:schemeClr>
            </a:gs>
            <a:gs pos="100000">
              <a:schemeClr val="accent1">
                <a:shade val="80000"/>
                <a:hueOff val="-505550"/>
                <a:satOff val="-55001"/>
                <a:lumOff val="364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panose="020B0604020202020204" pitchFamily="34" charset="0"/>
              <a:cs typeface="Arial" panose="020B0604020202020204" pitchFamily="34" charset="0"/>
            </a:rPr>
            <a:t>Mejorar la permanencia de los estudiantes y su egreso oportuno</a:t>
          </a:r>
          <a:endParaRPr lang="es-CO" sz="1400" kern="1200">
            <a:latin typeface="Arial" panose="020B0604020202020204" pitchFamily="34" charset="0"/>
            <a:cs typeface="Arial" panose="020B0604020202020204" pitchFamily="34" charset="0"/>
          </a:endParaRPr>
        </a:p>
      </dsp:txBody>
      <dsp:txXfrm>
        <a:off x="5756296" y="273"/>
        <a:ext cx="1777087" cy="10662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6797A-3CF2-447F-BE98-B9C3C3F87743}">
      <dsp:nvSpPr>
        <dsp:cNvPr id="0" name=""/>
        <dsp:cNvSpPr/>
      </dsp:nvSpPr>
      <dsp:spPr>
        <a:xfrm>
          <a:off x="0" y="145604"/>
          <a:ext cx="2512797" cy="1133797"/>
        </a:xfrm>
        <a:prstGeom prst="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Transformar e innovar las prácticas educativas hacia enfoques interactivos, dialogantes y críticos.</a:t>
          </a:r>
          <a:endParaRPr lang="es-CO" sz="1200" kern="1200" dirty="0">
            <a:latin typeface="Arial" panose="020B0604020202020204" pitchFamily="34" charset="0"/>
            <a:cs typeface="Arial" panose="020B0604020202020204" pitchFamily="34" charset="0"/>
          </a:endParaRPr>
        </a:p>
      </dsp:txBody>
      <dsp:txXfrm>
        <a:off x="0" y="145604"/>
        <a:ext cx="2512797" cy="1133797"/>
      </dsp:txXfrm>
    </dsp:sp>
    <dsp:sp modelId="{CF6CCFE3-AF99-49DE-8897-6FE1107DA920}">
      <dsp:nvSpPr>
        <dsp:cNvPr id="0" name=""/>
        <dsp:cNvSpPr/>
      </dsp:nvSpPr>
      <dsp:spPr>
        <a:xfrm>
          <a:off x="2678657" y="171476"/>
          <a:ext cx="2731862" cy="1133797"/>
        </a:xfrm>
        <a:prstGeom prst="rect">
          <a:avLst/>
        </a:prstGeom>
        <a:gradFill rotWithShape="0">
          <a:gsLst>
            <a:gs pos="0">
              <a:schemeClr val="accent1">
                <a:shade val="80000"/>
                <a:hueOff val="-505550"/>
                <a:satOff val="-55001"/>
                <a:lumOff val="36451"/>
                <a:alphaOff val="0"/>
                <a:lumMod val="110000"/>
                <a:satMod val="105000"/>
                <a:tint val="67000"/>
              </a:schemeClr>
            </a:gs>
            <a:gs pos="50000">
              <a:schemeClr val="accent1">
                <a:shade val="80000"/>
                <a:hueOff val="-505550"/>
                <a:satOff val="-55001"/>
                <a:lumOff val="36451"/>
                <a:alphaOff val="0"/>
                <a:lumMod val="105000"/>
                <a:satMod val="103000"/>
                <a:tint val="73000"/>
              </a:schemeClr>
            </a:gs>
            <a:gs pos="100000">
              <a:schemeClr val="accent1">
                <a:shade val="80000"/>
                <a:hueOff val="-505550"/>
                <a:satOff val="-55001"/>
                <a:lumOff val="364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Articular la investigación a las prácticas en el aula, estimulando la participación de estudiantes en investigación y acercando los docentes y sus investigaciones al aula.</a:t>
          </a:r>
          <a:endParaRPr lang="es-CO" sz="1200" kern="1200" dirty="0">
            <a:latin typeface="Arial" panose="020B0604020202020204" pitchFamily="34" charset="0"/>
            <a:cs typeface="Arial" panose="020B0604020202020204" pitchFamily="34" charset="0"/>
          </a:endParaRPr>
        </a:p>
      </dsp:txBody>
      <dsp:txXfrm>
        <a:off x="2678657" y="171476"/>
        <a:ext cx="2731862" cy="11337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6797A-3CF2-447F-BE98-B9C3C3F87743}">
      <dsp:nvSpPr>
        <dsp:cNvPr id="0" name=""/>
        <dsp:cNvSpPr/>
      </dsp:nvSpPr>
      <dsp:spPr>
        <a:xfrm>
          <a:off x="2927044" y="657"/>
          <a:ext cx="1775809" cy="1065485"/>
        </a:xfrm>
        <a:prstGeom prst="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a:latin typeface="Arial" panose="020B0604020202020204" pitchFamily="34" charset="0"/>
              <a:cs typeface="Arial" panose="020B0604020202020204" pitchFamily="34" charset="0"/>
            </a:rPr>
            <a:t>Acompañamiento al desarrollo del Egresado</a:t>
          </a:r>
          <a:endParaRPr lang="es-CO" sz="1400" kern="1200" dirty="0">
            <a:latin typeface="Arial" panose="020B0604020202020204" pitchFamily="34" charset="0"/>
            <a:cs typeface="Arial" panose="020B0604020202020204" pitchFamily="34" charset="0"/>
          </a:endParaRPr>
        </a:p>
      </dsp:txBody>
      <dsp:txXfrm>
        <a:off x="2927044" y="657"/>
        <a:ext cx="1775809" cy="1065485"/>
      </dsp:txXfrm>
    </dsp:sp>
    <dsp:sp modelId="{4039F5F3-4A62-4E83-90C1-6CFC93C64127}">
      <dsp:nvSpPr>
        <dsp:cNvPr id="0" name=""/>
        <dsp:cNvSpPr/>
      </dsp:nvSpPr>
      <dsp:spPr>
        <a:xfrm>
          <a:off x="4880434" y="657"/>
          <a:ext cx="1775809" cy="1065485"/>
        </a:xfrm>
        <a:prstGeom prst="rect">
          <a:avLst/>
        </a:prstGeom>
        <a:gradFill rotWithShape="0">
          <a:gsLst>
            <a:gs pos="0">
              <a:schemeClr val="accent1">
                <a:shade val="80000"/>
                <a:hueOff val="-505550"/>
                <a:satOff val="-55001"/>
                <a:lumOff val="36451"/>
                <a:alphaOff val="0"/>
                <a:lumMod val="110000"/>
                <a:satMod val="105000"/>
                <a:tint val="67000"/>
              </a:schemeClr>
            </a:gs>
            <a:gs pos="50000">
              <a:schemeClr val="accent1">
                <a:shade val="80000"/>
                <a:hueOff val="-505550"/>
                <a:satOff val="-55001"/>
                <a:lumOff val="36451"/>
                <a:alphaOff val="0"/>
                <a:lumMod val="105000"/>
                <a:satMod val="103000"/>
                <a:tint val="73000"/>
              </a:schemeClr>
            </a:gs>
            <a:gs pos="100000">
              <a:schemeClr val="accent1">
                <a:shade val="80000"/>
                <a:hueOff val="-505550"/>
                <a:satOff val="-55001"/>
                <a:lumOff val="364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panose="020B0604020202020204" pitchFamily="34" charset="0"/>
              <a:cs typeface="Arial" panose="020B0604020202020204" pitchFamily="34" charset="0"/>
            </a:rPr>
            <a:t>Vinculación de los egresados a los procesos académicos</a:t>
          </a:r>
        </a:p>
      </dsp:txBody>
      <dsp:txXfrm>
        <a:off x="4880434" y="657"/>
        <a:ext cx="1775809" cy="10654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6797A-3CF2-447F-BE98-B9C3C3F87743}">
      <dsp:nvSpPr>
        <dsp:cNvPr id="0" name=""/>
        <dsp:cNvSpPr/>
      </dsp:nvSpPr>
      <dsp:spPr>
        <a:xfrm>
          <a:off x="0" y="220301"/>
          <a:ext cx="2099629" cy="1259778"/>
        </a:xfrm>
        <a:prstGeom prst="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CO" sz="900" kern="1200" dirty="0">
              <a:latin typeface="Arial" panose="020B0604020202020204" pitchFamily="34" charset="0"/>
              <a:cs typeface="Arial" panose="020B0604020202020204" pitchFamily="34" charset="0"/>
            </a:rPr>
            <a:t>Poner a disposición de la comunidad espacios interactivos de formación dotada con TIC, y todo lo necesario para la transformación de los procesos educativos.</a:t>
          </a:r>
        </a:p>
      </dsp:txBody>
      <dsp:txXfrm>
        <a:off x="0" y="220301"/>
        <a:ext cx="2099629" cy="1259778"/>
      </dsp:txXfrm>
    </dsp:sp>
    <dsp:sp modelId="{87EAE5D8-0CFD-4AE2-A6E3-1206F57C0092}">
      <dsp:nvSpPr>
        <dsp:cNvPr id="0" name=""/>
        <dsp:cNvSpPr/>
      </dsp:nvSpPr>
      <dsp:spPr>
        <a:xfrm>
          <a:off x="2309593" y="220301"/>
          <a:ext cx="2099629" cy="1259778"/>
        </a:xfrm>
        <a:prstGeom prst="rect">
          <a:avLst/>
        </a:prstGeom>
        <a:gradFill rotWithShape="0">
          <a:gsLst>
            <a:gs pos="0">
              <a:schemeClr val="accent1">
                <a:shade val="80000"/>
                <a:hueOff val="-252775"/>
                <a:satOff val="-27500"/>
                <a:lumOff val="18225"/>
                <a:alphaOff val="0"/>
                <a:lumMod val="110000"/>
                <a:satMod val="105000"/>
                <a:tint val="67000"/>
              </a:schemeClr>
            </a:gs>
            <a:gs pos="50000">
              <a:schemeClr val="accent1">
                <a:shade val="80000"/>
                <a:hueOff val="-252775"/>
                <a:satOff val="-27500"/>
                <a:lumOff val="18225"/>
                <a:alphaOff val="0"/>
                <a:lumMod val="105000"/>
                <a:satMod val="103000"/>
                <a:tint val="73000"/>
              </a:schemeClr>
            </a:gs>
            <a:gs pos="100000">
              <a:schemeClr val="accent1">
                <a:shade val="80000"/>
                <a:hueOff val="-252775"/>
                <a:satOff val="-27500"/>
                <a:lumOff val="1822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CO" sz="900" kern="1200" dirty="0">
              <a:latin typeface="Arial" panose="020B0604020202020204" pitchFamily="34" charset="0"/>
              <a:cs typeface="Arial" panose="020B0604020202020204" pitchFamily="34" charset="0"/>
            </a:rPr>
            <a:t>Acompañar a los docentes en el desarrollo de competencias que `permitan la transformación de sus procesos apoyados en TIC y las nuevas tendencias metodológicas.</a:t>
          </a:r>
        </a:p>
      </dsp:txBody>
      <dsp:txXfrm>
        <a:off x="2309593" y="220301"/>
        <a:ext cx="2099629" cy="1259778"/>
      </dsp:txXfrm>
    </dsp:sp>
    <dsp:sp modelId="{DC263FA9-9C53-4E14-A95B-8CBD62A27D27}">
      <dsp:nvSpPr>
        <dsp:cNvPr id="0" name=""/>
        <dsp:cNvSpPr/>
      </dsp:nvSpPr>
      <dsp:spPr>
        <a:xfrm>
          <a:off x="4619185" y="220301"/>
          <a:ext cx="2099629" cy="1259778"/>
        </a:xfrm>
        <a:prstGeom prst="rect">
          <a:avLst/>
        </a:prstGeom>
        <a:gradFill rotWithShape="0">
          <a:gsLst>
            <a:gs pos="0">
              <a:schemeClr val="accent1">
                <a:shade val="80000"/>
                <a:hueOff val="-505550"/>
                <a:satOff val="-55001"/>
                <a:lumOff val="36451"/>
                <a:alphaOff val="0"/>
                <a:lumMod val="110000"/>
                <a:satMod val="105000"/>
                <a:tint val="67000"/>
              </a:schemeClr>
            </a:gs>
            <a:gs pos="50000">
              <a:schemeClr val="accent1">
                <a:shade val="80000"/>
                <a:hueOff val="-505550"/>
                <a:satOff val="-55001"/>
                <a:lumOff val="36451"/>
                <a:alphaOff val="0"/>
                <a:lumMod val="105000"/>
                <a:satMod val="103000"/>
                <a:tint val="73000"/>
              </a:schemeClr>
            </a:gs>
            <a:gs pos="100000">
              <a:schemeClr val="accent1">
                <a:shade val="80000"/>
                <a:hueOff val="-505550"/>
                <a:satOff val="-55001"/>
                <a:lumOff val="364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CO" sz="900" kern="1200" dirty="0">
              <a:latin typeface="Arial" panose="020B0604020202020204" pitchFamily="34" charset="0"/>
              <a:cs typeface="Arial" panose="020B0604020202020204" pitchFamily="34" charset="0"/>
            </a:rPr>
            <a:t>Garantizar a los estudiantes acceso a espacios de formación interactivos mediados por TIC propiciando el desarrollo de competencias que signifiquen factores diferenciadores al momento de finalizar su proceso educativo y permitan además facilitar su permanencia en la institución y egreso oportuno.</a:t>
          </a:r>
        </a:p>
      </dsp:txBody>
      <dsp:txXfrm>
        <a:off x="4619185" y="220301"/>
        <a:ext cx="2099629" cy="12597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688F7-10FD-422D-BE8E-92BB0AFD1E68}">
      <dsp:nvSpPr>
        <dsp:cNvPr id="0" name=""/>
        <dsp:cNvSpPr/>
      </dsp:nvSpPr>
      <dsp:spPr>
        <a:xfrm>
          <a:off x="4440" y="178492"/>
          <a:ext cx="1768765" cy="1048481"/>
        </a:xfrm>
        <a:prstGeom prst="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0" kern="1200" dirty="0">
              <a:latin typeface="Arial" panose="020B0604020202020204" pitchFamily="34" charset="0"/>
              <a:cs typeface="Arial" panose="020B0604020202020204" pitchFamily="34" charset="0"/>
            </a:rPr>
            <a:t>Proyectos de Investigación orientados a la solución de problemas o retos de la sociedad. </a:t>
          </a:r>
          <a:endParaRPr lang="es-CO" sz="1100" kern="1200" dirty="0"/>
        </a:p>
      </dsp:txBody>
      <dsp:txXfrm>
        <a:off x="4440" y="178492"/>
        <a:ext cx="1768765" cy="1048481"/>
      </dsp:txXfrm>
    </dsp:sp>
    <dsp:sp modelId="{8110B7E3-E24B-40F3-9AFA-AE5FF7E0B76F}">
      <dsp:nvSpPr>
        <dsp:cNvPr id="0" name=""/>
        <dsp:cNvSpPr/>
      </dsp:nvSpPr>
      <dsp:spPr>
        <a:xfrm>
          <a:off x="1938425" y="207076"/>
          <a:ext cx="1652187" cy="991312"/>
        </a:xfrm>
        <a:prstGeom prst="rect">
          <a:avLst/>
        </a:prstGeom>
        <a:gradFill rotWithShape="0">
          <a:gsLst>
            <a:gs pos="0">
              <a:schemeClr val="accent1">
                <a:shade val="80000"/>
                <a:hueOff val="-126388"/>
                <a:satOff val="-13750"/>
                <a:lumOff val="9113"/>
                <a:alphaOff val="0"/>
                <a:lumMod val="110000"/>
                <a:satMod val="105000"/>
                <a:tint val="67000"/>
              </a:schemeClr>
            </a:gs>
            <a:gs pos="50000">
              <a:schemeClr val="accent1">
                <a:shade val="80000"/>
                <a:hueOff val="-126388"/>
                <a:satOff val="-13750"/>
                <a:lumOff val="9113"/>
                <a:alphaOff val="0"/>
                <a:lumMod val="105000"/>
                <a:satMod val="103000"/>
                <a:tint val="73000"/>
              </a:schemeClr>
            </a:gs>
            <a:gs pos="100000">
              <a:schemeClr val="accent1">
                <a:shade val="80000"/>
                <a:hueOff val="-126388"/>
                <a:satOff val="-13750"/>
                <a:lumOff val="911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0" kern="1200" dirty="0">
              <a:latin typeface="Arial" panose="020B0604020202020204" pitchFamily="34" charset="0"/>
              <a:cs typeface="Arial" panose="020B0604020202020204" pitchFamily="34" charset="0"/>
            </a:rPr>
            <a:t>Investigadores reconocidos por Colciencias.</a:t>
          </a:r>
        </a:p>
      </dsp:txBody>
      <dsp:txXfrm>
        <a:off x="1938425" y="207076"/>
        <a:ext cx="1652187" cy="991312"/>
      </dsp:txXfrm>
    </dsp:sp>
    <dsp:sp modelId="{9D5FA631-C309-495C-8F91-F8AD9915F47B}">
      <dsp:nvSpPr>
        <dsp:cNvPr id="0" name=""/>
        <dsp:cNvSpPr/>
      </dsp:nvSpPr>
      <dsp:spPr>
        <a:xfrm>
          <a:off x="3755831" y="207076"/>
          <a:ext cx="1652187" cy="991312"/>
        </a:xfrm>
        <a:prstGeom prst="rect">
          <a:avLst/>
        </a:prstGeom>
        <a:gradFill rotWithShape="0">
          <a:gsLst>
            <a:gs pos="0">
              <a:schemeClr val="accent1">
                <a:shade val="80000"/>
                <a:hueOff val="-252775"/>
                <a:satOff val="-27500"/>
                <a:lumOff val="18225"/>
                <a:alphaOff val="0"/>
                <a:lumMod val="110000"/>
                <a:satMod val="105000"/>
                <a:tint val="67000"/>
              </a:schemeClr>
            </a:gs>
            <a:gs pos="50000">
              <a:schemeClr val="accent1">
                <a:shade val="80000"/>
                <a:hueOff val="-252775"/>
                <a:satOff val="-27500"/>
                <a:lumOff val="18225"/>
                <a:alphaOff val="0"/>
                <a:lumMod val="105000"/>
                <a:satMod val="103000"/>
                <a:tint val="73000"/>
              </a:schemeClr>
            </a:gs>
            <a:gs pos="100000">
              <a:schemeClr val="accent1">
                <a:shade val="80000"/>
                <a:hueOff val="-252775"/>
                <a:satOff val="-27500"/>
                <a:lumOff val="1822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0" kern="1200" dirty="0">
              <a:latin typeface="Arial" panose="020B0604020202020204" pitchFamily="34" charset="0"/>
              <a:cs typeface="Arial" panose="020B0604020202020204" pitchFamily="34" charset="0"/>
            </a:rPr>
            <a:t>Semilleros de investigación como fortalecimiento de la investigación formativa. </a:t>
          </a:r>
        </a:p>
      </dsp:txBody>
      <dsp:txXfrm>
        <a:off x="3755831" y="207076"/>
        <a:ext cx="1652187" cy="991312"/>
      </dsp:txXfrm>
    </dsp:sp>
    <dsp:sp modelId="{EF599E62-4215-4050-B977-B924A924D768}">
      <dsp:nvSpPr>
        <dsp:cNvPr id="0" name=""/>
        <dsp:cNvSpPr/>
      </dsp:nvSpPr>
      <dsp:spPr>
        <a:xfrm>
          <a:off x="5573238" y="207076"/>
          <a:ext cx="1652187" cy="991312"/>
        </a:xfrm>
        <a:prstGeom prst="rect">
          <a:avLst/>
        </a:prstGeom>
        <a:gradFill rotWithShape="0">
          <a:gsLst>
            <a:gs pos="0">
              <a:schemeClr val="accent1">
                <a:shade val="80000"/>
                <a:hueOff val="-379163"/>
                <a:satOff val="-41251"/>
                <a:lumOff val="27338"/>
                <a:alphaOff val="0"/>
                <a:lumMod val="110000"/>
                <a:satMod val="105000"/>
                <a:tint val="67000"/>
              </a:schemeClr>
            </a:gs>
            <a:gs pos="50000">
              <a:schemeClr val="accent1">
                <a:shade val="80000"/>
                <a:hueOff val="-379163"/>
                <a:satOff val="-41251"/>
                <a:lumOff val="27338"/>
                <a:alphaOff val="0"/>
                <a:lumMod val="105000"/>
                <a:satMod val="103000"/>
                <a:tint val="73000"/>
              </a:schemeClr>
            </a:gs>
            <a:gs pos="100000">
              <a:schemeClr val="accent1">
                <a:shade val="80000"/>
                <a:hueOff val="-379163"/>
                <a:satOff val="-41251"/>
                <a:lumOff val="2733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0" kern="1200" dirty="0">
              <a:latin typeface="Arial" panose="020B0604020202020204" pitchFamily="34" charset="0"/>
              <a:cs typeface="Arial" panose="020B0604020202020204" pitchFamily="34" charset="0"/>
            </a:rPr>
            <a:t>Fortalecimiento y consolidación de los Grupos de Investigación e investigadores de la UTP</a:t>
          </a:r>
        </a:p>
      </dsp:txBody>
      <dsp:txXfrm>
        <a:off x="5573238" y="207076"/>
        <a:ext cx="1652187" cy="991312"/>
      </dsp:txXfrm>
    </dsp:sp>
    <dsp:sp modelId="{1E571913-7B10-4533-B69E-5F40654BD8C9}">
      <dsp:nvSpPr>
        <dsp:cNvPr id="0" name=""/>
        <dsp:cNvSpPr/>
      </dsp:nvSpPr>
      <dsp:spPr>
        <a:xfrm>
          <a:off x="7390644" y="207076"/>
          <a:ext cx="1652187" cy="991312"/>
        </a:xfrm>
        <a:prstGeom prst="rect">
          <a:avLst/>
        </a:prstGeom>
        <a:gradFill rotWithShape="0">
          <a:gsLst>
            <a:gs pos="0">
              <a:schemeClr val="accent1">
                <a:shade val="80000"/>
                <a:hueOff val="-505550"/>
                <a:satOff val="-55001"/>
                <a:lumOff val="36451"/>
                <a:alphaOff val="0"/>
                <a:lumMod val="110000"/>
                <a:satMod val="105000"/>
                <a:tint val="67000"/>
              </a:schemeClr>
            </a:gs>
            <a:gs pos="50000">
              <a:schemeClr val="accent1">
                <a:shade val="80000"/>
                <a:hueOff val="-505550"/>
                <a:satOff val="-55001"/>
                <a:lumOff val="36451"/>
                <a:alphaOff val="0"/>
                <a:lumMod val="105000"/>
                <a:satMod val="103000"/>
                <a:tint val="73000"/>
              </a:schemeClr>
            </a:gs>
            <a:gs pos="100000">
              <a:schemeClr val="accent1">
                <a:shade val="80000"/>
                <a:hueOff val="-505550"/>
                <a:satOff val="-55001"/>
                <a:lumOff val="364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0" kern="1200" dirty="0">
              <a:latin typeface="Arial" panose="020B0604020202020204" pitchFamily="34" charset="0"/>
              <a:cs typeface="Arial" panose="020B0604020202020204" pitchFamily="34" charset="0"/>
            </a:rPr>
            <a:t>Internacionalización de la Investigación, Innovación y Extensión.</a:t>
          </a:r>
        </a:p>
      </dsp:txBody>
      <dsp:txXfrm>
        <a:off x="7390644" y="207076"/>
        <a:ext cx="1652187" cy="9913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6797A-3CF2-447F-BE98-B9C3C3F87743}">
      <dsp:nvSpPr>
        <dsp:cNvPr id="0" name=""/>
        <dsp:cNvSpPr/>
      </dsp:nvSpPr>
      <dsp:spPr>
        <a:xfrm>
          <a:off x="1068" y="358982"/>
          <a:ext cx="1346372" cy="1034635"/>
        </a:xfrm>
        <a:prstGeom prst="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CO" sz="900" kern="1200" dirty="0">
              <a:latin typeface="Arial" panose="020B0604020202020204" pitchFamily="34" charset="0"/>
              <a:cs typeface="Arial" panose="020B0604020202020204" pitchFamily="34" charset="0"/>
            </a:rPr>
            <a:t>Fortalecimiento y fomento de la extensión Universitaria</a:t>
          </a:r>
        </a:p>
      </dsp:txBody>
      <dsp:txXfrm>
        <a:off x="1068" y="358982"/>
        <a:ext cx="1346372" cy="1034635"/>
      </dsp:txXfrm>
    </dsp:sp>
    <dsp:sp modelId="{75A3C302-36A9-4607-A9EF-FCA22C63E49F}">
      <dsp:nvSpPr>
        <dsp:cNvPr id="0" name=""/>
        <dsp:cNvSpPr/>
      </dsp:nvSpPr>
      <dsp:spPr>
        <a:xfrm>
          <a:off x="1482077" y="358982"/>
          <a:ext cx="1346372" cy="1034635"/>
        </a:xfrm>
        <a:prstGeom prst="rect">
          <a:avLst/>
        </a:prstGeom>
        <a:gradFill rotWithShape="0">
          <a:gsLst>
            <a:gs pos="0">
              <a:schemeClr val="accent1">
                <a:shade val="80000"/>
                <a:hueOff val="-101110"/>
                <a:satOff val="-11000"/>
                <a:lumOff val="7290"/>
                <a:alphaOff val="0"/>
                <a:lumMod val="110000"/>
                <a:satMod val="105000"/>
                <a:tint val="67000"/>
              </a:schemeClr>
            </a:gs>
            <a:gs pos="50000">
              <a:schemeClr val="accent1">
                <a:shade val="80000"/>
                <a:hueOff val="-101110"/>
                <a:satOff val="-11000"/>
                <a:lumOff val="7290"/>
                <a:alphaOff val="0"/>
                <a:lumMod val="105000"/>
                <a:satMod val="103000"/>
                <a:tint val="73000"/>
              </a:schemeClr>
            </a:gs>
            <a:gs pos="100000">
              <a:schemeClr val="accent1">
                <a:shade val="80000"/>
                <a:hueOff val="-101110"/>
                <a:satOff val="-11000"/>
                <a:lumOff val="729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CO" sz="900" kern="1200" dirty="0">
              <a:latin typeface="Arial" panose="020B0604020202020204" pitchFamily="34" charset="0"/>
              <a:cs typeface="Arial" panose="020B0604020202020204" pitchFamily="34" charset="0"/>
            </a:rPr>
            <a:t>Consolidación de la Educación Continua institucional.</a:t>
          </a:r>
        </a:p>
      </dsp:txBody>
      <dsp:txXfrm>
        <a:off x="1482077" y="358982"/>
        <a:ext cx="1346372" cy="1034635"/>
      </dsp:txXfrm>
    </dsp:sp>
    <dsp:sp modelId="{012CDAC3-9913-4650-8690-BDEDB2FA0C70}">
      <dsp:nvSpPr>
        <dsp:cNvPr id="0" name=""/>
        <dsp:cNvSpPr/>
      </dsp:nvSpPr>
      <dsp:spPr>
        <a:xfrm>
          <a:off x="2963087" y="358982"/>
          <a:ext cx="1346372" cy="1034635"/>
        </a:xfrm>
        <a:prstGeom prst="rect">
          <a:avLst/>
        </a:prstGeom>
        <a:gradFill rotWithShape="0">
          <a:gsLst>
            <a:gs pos="0">
              <a:schemeClr val="accent1">
                <a:shade val="80000"/>
                <a:hueOff val="-202220"/>
                <a:satOff val="-22000"/>
                <a:lumOff val="14580"/>
                <a:alphaOff val="0"/>
                <a:lumMod val="110000"/>
                <a:satMod val="105000"/>
                <a:tint val="67000"/>
              </a:schemeClr>
            </a:gs>
            <a:gs pos="50000">
              <a:schemeClr val="accent1">
                <a:shade val="80000"/>
                <a:hueOff val="-202220"/>
                <a:satOff val="-22000"/>
                <a:lumOff val="14580"/>
                <a:alphaOff val="0"/>
                <a:lumMod val="105000"/>
                <a:satMod val="103000"/>
                <a:tint val="73000"/>
              </a:schemeClr>
            </a:gs>
            <a:gs pos="100000">
              <a:schemeClr val="accent1">
                <a:shade val="80000"/>
                <a:hueOff val="-202220"/>
                <a:satOff val="-22000"/>
                <a:lumOff val="1458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CO" sz="900" kern="1200" dirty="0">
              <a:latin typeface="Arial" panose="020B0604020202020204" pitchFamily="34" charset="0"/>
              <a:cs typeface="Arial" panose="020B0604020202020204" pitchFamily="34" charset="0"/>
            </a:rPr>
            <a:t>Promoción, comercialización y transferencia de capacidades institucionales a través de la prestación de Servicios de Extensión.</a:t>
          </a:r>
        </a:p>
      </dsp:txBody>
      <dsp:txXfrm>
        <a:off x="2963087" y="358982"/>
        <a:ext cx="1346372" cy="1034635"/>
      </dsp:txXfrm>
    </dsp:sp>
    <dsp:sp modelId="{70C1438D-6D02-4DFB-8B98-F5BBC9A6BE3A}">
      <dsp:nvSpPr>
        <dsp:cNvPr id="0" name=""/>
        <dsp:cNvSpPr/>
      </dsp:nvSpPr>
      <dsp:spPr>
        <a:xfrm>
          <a:off x="4444096" y="358982"/>
          <a:ext cx="1346372" cy="1034635"/>
        </a:xfrm>
        <a:prstGeom prst="rect">
          <a:avLst/>
        </a:prstGeom>
        <a:gradFill rotWithShape="0">
          <a:gsLst>
            <a:gs pos="0">
              <a:schemeClr val="accent1">
                <a:shade val="80000"/>
                <a:hueOff val="-303330"/>
                <a:satOff val="-33001"/>
                <a:lumOff val="21871"/>
                <a:alphaOff val="0"/>
                <a:lumMod val="110000"/>
                <a:satMod val="105000"/>
                <a:tint val="67000"/>
              </a:schemeClr>
            </a:gs>
            <a:gs pos="50000">
              <a:schemeClr val="accent1">
                <a:shade val="80000"/>
                <a:hueOff val="-303330"/>
                <a:satOff val="-33001"/>
                <a:lumOff val="21871"/>
                <a:alphaOff val="0"/>
                <a:lumMod val="105000"/>
                <a:satMod val="103000"/>
                <a:tint val="73000"/>
              </a:schemeClr>
            </a:gs>
            <a:gs pos="100000">
              <a:schemeClr val="accent1">
                <a:shade val="80000"/>
                <a:hueOff val="-303330"/>
                <a:satOff val="-33001"/>
                <a:lumOff val="218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CO" sz="900" kern="1200" dirty="0">
              <a:latin typeface="Arial" panose="020B0604020202020204" pitchFamily="34" charset="0"/>
              <a:cs typeface="Arial" panose="020B0604020202020204" pitchFamily="34" charset="0"/>
            </a:rPr>
            <a:t>Promover la consolidación de la relación universidad entorno.</a:t>
          </a:r>
        </a:p>
      </dsp:txBody>
      <dsp:txXfrm>
        <a:off x="4444096" y="358982"/>
        <a:ext cx="1346372" cy="1034635"/>
      </dsp:txXfrm>
    </dsp:sp>
    <dsp:sp modelId="{9A6E0B9E-18B3-4A3E-82E2-A14FF912D2E7}">
      <dsp:nvSpPr>
        <dsp:cNvPr id="0" name=""/>
        <dsp:cNvSpPr/>
      </dsp:nvSpPr>
      <dsp:spPr>
        <a:xfrm>
          <a:off x="5925105" y="358982"/>
          <a:ext cx="1346372" cy="1034635"/>
        </a:xfrm>
        <a:prstGeom prst="rect">
          <a:avLst/>
        </a:prstGeom>
        <a:gradFill rotWithShape="0">
          <a:gsLst>
            <a:gs pos="0">
              <a:schemeClr val="accent1">
                <a:shade val="80000"/>
                <a:hueOff val="-404440"/>
                <a:satOff val="-44001"/>
                <a:lumOff val="29161"/>
                <a:alphaOff val="0"/>
                <a:lumMod val="110000"/>
                <a:satMod val="105000"/>
                <a:tint val="67000"/>
              </a:schemeClr>
            </a:gs>
            <a:gs pos="50000">
              <a:schemeClr val="accent1">
                <a:shade val="80000"/>
                <a:hueOff val="-404440"/>
                <a:satOff val="-44001"/>
                <a:lumOff val="29161"/>
                <a:alphaOff val="0"/>
                <a:lumMod val="105000"/>
                <a:satMod val="103000"/>
                <a:tint val="73000"/>
              </a:schemeClr>
            </a:gs>
            <a:gs pos="100000">
              <a:schemeClr val="accent1">
                <a:shade val="80000"/>
                <a:hueOff val="-404440"/>
                <a:satOff val="-44001"/>
                <a:lumOff val="291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CO" sz="900" kern="1200" dirty="0">
              <a:latin typeface="Arial" panose="020B0604020202020204" pitchFamily="34" charset="0"/>
              <a:cs typeface="Arial" panose="020B0604020202020204" pitchFamily="34" charset="0"/>
            </a:rPr>
            <a:t>Promover la vinculación de los estudiantes en el entorno a través de las prácticas universitarias.</a:t>
          </a:r>
        </a:p>
      </dsp:txBody>
      <dsp:txXfrm>
        <a:off x="5925105" y="358982"/>
        <a:ext cx="1346372" cy="1034635"/>
      </dsp:txXfrm>
    </dsp:sp>
    <dsp:sp modelId="{7ACEFD34-B039-465B-A5CE-C8ABFAE8AAAB}">
      <dsp:nvSpPr>
        <dsp:cNvPr id="0" name=""/>
        <dsp:cNvSpPr/>
      </dsp:nvSpPr>
      <dsp:spPr>
        <a:xfrm>
          <a:off x="7406115" y="358982"/>
          <a:ext cx="1346372" cy="1034635"/>
        </a:xfrm>
        <a:prstGeom prst="rect">
          <a:avLst/>
        </a:prstGeom>
        <a:gradFill rotWithShape="0">
          <a:gsLst>
            <a:gs pos="0">
              <a:schemeClr val="accent1">
                <a:shade val="80000"/>
                <a:hueOff val="-505550"/>
                <a:satOff val="-55001"/>
                <a:lumOff val="36451"/>
                <a:alphaOff val="0"/>
                <a:lumMod val="110000"/>
                <a:satMod val="105000"/>
                <a:tint val="67000"/>
              </a:schemeClr>
            </a:gs>
            <a:gs pos="50000">
              <a:schemeClr val="accent1">
                <a:shade val="80000"/>
                <a:hueOff val="-505550"/>
                <a:satOff val="-55001"/>
                <a:lumOff val="36451"/>
                <a:alphaOff val="0"/>
                <a:lumMod val="105000"/>
                <a:satMod val="103000"/>
                <a:tint val="73000"/>
              </a:schemeClr>
            </a:gs>
            <a:gs pos="100000">
              <a:schemeClr val="accent1">
                <a:shade val="80000"/>
                <a:hueOff val="-505550"/>
                <a:satOff val="-55001"/>
                <a:lumOff val="364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CO" sz="900" kern="1200" dirty="0">
              <a:latin typeface="Arial" panose="020B0604020202020204" pitchFamily="34" charset="0"/>
              <a:cs typeface="Arial" panose="020B0604020202020204" pitchFamily="34" charset="0"/>
            </a:rPr>
            <a:t>Creación, fortalecimiento y </a:t>
          </a:r>
          <a:r>
            <a:rPr lang="es-CO" sz="800" kern="1200" dirty="0">
              <a:latin typeface="Arial" panose="020B0604020202020204" pitchFamily="34" charset="0"/>
              <a:cs typeface="Arial" panose="020B0604020202020204" pitchFamily="34" charset="0"/>
            </a:rPr>
            <a:t>posicionamiento de espacios de apropiación social del conocimiento. Consolidación de proyectos como parque salado consota, centro de ciencia en biodiversidad y catedra unesco. </a:t>
          </a:r>
        </a:p>
      </dsp:txBody>
      <dsp:txXfrm>
        <a:off x="7406115" y="358982"/>
        <a:ext cx="1346372" cy="10346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2C99A-1DB7-481A-BE4D-0E7456E9F1DE}">
      <dsp:nvSpPr>
        <dsp:cNvPr id="0" name=""/>
        <dsp:cNvSpPr/>
      </dsp:nvSpPr>
      <dsp:spPr>
        <a:xfrm>
          <a:off x="1513952" y="531441"/>
          <a:ext cx="305558" cy="91440"/>
        </a:xfrm>
        <a:custGeom>
          <a:avLst/>
          <a:gdLst/>
          <a:ahLst/>
          <a:cxnLst/>
          <a:rect l="0" t="0" r="0" b="0"/>
          <a:pathLst>
            <a:path>
              <a:moveTo>
                <a:pt x="0" y="45720"/>
              </a:moveTo>
              <a:lnTo>
                <a:pt x="30555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CO" sz="800" kern="1200">
            <a:latin typeface="Arial" panose="020B0604020202020204" pitchFamily="34" charset="0"/>
            <a:cs typeface="Arial" panose="020B0604020202020204" pitchFamily="34" charset="0"/>
          </a:endParaRPr>
        </a:p>
      </dsp:txBody>
      <dsp:txXfrm>
        <a:off x="1658328" y="575478"/>
        <a:ext cx="16807" cy="3364"/>
      </dsp:txXfrm>
    </dsp:sp>
    <dsp:sp modelId="{21208F54-508C-4BFC-87D8-1C25DCC55D0A}">
      <dsp:nvSpPr>
        <dsp:cNvPr id="0" name=""/>
        <dsp:cNvSpPr/>
      </dsp:nvSpPr>
      <dsp:spPr>
        <a:xfrm>
          <a:off x="54193" y="1601"/>
          <a:ext cx="1461559" cy="115111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s-CO" sz="1000" kern="1200" dirty="0">
              <a:latin typeface="Arial" panose="020B0604020202020204" pitchFamily="34" charset="0"/>
              <a:cs typeface="Arial" panose="020B0604020202020204" pitchFamily="34" charset="0"/>
            </a:rPr>
            <a:t>Gestionar de los activos de conocimiento.</a:t>
          </a:r>
        </a:p>
      </dsp:txBody>
      <dsp:txXfrm>
        <a:off x="54193" y="1601"/>
        <a:ext cx="1461559" cy="1151118"/>
      </dsp:txXfrm>
    </dsp:sp>
    <dsp:sp modelId="{FD9ABA62-6A97-47F9-96D5-11B4388B814E}">
      <dsp:nvSpPr>
        <dsp:cNvPr id="0" name=""/>
        <dsp:cNvSpPr/>
      </dsp:nvSpPr>
      <dsp:spPr>
        <a:xfrm>
          <a:off x="3311671" y="531441"/>
          <a:ext cx="305558" cy="91440"/>
        </a:xfrm>
        <a:custGeom>
          <a:avLst/>
          <a:gdLst/>
          <a:ahLst/>
          <a:cxnLst/>
          <a:rect l="0" t="0" r="0" b="0"/>
          <a:pathLst>
            <a:path>
              <a:moveTo>
                <a:pt x="0" y="45720"/>
              </a:moveTo>
              <a:lnTo>
                <a:pt x="30555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CO" sz="800" kern="1200">
            <a:latin typeface="Arial" panose="020B0604020202020204" pitchFamily="34" charset="0"/>
            <a:cs typeface="Arial" panose="020B0604020202020204" pitchFamily="34" charset="0"/>
          </a:endParaRPr>
        </a:p>
      </dsp:txBody>
      <dsp:txXfrm>
        <a:off x="3456046" y="575478"/>
        <a:ext cx="16807" cy="3364"/>
      </dsp:txXfrm>
    </dsp:sp>
    <dsp:sp modelId="{78B600FC-501B-445F-9324-4A7E3C4EE13B}">
      <dsp:nvSpPr>
        <dsp:cNvPr id="0" name=""/>
        <dsp:cNvSpPr/>
      </dsp:nvSpPr>
      <dsp:spPr>
        <a:xfrm>
          <a:off x="1851911" y="1601"/>
          <a:ext cx="1461559" cy="115111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s-CO" sz="1000" kern="1200" dirty="0">
              <a:latin typeface="Arial" panose="020B0604020202020204" pitchFamily="34" charset="0"/>
              <a:cs typeface="Arial" panose="020B0604020202020204" pitchFamily="34" charset="0"/>
            </a:rPr>
            <a:t>Fomentar  la Cultura de la Vigilancia Tecnológica e Inteligencia Competitiva.</a:t>
          </a:r>
        </a:p>
      </dsp:txBody>
      <dsp:txXfrm>
        <a:off x="1851911" y="1601"/>
        <a:ext cx="1461559" cy="1151118"/>
      </dsp:txXfrm>
    </dsp:sp>
    <dsp:sp modelId="{9B1C3351-46F1-4D5F-97C8-742D991CCE3A}">
      <dsp:nvSpPr>
        <dsp:cNvPr id="0" name=""/>
        <dsp:cNvSpPr/>
      </dsp:nvSpPr>
      <dsp:spPr>
        <a:xfrm>
          <a:off x="5109389" y="531441"/>
          <a:ext cx="305558" cy="91440"/>
        </a:xfrm>
        <a:custGeom>
          <a:avLst/>
          <a:gdLst/>
          <a:ahLst/>
          <a:cxnLst/>
          <a:rect l="0" t="0" r="0" b="0"/>
          <a:pathLst>
            <a:path>
              <a:moveTo>
                <a:pt x="0" y="45720"/>
              </a:moveTo>
              <a:lnTo>
                <a:pt x="30555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CO" sz="800" kern="1200">
            <a:latin typeface="Arial" panose="020B0604020202020204" pitchFamily="34" charset="0"/>
            <a:cs typeface="Arial" panose="020B0604020202020204" pitchFamily="34" charset="0"/>
          </a:endParaRPr>
        </a:p>
      </dsp:txBody>
      <dsp:txXfrm>
        <a:off x="5253765" y="575478"/>
        <a:ext cx="16807" cy="3364"/>
      </dsp:txXfrm>
    </dsp:sp>
    <dsp:sp modelId="{27CE50DC-A220-4843-87F4-8E670E270651}">
      <dsp:nvSpPr>
        <dsp:cNvPr id="0" name=""/>
        <dsp:cNvSpPr/>
      </dsp:nvSpPr>
      <dsp:spPr>
        <a:xfrm>
          <a:off x="3649630" y="1601"/>
          <a:ext cx="1461559" cy="115111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s-CO" sz="1000" kern="1200" dirty="0">
              <a:latin typeface="Arial" panose="020B0604020202020204" pitchFamily="34" charset="0"/>
              <a:cs typeface="Arial" panose="020B0604020202020204" pitchFamily="34" charset="0"/>
            </a:rPr>
            <a:t>Fortalecer los procesos de transferencia de conocimiento.</a:t>
          </a:r>
        </a:p>
      </dsp:txBody>
      <dsp:txXfrm>
        <a:off x="3649630" y="1601"/>
        <a:ext cx="1461559" cy="1151118"/>
      </dsp:txXfrm>
    </dsp:sp>
    <dsp:sp modelId="{6AD042D8-EEF9-4E7F-BC73-E48868AA8CE6}">
      <dsp:nvSpPr>
        <dsp:cNvPr id="0" name=""/>
        <dsp:cNvSpPr/>
      </dsp:nvSpPr>
      <dsp:spPr>
        <a:xfrm>
          <a:off x="6907108" y="531441"/>
          <a:ext cx="305558" cy="91440"/>
        </a:xfrm>
        <a:custGeom>
          <a:avLst/>
          <a:gdLst/>
          <a:ahLst/>
          <a:cxnLst/>
          <a:rect l="0" t="0" r="0" b="0"/>
          <a:pathLst>
            <a:path>
              <a:moveTo>
                <a:pt x="0" y="45720"/>
              </a:moveTo>
              <a:lnTo>
                <a:pt x="30555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CO" sz="800" kern="1200">
            <a:latin typeface="Arial" panose="020B0604020202020204" pitchFamily="34" charset="0"/>
            <a:cs typeface="Arial" panose="020B0604020202020204" pitchFamily="34" charset="0"/>
          </a:endParaRPr>
        </a:p>
      </dsp:txBody>
      <dsp:txXfrm>
        <a:off x="7051483" y="575478"/>
        <a:ext cx="16807" cy="3364"/>
      </dsp:txXfrm>
    </dsp:sp>
    <dsp:sp modelId="{0B404BF0-F24C-4E95-A35F-1711108FC48D}">
      <dsp:nvSpPr>
        <dsp:cNvPr id="0" name=""/>
        <dsp:cNvSpPr/>
      </dsp:nvSpPr>
      <dsp:spPr>
        <a:xfrm>
          <a:off x="5447348" y="1601"/>
          <a:ext cx="1461559" cy="115111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s-CO" sz="1000" kern="1200" dirty="0">
              <a:latin typeface="Arial" panose="020B0604020202020204" pitchFamily="34" charset="0"/>
              <a:cs typeface="Arial" panose="020B0604020202020204" pitchFamily="34" charset="0"/>
            </a:rPr>
            <a:t>Implementar y consolidar la Ruta de Emprendimiento Barranquero UTP (Marca registrada del emprendimiento de la universidad).</a:t>
          </a:r>
        </a:p>
      </dsp:txBody>
      <dsp:txXfrm>
        <a:off x="5447348" y="1601"/>
        <a:ext cx="1461559" cy="1151118"/>
      </dsp:txXfrm>
    </dsp:sp>
    <dsp:sp modelId="{4F5762A6-F332-4A54-B6D4-E3F0DF38A232}">
      <dsp:nvSpPr>
        <dsp:cNvPr id="0" name=""/>
        <dsp:cNvSpPr/>
      </dsp:nvSpPr>
      <dsp:spPr>
        <a:xfrm>
          <a:off x="784972" y="1150920"/>
          <a:ext cx="7190874" cy="305558"/>
        </a:xfrm>
        <a:custGeom>
          <a:avLst/>
          <a:gdLst/>
          <a:ahLst/>
          <a:cxnLst/>
          <a:rect l="0" t="0" r="0" b="0"/>
          <a:pathLst>
            <a:path>
              <a:moveTo>
                <a:pt x="7190874" y="0"/>
              </a:moveTo>
              <a:lnTo>
                <a:pt x="7190874" y="169879"/>
              </a:lnTo>
              <a:lnTo>
                <a:pt x="0" y="169879"/>
              </a:lnTo>
              <a:lnTo>
                <a:pt x="0" y="305558"/>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CO" sz="800" kern="1200">
            <a:latin typeface="Arial" panose="020B0604020202020204" pitchFamily="34" charset="0"/>
            <a:cs typeface="Arial" panose="020B0604020202020204" pitchFamily="34" charset="0"/>
          </a:endParaRPr>
        </a:p>
      </dsp:txBody>
      <dsp:txXfrm>
        <a:off x="4200441" y="1302017"/>
        <a:ext cx="359936" cy="3364"/>
      </dsp:txXfrm>
    </dsp:sp>
    <dsp:sp modelId="{10874C46-CFFE-4897-9D50-0CD5CCF0F3D1}">
      <dsp:nvSpPr>
        <dsp:cNvPr id="0" name=""/>
        <dsp:cNvSpPr/>
      </dsp:nvSpPr>
      <dsp:spPr>
        <a:xfrm>
          <a:off x="7245067" y="1601"/>
          <a:ext cx="1461559" cy="115111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s-CO" sz="800" kern="1200" dirty="0">
              <a:latin typeface="Arial" panose="020B0604020202020204" pitchFamily="34" charset="0"/>
              <a:cs typeface="Arial" panose="020B0604020202020204" pitchFamily="34" charset="0"/>
            </a:rPr>
            <a:t>Liderar y dinamizar el desarrollo tecnológico, procesos de emprendimiento, consolidación y aceleración empresarial y la innovación en la región para aportar a la transformación productiva y social del territorio.  Consolidación de Spin </a:t>
          </a:r>
          <a:r>
            <a:rPr lang="es-CO" sz="800" kern="1200" dirty="0" err="1">
              <a:latin typeface="Arial" panose="020B0604020202020204" pitchFamily="34" charset="0"/>
              <a:cs typeface="Arial" panose="020B0604020202020204" pitchFamily="34" charset="0"/>
            </a:rPr>
            <a:t>Offs</a:t>
          </a:r>
          <a:r>
            <a:rPr lang="es-CO" sz="800" kern="1200" dirty="0">
              <a:latin typeface="Arial" panose="020B0604020202020204" pitchFamily="34" charset="0"/>
              <a:cs typeface="Arial" panose="020B0604020202020204" pitchFamily="34" charset="0"/>
            </a:rPr>
            <a:t> y </a:t>
          </a:r>
          <a:r>
            <a:rPr lang="es-CO" sz="800" kern="1200" dirty="0" err="1">
              <a:latin typeface="Arial" panose="020B0604020202020204" pitchFamily="34" charset="0"/>
              <a:cs typeface="Arial" panose="020B0604020202020204" pitchFamily="34" charset="0"/>
            </a:rPr>
            <a:t>Star</a:t>
          </a:r>
          <a:r>
            <a:rPr lang="es-CO" sz="800" kern="1200" dirty="0">
              <a:latin typeface="Arial" panose="020B0604020202020204" pitchFamily="34" charset="0"/>
              <a:cs typeface="Arial" panose="020B0604020202020204" pitchFamily="34" charset="0"/>
            </a:rPr>
            <a:t> Ups</a:t>
          </a:r>
        </a:p>
      </dsp:txBody>
      <dsp:txXfrm>
        <a:off x="7245067" y="1601"/>
        <a:ext cx="1461559" cy="1151118"/>
      </dsp:txXfrm>
    </dsp:sp>
    <dsp:sp modelId="{FE71DB2F-D7BB-4685-8F00-2A836CB038F9}">
      <dsp:nvSpPr>
        <dsp:cNvPr id="0" name=""/>
        <dsp:cNvSpPr/>
      </dsp:nvSpPr>
      <dsp:spPr>
        <a:xfrm>
          <a:off x="1513952" y="2018718"/>
          <a:ext cx="305558" cy="91440"/>
        </a:xfrm>
        <a:custGeom>
          <a:avLst/>
          <a:gdLst/>
          <a:ahLst/>
          <a:cxnLst/>
          <a:rect l="0" t="0" r="0" b="0"/>
          <a:pathLst>
            <a:path>
              <a:moveTo>
                <a:pt x="0" y="45720"/>
              </a:moveTo>
              <a:lnTo>
                <a:pt x="30555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CO" sz="800" kern="1200">
            <a:latin typeface="Arial" panose="020B0604020202020204" pitchFamily="34" charset="0"/>
            <a:cs typeface="Arial" panose="020B0604020202020204" pitchFamily="34" charset="0"/>
          </a:endParaRPr>
        </a:p>
      </dsp:txBody>
      <dsp:txXfrm>
        <a:off x="1658328" y="2062756"/>
        <a:ext cx="16807" cy="3364"/>
      </dsp:txXfrm>
    </dsp:sp>
    <dsp:sp modelId="{C5BC6D49-710B-4BF8-8DE2-C90C45E94915}">
      <dsp:nvSpPr>
        <dsp:cNvPr id="0" name=""/>
        <dsp:cNvSpPr/>
      </dsp:nvSpPr>
      <dsp:spPr>
        <a:xfrm>
          <a:off x="54193" y="1488879"/>
          <a:ext cx="1461559" cy="115111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s-CO" sz="900" kern="1200" dirty="0">
              <a:latin typeface="Arial" panose="020B0604020202020204" pitchFamily="34" charset="0"/>
              <a:cs typeface="Arial" panose="020B0604020202020204" pitchFamily="34" charset="0"/>
            </a:rPr>
            <a:t>Desarrollar procesos de apropiación social del conocimiento en los focos de intervención del CIDT.</a:t>
          </a:r>
        </a:p>
      </dsp:txBody>
      <dsp:txXfrm>
        <a:off x="54193" y="1488879"/>
        <a:ext cx="1461559" cy="1151118"/>
      </dsp:txXfrm>
    </dsp:sp>
    <dsp:sp modelId="{07932440-39E6-443B-8391-AAE47E4796EF}">
      <dsp:nvSpPr>
        <dsp:cNvPr id="0" name=""/>
        <dsp:cNvSpPr/>
      </dsp:nvSpPr>
      <dsp:spPr>
        <a:xfrm>
          <a:off x="3311671" y="2018718"/>
          <a:ext cx="305558" cy="91440"/>
        </a:xfrm>
        <a:custGeom>
          <a:avLst/>
          <a:gdLst/>
          <a:ahLst/>
          <a:cxnLst/>
          <a:rect l="0" t="0" r="0" b="0"/>
          <a:pathLst>
            <a:path>
              <a:moveTo>
                <a:pt x="0" y="45720"/>
              </a:moveTo>
              <a:lnTo>
                <a:pt x="30555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CO" sz="800" kern="1200">
            <a:latin typeface="Arial" panose="020B0604020202020204" pitchFamily="34" charset="0"/>
            <a:cs typeface="Arial" panose="020B0604020202020204" pitchFamily="34" charset="0"/>
          </a:endParaRPr>
        </a:p>
      </dsp:txBody>
      <dsp:txXfrm>
        <a:off x="3456046" y="2062756"/>
        <a:ext cx="16807" cy="3364"/>
      </dsp:txXfrm>
    </dsp:sp>
    <dsp:sp modelId="{DFB3FFCF-1B7B-46A8-BEA9-271762629FAD}">
      <dsp:nvSpPr>
        <dsp:cNvPr id="0" name=""/>
        <dsp:cNvSpPr/>
      </dsp:nvSpPr>
      <dsp:spPr>
        <a:xfrm>
          <a:off x="1851911" y="1488879"/>
          <a:ext cx="1461559" cy="115111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s-CO" sz="900" kern="1200" dirty="0">
              <a:latin typeface="Arial" panose="020B0604020202020204" pitchFamily="34" charset="0"/>
              <a:cs typeface="Arial" panose="020B0604020202020204" pitchFamily="34" charset="0"/>
            </a:rPr>
            <a:t>Establecer alianzas estratégicas para el fomento de iniciativas de base tecnológica de alto impacto económico y social</a:t>
          </a:r>
        </a:p>
      </dsp:txBody>
      <dsp:txXfrm>
        <a:off x="1851911" y="1488879"/>
        <a:ext cx="1461559" cy="1151118"/>
      </dsp:txXfrm>
    </dsp:sp>
    <dsp:sp modelId="{FD092C8C-5EAF-466C-AAF4-5F405B655176}">
      <dsp:nvSpPr>
        <dsp:cNvPr id="0" name=""/>
        <dsp:cNvSpPr/>
      </dsp:nvSpPr>
      <dsp:spPr>
        <a:xfrm>
          <a:off x="5109389" y="2018718"/>
          <a:ext cx="305558" cy="91440"/>
        </a:xfrm>
        <a:custGeom>
          <a:avLst/>
          <a:gdLst/>
          <a:ahLst/>
          <a:cxnLst/>
          <a:rect l="0" t="0" r="0" b="0"/>
          <a:pathLst>
            <a:path>
              <a:moveTo>
                <a:pt x="0" y="45720"/>
              </a:moveTo>
              <a:lnTo>
                <a:pt x="30555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CO" sz="800" kern="1200">
            <a:latin typeface="Arial" panose="020B0604020202020204" pitchFamily="34" charset="0"/>
            <a:cs typeface="Arial" panose="020B0604020202020204" pitchFamily="34" charset="0"/>
          </a:endParaRPr>
        </a:p>
      </dsp:txBody>
      <dsp:txXfrm>
        <a:off x="5253765" y="2062756"/>
        <a:ext cx="16807" cy="3364"/>
      </dsp:txXfrm>
    </dsp:sp>
    <dsp:sp modelId="{D02DF574-9215-40CC-AA86-3C1FA2197FF2}">
      <dsp:nvSpPr>
        <dsp:cNvPr id="0" name=""/>
        <dsp:cNvSpPr/>
      </dsp:nvSpPr>
      <dsp:spPr>
        <a:xfrm>
          <a:off x="3649630" y="1488879"/>
          <a:ext cx="1461559" cy="115111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s-CO" sz="900" kern="1200" dirty="0">
              <a:latin typeface="Arial" panose="020B0604020202020204" pitchFamily="34" charset="0"/>
              <a:cs typeface="Arial" panose="020B0604020202020204" pitchFamily="34" charset="0"/>
            </a:rPr>
            <a:t>Participar de manera activa en los diferentes espacios de concertación para la formulación y/o seguimiento de políticas públicas en competitividad, ciencia y tecnología.</a:t>
          </a:r>
        </a:p>
      </dsp:txBody>
      <dsp:txXfrm>
        <a:off x="3649630" y="1488879"/>
        <a:ext cx="1461559" cy="1151118"/>
      </dsp:txXfrm>
    </dsp:sp>
    <dsp:sp modelId="{8A2D0198-8298-4E4C-A829-BAE81092F04E}">
      <dsp:nvSpPr>
        <dsp:cNvPr id="0" name=""/>
        <dsp:cNvSpPr/>
      </dsp:nvSpPr>
      <dsp:spPr>
        <a:xfrm>
          <a:off x="6907108" y="2018718"/>
          <a:ext cx="305558" cy="91440"/>
        </a:xfrm>
        <a:custGeom>
          <a:avLst/>
          <a:gdLst/>
          <a:ahLst/>
          <a:cxnLst/>
          <a:rect l="0" t="0" r="0" b="0"/>
          <a:pathLst>
            <a:path>
              <a:moveTo>
                <a:pt x="0" y="45720"/>
              </a:moveTo>
              <a:lnTo>
                <a:pt x="30555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CO" sz="800" kern="1200">
            <a:latin typeface="Arial" panose="020B0604020202020204" pitchFamily="34" charset="0"/>
            <a:cs typeface="Arial" panose="020B0604020202020204" pitchFamily="34" charset="0"/>
          </a:endParaRPr>
        </a:p>
      </dsp:txBody>
      <dsp:txXfrm>
        <a:off x="7051483" y="2062756"/>
        <a:ext cx="16807" cy="3364"/>
      </dsp:txXfrm>
    </dsp:sp>
    <dsp:sp modelId="{36CE3C1A-28C1-4A77-BB61-E5367BB46363}">
      <dsp:nvSpPr>
        <dsp:cNvPr id="0" name=""/>
        <dsp:cNvSpPr/>
      </dsp:nvSpPr>
      <dsp:spPr>
        <a:xfrm>
          <a:off x="5447348" y="1488879"/>
          <a:ext cx="1461559" cy="115111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s-CO" sz="900" kern="1200" dirty="0">
              <a:latin typeface="Arial" panose="020B0604020202020204" pitchFamily="34" charset="0"/>
              <a:cs typeface="Arial" panose="020B0604020202020204" pitchFamily="34" charset="0"/>
            </a:rPr>
            <a:t>Implementar el Centro de Desarrollo Tecnológico con enfoque en agroindustria para la región cafetera</a:t>
          </a:r>
        </a:p>
      </dsp:txBody>
      <dsp:txXfrm>
        <a:off x="5447348" y="1488879"/>
        <a:ext cx="1461559" cy="1151118"/>
      </dsp:txXfrm>
    </dsp:sp>
    <dsp:sp modelId="{845560FD-7B88-4A38-924B-73C86A49E224}">
      <dsp:nvSpPr>
        <dsp:cNvPr id="0" name=""/>
        <dsp:cNvSpPr/>
      </dsp:nvSpPr>
      <dsp:spPr>
        <a:xfrm>
          <a:off x="7245067" y="1488879"/>
          <a:ext cx="1461559" cy="115111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s-CO" sz="900" kern="1200" dirty="0">
              <a:latin typeface="Arial" panose="020B0604020202020204" pitchFamily="34" charset="0"/>
              <a:cs typeface="Arial" panose="020B0604020202020204" pitchFamily="34" charset="0"/>
            </a:rPr>
            <a:t>Fortalecer el Nodo de Biodiversidad con énfasis en  Negocios Verdes, Servicios Ecosistémicos y conocimiento ancestral</a:t>
          </a:r>
        </a:p>
      </dsp:txBody>
      <dsp:txXfrm>
        <a:off x="7245067" y="1488879"/>
        <a:ext cx="1461559" cy="11511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13/04/2020</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271117E-C91F-4BCB-B907-251B7F613742}" type="slidenum">
              <a:rPr lang="es-CO" smtClean="0"/>
              <a:t>5</a:t>
            </a:fld>
            <a:endParaRPr lang="es-CO" dirty="0"/>
          </a:p>
        </p:txBody>
      </p:sp>
    </p:spTree>
    <p:extLst>
      <p:ext uri="{BB962C8B-B14F-4D97-AF65-F5344CB8AC3E}">
        <p14:creationId xmlns:p14="http://schemas.microsoft.com/office/powerpoint/2010/main" val="3858514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271117E-C91F-4BCB-B907-251B7F613742}" type="slidenum">
              <a:rPr lang="es-CO" smtClean="0"/>
              <a:t>57</a:t>
            </a:fld>
            <a:endParaRPr lang="es-CO" dirty="0"/>
          </a:p>
        </p:txBody>
      </p:sp>
    </p:spTree>
    <p:extLst>
      <p:ext uri="{BB962C8B-B14F-4D97-AF65-F5344CB8AC3E}">
        <p14:creationId xmlns:p14="http://schemas.microsoft.com/office/powerpoint/2010/main" val="918137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271117E-C91F-4BCB-B907-251B7F613742}" type="slidenum">
              <a:rPr lang="es-CO" smtClean="0"/>
              <a:t>59</a:t>
            </a:fld>
            <a:endParaRPr lang="es-CO" dirty="0"/>
          </a:p>
        </p:txBody>
      </p:sp>
    </p:spTree>
    <p:extLst>
      <p:ext uri="{BB962C8B-B14F-4D97-AF65-F5344CB8AC3E}">
        <p14:creationId xmlns:p14="http://schemas.microsoft.com/office/powerpoint/2010/main" val="3182316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271117E-C91F-4BCB-B907-251B7F613742}" type="slidenum">
              <a:rPr lang="es-CO" smtClean="0"/>
              <a:t>61</a:t>
            </a:fld>
            <a:endParaRPr lang="es-CO" dirty="0"/>
          </a:p>
        </p:txBody>
      </p:sp>
    </p:spTree>
    <p:extLst>
      <p:ext uri="{BB962C8B-B14F-4D97-AF65-F5344CB8AC3E}">
        <p14:creationId xmlns:p14="http://schemas.microsoft.com/office/powerpoint/2010/main" val="1915166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782B6F4C-126D-464F-9D4F-97CE3B762818}" type="slidenum">
              <a:rPr lang="es-CO" smtClean="0"/>
              <a:t>10</a:t>
            </a:fld>
            <a:endParaRPr lang="es-CO"/>
          </a:p>
        </p:txBody>
      </p:sp>
    </p:spTree>
    <p:extLst>
      <p:ext uri="{BB962C8B-B14F-4D97-AF65-F5344CB8AC3E}">
        <p14:creationId xmlns:p14="http://schemas.microsoft.com/office/powerpoint/2010/main" val="447881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271117E-C91F-4BCB-B907-251B7F613742}" type="slidenum">
              <a:rPr lang="es-CO" smtClean="0"/>
              <a:t>16</a:t>
            </a:fld>
            <a:endParaRPr lang="es-CO" dirty="0"/>
          </a:p>
        </p:txBody>
      </p:sp>
    </p:spTree>
    <p:extLst>
      <p:ext uri="{BB962C8B-B14F-4D97-AF65-F5344CB8AC3E}">
        <p14:creationId xmlns:p14="http://schemas.microsoft.com/office/powerpoint/2010/main" val="2049163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P2.</a:t>
            </a:r>
            <a:r>
              <a:rPr lang="es-CO" baseline="0" dirty="0"/>
              <a:t> al fina adicionar: ….y la Movilización Social.</a:t>
            </a:r>
            <a:endParaRPr lang="es-CO" dirty="0"/>
          </a:p>
        </p:txBody>
      </p:sp>
      <p:sp>
        <p:nvSpPr>
          <p:cNvPr id="4" name="Marcador de número de diapositiva 3"/>
          <p:cNvSpPr>
            <a:spLocks noGrp="1"/>
          </p:cNvSpPr>
          <p:nvPr>
            <p:ph type="sldNum" sz="quarter" idx="10"/>
          </p:nvPr>
        </p:nvSpPr>
        <p:spPr/>
        <p:txBody>
          <a:bodyPr/>
          <a:lstStyle/>
          <a:p>
            <a:fld id="{5271117E-C91F-4BCB-B907-251B7F613742}" type="slidenum">
              <a:rPr lang="es-CO" smtClean="0"/>
              <a:t>41</a:t>
            </a:fld>
            <a:endParaRPr lang="es-CO" dirty="0"/>
          </a:p>
        </p:txBody>
      </p:sp>
    </p:spTree>
    <p:extLst>
      <p:ext uri="{BB962C8B-B14F-4D97-AF65-F5344CB8AC3E}">
        <p14:creationId xmlns:p14="http://schemas.microsoft.com/office/powerpoint/2010/main" val="719101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271117E-C91F-4BCB-B907-251B7F613742}" type="slidenum">
              <a:rPr lang="es-CO" smtClean="0"/>
              <a:t>45</a:t>
            </a:fld>
            <a:endParaRPr lang="es-CO" dirty="0"/>
          </a:p>
        </p:txBody>
      </p:sp>
    </p:spTree>
    <p:extLst>
      <p:ext uri="{BB962C8B-B14F-4D97-AF65-F5344CB8AC3E}">
        <p14:creationId xmlns:p14="http://schemas.microsoft.com/office/powerpoint/2010/main" val="2792399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271117E-C91F-4BCB-B907-251B7F613742}" type="slidenum">
              <a:rPr lang="es-CO" smtClean="0"/>
              <a:t>47</a:t>
            </a:fld>
            <a:endParaRPr lang="es-CO" dirty="0"/>
          </a:p>
        </p:txBody>
      </p:sp>
    </p:spTree>
    <p:extLst>
      <p:ext uri="{BB962C8B-B14F-4D97-AF65-F5344CB8AC3E}">
        <p14:creationId xmlns:p14="http://schemas.microsoft.com/office/powerpoint/2010/main" val="2646347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271117E-C91F-4BCB-B907-251B7F613742}" type="slidenum">
              <a:rPr lang="es-CO" smtClean="0"/>
              <a:t>49</a:t>
            </a:fld>
            <a:endParaRPr lang="es-CO" dirty="0"/>
          </a:p>
        </p:txBody>
      </p:sp>
    </p:spTree>
    <p:extLst>
      <p:ext uri="{BB962C8B-B14F-4D97-AF65-F5344CB8AC3E}">
        <p14:creationId xmlns:p14="http://schemas.microsoft.com/office/powerpoint/2010/main" val="3423959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271117E-C91F-4BCB-B907-251B7F613742}" type="slidenum">
              <a:rPr lang="es-CO" smtClean="0"/>
              <a:t>53</a:t>
            </a:fld>
            <a:endParaRPr lang="es-CO" dirty="0"/>
          </a:p>
        </p:txBody>
      </p:sp>
    </p:spTree>
    <p:extLst>
      <p:ext uri="{BB962C8B-B14F-4D97-AF65-F5344CB8AC3E}">
        <p14:creationId xmlns:p14="http://schemas.microsoft.com/office/powerpoint/2010/main" val="1691023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271117E-C91F-4BCB-B907-251B7F613742}" type="slidenum">
              <a:rPr lang="es-CO" smtClean="0"/>
              <a:t>55</a:t>
            </a:fld>
            <a:endParaRPr lang="es-CO" dirty="0"/>
          </a:p>
        </p:txBody>
      </p:sp>
    </p:spTree>
    <p:extLst>
      <p:ext uri="{BB962C8B-B14F-4D97-AF65-F5344CB8AC3E}">
        <p14:creationId xmlns:p14="http://schemas.microsoft.com/office/powerpoint/2010/main" val="820954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13/04/2020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13/04/2020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13/04/2020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91325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13/04/2020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13/04/2020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13/04/2020</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13/04/2020</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13/04/2020</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13/04/2020</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13/04/2020</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13/04/2020</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13/04/2020</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4.png"/><Relationship Id="rId5" Type="http://schemas.microsoft.com/office/2007/relationships/hdphoto" Target="../media/hdphoto2.wdp"/><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8.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9.png"/><Relationship Id="rId7"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8.pn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gif"/><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hyperlink" Target="Camino%20recorrido%203.mov" TargetMode="Externa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7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56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6 Elipse"/>
          <p:cNvSpPr/>
          <p:nvPr/>
        </p:nvSpPr>
        <p:spPr>
          <a:xfrm>
            <a:off x="5642333" y="510180"/>
            <a:ext cx="1426100" cy="1365088"/>
          </a:xfrm>
          <a:prstGeom prst="ellipse">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b="1"/>
          </a:p>
        </p:txBody>
      </p:sp>
      <p:sp>
        <p:nvSpPr>
          <p:cNvPr id="21" name="8 Elipse"/>
          <p:cNvSpPr/>
          <p:nvPr/>
        </p:nvSpPr>
        <p:spPr>
          <a:xfrm>
            <a:off x="6734898" y="1404387"/>
            <a:ext cx="1426100" cy="1365088"/>
          </a:xfrm>
          <a:prstGeom prst="ellipse">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b="1"/>
          </a:p>
        </p:txBody>
      </p:sp>
      <p:sp>
        <p:nvSpPr>
          <p:cNvPr id="23" name="10 Elipse"/>
          <p:cNvSpPr/>
          <p:nvPr/>
        </p:nvSpPr>
        <p:spPr>
          <a:xfrm>
            <a:off x="7087134" y="2764244"/>
            <a:ext cx="1426100" cy="1365088"/>
          </a:xfrm>
          <a:prstGeom prst="ellipse">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b="1"/>
          </a:p>
        </p:txBody>
      </p:sp>
      <p:sp>
        <p:nvSpPr>
          <p:cNvPr id="25" name="12 Elipse"/>
          <p:cNvSpPr/>
          <p:nvPr/>
        </p:nvSpPr>
        <p:spPr>
          <a:xfrm>
            <a:off x="7123754" y="4084838"/>
            <a:ext cx="1426100" cy="1365088"/>
          </a:xfrm>
          <a:prstGeom prst="ellipse">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b="1"/>
          </a:p>
        </p:txBody>
      </p:sp>
      <p:sp>
        <p:nvSpPr>
          <p:cNvPr id="27" name="15 Elipse"/>
          <p:cNvSpPr/>
          <p:nvPr/>
        </p:nvSpPr>
        <p:spPr>
          <a:xfrm>
            <a:off x="6295535" y="5157741"/>
            <a:ext cx="1426100" cy="1365088"/>
          </a:xfrm>
          <a:prstGeom prst="ellipse">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b="1"/>
          </a:p>
        </p:txBody>
      </p:sp>
      <p:sp>
        <p:nvSpPr>
          <p:cNvPr id="29" name="17 Elipse"/>
          <p:cNvSpPr/>
          <p:nvPr/>
        </p:nvSpPr>
        <p:spPr>
          <a:xfrm>
            <a:off x="4884912" y="5462723"/>
            <a:ext cx="1426100" cy="1365088"/>
          </a:xfrm>
          <a:prstGeom prst="ellipse">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b="1"/>
          </a:p>
        </p:txBody>
      </p:sp>
      <p:sp>
        <p:nvSpPr>
          <p:cNvPr id="31" name="19 Elipse"/>
          <p:cNvSpPr/>
          <p:nvPr/>
        </p:nvSpPr>
        <p:spPr>
          <a:xfrm>
            <a:off x="2055470" y="5207518"/>
            <a:ext cx="1426100" cy="1365088"/>
          </a:xfrm>
          <a:prstGeom prst="ellipse">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b="1"/>
          </a:p>
        </p:txBody>
      </p:sp>
      <p:sp>
        <p:nvSpPr>
          <p:cNvPr id="33" name="21 Elipse"/>
          <p:cNvSpPr/>
          <p:nvPr/>
        </p:nvSpPr>
        <p:spPr>
          <a:xfrm>
            <a:off x="1118791" y="4170346"/>
            <a:ext cx="1426100" cy="1365088"/>
          </a:xfrm>
          <a:prstGeom prst="ellipse">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b="1"/>
          </a:p>
        </p:txBody>
      </p:sp>
      <p:sp>
        <p:nvSpPr>
          <p:cNvPr id="47" name="35 Elipse"/>
          <p:cNvSpPr/>
          <p:nvPr/>
        </p:nvSpPr>
        <p:spPr>
          <a:xfrm>
            <a:off x="3458812" y="5462723"/>
            <a:ext cx="1426100" cy="1365088"/>
          </a:xfrm>
          <a:prstGeom prst="ellipse">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b="1"/>
          </a:p>
        </p:txBody>
      </p:sp>
      <p:sp>
        <p:nvSpPr>
          <p:cNvPr id="35" name="23 Elipse"/>
          <p:cNvSpPr/>
          <p:nvPr/>
        </p:nvSpPr>
        <p:spPr>
          <a:xfrm>
            <a:off x="541061" y="1513986"/>
            <a:ext cx="1426100" cy="1365088"/>
          </a:xfrm>
          <a:prstGeom prst="ellipse">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b="1"/>
          </a:p>
        </p:txBody>
      </p:sp>
      <p:sp>
        <p:nvSpPr>
          <p:cNvPr id="45" name="1 Rectángulo"/>
          <p:cNvSpPr/>
          <p:nvPr/>
        </p:nvSpPr>
        <p:spPr>
          <a:xfrm>
            <a:off x="5255612" y="2594967"/>
            <a:ext cx="184731" cy="338554"/>
          </a:xfrm>
          <a:prstGeom prst="rect">
            <a:avLst/>
          </a:prstGeom>
        </p:spPr>
        <p:txBody>
          <a:bodyPr wrap="non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s-CO" sz="1600" b="1" dirty="0"/>
          </a:p>
        </p:txBody>
      </p:sp>
      <p:sp>
        <p:nvSpPr>
          <p:cNvPr id="2" name="1 Rectángulo"/>
          <p:cNvSpPr/>
          <p:nvPr/>
        </p:nvSpPr>
        <p:spPr>
          <a:xfrm>
            <a:off x="2628478" y="2169515"/>
            <a:ext cx="3904657" cy="2554545"/>
          </a:xfrm>
          <a:prstGeom prst="rect">
            <a:avLst/>
          </a:prstGeom>
        </p:spPr>
        <p:txBody>
          <a:bodyPr wrap="square">
            <a:spAutoFit/>
          </a:bodyPr>
          <a:lstStyle/>
          <a:p>
            <a:pPr algn="ctr"/>
            <a:r>
              <a:rPr lang="es-CO" sz="3200" b="1" dirty="0">
                <a:solidFill>
                  <a:schemeClr val="accent2">
                    <a:lumMod val="75000"/>
                  </a:schemeClr>
                </a:solidFill>
              </a:rPr>
              <a:t>Referentes para la Construcción desarrollo del </a:t>
            </a:r>
          </a:p>
          <a:p>
            <a:pPr algn="ctr"/>
            <a:r>
              <a:rPr lang="es-CO" sz="3200" b="1" dirty="0">
                <a:solidFill>
                  <a:schemeClr val="accent2">
                    <a:lumMod val="75000"/>
                  </a:schemeClr>
                </a:solidFill>
              </a:rPr>
              <a:t>Plan de Desarrollo Institucional</a:t>
            </a:r>
          </a:p>
        </p:txBody>
      </p:sp>
      <p:sp>
        <p:nvSpPr>
          <p:cNvPr id="49" name="23 Elipse"/>
          <p:cNvSpPr/>
          <p:nvPr/>
        </p:nvSpPr>
        <p:spPr>
          <a:xfrm>
            <a:off x="544103" y="2908462"/>
            <a:ext cx="1426100" cy="1365088"/>
          </a:xfrm>
          <a:prstGeom prst="ellipse">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b="1"/>
          </a:p>
        </p:txBody>
      </p:sp>
      <p:sp>
        <p:nvSpPr>
          <p:cNvPr id="52" name="23 Elipse"/>
          <p:cNvSpPr/>
          <p:nvPr/>
        </p:nvSpPr>
        <p:spPr>
          <a:xfrm>
            <a:off x="1456397" y="454636"/>
            <a:ext cx="1426100" cy="1365088"/>
          </a:xfrm>
          <a:prstGeom prst="ellipse">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b="1"/>
          </a:p>
        </p:txBody>
      </p:sp>
      <p:sp>
        <p:nvSpPr>
          <p:cNvPr id="53" name="6 Elipse"/>
          <p:cNvSpPr/>
          <p:nvPr/>
        </p:nvSpPr>
        <p:spPr>
          <a:xfrm>
            <a:off x="2844920" y="64066"/>
            <a:ext cx="1426100" cy="1365088"/>
          </a:xfrm>
          <a:prstGeom prst="ellipse">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b="1"/>
          </a:p>
        </p:txBody>
      </p:sp>
      <p:sp>
        <p:nvSpPr>
          <p:cNvPr id="54" name="6 Elipse"/>
          <p:cNvSpPr/>
          <p:nvPr/>
        </p:nvSpPr>
        <p:spPr>
          <a:xfrm>
            <a:off x="4263948" y="36587"/>
            <a:ext cx="1434098" cy="1365088"/>
          </a:xfrm>
          <a:prstGeom prst="ellipse">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b="1"/>
          </a:p>
        </p:txBody>
      </p:sp>
      <p:sp>
        <p:nvSpPr>
          <p:cNvPr id="18" name="5 Rectángulo"/>
          <p:cNvSpPr/>
          <p:nvPr/>
        </p:nvSpPr>
        <p:spPr>
          <a:xfrm>
            <a:off x="2758810" y="365386"/>
            <a:ext cx="1604134" cy="646331"/>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1200" b="1" dirty="0"/>
              <a:t>Objetivos de Desarrollo Sostenible</a:t>
            </a:r>
          </a:p>
          <a:p>
            <a:pPr algn="ctr"/>
            <a:r>
              <a:rPr lang="es-CO" sz="1200" b="1" dirty="0"/>
              <a:t>ODS</a:t>
            </a:r>
          </a:p>
        </p:txBody>
      </p:sp>
      <p:sp>
        <p:nvSpPr>
          <p:cNvPr id="20" name="7 Rectángulo"/>
          <p:cNvSpPr/>
          <p:nvPr/>
        </p:nvSpPr>
        <p:spPr>
          <a:xfrm>
            <a:off x="4223032" y="438507"/>
            <a:ext cx="1604134" cy="461665"/>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1200" b="1" dirty="0"/>
              <a:t>Acuerdo por lo Superior 2034</a:t>
            </a:r>
          </a:p>
        </p:txBody>
      </p:sp>
      <p:sp>
        <p:nvSpPr>
          <p:cNvPr id="22" name="9 Rectángulo"/>
          <p:cNvSpPr/>
          <p:nvPr/>
        </p:nvSpPr>
        <p:spPr>
          <a:xfrm>
            <a:off x="5579251" y="659636"/>
            <a:ext cx="1604134" cy="938719"/>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1100" b="1" dirty="0"/>
              <a:t>Plan Decenal de Educación</a:t>
            </a:r>
          </a:p>
          <a:p>
            <a:pPr algn="ctr"/>
            <a:endParaRPr lang="es-CO" sz="1100" b="1" dirty="0"/>
          </a:p>
          <a:p>
            <a:pPr algn="ctr"/>
            <a:r>
              <a:rPr lang="es-CO" sz="1100" b="1" dirty="0"/>
              <a:t>Lineamientos de Educación y Calidad</a:t>
            </a:r>
          </a:p>
        </p:txBody>
      </p:sp>
      <p:sp>
        <p:nvSpPr>
          <p:cNvPr id="24" name="11 Rectángulo"/>
          <p:cNvSpPr/>
          <p:nvPr/>
        </p:nvSpPr>
        <p:spPr>
          <a:xfrm>
            <a:off x="6645881" y="1867502"/>
            <a:ext cx="1604134" cy="276999"/>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1200" b="1" dirty="0"/>
              <a:t>Acuerdos de Paz</a:t>
            </a:r>
          </a:p>
        </p:txBody>
      </p:sp>
      <p:sp>
        <p:nvSpPr>
          <p:cNvPr id="26" name="14 Rectángulo"/>
          <p:cNvSpPr/>
          <p:nvPr/>
        </p:nvSpPr>
        <p:spPr>
          <a:xfrm>
            <a:off x="7032326" y="3257375"/>
            <a:ext cx="1604134" cy="461665"/>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1200" b="1" dirty="0"/>
              <a:t>Visión Risaralda 2032</a:t>
            </a:r>
          </a:p>
          <a:p>
            <a:pPr algn="ctr"/>
            <a:r>
              <a:rPr lang="es-CO" sz="1200" b="1" dirty="0"/>
              <a:t>Futuro posible</a:t>
            </a:r>
          </a:p>
        </p:txBody>
      </p:sp>
      <p:sp>
        <p:nvSpPr>
          <p:cNvPr id="28" name="16 Rectángulo"/>
          <p:cNvSpPr/>
          <p:nvPr/>
        </p:nvSpPr>
        <p:spPr>
          <a:xfrm>
            <a:off x="7040576" y="4545101"/>
            <a:ext cx="1604134" cy="461665"/>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1200" b="1" dirty="0"/>
              <a:t>Prospectiva Pereira </a:t>
            </a:r>
          </a:p>
          <a:p>
            <a:pPr algn="ctr"/>
            <a:r>
              <a:rPr lang="es-CO" sz="1200" b="1" dirty="0"/>
              <a:t>2032</a:t>
            </a:r>
          </a:p>
        </p:txBody>
      </p:sp>
      <p:sp>
        <p:nvSpPr>
          <p:cNvPr id="30" name="18 Rectángulo"/>
          <p:cNvSpPr/>
          <p:nvPr/>
        </p:nvSpPr>
        <p:spPr>
          <a:xfrm>
            <a:off x="1065363" y="4569568"/>
            <a:ext cx="1604134" cy="461665"/>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1200" b="1" dirty="0"/>
              <a:t>Políticas </a:t>
            </a:r>
          </a:p>
          <a:p>
            <a:pPr algn="ctr"/>
            <a:r>
              <a:rPr lang="es-CO" sz="1200" b="1" dirty="0"/>
              <a:t>Ambientales</a:t>
            </a:r>
          </a:p>
        </p:txBody>
      </p:sp>
      <p:sp>
        <p:nvSpPr>
          <p:cNvPr id="32" name="20 Rectángulo"/>
          <p:cNvSpPr/>
          <p:nvPr/>
        </p:nvSpPr>
        <p:spPr>
          <a:xfrm>
            <a:off x="577733" y="3196169"/>
            <a:ext cx="1389950" cy="1015663"/>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1200" b="1" dirty="0"/>
              <a:t>Análisis Sectorial de universidades y tendencias mundiales</a:t>
            </a:r>
          </a:p>
          <a:p>
            <a:pPr algn="ctr"/>
            <a:endParaRPr lang="es-CO" sz="1200" b="1" dirty="0"/>
          </a:p>
        </p:txBody>
      </p:sp>
      <p:sp>
        <p:nvSpPr>
          <p:cNvPr id="34" name="22 Rectángulo"/>
          <p:cNvSpPr/>
          <p:nvPr/>
        </p:nvSpPr>
        <p:spPr>
          <a:xfrm>
            <a:off x="1348590" y="783340"/>
            <a:ext cx="1604134" cy="646331"/>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1200" b="1" dirty="0"/>
              <a:t>Políticas Públicas locales y departamentales</a:t>
            </a:r>
          </a:p>
        </p:txBody>
      </p:sp>
      <p:sp>
        <p:nvSpPr>
          <p:cNvPr id="46" name="34 Rectángulo"/>
          <p:cNvSpPr/>
          <p:nvPr/>
        </p:nvSpPr>
        <p:spPr>
          <a:xfrm>
            <a:off x="1956743" y="5566896"/>
            <a:ext cx="1604134" cy="646331"/>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1200" b="1" dirty="0"/>
              <a:t>Programa  de Gobierno Rector</a:t>
            </a:r>
          </a:p>
          <a:p>
            <a:pPr algn="ctr"/>
            <a:r>
              <a:rPr lang="es-CO" sz="1200" b="1" dirty="0"/>
              <a:t>2018-2020 </a:t>
            </a:r>
          </a:p>
        </p:txBody>
      </p:sp>
      <p:sp>
        <p:nvSpPr>
          <p:cNvPr id="50" name="22 Rectángulo"/>
          <p:cNvSpPr/>
          <p:nvPr/>
        </p:nvSpPr>
        <p:spPr>
          <a:xfrm>
            <a:off x="411249" y="1750057"/>
            <a:ext cx="1604134" cy="830997"/>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1200" b="1" dirty="0"/>
              <a:t>Aporte de la comunidad universitaria y grupos de valor</a:t>
            </a:r>
          </a:p>
        </p:txBody>
      </p:sp>
      <p:sp>
        <p:nvSpPr>
          <p:cNvPr id="55" name="34 Rectángulo"/>
          <p:cNvSpPr/>
          <p:nvPr/>
        </p:nvSpPr>
        <p:spPr>
          <a:xfrm>
            <a:off x="3416159" y="5792683"/>
            <a:ext cx="1604134" cy="646331"/>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1200" b="1" dirty="0"/>
              <a:t>Modelo Integrado </a:t>
            </a:r>
          </a:p>
          <a:p>
            <a:pPr algn="ctr"/>
            <a:r>
              <a:rPr lang="es-CO" sz="1200" b="1" dirty="0"/>
              <a:t>de Planeación y Gestión</a:t>
            </a:r>
          </a:p>
        </p:txBody>
      </p:sp>
      <p:sp>
        <p:nvSpPr>
          <p:cNvPr id="56" name="34 Rectángulo"/>
          <p:cNvSpPr/>
          <p:nvPr/>
        </p:nvSpPr>
        <p:spPr>
          <a:xfrm>
            <a:off x="6211105" y="5514395"/>
            <a:ext cx="1604134" cy="461665"/>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1200" b="1" dirty="0"/>
              <a:t>Plan regional de competitividad</a:t>
            </a:r>
          </a:p>
        </p:txBody>
      </p:sp>
      <p:sp>
        <p:nvSpPr>
          <p:cNvPr id="57" name="16 Rectángulo"/>
          <p:cNvSpPr/>
          <p:nvPr/>
        </p:nvSpPr>
        <p:spPr>
          <a:xfrm>
            <a:off x="4807763" y="5790271"/>
            <a:ext cx="1604134" cy="830997"/>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1200" b="1" dirty="0"/>
              <a:t>POT departamental</a:t>
            </a:r>
          </a:p>
          <a:p>
            <a:pPr algn="ctr"/>
            <a:endParaRPr lang="es-CO" sz="1200" b="1" dirty="0"/>
          </a:p>
          <a:p>
            <a:pPr algn="ctr"/>
            <a:r>
              <a:rPr lang="es-CO" sz="1200" b="1" dirty="0"/>
              <a:t>Plan Maestro del Campus</a:t>
            </a:r>
          </a:p>
        </p:txBody>
      </p:sp>
    </p:spTree>
    <p:extLst>
      <p:ext uri="{BB962C8B-B14F-4D97-AF65-F5344CB8AC3E}">
        <p14:creationId xmlns:p14="http://schemas.microsoft.com/office/powerpoint/2010/main" val="1618894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id="{60FAA3D6-8475-4238-BDAE-12F15493E1AD}"/>
              </a:ext>
            </a:extLst>
          </p:cNvPr>
          <p:cNvSpPr>
            <a:spLocks noGrp="1"/>
          </p:cNvSpPr>
          <p:nvPr>
            <p:ph type="title"/>
          </p:nvPr>
        </p:nvSpPr>
        <p:spPr>
          <a:xfrm>
            <a:off x="776314" y="609369"/>
            <a:ext cx="7413573" cy="442913"/>
          </a:xfrm>
        </p:spPr>
        <p:txBody>
          <a:bodyPr vert="horz" lIns="68580" tIns="34290" rIns="68580" bIns="34290" rtlCol="0" anchor="ctr">
            <a:noAutofit/>
          </a:bodyPr>
          <a:lstStyle/>
          <a:p>
            <a:r>
              <a:rPr lang="es-ES_tradnl" altLang="es-CO" sz="3600" b="1" dirty="0"/>
              <a:t>Cadena de Resultado nuevo PDI</a:t>
            </a:r>
          </a:p>
        </p:txBody>
      </p:sp>
      <p:sp>
        <p:nvSpPr>
          <p:cNvPr id="22" name="Rectángulo redondeado 33">
            <a:extLst>
              <a:ext uri="{FF2B5EF4-FFF2-40B4-BE49-F238E27FC236}">
                <a16:creationId xmlns:a16="http://schemas.microsoft.com/office/drawing/2014/main" id="{E2C4267D-EE4E-45E9-9E2C-8F94B33E8A03}"/>
              </a:ext>
            </a:extLst>
          </p:cNvPr>
          <p:cNvSpPr/>
          <p:nvPr/>
        </p:nvSpPr>
        <p:spPr>
          <a:xfrm>
            <a:off x="161723" y="2398218"/>
            <a:ext cx="2849180" cy="2588648"/>
          </a:xfrm>
          <a:prstGeom prst="roundRect">
            <a:avLst/>
          </a:prstGeom>
          <a:solidFill>
            <a:srgbClr val="6699FF"/>
          </a:solidFill>
          <a:ln w="12700" cap="flat" cmpd="sng" algn="ctr">
            <a:solidFill>
              <a:srgbClr val="6699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b="0" i="0" u="none" strike="noStrike" kern="0" cap="none" spc="0" normalizeH="0" baseline="0" noProof="0" dirty="0">
                <a:ln>
                  <a:noFill/>
                </a:ln>
                <a:solidFill>
                  <a:prstClr val="white"/>
                </a:solidFill>
                <a:effectLst/>
                <a:uLnTx/>
                <a:uFillTx/>
                <a:latin typeface="Calibri" panose="020F0502020204030204"/>
                <a:ea typeface="+mn-ea"/>
                <a:cs typeface="+mn-cs"/>
              </a:rPr>
              <a:t>Esta estructura esta planteada bajo el enfoque de </a:t>
            </a:r>
            <a:r>
              <a:rPr kumimoji="0" lang="es-CO" b="1" i="0" u="none" strike="noStrike" kern="0" cap="none" spc="0" normalizeH="0" baseline="0" noProof="0" dirty="0">
                <a:ln>
                  <a:noFill/>
                </a:ln>
                <a:solidFill>
                  <a:srgbClr val="FFC000">
                    <a:lumMod val="60000"/>
                    <a:lumOff val="40000"/>
                  </a:srgbClr>
                </a:solidFill>
                <a:effectLst/>
                <a:uLnTx/>
                <a:uFillTx/>
                <a:latin typeface="Calibri" panose="020F0502020204030204"/>
                <a:ea typeface="+mn-ea"/>
                <a:cs typeface="+mn-cs"/>
              </a:rPr>
              <a:t>Marco Lógico</a:t>
            </a:r>
            <a:r>
              <a:rPr kumimoji="0" lang="es-CO" b="0" i="0" u="none" strike="noStrike" kern="0" cap="none" spc="0" normalizeH="0" baseline="0" noProof="0" dirty="0">
                <a:ln>
                  <a:noFill/>
                </a:ln>
                <a:solidFill>
                  <a:prstClr val="white"/>
                </a:solidFill>
                <a:effectLst/>
                <a:uLnTx/>
                <a:uFillTx/>
                <a:latin typeface="Calibri" panose="020F0502020204030204"/>
                <a:ea typeface="+mn-ea"/>
                <a:cs typeface="+mn-cs"/>
              </a:rPr>
              <a:t> y en el </a:t>
            </a:r>
            <a:r>
              <a:rPr kumimoji="0" lang="es-CO" b="1"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s-CO" b="1" i="0" u="none" strike="noStrike" kern="0" cap="none" spc="0" normalizeH="0" baseline="0" noProof="0" dirty="0">
                <a:ln>
                  <a:noFill/>
                </a:ln>
                <a:solidFill>
                  <a:srgbClr val="FFC000">
                    <a:lumMod val="60000"/>
                    <a:lumOff val="40000"/>
                  </a:srgbClr>
                </a:solidFill>
                <a:effectLst/>
                <a:uLnTx/>
                <a:uFillTx/>
                <a:latin typeface="Calibri" panose="020F0502020204030204"/>
                <a:ea typeface="+mn-ea"/>
                <a:cs typeface="+mn-cs"/>
              </a:rPr>
              <a:t>manual  para la construcción</a:t>
            </a:r>
            <a:r>
              <a:rPr kumimoji="0" lang="es-CO" b="0" i="0" u="none" strike="noStrike" kern="0" cap="none" spc="0" normalizeH="0" baseline="0" noProof="0" dirty="0">
                <a:ln>
                  <a:noFill/>
                </a:ln>
                <a:solidFill>
                  <a:srgbClr val="FFC000">
                    <a:lumMod val="60000"/>
                    <a:lumOff val="40000"/>
                  </a:srgbClr>
                </a:solidFill>
                <a:effectLst/>
                <a:uLnTx/>
                <a:uFillTx/>
                <a:latin typeface="Calibri" panose="020F0502020204030204"/>
                <a:ea typeface="+mn-ea"/>
                <a:cs typeface="+mn-cs"/>
              </a:rPr>
              <a:t> </a:t>
            </a:r>
            <a:r>
              <a:rPr kumimoji="0" lang="es-CO" b="0" i="0" u="none" strike="noStrike" kern="0" cap="none" spc="0" normalizeH="0" baseline="0" noProof="0" dirty="0">
                <a:ln>
                  <a:noFill/>
                </a:ln>
                <a:solidFill>
                  <a:prstClr val="white"/>
                </a:solidFill>
                <a:effectLst/>
                <a:uLnTx/>
                <a:uFillTx/>
                <a:latin typeface="Calibri" panose="020F0502020204030204"/>
                <a:ea typeface="+mn-ea"/>
                <a:cs typeface="+mn-cs"/>
              </a:rPr>
              <a:t>y </a:t>
            </a:r>
            <a:r>
              <a:rPr kumimoji="0" lang="es-CO" b="1" i="0" u="none" strike="noStrike" kern="0" cap="none" spc="0" normalizeH="0" baseline="0" noProof="0" dirty="0">
                <a:ln>
                  <a:noFill/>
                </a:ln>
                <a:solidFill>
                  <a:srgbClr val="FFC000">
                    <a:lumMod val="60000"/>
                    <a:lumOff val="40000"/>
                  </a:srgbClr>
                </a:solidFill>
                <a:effectLst/>
                <a:uLnTx/>
                <a:uFillTx/>
                <a:latin typeface="Calibri" panose="020F0502020204030204"/>
                <a:ea typeface="+mn-ea"/>
                <a:cs typeface="+mn-cs"/>
              </a:rPr>
              <a:t>estandarización</a:t>
            </a:r>
            <a:r>
              <a:rPr kumimoji="0" lang="es-CO" b="0" i="0" u="none" strike="noStrike" kern="0" cap="none" spc="0" normalizeH="0" baseline="0" noProof="0" dirty="0">
                <a:ln>
                  <a:noFill/>
                </a:ln>
                <a:solidFill>
                  <a:prstClr val="white"/>
                </a:solidFill>
                <a:effectLst/>
                <a:uLnTx/>
                <a:uFillTx/>
                <a:latin typeface="Calibri" panose="020F0502020204030204"/>
                <a:ea typeface="+mn-ea"/>
                <a:cs typeface="+mn-cs"/>
              </a:rPr>
              <a:t> de la </a:t>
            </a:r>
            <a:r>
              <a:rPr kumimoji="0" lang="es-CO" b="1" i="0" u="none" strike="noStrike" kern="0" cap="none" spc="0" normalizeH="0" baseline="0" noProof="0" dirty="0">
                <a:ln>
                  <a:noFill/>
                </a:ln>
                <a:solidFill>
                  <a:srgbClr val="FFC000">
                    <a:lumMod val="60000"/>
                    <a:lumOff val="40000"/>
                  </a:srgbClr>
                </a:solidFill>
                <a:effectLst/>
                <a:uLnTx/>
                <a:uFillTx/>
                <a:latin typeface="Calibri" panose="020F0502020204030204"/>
                <a:ea typeface="+mn-ea"/>
                <a:cs typeface="+mn-cs"/>
              </a:rPr>
              <a:t>cadena de Valor del DNP</a:t>
            </a:r>
          </a:p>
        </p:txBody>
      </p:sp>
      <p:pic>
        <p:nvPicPr>
          <p:cNvPr id="4" name="Imagen 3"/>
          <p:cNvPicPr>
            <a:picLocks noChangeAspect="1"/>
          </p:cNvPicPr>
          <p:nvPr/>
        </p:nvPicPr>
        <p:blipFill>
          <a:blip r:embed="rId2"/>
          <a:stretch>
            <a:fillRect/>
          </a:stretch>
        </p:blipFill>
        <p:spPr>
          <a:xfrm>
            <a:off x="3240205" y="1440424"/>
            <a:ext cx="5784809" cy="4494709"/>
          </a:xfrm>
          <a:prstGeom prst="rect">
            <a:avLst/>
          </a:prstGeom>
        </p:spPr>
      </p:pic>
    </p:spTree>
    <p:extLst>
      <p:ext uri="{BB962C8B-B14F-4D97-AF65-F5344CB8AC3E}">
        <p14:creationId xmlns:p14="http://schemas.microsoft.com/office/powerpoint/2010/main" val="2566830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458253" y="268279"/>
            <a:ext cx="9964714" cy="538895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br>
              <a:rPr lang="es-CO" sz="4000" dirty="0">
                <a:solidFill>
                  <a:schemeClr val="tx1"/>
                </a:solidFill>
              </a:rPr>
            </a:br>
            <a:r>
              <a:rPr lang="es-CO" sz="4000" dirty="0">
                <a:solidFill>
                  <a:schemeClr val="tx1"/>
                </a:solidFill>
              </a:rPr>
              <a:t>Plan de Desarrollo Institucional UTP </a:t>
            </a:r>
          </a:p>
          <a:p>
            <a:r>
              <a:rPr lang="es-CO" sz="4000" dirty="0">
                <a:solidFill>
                  <a:schemeClr val="tx1"/>
                </a:solidFill>
              </a:rPr>
              <a:t>2020 – 2028</a:t>
            </a:r>
          </a:p>
          <a:p>
            <a:br>
              <a:rPr lang="es-CO" sz="4000" dirty="0">
                <a:solidFill>
                  <a:schemeClr val="tx1"/>
                </a:solidFill>
              </a:rPr>
            </a:br>
            <a:r>
              <a:rPr lang="es-CO" sz="4800" dirty="0">
                <a:solidFill>
                  <a:srgbClr val="FFC000"/>
                </a:solidFill>
              </a:rPr>
              <a:t>“Aquí construimos futuro”</a:t>
            </a:r>
            <a:endParaRPr lang="es-CO" sz="4800" dirty="0">
              <a:solidFill>
                <a:schemeClr val="tx1"/>
              </a:solidFill>
            </a:endParaRPr>
          </a:p>
        </p:txBody>
      </p:sp>
    </p:spTree>
    <p:extLst>
      <p:ext uri="{BB962C8B-B14F-4D97-AF65-F5344CB8AC3E}">
        <p14:creationId xmlns:p14="http://schemas.microsoft.com/office/powerpoint/2010/main" val="2719505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Imagen 104"/>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006414" y="754912"/>
            <a:ext cx="1710139" cy="4309143"/>
          </a:xfrm>
          <a:prstGeom prst="rect">
            <a:avLst/>
          </a:prstGeom>
        </p:spPr>
      </p:pic>
      <p:pic>
        <p:nvPicPr>
          <p:cNvPr id="121" name="Imagen 120"/>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675052" y="995694"/>
            <a:ext cx="1710139" cy="4068361"/>
          </a:xfrm>
          <a:prstGeom prst="rect">
            <a:avLst/>
          </a:prstGeom>
        </p:spPr>
      </p:pic>
      <p:pic>
        <p:nvPicPr>
          <p:cNvPr id="122" name="Imagen 121"/>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43691" y="754912"/>
            <a:ext cx="1710139" cy="4309143"/>
          </a:xfrm>
          <a:prstGeom prst="rect">
            <a:avLst/>
          </a:prstGeom>
          <a:noFill/>
          <a:ln>
            <a:noFill/>
          </a:ln>
        </p:spPr>
      </p:pic>
      <p:pic>
        <p:nvPicPr>
          <p:cNvPr id="124" name="Imagen 123">
            <a:extLst>
              <a:ext uri="{FF2B5EF4-FFF2-40B4-BE49-F238E27FC236}">
                <a16:creationId xmlns:a16="http://schemas.microsoft.com/office/drawing/2014/main" id="{DF273355-43D1-4F4D-A8EB-9988B89EC314}"/>
              </a:ext>
            </a:extLst>
          </p:cNvPr>
          <p:cNvPicPr>
            <a:picLocks noChangeAspect="1"/>
          </p:cNvPicPr>
          <p:nvPr/>
        </p:nvPicPr>
        <p:blipFill>
          <a:blip r:embed="rId5">
            <a:duotone>
              <a:schemeClr val="accent5">
                <a:shade val="45000"/>
                <a:satMod val="135000"/>
              </a:schemeClr>
              <a:prstClr val="white"/>
            </a:duotone>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160905"/>
            <a:ext cx="9144000" cy="1484240"/>
          </a:xfrm>
          <a:prstGeom prst="rect">
            <a:avLst/>
          </a:prstGeom>
        </p:spPr>
      </p:pic>
      <p:sp>
        <p:nvSpPr>
          <p:cNvPr id="125" name="CuadroTexto 124"/>
          <p:cNvSpPr txBox="1"/>
          <p:nvPr/>
        </p:nvSpPr>
        <p:spPr>
          <a:xfrm>
            <a:off x="2745296" y="521003"/>
            <a:ext cx="3499092" cy="646331"/>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Misión </a:t>
            </a:r>
          </a:p>
          <a:p>
            <a:pPr algn="ctr"/>
            <a:r>
              <a:rPr lang="es-CO" b="1" dirty="0">
                <a:latin typeface="Arial" panose="020B0604020202020204" pitchFamily="34" charset="0"/>
                <a:cs typeface="Arial" panose="020B0604020202020204" pitchFamily="34" charset="0"/>
              </a:rPr>
              <a:t>Visión 2028</a:t>
            </a:r>
          </a:p>
        </p:txBody>
      </p:sp>
      <p:sp>
        <p:nvSpPr>
          <p:cNvPr id="126" name="Rectángulo 125"/>
          <p:cNvSpPr/>
          <p:nvPr/>
        </p:nvSpPr>
        <p:spPr>
          <a:xfrm>
            <a:off x="-84248" y="2622081"/>
            <a:ext cx="2537031" cy="1169551"/>
          </a:xfrm>
          <a:prstGeom prst="rect">
            <a:avLst/>
          </a:prstGeom>
          <a:noFill/>
        </p:spPr>
        <p:txBody>
          <a:bodyPr wrap="square" lIns="91440" tIns="45720" rIns="91440" bIns="45720">
            <a:spAutoFit/>
          </a:bodyPr>
          <a:lstStyle/>
          <a:p>
            <a:pPr algn="ctr"/>
            <a:r>
              <a:rPr lang="es-CO" b="1" dirty="0">
                <a:latin typeface="Arial" panose="020B0604020202020204" pitchFamily="34" charset="0"/>
                <a:cs typeface="Arial" panose="020B0604020202020204" pitchFamily="34" charset="0"/>
              </a:rPr>
              <a:t>Excelencia Académica para la Formación Integral</a:t>
            </a:r>
            <a:br>
              <a:rPr lang="es-CO" sz="1600" b="1" dirty="0">
                <a:latin typeface="Arial" panose="020B0604020202020204" pitchFamily="34" charset="0"/>
                <a:cs typeface="Arial" panose="020B0604020202020204" pitchFamily="34" charset="0"/>
              </a:rPr>
            </a:br>
            <a:endParaRPr lang="es-ES" sz="16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27" name="Rectángulo 126"/>
          <p:cNvSpPr/>
          <p:nvPr/>
        </p:nvSpPr>
        <p:spPr>
          <a:xfrm>
            <a:off x="3330275" y="2622081"/>
            <a:ext cx="2445350" cy="923330"/>
          </a:xfrm>
          <a:prstGeom prst="rect">
            <a:avLst/>
          </a:prstGeom>
          <a:noFill/>
        </p:spPr>
        <p:txBody>
          <a:bodyPr wrap="square" lIns="91440" tIns="45720" rIns="91440" bIns="45720">
            <a:spAutoFit/>
          </a:bodyPr>
          <a:lstStyle/>
          <a:p>
            <a:pPr lvl="0" algn="ctr"/>
            <a:r>
              <a:rPr lang="es-CO" b="1" dirty="0">
                <a:latin typeface="Arial" panose="020B0604020202020204" pitchFamily="34" charset="0"/>
                <a:cs typeface="Arial" panose="020B0604020202020204" pitchFamily="34" charset="0"/>
              </a:rPr>
              <a:t>Creación, Gestión y Transferencia del conocimiento</a:t>
            </a:r>
          </a:p>
        </p:txBody>
      </p:sp>
      <p:sp>
        <p:nvSpPr>
          <p:cNvPr id="128" name="Rectángulo 127"/>
          <p:cNvSpPr/>
          <p:nvPr/>
        </p:nvSpPr>
        <p:spPr>
          <a:xfrm>
            <a:off x="6705381" y="2527878"/>
            <a:ext cx="2445350" cy="1200329"/>
          </a:xfrm>
          <a:prstGeom prst="rect">
            <a:avLst/>
          </a:prstGeom>
          <a:noFill/>
        </p:spPr>
        <p:txBody>
          <a:bodyPr wrap="square" lIns="91440" tIns="45720" rIns="91440" bIns="45720">
            <a:spAutoFit/>
          </a:bodyPr>
          <a:lstStyle/>
          <a:p>
            <a:pPr lvl="0" algn="ctr"/>
            <a:r>
              <a:rPr lang="es-CO" b="1" dirty="0">
                <a:latin typeface="Arial" panose="020B0604020202020204" pitchFamily="34" charset="0"/>
                <a:cs typeface="Arial" panose="020B0604020202020204" pitchFamily="34" charset="0"/>
              </a:rPr>
              <a:t>Gestión del Contexto y Visibilidad Nacional e Internacional</a:t>
            </a:r>
            <a:endParaRPr lang="es-ES"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29" name="Rectángulo 128"/>
          <p:cNvSpPr/>
          <p:nvPr/>
        </p:nvSpPr>
        <p:spPr>
          <a:xfrm>
            <a:off x="550992" y="1849215"/>
            <a:ext cx="7932493" cy="23185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CO" sz="2400" b="1" dirty="0">
                <a:latin typeface="Arial" panose="020B0604020202020204" pitchFamily="34" charset="0"/>
                <a:cs typeface="Arial" panose="020B0604020202020204" pitchFamily="34" charset="0"/>
              </a:rPr>
              <a:t>Pilares de Gestión Misional</a:t>
            </a:r>
          </a:p>
        </p:txBody>
      </p:sp>
      <p:sp>
        <p:nvSpPr>
          <p:cNvPr id="130" name="Rectángulo 129"/>
          <p:cNvSpPr/>
          <p:nvPr/>
        </p:nvSpPr>
        <p:spPr>
          <a:xfrm>
            <a:off x="550992" y="4757873"/>
            <a:ext cx="7932493" cy="23185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CO" sz="2400" b="1" dirty="0">
                <a:latin typeface="Arial" panose="020B0604020202020204" pitchFamily="34" charset="0"/>
                <a:cs typeface="Arial" panose="020B0604020202020204" pitchFamily="34" charset="0"/>
              </a:rPr>
              <a:t>Pilares de Gestión de Apoyo</a:t>
            </a:r>
          </a:p>
        </p:txBody>
      </p:sp>
      <p:pic>
        <p:nvPicPr>
          <p:cNvPr id="131" name="Imagen 130"/>
          <p:cNvPicPr>
            <a:picLocks noChangeAspect="1"/>
          </p:cNvPicPr>
          <p:nvPr/>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8133" t="15300" r="28660" b="18625"/>
          <a:stretch/>
        </p:blipFill>
        <p:spPr>
          <a:xfrm rot="5400000">
            <a:off x="2217769" y="3442030"/>
            <a:ext cx="616750" cy="3860800"/>
          </a:xfrm>
          <a:prstGeom prst="rect">
            <a:avLst/>
          </a:prstGeom>
        </p:spPr>
      </p:pic>
      <p:sp>
        <p:nvSpPr>
          <p:cNvPr id="132" name="Rectángulo 131"/>
          <p:cNvSpPr/>
          <p:nvPr/>
        </p:nvSpPr>
        <p:spPr>
          <a:xfrm>
            <a:off x="1108748" y="5117690"/>
            <a:ext cx="3204702" cy="584775"/>
          </a:xfrm>
          <a:prstGeom prst="rect">
            <a:avLst/>
          </a:prstGeom>
          <a:noFill/>
        </p:spPr>
        <p:txBody>
          <a:bodyPr wrap="square" lIns="91440" tIns="45720" rIns="91440" bIns="45720">
            <a:spAutoFit/>
          </a:bodyPr>
          <a:lstStyle/>
          <a:p>
            <a:pPr algn="ctr"/>
            <a:r>
              <a:rPr lang="es-CO" sz="1600" b="1" dirty="0">
                <a:latin typeface="Arial" panose="020B0604020202020204" pitchFamily="34" charset="0"/>
                <a:cs typeface="Arial" panose="020B0604020202020204" pitchFamily="34" charset="0"/>
              </a:rPr>
              <a:t>Gestión y sostenibilidad institucional</a:t>
            </a:r>
          </a:p>
        </p:txBody>
      </p:sp>
      <p:pic>
        <p:nvPicPr>
          <p:cNvPr id="133" name="Imagen 132"/>
          <p:cNvPicPr>
            <a:picLocks noChangeAspect="1"/>
          </p:cNvPicPr>
          <p:nvPr/>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8133" t="15300" r="28660" b="18625"/>
          <a:stretch/>
        </p:blipFill>
        <p:spPr>
          <a:xfrm rot="5400000">
            <a:off x="6225589" y="3442792"/>
            <a:ext cx="616750" cy="3859274"/>
          </a:xfrm>
          <a:prstGeom prst="rect">
            <a:avLst/>
          </a:prstGeom>
        </p:spPr>
      </p:pic>
      <p:sp>
        <p:nvSpPr>
          <p:cNvPr id="134" name="Rectángulo 133"/>
          <p:cNvSpPr/>
          <p:nvPr/>
        </p:nvSpPr>
        <p:spPr>
          <a:xfrm>
            <a:off x="4699359" y="5079881"/>
            <a:ext cx="3576638" cy="523220"/>
          </a:xfrm>
          <a:prstGeom prst="rect">
            <a:avLst/>
          </a:prstGeom>
          <a:noFill/>
        </p:spPr>
        <p:txBody>
          <a:bodyPr wrap="square" lIns="91440" tIns="45720" rIns="91440" bIns="45720">
            <a:spAutoFit/>
          </a:bodyPr>
          <a:lstStyle/>
          <a:p>
            <a:pPr algn="ctr"/>
            <a:r>
              <a:rPr lang="es-ES" sz="1400" b="1" dirty="0">
                <a:latin typeface="Arial" panose="020B0604020202020204" pitchFamily="34" charset="0"/>
                <a:cs typeface="Arial" panose="020B0604020202020204" pitchFamily="34" charset="0"/>
              </a:rPr>
              <a:t>Bienestar institucional, Calidad de vida e inclusión en contextos universitarios</a:t>
            </a:r>
          </a:p>
        </p:txBody>
      </p:sp>
      <p:pic>
        <p:nvPicPr>
          <p:cNvPr id="135" name="Imagen 134"/>
          <p:cNvPicPr>
            <a:picLocks noChangeAspect="1"/>
          </p:cNvPicPr>
          <p:nvPr/>
        </p:nvPicPr>
        <p:blipFill rotWithShape="1">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8133" t="15300" r="28660" b="18625"/>
          <a:stretch/>
        </p:blipFill>
        <p:spPr>
          <a:xfrm rot="5400000">
            <a:off x="1447041" y="4857215"/>
            <a:ext cx="471632" cy="2174225"/>
          </a:xfrm>
          <a:prstGeom prst="rect">
            <a:avLst/>
          </a:prstGeom>
        </p:spPr>
      </p:pic>
      <p:pic>
        <p:nvPicPr>
          <p:cNvPr id="136" name="Imagen 135"/>
          <p:cNvPicPr>
            <a:picLocks noChangeAspect="1"/>
          </p:cNvPicPr>
          <p:nvPr/>
        </p:nvPicPr>
        <p:blipFill rotWithShape="1">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8133" t="15300" r="28660" b="18625"/>
          <a:stretch/>
        </p:blipFill>
        <p:spPr>
          <a:xfrm rot="5400000">
            <a:off x="7117851" y="4857217"/>
            <a:ext cx="471632" cy="2174225"/>
          </a:xfrm>
          <a:prstGeom prst="rect">
            <a:avLst/>
          </a:prstGeom>
        </p:spPr>
      </p:pic>
      <p:sp>
        <p:nvSpPr>
          <p:cNvPr id="137" name="Rectángulo 136"/>
          <p:cNvSpPr/>
          <p:nvPr/>
        </p:nvSpPr>
        <p:spPr>
          <a:xfrm>
            <a:off x="985962" y="5828822"/>
            <a:ext cx="1388155" cy="276999"/>
          </a:xfrm>
          <a:prstGeom prst="rect">
            <a:avLst/>
          </a:prstGeom>
          <a:noFill/>
        </p:spPr>
        <p:txBody>
          <a:bodyPr wrap="square" lIns="91440" tIns="45720" rIns="91440" bIns="45720">
            <a:spAutoFit/>
          </a:bodyPr>
          <a:lstStyle/>
          <a:p>
            <a:pPr algn="ctr"/>
            <a:r>
              <a:rPr lang="es-CO" sz="1200" b="1" dirty="0">
                <a:latin typeface="Arial" panose="020B0604020202020204" pitchFamily="34" charset="0"/>
                <a:cs typeface="Arial" panose="020B0604020202020204" pitchFamily="34" charset="0"/>
              </a:rPr>
              <a:t>Programas</a:t>
            </a:r>
          </a:p>
        </p:txBody>
      </p:sp>
      <p:sp>
        <p:nvSpPr>
          <p:cNvPr id="138" name="Rectángulo 137"/>
          <p:cNvSpPr/>
          <p:nvPr/>
        </p:nvSpPr>
        <p:spPr>
          <a:xfrm>
            <a:off x="6659589" y="5828822"/>
            <a:ext cx="1388155" cy="276999"/>
          </a:xfrm>
          <a:prstGeom prst="rect">
            <a:avLst/>
          </a:prstGeom>
          <a:noFill/>
        </p:spPr>
        <p:txBody>
          <a:bodyPr wrap="square" lIns="91440" tIns="45720" rIns="91440" bIns="45720">
            <a:spAutoFit/>
          </a:bodyPr>
          <a:lstStyle/>
          <a:p>
            <a:pPr algn="ctr"/>
            <a:r>
              <a:rPr lang="es-CO" sz="1200" b="1" dirty="0">
                <a:latin typeface="Arial" panose="020B0604020202020204" pitchFamily="34" charset="0"/>
                <a:cs typeface="Arial" panose="020B0604020202020204" pitchFamily="34" charset="0"/>
              </a:rPr>
              <a:t>Programas</a:t>
            </a:r>
          </a:p>
        </p:txBody>
      </p:sp>
      <p:pic>
        <p:nvPicPr>
          <p:cNvPr id="139" name="Imagen 138"/>
          <p:cNvPicPr>
            <a:picLocks noChangeAspect="1"/>
          </p:cNvPicPr>
          <p:nvPr/>
        </p:nvPicPr>
        <p:blipFill rotWithShape="1">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8133" t="15300" r="28660" b="18625"/>
          <a:stretch/>
        </p:blipFill>
        <p:spPr>
          <a:xfrm rot="5400000">
            <a:off x="4291619" y="4256086"/>
            <a:ext cx="471632" cy="3376486"/>
          </a:xfrm>
          <a:prstGeom prst="rect">
            <a:avLst/>
          </a:prstGeom>
        </p:spPr>
      </p:pic>
      <p:sp>
        <p:nvSpPr>
          <p:cNvPr id="140" name="Rectángulo 139"/>
          <p:cNvSpPr/>
          <p:nvPr/>
        </p:nvSpPr>
        <p:spPr>
          <a:xfrm>
            <a:off x="3813400" y="5828822"/>
            <a:ext cx="1388155" cy="276999"/>
          </a:xfrm>
          <a:prstGeom prst="rect">
            <a:avLst/>
          </a:prstGeom>
          <a:noFill/>
        </p:spPr>
        <p:txBody>
          <a:bodyPr wrap="square" lIns="91440" tIns="45720" rIns="91440" bIns="45720">
            <a:spAutoFit/>
          </a:bodyPr>
          <a:lstStyle/>
          <a:p>
            <a:pPr algn="ctr"/>
            <a:r>
              <a:rPr lang="es-CO" sz="1200" b="1" dirty="0">
                <a:latin typeface="Arial" panose="020B0604020202020204" pitchFamily="34" charset="0"/>
                <a:cs typeface="Arial" panose="020B0604020202020204" pitchFamily="34" charset="0"/>
              </a:rPr>
              <a:t>Programas</a:t>
            </a:r>
          </a:p>
        </p:txBody>
      </p:sp>
      <p:grpSp>
        <p:nvGrpSpPr>
          <p:cNvPr id="141" name="Grupo 140"/>
          <p:cNvGrpSpPr/>
          <p:nvPr/>
        </p:nvGrpSpPr>
        <p:grpSpPr>
          <a:xfrm>
            <a:off x="592928" y="6223467"/>
            <a:ext cx="1087111" cy="413391"/>
            <a:chOff x="262786" y="5287818"/>
            <a:chExt cx="1087111" cy="413391"/>
          </a:xfrm>
        </p:grpSpPr>
        <p:pic>
          <p:nvPicPr>
            <p:cNvPr id="142" name="Imagen 141"/>
            <p:cNvPicPr>
              <a:picLocks noChangeAspect="1"/>
            </p:cNvPicPr>
            <p:nvPr/>
          </p:nvPicPr>
          <p:blipFill rotWithShape="1">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8133" t="15300" r="28660" b="18625"/>
            <a:stretch/>
          </p:blipFill>
          <p:spPr>
            <a:xfrm rot="5400000">
              <a:off x="599646" y="4950958"/>
              <a:ext cx="413391" cy="1087111"/>
            </a:xfrm>
            <a:prstGeom prst="rect">
              <a:avLst/>
            </a:prstGeom>
          </p:spPr>
        </p:pic>
        <p:sp>
          <p:nvSpPr>
            <p:cNvPr id="143" name="Rectángulo 142"/>
            <p:cNvSpPr/>
            <p:nvPr/>
          </p:nvSpPr>
          <p:spPr>
            <a:xfrm>
              <a:off x="379954" y="5356013"/>
              <a:ext cx="852773" cy="276999"/>
            </a:xfrm>
            <a:prstGeom prst="rect">
              <a:avLst/>
            </a:prstGeom>
            <a:noFill/>
          </p:spPr>
          <p:txBody>
            <a:bodyPr wrap="square" lIns="91440" tIns="45720" rIns="91440" bIns="45720">
              <a:spAutoFit/>
            </a:bodyPr>
            <a:lstStyle/>
            <a:p>
              <a:pPr algn="ctr"/>
              <a:r>
                <a:rPr lang="es-CO" sz="1200" b="1" dirty="0">
                  <a:latin typeface="Arial" panose="020B0604020202020204" pitchFamily="34" charset="0"/>
                  <a:cs typeface="Arial" panose="020B0604020202020204" pitchFamily="34" charset="0"/>
                </a:rPr>
                <a:t>Proyecto</a:t>
              </a:r>
            </a:p>
          </p:txBody>
        </p:sp>
      </p:grpSp>
      <p:grpSp>
        <p:nvGrpSpPr>
          <p:cNvPr id="144" name="Grupo 143"/>
          <p:cNvGrpSpPr/>
          <p:nvPr/>
        </p:nvGrpSpPr>
        <p:grpSpPr>
          <a:xfrm>
            <a:off x="1719718" y="6223467"/>
            <a:ext cx="1087111" cy="413391"/>
            <a:chOff x="262786" y="5287818"/>
            <a:chExt cx="1087111" cy="413391"/>
          </a:xfrm>
        </p:grpSpPr>
        <p:pic>
          <p:nvPicPr>
            <p:cNvPr id="145" name="Imagen 144"/>
            <p:cNvPicPr>
              <a:picLocks noChangeAspect="1"/>
            </p:cNvPicPr>
            <p:nvPr/>
          </p:nvPicPr>
          <p:blipFill rotWithShape="1">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8133" t="15300" r="28660" b="18625"/>
            <a:stretch/>
          </p:blipFill>
          <p:spPr>
            <a:xfrm rot="5400000">
              <a:off x="599646" y="4950958"/>
              <a:ext cx="413391" cy="1087111"/>
            </a:xfrm>
            <a:prstGeom prst="rect">
              <a:avLst/>
            </a:prstGeom>
          </p:spPr>
        </p:pic>
        <p:sp>
          <p:nvSpPr>
            <p:cNvPr id="146" name="Rectángulo 145"/>
            <p:cNvSpPr/>
            <p:nvPr/>
          </p:nvSpPr>
          <p:spPr>
            <a:xfrm>
              <a:off x="379954" y="5356013"/>
              <a:ext cx="852773" cy="276999"/>
            </a:xfrm>
            <a:prstGeom prst="rect">
              <a:avLst/>
            </a:prstGeom>
            <a:noFill/>
          </p:spPr>
          <p:txBody>
            <a:bodyPr wrap="square" lIns="91440" tIns="45720" rIns="91440" bIns="45720">
              <a:spAutoFit/>
            </a:bodyPr>
            <a:lstStyle/>
            <a:p>
              <a:pPr algn="ctr"/>
              <a:r>
                <a:rPr lang="es-CO" sz="1200" b="1" dirty="0">
                  <a:latin typeface="Arial" panose="020B0604020202020204" pitchFamily="34" charset="0"/>
                  <a:cs typeface="Arial" panose="020B0604020202020204" pitchFamily="34" charset="0"/>
                </a:rPr>
                <a:t>Proyecto</a:t>
              </a:r>
            </a:p>
          </p:txBody>
        </p:sp>
      </p:grpSp>
      <p:grpSp>
        <p:nvGrpSpPr>
          <p:cNvPr id="147" name="Grupo 146"/>
          <p:cNvGrpSpPr/>
          <p:nvPr/>
        </p:nvGrpSpPr>
        <p:grpSpPr>
          <a:xfrm>
            <a:off x="2846508" y="6223467"/>
            <a:ext cx="1087111" cy="413391"/>
            <a:chOff x="262786" y="5287818"/>
            <a:chExt cx="1087111" cy="413391"/>
          </a:xfrm>
        </p:grpSpPr>
        <p:pic>
          <p:nvPicPr>
            <p:cNvPr id="148" name="Imagen 147"/>
            <p:cNvPicPr>
              <a:picLocks noChangeAspect="1"/>
            </p:cNvPicPr>
            <p:nvPr/>
          </p:nvPicPr>
          <p:blipFill rotWithShape="1">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8133" t="15300" r="28660" b="18625"/>
            <a:stretch/>
          </p:blipFill>
          <p:spPr>
            <a:xfrm rot="5400000">
              <a:off x="599646" y="4950958"/>
              <a:ext cx="413391" cy="1087111"/>
            </a:xfrm>
            <a:prstGeom prst="rect">
              <a:avLst/>
            </a:prstGeom>
          </p:spPr>
        </p:pic>
        <p:sp>
          <p:nvSpPr>
            <p:cNvPr id="149" name="Rectángulo 148"/>
            <p:cNvSpPr/>
            <p:nvPr/>
          </p:nvSpPr>
          <p:spPr>
            <a:xfrm>
              <a:off x="379954" y="5356013"/>
              <a:ext cx="852773" cy="276999"/>
            </a:xfrm>
            <a:prstGeom prst="rect">
              <a:avLst/>
            </a:prstGeom>
            <a:noFill/>
          </p:spPr>
          <p:txBody>
            <a:bodyPr wrap="square" lIns="91440" tIns="45720" rIns="91440" bIns="45720">
              <a:spAutoFit/>
            </a:bodyPr>
            <a:lstStyle/>
            <a:p>
              <a:pPr algn="ctr"/>
              <a:r>
                <a:rPr lang="es-CO" sz="1200" b="1" dirty="0">
                  <a:latin typeface="Arial" panose="020B0604020202020204" pitchFamily="34" charset="0"/>
                  <a:cs typeface="Arial" panose="020B0604020202020204" pitchFamily="34" charset="0"/>
                </a:rPr>
                <a:t>Proyecto</a:t>
              </a:r>
            </a:p>
          </p:txBody>
        </p:sp>
      </p:grpSp>
      <p:grpSp>
        <p:nvGrpSpPr>
          <p:cNvPr id="150" name="Grupo 149"/>
          <p:cNvGrpSpPr/>
          <p:nvPr/>
        </p:nvGrpSpPr>
        <p:grpSpPr>
          <a:xfrm>
            <a:off x="3973298" y="6223467"/>
            <a:ext cx="1087111" cy="413391"/>
            <a:chOff x="262786" y="5287818"/>
            <a:chExt cx="1087111" cy="413391"/>
          </a:xfrm>
        </p:grpSpPr>
        <p:pic>
          <p:nvPicPr>
            <p:cNvPr id="151" name="Imagen 150"/>
            <p:cNvPicPr>
              <a:picLocks noChangeAspect="1"/>
            </p:cNvPicPr>
            <p:nvPr/>
          </p:nvPicPr>
          <p:blipFill rotWithShape="1">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8133" t="15300" r="28660" b="18625"/>
            <a:stretch/>
          </p:blipFill>
          <p:spPr>
            <a:xfrm rot="5400000">
              <a:off x="599646" y="4950958"/>
              <a:ext cx="413391" cy="1087111"/>
            </a:xfrm>
            <a:prstGeom prst="rect">
              <a:avLst/>
            </a:prstGeom>
          </p:spPr>
        </p:pic>
        <p:sp>
          <p:nvSpPr>
            <p:cNvPr id="152" name="Rectángulo 151"/>
            <p:cNvSpPr/>
            <p:nvPr/>
          </p:nvSpPr>
          <p:spPr>
            <a:xfrm>
              <a:off x="379954" y="5356013"/>
              <a:ext cx="852773" cy="276999"/>
            </a:xfrm>
            <a:prstGeom prst="rect">
              <a:avLst/>
            </a:prstGeom>
            <a:noFill/>
          </p:spPr>
          <p:txBody>
            <a:bodyPr wrap="square" lIns="91440" tIns="45720" rIns="91440" bIns="45720">
              <a:spAutoFit/>
            </a:bodyPr>
            <a:lstStyle/>
            <a:p>
              <a:pPr algn="ctr"/>
              <a:r>
                <a:rPr lang="es-CO" sz="1200" b="1" dirty="0">
                  <a:latin typeface="Arial" panose="020B0604020202020204" pitchFamily="34" charset="0"/>
                  <a:cs typeface="Arial" panose="020B0604020202020204" pitchFamily="34" charset="0"/>
                </a:rPr>
                <a:t>Proyecto</a:t>
              </a:r>
            </a:p>
          </p:txBody>
        </p:sp>
      </p:grpSp>
      <p:grpSp>
        <p:nvGrpSpPr>
          <p:cNvPr id="153" name="Grupo 152"/>
          <p:cNvGrpSpPr/>
          <p:nvPr/>
        </p:nvGrpSpPr>
        <p:grpSpPr>
          <a:xfrm>
            <a:off x="5100088" y="6223467"/>
            <a:ext cx="1087111" cy="413391"/>
            <a:chOff x="262786" y="5287818"/>
            <a:chExt cx="1087111" cy="413391"/>
          </a:xfrm>
        </p:grpSpPr>
        <p:pic>
          <p:nvPicPr>
            <p:cNvPr id="154" name="Imagen 153"/>
            <p:cNvPicPr>
              <a:picLocks noChangeAspect="1"/>
            </p:cNvPicPr>
            <p:nvPr/>
          </p:nvPicPr>
          <p:blipFill rotWithShape="1">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8133" t="15300" r="28660" b="18625"/>
            <a:stretch/>
          </p:blipFill>
          <p:spPr>
            <a:xfrm rot="5400000">
              <a:off x="599646" y="4950958"/>
              <a:ext cx="413391" cy="1087111"/>
            </a:xfrm>
            <a:prstGeom prst="rect">
              <a:avLst/>
            </a:prstGeom>
          </p:spPr>
        </p:pic>
        <p:sp>
          <p:nvSpPr>
            <p:cNvPr id="155" name="Rectángulo 154"/>
            <p:cNvSpPr/>
            <p:nvPr/>
          </p:nvSpPr>
          <p:spPr>
            <a:xfrm>
              <a:off x="379954" y="5356013"/>
              <a:ext cx="852773" cy="276999"/>
            </a:xfrm>
            <a:prstGeom prst="rect">
              <a:avLst/>
            </a:prstGeom>
            <a:noFill/>
          </p:spPr>
          <p:txBody>
            <a:bodyPr wrap="square" lIns="91440" tIns="45720" rIns="91440" bIns="45720">
              <a:spAutoFit/>
            </a:bodyPr>
            <a:lstStyle/>
            <a:p>
              <a:pPr algn="ctr"/>
              <a:r>
                <a:rPr lang="es-CO" sz="1200" b="1" dirty="0">
                  <a:latin typeface="Arial" panose="020B0604020202020204" pitchFamily="34" charset="0"/>
                  <a:cs typeface="Arial" panose="020B0604020202020204" pitchFamily="34" charset="0"/>
                </a:rPr>
                <a:t>Proyecto</a:t>
              </a:r>
            </a:p>
          </p:txBody>
        </p:sp>
      </p:grpSp>
      <p:grpSp>
        <p:nvGrpSpPr>
          <p:cNvPr id="156" name="Grupo 155"/>
          <p:cNvGrpSpPr/>
          <p:nvPr/>
        </p:nvGrpSpPr>
        <p:grpSpPr>
          <a:xfrm>
            <a:off x="6226878" y="6223467"/>
            <a:ext cx="1087111" cy="413391"/>
            <a:chOff x="262786" y="5287818"/>
            <a:chExt cx="1087111" cy="413391"/>
          </a:xfrm>
        </p:grpSpPr>
        <p:pic>
          <p:nvPicPr>
            <p:cNvPr id="157" name="Imagen 156"/>
            <p:cNvPicPr>
              <a:picLocks noChangeAspect="1"/>
            </p:cNvPicPr>
            <p:nvPr/>
          </p:nvPicPr>
          <p:blipFill rotWithShape="1">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8133" t="15300" r="28660" b="18625"/>
            <a:stretch/>
          </p:blipFill>
          <p:spPr>
            <a:xfrm rot="5400000">
              <a:off x="599646" y="4950958"/>
              <a:ext cx="413391" cy="1087111"/>
            </a:xfrm>
            <a:prstGeom prst="rect">
              <a:avLst/>
            </a:prstGeom>
          </p:spPr>
        </p:pic>
        <p:sp>
          <p:nvSpPr>
            <p:cNvPr id="158" name="Rectángulo 157"/>
            <p:cNvSpPr/>
            <p:nvPr/>
          </p:nvSpPr>
          <p:spPr>
            <a:xfrm>
              <a:off x="379954" y="5356013"/>
              <a:ext cx="852773" cy="276999"/>
            </a:xfrm>
            <a:prstGeom prst="rect">
              <a:avLst/>
            </a:prstGeom>
            <a:noFill/>
          </p:spPr>
          <p:txBody>
            <a:bodyPr wrap="square" lIns="91440" tIns="45720" rIns="91440" bIns="45720">
              <a:spAutoFit/>
            </a:bodyPr>
            <a:lstStyle/>
            <a:p>
              <a:pPr algn="ctr"/>
              <a:r>
                <a:rPr lang="es-CO" sz="1200" b="1" dirty="0">
                  <a:latin typeface="Arial" panose="020B0604020202020204" pitchFamily="34" charset="0"/>
                  <a:cs typeface="Arial" panose="020B0604020202020204" pitchFamily="34" charset="0"/>
                </a:rPr>
                <a:t>Proyecto</a:t>
              </a:r>
            </a:p>
          </p:txBody>
        </p:sp>
      </p:grpSp>
      <p:grpSp>
        <p:nvGrpSpPr>
          <p:cNvPr id="159" name="Grupo 158"/>
          <p:cNvGrpSpPr/>
          <p:nvPr/>
        </p:nvGrpSpPr>
        <p:grpSpPr>
          <a:xfrm>
            <a:off x="7353666" y="6223467"/>
            <a:ext cx="1087111" cy="413391"/>
            <a:chOff x="262786" y="5287818"/>
            <a:chExt cx="1087111" cy="413391"/>
          </a:xfrm>
        </p:grpSpPr>
        <p:pic>
          <p:nvPicPr>
            <p:cNvPr id="160" name="Imagen 159"/>
            <p:cNvPicPr>
              <a:picLocks noChangeAspect="1"/>
            </p:cNvPicPr>
            <p:nvPr/>
          </p:nvPicPr>
          <p:blipFill rotWithShape="1">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8133" t="15300" r="28660" b="18625"/>
            <a:stretch/>
          </p:blipFill>
          <p:spPr>
            <a:xfrm rot="5400000">
              <a:off x="599646" y="4950958"/>
              <a:ext cx="413391" cy="1087111"/>
            </a:xfrm>
            <a:prstGeom prst="rect">
              <a:avLst/>
            </a:prstGeom>
          </p:spPr>
        </p:pic>
        <p:sp>
          <p:nvSpPr>
            <p:cNvPr id="161" name="Rectángulo 160"/>
            <p:cNvSpPr/>
            <p:nvPr/>
          </p:nvSpPr>
          <p:spPr>
            <a:xfrm>
              <a:off x="379954" y="5356013"/>
              <a:ext cx="852773" cy="276999"/>
            </a:xfrm>
            <a:prstGeom prst="rect">
              <a:avLst/>
            </a:prstGeom>
            <a:noFill/>
          </p:spPr>
          <p:txBody>
            <a:bodyPr wrap="square" lIns="91440" tIns="45720" rIns="91440" bIns="45720">
              <a:spAutoFit/>
            </a:bodyPr>
            <a:lstStyle/>
            <a:p>
              <a:pPr algn="ctr"/>
              <a:r>
                <a:rPr lang="es-CO" sz="1200" b="1" dirty="0">
                  <a:latin typeface="Arial" panose="020B0604020202020204" pitchFamily="34" charset="0"/>
                  <a:cs typeface="Arial" panose="020B0604020202020204" pitchFamily="34" charset="0"/>
                </a:rPr>
                <a:t>Proyecto</a:t>
              </a:r>
            </a:p>
          </p:txBody>
        </p:sp>
      </p:grpSp>
      <p:sp>
        <p:nvSpPr>
          <p:cNvPr id="162" name="Rectángulo 161"/>
          <p:cNvSpPr/>
          <p:nvPr/>
        </p:nvSpPr>
        <p:spPr>
          <a:xfrm>
            <a:off x="550992" y="1329778"/>
            <a:ext cx="7932493" cy="23185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CO" b="1" dirty="0">
                <a:latin typeface="Arial" panose="020B0604020202020204" pitchFamily="34" charset="0"/>
                <a:cs typeface="Arial" panose="020B0604020202020204" pitchFamily="34" charset="0"/>
              </a:rPr>
              <a:t>Impulsores Estratégicos</a:t>
            </a:r>
          </a:p>
        </p:txBody>
      </p:sp>
    </p:spTree>
    <p:extLst>
      <p:ext uri="{BB962C8B-B14F-4D97-AF65-F5344CB8AC3E}">
        <p14:creationId xmlns:p14="http://schemas.microsoft.com/office/powerpoint/2010/main" val="1577418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ángulo 25"/>
          <p:cNvSpPr/>
          <p:nvPr/>
        </p:nvSpPr>
        <p:spPr>
          <a:xfrm>
            <a:off x="8167858" y="5113072"/>
            <a:ext cx="127818" cy="79004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a:p>
        </p:txBody>
      </p:sp>
      <p:sp>
        <p:nvSpPr>
          <p:cNvPr id="27" name="Rectángulo 26"/>
          <p:cNvSpPr/>
          <p:nvPr/>
        </p:nvSpPr>
        <p:spPr>
          <a:xfrm>
            <a:off x="8167858" y="1601277"/>
            <a:ext cx="127818" cy="261580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a:p>
        </p:txBody>
      </p:sp>
      <p:sp>
        <p:nvSpPr>
          <p:cNvPr id="28" name="Rectángulo 27"/>
          <p:cNvSpPr/>
          <p:nvPr/>
        </p:nvSpPr>
        <p:spPr>
          <a:xfrm>
            <a:off x="3614037" y="5296746"/>
            <a:ext cx="127818" cy="13295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p>
        </p:txBody>
      </p:sp>
      <p:sp>
        <p:nvSpPr>
          <p:cNvPr id="29" name="Rectángulo 28"/>
          <p:cNvSpPr/>
          <p:nvPr/>
        </p:nvSpPr>
        <p:spPr>
          <a:xfrm>
            <a:off x="3614037" y="2551249"/>
            <a:ext cx="127818" cy="1750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O"/>
          </a:p>
        </p:txBody>
      </p:sp>
      <p:sp>
        <p:nvSpPr>
          <p:cNvPr id="30" name="Rectángulo 29"/>
          <p:cNvSpPr/>
          <p:nvPr/>
        </p:nvSpPr>
        <p:spPr>
          <a:xfrm>
            <a:off x="3614037" y="931984"/>
            <a:ext cx="127818" cy="1178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24"/>
          <p:cNvSpPr/>
          <p:nvPr/>
        </p:nvSpPr>
        <p:spPr>
          <a:xfrm>
            <a:off x="5056741" y="5113072"/>
            <a:ext cx="127818" cy="79004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a:p>
        </p:txBody>
      </p:sp>
      <p:sp>
        <p:nvSpPr>
          <p:cNvPr id="24" name="Rectángulo 23"/>
          <p:cNvSpPr/>
          <p:nvPr/>
        </p:nvSpPr>
        <p:spPr>
          <a:xfrm>
            <a:off x="5056741" y="1601277"/>
            <a:ext cx="127818" cy="261580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a:p>
        </p:txBody>
      </p:sp>
      <p:sp>
        <p:nvSpPr>
          <p:cNvPr id="23" name="Rectángulo 22"/>
          <p:cNvSpPr/>
          <p:nvPr/>
        </p:nvSpPr>
        <p:spPr>
          <a:xfrm>
            <a:off x="502920" y="5296746"/>
            <a:ext cx="127818" cy="13295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p>
        </p:txBody>
      </p:sp>
      <p:sp>
        <p:nvSpPr>
          <p:cNvPr id="22" name="Rectángulo 21"/>
          <p:cNvSpPr/>
          <p:nvPr/>
        </p:nvSpPr>
        <p:spPr>
          <a:xfrm>
            <a:off x="502920" y="2551249"/>
            <a:ext cx="127818" cy="1750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O"/>
          </a:p>
        </p:txBody>
      </p:sp>
      <p:sp>
        <p:nvSpPr>
          <p:cNvPr id="5" name="Rectángulo 4"/>
          <p:cNvSpPr/>
          <p:nvPr/>
        </p:nvSpPr>
        <p:spPr>
          <a:xfrm>
            <a:off x="502920" y="931984"/>
            <a:ext cx="127818" cy="1178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p:cNvSpPr>
            <a:spLocks noGrp="1"/>
          </p:cNvSpPr>
          <p:nvPr>
            <p:ph type="title"/>
          </p:nvPr>
        </p:nvSpPr>
        <p:spPr>
          <a:xfrm>
            <a:off x="4420987" y="661404"/>
            <a:ext cx="4608333" cy="392874"/>
          </a:xfrm>
        </p:spPr>
        <p:txBody>
          <a:bodyPr/>
          <a:lstStyle/>
          <a:p>
            <a:r>
              <a:rPr lang="es-CO" sz="3200" dirty="0"/>
              <a:t>Impulsores Estratégicos</a:t>
            </a:r>
          </a:p>
        </p:txBody>
      </p:sp>
      <p:sp>
        <p:nvSpPr>
          <p:cNvPr id="134" name="Rectángulo redondeado 15">
            <a:extLst>
              <a:ext uri="{FF2B5EF4-FFF2-40B4-BE49-F238E27FC236}">
                <a16:creationId xmlns:a16="http://schemas.microsoft.com/office/drawing/2014/main" id="{F1C3BB60-86E7-4EE7-89D0-7A2E4A31C727}"/>
              </a:ext>
            </a:extLst>
          </p:cNvPr>
          <p:cNvSpPr/>
          <p:nvPr/>
        </p:nvSpPr>
        <p:spPr>
          <a:xfrm>
            <a:off x="185093" y="4217079"/>
            <a:ext cx="4140017" cy="679046"/>
          </a:xfrm>
          <a:prstGeom prst="roundRect">
            <a:avLst/>
          </a:prstGeom>
          <a:solidFill>
            <a:schemeClr val="bg1"/>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just"/>
            <a:r>
              <a:rPr lang="es-CO" sz="1000" dirty="0">
                <a:latin typeface="Arial" panose="020B0604020202020204" pitchFamily="34" charset="0"/>
                <a:cs typeface="Arial" panose="020B0604020202020204" pitchFamily="34" charset="0"/>
              </a:rPr>
              <a:t>Consolidar la oferta de servicios de extensión con impacto a nivel regional, nacional e internacional a través de la promoción  de estos servicios que permitan aumentar la comercialización y transferencia de las capacidades institucionales   </a:t>
            </a:r>
          </a:p>
        </p:txBody>
      </p:sp>
      <p:sp>
        <p:nvSpPr>
          <p:cNvPr id="126" name="Rectángulo redondeado 4">
            <a:extLst>
              <a:ext uri="{FF2B5EF4-FFF2-40B4-BE49-F238E27FC236}">
                <a16:creationId xmlns:a16="http://schemas.microsoft.com/office/drawing/2014/main" id="{AF6F3454-202B-4AD6-A75A-FBB7F6DF645F}"/>
              </a:ext>
            </a:extLst>
          </p:cNvPr>
          <p:cNvSpPr/>
          <p:nvPr/>
        </p:nvSpPr>
        <p:spPr>
          <a:xfrm>
            <a:off x="185093" y="1126832"/>
            <a:ext cx="4140017" cy="687374"/>
          </a:xfrm>
          <a:prstGeom prst="roundRect">
            <a:avLst/>
          </a:prstGeom>
          <a:solidFill>
            <a:schemeClr val="bg1"/>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just"/>
            <a:r>
              <a:rPr lang="es-ES" sz="1000" dirty="0">
                <a:latin typeface="Arial" panose="020B0604020202020204" pitchFamily="34" charset="0"/>
                <a:cs typeface="Arial" panose="020B0604020202020204" pitchFamily="34" charset="0"/>
              </a:rPr>
              <a:t>Renovar o innovar los currículos  de los programas académicos  y  crear programas pertinentes acordes con el proyecto educativo institucional </a:t>
            </a:r>
            <a:r>
              <a:rPr lang="es-CO" sz="1000" dirty="0">
                <a:latin typeface="Arial" panose="020B0604020202020204" pitchFamily="34" charset="0"/>
                <a:cs typeface="Arial" panose="020B0604020202020204" pitchFamily="34" charset="0"/>
              </a:rPr>
              <a:t>y las tendencias de tecnologías de información y comunicación.</a:t>
            </a:r>
          </a:p>
        </p:txBody>
      </p:sp>
      <p:sp>
        <p:nvSpPr>
          <p:cNvPr id="128" name="Rectángulo redondeado 6">
            <a:extLst>
              <a:ext uri="{FF2B5EF4-FFF2-40B4-BE49-F238E27FC236}">
                <a16:creationId xmlns:a16="http://schemas.microsoft.com/office/drawing/2014/main" id="{EB914721-2AC7-41C4-BF77-04F1C827BE1A}"/>
              </a:ext>
            </a:extLst>
          </p:cNvPr>
          <p:cNvSpPr/>
          <p:nvPr/>
        </p:nvSpPr>
        <p:spPr>
          <a:xfrm>
            <a:off x="185093" y="6342653"/>
            <a:ext cx="4140017" cy="411630"/>
          </a:xfrm>
          <a:prstGeom prst="roundRect">
            <a:avLst/>
          </a:prstGeom>
          <a:solidFill>
            <a:schemeClr val="bg1"/>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just"/>
            <a:r>
              <a:rPr lang="es-ES" sz="1000" dirty="0">
                <a:solidFill>
                  <a:schemeClr val="accent3">
                    <a:lumMod val="50000"/>
                  </a:schemeClr>
                </a:solidFill>
                <a:latin typeface="Arial" panose="020B0604020202020204" pitchFamily="34" charset="0"/>
                <a:cs typeface="Arial" panose="020B0604020202020204" pitchFamily="34" charset="0"/>
              </a:rPr>
              <a:t>Lograr que los programas académicos tengan  visibilidad nacional e  internacional.</a:t>
            </a:r>
            <a:endParaRPr lang="es-CO" sz="1000" dirty="0">
              <a:solidFill>
                <a:schemeClr val="accent3">
                  <a:lumMod val="50000"/>
                </a:schemeClr>
              </a:solidFill>
              <a:latin typeface="Arial" panose="020B0604020202020204" pitchFamily="34" charset="0"/>
              <a:cs typeface="Arial" panose="020B0604020202020204" pitchFamily="34" charset="0"/>
            </a:endParaRPr>
          </a:p>
        </p:txBody>
      </p:sp>
      <p:sp>
        <p:nvSpPr>
          <p:cNvPr id="131" name="Rectángulo redondeado 13">
            <a:extLst>
              <a:ext uri="{FF2B5EF4-FFF2-40B4-BE49-F238E27FC236}">
                <a16:creationId xmlns:a16="http://schemas.microsoft.com/office/drawing/2014/main" id="{98616ADF-9B56-45B0-9C0B-692182C7E954}"/>
              </a:ext>
            </a:extLst>
          </p:cNvPr>
          <p:cNvSpPr/>
          <p:nvPr/>
        </p:nvSpPr>
        <p:spPr>
          <a:xfrm>
            <a:off x="185093" y="1887524"/>
            <a:ext cx="4140017" cy="297584"/>
          </a:xfrm>
          <a:prstGeom prst="roundRect">
            <a:avLst/>
          </a:prstGeom>
          <a:solidFill>
            <a:schemeClr val="bg1"/>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just"/>
            <a:r>
              <a:rPr lang="es-CO" sz="1000" dirty="0">
                <a:latin typeface="Arial" panose="020B0604020202020204" pitchFamily="34" charset="0"/>
                <a:cs typeface="Arial" panose="020B0604020202020204" pitchFamily="34" charset="0"/>
              </a:rPr>
              <a:t>Disminuir la deserción y lograr el egreso oportuno</a:t>
            </a:r>
          </a:p>
        </p:txBody>
      </p:sp>
      <p:sp>
        <p:nvSpPr>
          <p:cNvPr id="132" name="Rectángulo redondeado 5">
            <a:extLst>
              <a:ext uri="{FF2B5EF4-FFF2-40B4-BE49-F238E27FC236}">
                <a16:creationId xmlns:a16="http://schemas.microsoft.com/office/drawing/2014/main" id="{3B997878-206C-45B9-819D-DDF25CA75C89}"/>
              </a:ext>
            </a:extLst>
          </p:cNvPr>
          <p:cNvSpPr/>
          <p:nvPr/>
        </p:nvSpPr>
        <p:spPr>
          <a:xfrm>
            <a:off x="185093" y="2703865"/>
            <a:ext cx="4140017" cy="1441885"/>
          </a:xfrm>
          <a:prstGeom prst="roundRect">
            <a:avLst/>
          </a:prstGeom>
          <a:solidFill>
            <a:schemeClr val="bg1"/>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just"/>
            <a:r>
              <a:rPr lang="es-ES" sz="1000" dirty="0">
                <a:latin typeface="Arial" panose="020B0604020202020204" pitchFamily="34" charset="0"/>
                <a:cs typeface="Arial" panose="020B0604020202020204" pitchFamily="34" charset="0"/>
              </a:rPr>
              <a:t>Gestionar la generación de conocimiento, la creación artística, los productos de desarrollo tecnológico y los emprendimientos pertinentes con las demandas y necesidades de la sociedad  y las fronteras de la ciencia, para lograr que los grupos de investigación obtengan reconocimiento y mejoren su clasificación en la medición realizada por Colciencias, los productos de desarrollo tecnológico sean transferidos a la sociedad y se  incrementen las capacidades de emprendimiento de la comunidad universitaria.</a:t>
            </a:r>
          </a:p>
        </p:txBody>
      </p:sp>
      <p:sp>
        <p:nvSpPr>
          <p:cNvPr id="138" name="Rectángulo redondeado 12">
            <a:extLst>
              <a:ext uri="{FF2B5EF4-FFF2-40B4-BE49-F238E27FC236}">
                <a16:creationId xmlns:a16="http://schemas.microsoft.com/office/drawing/2014/main" id="{C17E3B76-7829-4513-A592-9BC43C93C489}"/>
              </a:ext>
            </a:extLst>
          </p:cNvPr>
          <p:cNvSpPr/>
          <p:nvPr/>
        </p:nvSpPr>
        <p:spPr>
          <a:xfrm>
            <a:off x="185093" y="5472708"/>
            <a:ext cx="4140017" cy="798617"/>
          </a:xfrm>
          <a:prstGeom prst="roundRect">
            <a:avLst/>
          </a:prstGeom>
          <a:solidFill>
            <a:schemeClr val="bg1"/>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lvl="0" algn="just"/>
            <a:r>
              <a:rPr lang="es-CO" sz="1000" dirty="0">
                <a:solidFill>
                  <a:schemeClr val="accent3">
                    <a:lumMod val="50000"/>
                  </a:schemeClr>
                </a:solidFill>
                <a:latin typeface="Arial" panose="020B0604020202020204" pitchFamily="34" charset="0"/>
                <a:cs typeface="Arial" panose="020B0604020202020204" pitchFamily="34" charset="0"/>
              </a:rPr>
              <a:t>Contribuir al desarrollo regional sostenible mediante el aprovechamiento y la transformación de bienes y  servicios,  mediante la incidencia en políticas públicas, programas, proyectos y acciones, que sean pertinentes a las capacidades académicas e investigativas de la universidad.</a:t>
            </a:r>
          </a:p>
        </p:txBody>
      </p:sp>
      <p:sp>
        <p:nvSpPr>
          <p:cNvPr id="14" name="Redondear rectángulo de esquina diagonal 13"/>
          <p:cNvSpPr/>
          <p:nvPr/>
        </p:nvSpPr>
        <p:spPr>
          <a:xfrm>
            <a:off x="185093" y="639262"/>
            <a:ext cx="3783224" cy="411924"/>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400" b="1" dirty="0"/>
              <a:t>Excelencia Académica para la Formación Integral</a:t>
            </a:r>
          </a:p>
        </p:txBody>
      </p:sp>
      <p:sp>
        <p:nvSpPr>
          <p:cNvPr id="15" name="Redondear rectángulo de esquina diagonal 14"/>
          <p:cNvSpPr/>
          <p:nvPr/>
        </p:nvSpPr>
        <p:spPr>
          <a:xfrm>
            <a:off x="185093" y="2220480"/>
            <a:ext cx="3783224" cy="411924"/>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CO" sz="1400" b="1" dirty="0"/>
              <a:t>Creación, Gestión y Transferencia del conocimiento</a:t>
            </a:r>
          </a:p>
        </p:txBody>
      </p:sp>
      <p:sp>
        <p:nvSpPr>
          <p:cNvPr id="16" name="Redondear rectángulo de esquina diagonal 15"/>
          <p:cNvSpPr/>
          <p:nvPr/>
        </p:nvSpPr>
        <p:spPr>
          <a:xfrm>
            <a:off x="185093" y="4993010"/>
            <a:ext cx="3783224" cy="411924"/>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s-CO" sz="1400" b="1" dirty="0"/>
              <a:t>Gestión del Contexto y Visibilidad Nacional e Internacional</a:t>
            </a:r>
          </a:p>
        </p:txBody>
      </p:sp>
      <p:sp>
        <p:nvSpPr>
          <p:cNvPr id="135" name="Rectángulo redondeado 6">
            <a:extLst>
              <a:ext uri="{FF2B5EF4-FFF2-40B4-BE49-F238E27FC236}">
                <a16:creationId xmlns:a16="http://schemas.microsoft.com/office/drawing/2014/main" id="{41648514-BB19-4F29-8D61-D3137341FAC3}"/>
              </a:ext>
            </a:extLst>
          </p:cNvPr>
          <p:cNvSpPr/>
          <p:nvPr/>
        </p:nvSpPr>
        <p:spPr>
          <a:xfrm>
            <a:off x="4699948" y="3248654"/>
            <a:ext cx="4140017" cy="721777"/>
          </a:xfrm>
          <a:prstGeom prst="roundRect">
            <a:avLst/>
          </a:prstGeom>
          <a:solidFill>
            <a:schemeClr val="bg1"/>
          </a:solid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lvl="0" algn="just"/>
            <a:r>
              <a:rPr lang="es-CO" sz="1000" dirty="0">
                <a:solidFill>
                  <a:schemeClr val="accent6">
                    <a:lumMod val="50000"/>
                  </a:schemeClr>
                </a:solidFill>
                <a:latin typeface="Arial" panose="020B0604020202020204" pitchFamily="34" charset="0"/>
                <a:cs typeface="Arial" panose="020B0604020202020204" pitchFamily="34" charset="0"/>
              </a:rPr>
              <a:t>Fortalecer la sostenibilidad ambiental y la gestión estratégica del campus para aportar al desarrollo social, mejorando continuamente el índice de contribución al desarrollo sostenible.</a:t>
            </a:r>
          </a:p>
        </p:txBody>
      </p:sp>
      <p:sp>
        <p:nvSpPr>
          <p:cNvPr id="137" name="Rectángulo redondeado 9">
            <a:extLst>
              <a:ext uri="{FF2B5EF4-FFF2-40B4-BE49-F238E27FC236}">
                <a16:creationId xmlns:a16="http://schemas.microsoft.com/office/drawing/2014/main" id="{5CC88D2B-39A3-49B8-8758-B8F29D3273BE}"/>
              </a:ext>
            </a:extLst>
          </p:cNvPr>
          <p:cNvSpPr/>
          <p:nvPr/>
        </p:nvSpPr>
        <p:spPr>
          <a:xfrm>
            <a:off x="4699948" y="1768192"/>
            <a:ext cx="4140017" cy="566180"/>
          </a:xfrm>
          <a:prstGeom prst="roundRect">
            <a:avLst/>
          </a:prstGeom>
          <a:solidFill>
            <a:schemeClr val="bg1"/>
          </a:solid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lvl="0" algn="just"/>
            <a:r>
              <a:rPr lang="es-CO" sz="1000" dirty="0">
                <a:solidFill>
                  <a:schemeClr val="accent6">
                    <a:lumMod val="50000"/>
                  </a:schemeClr>
                </a:solidFill>
                <a:latin typeface="Arial" panose="020B0604020202020204" pitchFamily="34" charset="0"/>
                <a:cs typeface="Arial" panose="020B0604020202020204" pitchFamily="34" charset="0"/>
              </a:rPr>
              <a:t>Fortalecer la cultura de la legalidad, la transparencia, el gobierno corporativo y promover la participación ciudadana como ejes transversales del desarrollo institucional. </a:t>
            </a:r>
          </a:p>
        </p:txBody>
      </p:sp>
      <p:sp>
        <p:nvSpPr>
          <p:cNvPr id="139" name="Rectángulo redondeado 7">
            <a:extLst>
              <a:ext uri="{FF2B5EF4-FFF2-40B4-BE49-F238E27FC236}">
                <a16:creationId xmlns:a16="http://schemas.microsoft.com/office/drawing/2014/main" id="{5341D5BD-6CF1-4EF5-AB94-06B5D2E312E6}"/>
              </a:ext>
            </a:extLst>
          </p:cNvPr>
          <p:cNvSpPr/>
          <p:nvPr/>
        </p:nvSpPr>
        <p:spPr>
          <a:xfrm>
            <a:off x="4699948" y="5344864"/>
            <a:ext cx="4140017" cy="679046"/>
          </a:xfrm>
          <a:prstGeom prst="roundRect">
            <a:avLst/>
          </a:prstGeom>
          <a:solidFill>
            <a:schemeClr val="bg1"/>
          </a:solid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lvl="0" algn="just"/>
            <a:r>
              <a:rPr lang="es-ES" sz="1000" dirty="0">
                <a:latin typeface="Arial" panose="020B0604020202020204" pitchFamily="34" charset="0"/>
                <a:cs typeface="Arial" panose="020B0604020202020204" pitchFamily="34" charset="0"/>
              </a:rPr>
              <a:t>Contribuir al mejoramiento de la calidad de vida en contextos universitarios</a:t>
            </a:r>
            <a:endParaRPr lang="es-CO" sz="1000" dirty="0">
              <a:latin typeface="Arial" panose="020B0604020202020204" pitchFamily="34" charset="0"/>
              <a:cs typeface="Arial" panose="020B0604020202020204" pitchFamily="34" charset="0"/>
            </a:endParaRPr>
          </a:p>
        </p:txBody>
      </p:sp>
      <p:sp>
        <p:nvSpPr>
          <p:cNvPr id="141" name="Rectángulo redondeado 7">
            <a:extLst>
              <a:ext uri="{FF2B5EF4-FFF2-40B4-BE49-F238E27FC236}">
                <a16:creationId xmlns:a16="http://schemas.microsoft.com/office/drawing/2014/main" id="{2D792FEC-A7D9-47B8-BD7A-DD2E3D654E69}"/>
              </a:ext>
            </a:extLst>
          </p:cNvPr>
          <p:cNvSpPr/>
          <p:nvPr/>
        </p:nvSpPr>
        <p:spPr>
          <a:xfrm>
            <a:off x="4699948" y="2390046"/>
            <a:ext cx="4140017" cy="798793"/>
          </a:xfrm>
          <a:prstGeom prst="roundRect">
            <a:avLst/>
          </a:prstGeom>
          <a:solidFill>
            <a:schemeClr val="bg1"/>
          </a:solid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lvl="0" algn="just"/>
            <a:r>
              <a:rPr lang="es-CO" sz="1000" dirty="0">
                <a:solidFill>
                  <a:schemeClr val="accent6">
                    <a:lumMod val="50000"/>
                  </a:schemeClr>
                </a:solidFill>
                <a:latin typeface="Arial" panose="020B0604020202020204" pitchFamily="34" charset="0"/>
                <a:cs typeface="Arial" panose="020B0604020202020204" pitchFamily="34" charset="0"/>
              </a:rPr>
              <a:t>Potenciar y garantizar los medios educativos, la infraestructura tecnológica y sistemas de información integrados, de acuerdo a las necesidades de la Universidad que soporten los procesos misionales y administrativos.</a:t>
            </a:r>
          </a:p>
        </p:txBody>
      </p:sp>
      <p:sp>
        <p:nvSpPr>
          <p:cNvPr id="13" name="Rectángulo redondeado 6">
            <a:extLst>
              <a:ext uri="{FF2B5EF4-FFF2-40B4-BE49-F238E27FC236}">
                <a16:creationId xmlns:a16="http://schemas.microsoft.com/office/drawing/2014/main" id="{41648514-BB19-4F29-8D61-D3137341FAC3}"/>
              </a:ext>
            </a:extLst>
          </p:cNvPr>
          <p:cNvSpPr/>
          <p:nvPr/>
        </p:nvSpPr>
        <p:spPr>
          <a:xfrm>
            <a:off x="4699948" y="4030246"/>
            <a:ext cx="4140017" cy="679046"/>
          </a:xfrm>
          <a:prstGeom prst="roundRect">
            <a:avLst/>
          </a:prstGeom>
          <a:solidFill>
            <a:schemeClr val="bg1"/>
          </a:solid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just"/>
            <a:r>
              <a:rPr lang="es-MX" sz="1000" dirty="0">
                <a:solidFill>
                  <a:schemeClr val="accent6">
                    <a:lumMod val="50000"/>
                  </a:schemeClr>
                </a:solidFill>
                <a:latin typeface="Arial" panose="020B0604020202020204" pitchFamily="34" charset="0"/>
                <a:cs typeface="Arial" panose="020B0604020202020204" pitchFamily="34" charset="0"/>
              </a:rPr>
              <a:t>Fortalecer la sostenibilidad institucional a través de la gestión y la conservación de los recursos financieros, así como por el desarrollo humano y organizacional, que soporten el funcionamiento y la operación de la Institución</a:t>
            </a:r>
            <a:endParaRPr lang="es-CO" sz="1000" dirty="0">
              <a:solidFill>
                <a:schemeClr val="accent6">
                  <a:lumMod val="50000"/>
                </a:schemeClr>
              </a:solidFill>
              <a:latin typeface="Arial" panose="020B0604020202020204" pitchFamily="34" charset="0"/>
              <a:cs typeface="Arial" panose="020B0604020202020204" pitchFamily="34" charset="0"/>
            </a:endParaRPr>
          </a:p>
        </p:txBody>
      </p:sp>
      <p:sp>
        <p:nvSpPr>
          <p:cNvPr id="17" name="Redondear rectángulo de esquina diagonal 16"/>
          <p:cNvSpPr/>
          <p:nvPr/>
        </p:nvSpPr>
        <p:spPr>
          <a:xfrm>
            <a:off x="4699948" y="1280622"/>
            <a:ext cx="3783224" cy="411924"/>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CO" sz="1400" b="1"/>
              <a:t>Gestión y sostenibilidad institucional</a:t>
            </a:r>
          </a:p>
        </p:txBody>
      </p:sp>
      <p:sp>
        <p:nvSpPr>
          <p:cNvPr id="18" name="Redondear rectángulo de esquina diagonal 17"/>
          <p:cNvSpPr/>
          <p:nvPr/>
        </p:nvSpPr>
        <p:spPr>
          <a:xfrm>
            <a:off x="4699947" y="4811514"/>
            <a:ext cx="4140017" cy="411924"/>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s-CO" sz="1400" b="1" dirty="0"/>
              <a:t>Bienestar institucional, Calidad de Vida e inclusión en contextos universitarios</a:t>
            </a:r>
          </a:p>
        </p:txBody>
      </p:sp>
    </p:spTree>
    <p:extLst>
      <p:ext uri="{BB962C8B-B14F-4D97-AF65-F5344CB8AC3E}">
        <p14:creationId xmlns:p14="http://schemas.microsoft.com/office/powerpoint/2010/main" val="1328146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637" y="501417"/>
            <a:ext cx="7886700" cy="808946"/>
          </a:xfrm>
        </p:spPr>
        <p:txBody>
          <a:bodyPr/>
          <a:lstStyle/>
          <a:p>
            <a:r>
              <a:rPr lang="es-CO" dirty="0">
                <a:solidFill>
                  <a:schemeClr val="accent5">
                    <a:lumMod val="75000"/>
                  </a:schemeClr>
                </a:solidFill>
              </a:rPr>
              <a:t>Resumen estructura del Plan de Desarrollo Institucional</a:t>
            </a:r>
          </a:p>
        </p:txBody>
      </p:sp>
      <p:sp>
        <p:nvSpPr>
          <p:cNvPr id="4" name="Google Shape;146;p20"/>
          <p:cNvSpPr>
            <a:spLocks/>
          </p:cNvSpPr>
          <p:nvPr/>
        </p:nvSpPr>
        <p:spPr bwMode="auto">
          <a:xfrm>
            <a:off x="490887" y="1544101"/>
            <a:ext cx="4509990" cy="1003300"/>
          </a:xfrm>
          <a:custGeom>
            <a:avLst/>
            <a:gdLst>
              <a:gd name="T0" fmla="*/ 374226 w 3195954"/>
              <a:gd name="T1" fmla="*/ 986389 h 1002664"/>
              <a:gd name="T2" fmla="*/ 3027587 w 3195954"/>
              <a:gd name="T3" fmla="*/ 1003355 h 1002664"/>
              <a:gd name="T4" fmla="*/ 3194696 w 3195954"/>
              <a:gd name="T5" fmla="*/ 986389 h 1002664"/>
              <a:gd name="T6" fmla="*/ 490791 w 3195954"/>
              <a:gd name="T7" fmla="*/ 628195 h 1002664"/>
              <a:gd name="T8" fmla="*/ 0 w 3195954"/>
              <a:gd name="T9" fmla="*/ 803895 h 1002664"/>
              <a:gd name="T10" fmla="*/ 0 w 3195954"/>
              <a:gd name="T11" fmla="*/ 822314 h 1002664"/>
              <a:gd name="T12" fmla="*/ 97724 w 3195954"/>
              <a:gd name="T13" fmla="*/ 995524 h 1002664"/>
              <a:gd name="T14" fmla="*/ 249754 w 3195954"/>
              <a:gd name="T15" fmla="*/ 996705 h 1002664"/>
              <a:gd name="T16" fmla="*/ 3194696 w 3195954"/>
              <a:gd name="T17" fmla="*/ 986389 h 1002664"/>
              <a:gd name="T18" fmla="*/ 2986190 w 3195954"/>
              <a:gd name="T19" fmla="*/ 644673 h 1002664"/>
              <a:gd name="T20" fmla="*/ 3189393 w 3195954"/>
              <a:gd name="T21" fmla="*/ 628195 h 1002664"/>
              <a:gd name="T22" fmla="*/ 0 w 3195954"/>
              <a:gd name="T23" fmla="*/ 308524 h 1002664"/>
              <a:gd name="T24" fmla="*/ 99546 w 3195954"/>
              <a:gd name="T25" fmla="*/ 635642 h 1002664"/>
              <a:gd name="T26" fmla="*/ 298929 w 3195954"/>
              <a:gd name="T27" fmla="*/ 646182 h 1002664"/>
              <a:gd name="T28" fmla="*/ 3189393 w 3195954"/>
              <a:gd name="T29" fmla="*/ 628195 h 1002664"/>
              <a:gd name="T30" fmla="*/ 221339 w 3195954"/>
              <a:gd name="T31" fmla="*/ 298165 h 1002664"/>
              <a:gd name="T32" fmla="*/ 575916 w 3195954"/>
              <a:gd name="T33" fmla="*/ 261998 h 1002664"/>
              <a:gd name="T34" fmla="*/ 221339 w 3195954"/>
              <a:gd name="T35" fmla="*/ 298165 h 1002664"/>
              <a:gd name="T36" fmla="*/ 575916 w 3195954"/>
              <a:gd name="T37" fmla="*/ 261998 h 1002664"/>
              <a:gd name="T38" fmla="*/ 575916 w 3195954"/>
              <a:gd name="T39" fmla="*/ 261998 h 1002664"/>
              <a:gd name="T40" fmla="*/ 221339 w 3195954"/>
              <a:gd name="T41" fmla="*/ 298165 h 1002664"/>
              <a:gd name="T42" fmla="*/ 3189393 w 3195954"/>
              <a:gd name="T43" fmla="*/ 279187 h 1002664"/>
              <a:gd name="T44" fmla="*/ 3169132 w 3195954"/>
              <a:gd name="T45" fmla="*/ 268298 h 1002664"/>
              <a:gd name="T46" fmla="*/ 3076481 w 3195954"/>
              <a:gd name="T47" fmla="*/ 261998 h 1002664"/>
              <a:gd name="T48" fmla="*/ 9969 w 3195954"/>
              <a:gd name="T49" fmla="*/ 1454 h 1002664"/>
              <a:gd name="T50" fmla="*/ 122018 w 3195954"/>
              <a:gd name="T51" fmla="*/ 288646 h 1002664"/>
              <a:gd name="T52" fmla="*/ 575916 w 3195954"/>
              <a:gd name="T53" fmla="*/ 261998 h 1002664"/>
              <a:gd name="T54" fmla="*/ 3189393 w 3195954"/>
              <a:gd name="T55" fmla="*/ 250367 h 1002664"/>
              <a:gd name="T56" fmla="*/ 1206231 w 3195954"/>
              <a:gd name="T57" fmla="*/ 45814 h 1002664"/>
              <a:gd name="T58" fmla="*/ 1255140 w 3195954"/>
              <a:gd name="T59" fmla="*/ 6272 h 1002664"/>
              <a:gd name="T60" fmla="*/ 1206231 w 3195954"/>
              <a:gd name="T61" fmla="*/ 1454 h 1002664"/>
              <a:gd name="T62" fmla="*/ 3015321 w 3195954"/>
              <a:gd name="T63" fmla="*/ 268298 h 1002664"/>
              <a:gd name="T64" fmla="*/ 3167634 w 3195954"/>
              <a:gd name="T65" fmla="*/ 268012 h 1002664"/>
              <a:gd name="T66" fmla="*/ 3113446 w 3195954"/>
              <a:gd name="T67" fmla="*/ 0 h 1002664"/>
              <a:gd name="T68" fmla="*/ 1206231 w 3195954"/>
              <a:gd name="T69" fmla="*/ 45814 h 1002664"/>
              <a:gd name="T70" fmla="*/ 3189393 w 3195954"/>
              <a:gd name="T71" fmla="*/ 22293 h 10026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95954" h="1002664" extrusionOk="0">
                <a:moveTo>
                  <a:pt x="3195328" y="985139"/>
                </a:moveTo>
                <a:lnTo>
                  <a:pt x="374300" y="985139"/>
                </a:lnTo>
                <a:lnTo>
                  <a:pt x="347454" y="1002083"/>
                </a:lnTo>
                <a:lnTo>
                  <a:pt x="3028185" y="1002083"/>
                </a:lnTo>
                <a:lnTo>
                  <a:pt x="3195339" y="985866"/>
                </a:lnTo>
                <a:lnTo>
                  <a:pt x="3195328" y="985139"/>
                </a:lnTo>
                <a:close/>
              </a:path>
              <a:path w="3195954" h="1002664" extrusionOk="0">
                <a:moveTo>
                  <a:pt x="3190023" y="627399"/>
                </a:moveTo>
                <a:lnTo>
                  <a:pt x="490889" y="627399"/>
                </a:lnTo>
                <a:lnTo>
                  <a:pt x="0" y="688871"/>
                </a:lnTo>
                <a:lnTo>
                  <a:pt x="0" y="802876"/>
                </a:lnTo>
                <a:lnTo>
                  <a:pt x="37583" y="813770"/>
                </a:lnTo>
                <a:lnTo>
                  <a:pt x="0" y="821272"/>
                </a:lnTo>
                <a:lnTo>
                  <a:pt x="0" y="982235"/>
                </a:lnTo>
                <a:lnTo>
                  <a:pt x="97744" y="994262"/>
                </a:lnTo>
                <a:lnTo>
                  <a:pt x="169315" y="998573"/>
                </a:lnTo>
                <a:lnTo>
                  <a:pt x="249804" y="995442"/>
                </a:lnTo>
                <a:lnTo>
                  <a:pt x="374300" y="985139"/>
                </a:lnTo>
                <a:lnTo>
                  <a:pt x="3195328" y="985139"/>
                </a:lnTo>
                <a:lnTo>
                  <a:pt x="3190023" y="643856"/>
                </a:lnTo>
                <a:lnTo>
                  <a:pt x="2986780" y="643856"/>
                </a:lnTo>
                <a:lnTo>
                  <a:pt x="3190023" y="630787"/>
                </a:lnTo>
                <a:lnTo>
                  <a:pt x="3190023" y="627399"/>
                </a:lnTo>
                <a:close/>
              </a:path>
              <a:path w="3195954" h="1002664" extrusionOk="0">
                <a:moveTo>
                  <a:pt x="178788" y="293710"/>
                </a:moveTo>
                <a:lnTo>
                  <a:pt x="0" y="308133"/>
                </a:lnTo>
                <a:lnTo>
                  <a:pt x="0" y="601487"/>
                </a:lnTo>
                <a:lnTo>
                  <a:pt x="99566" y="634836"/>
                </a:lnTo>
                <a:lnTo>
                  <a:pt x="183889" y="648652"/>
                </a:lnTo>
                <a:lnTo>
                  <a:pt x="298989" y="645363"/>
                </a:lnTo>
                <a:lnTo>
                  <a:pt x="490889" y="627399"/>
                </a:lnTo>
                <a:lnTo>
                  <a:pt x="3190023" y="627399"/>
                </a:lnTo>
                <a:lnTo>
                  <a:pt x="3190023" y="297787"/>
                </a:lnTo>
                <a:lnTo>
                  <a:pt x="221383" y="297787"/>
                </a:lnTo>
                <a:lnTo>
                  <a:pt x="178788" y="293710"/>
                </a:lnTo>
                <a:close/>
              </a:path>
              <a:path w="3195954" h="1002664" extrusionOk="0">
                <a:moveTo>
                  <a:pt x="576030" y="261666"/>
                </a:moveTo>
                <a:lnTo>
                  <a:pt x="178788" y="293710"/>
                </a:lnTo>
                <a:lnTo>
                  <a:pt x="221383" y="297787"/>
                </a:lnTo>
                <a:lnTo>
                  <a:pt x="354808" y="288870"/>
                </a:lnTo>
                <a:lnTo>
                  <a:pt x="576030" y="261666"/>
                </a:lnTo>
                <a:close/>
              </a:path>
              <a:path w="3195954" h="1002664" extrusionOk="0">
                <a:moveTo>
                  <a:pt x="3077089" y="261666"/>
                </a:moveTo>
                <a:lnTo>
                  <a:pt x="576030" y="261666"/>
                </a:lnTo>
                <a:lnTo>
                  <a:pt x="354808" y="288870"/>
                </a:lnTo>
                <a:lnTo>
                  <a:pt x="221383" y="297787"/>
                </a:lnTo>
                <a:lnTo>
                  <a:pt x="3190023" y="297787"/>
                </a:lnTo>
                <a:lnTo>
                  <a:pt x="3190023" y="278833"/>
                </a:lnTo>
                <a:lnTo>
                  <a:pt x="3187302" y="271312"/>
                </a:lnTo>
                <a:lnTo>
                  <a:pt x="3169758" y="267958"/>
                </a:lnTo>
                <a:lnTo>
                  <a:pt x="3015917" y="267958"/>
                </a:lnTo>
                <a:lnTo>
                  <a:pt x="3077089" y="261666"/>
                </a:lnTo>
                <a:close/>
              </a:path>
              <a:path w="3195954" h="1002664" extrusionOk="0">
                <a:moveTo>
                  <a:pt x="1206469" y="1452"/>
                </a:moveTo>
                <a:lnTo>
                  <a:pt x="9971" y="1452"/>
                </a:lnTo>
                <a:lnTo>
                  <a:pt x="3068" y="260214"/>
                </a:lnTo>
                <a:lnTo>
                  <a:pt x="122042" y="288280"/>
                </a:lnTo>
                <a:lnTo>
                  <a:pt x="178788" y="293710"/>
                </a:lnTo>
                <a:lnTo>
                  <a:pt x="576030" y="261666"/>
                </a:lnTo>
                <a:lnTo>
                  <a:pt x="3077089" y="261666"/>
                </a:lnTo>
                <a:lnTo>
                  <a:pt x="3190023" y="250049"/>
                </a:lnTo>
                <a:lnTo>
                  <a:pt x="3190023" y="45756"/>
                </a:lnTo>
                <a:lnTo>
                  <a:pt x="1206469" y="45756"/>
                </a:lnTo>
                <a:lnTo>
                  <a:pt x="1243158" y="19598"/>
                </a:lnTo>
                <a:lnTo>
                  <a:pt x="1255388" y="6264"/>
                </a:lnTo>
                <a:lnTo>
                  <a:pt x="1243158" y="1599"/>
                </a:lnTo>
                <a:lnTo>
                  <a:pt x="1206469" y="1452"/>
                </a:lnTo>
                <a:close/>
              </a:path>
              <a:path w="3195954" h="1002664" extrusionOk="0">
                <a:moveTo>
                  <a:pt x="3116572" y="266894"/>
                </a:moveTo>
                <a:lnTo>
                  <a:pt x="3015917" y="267958"/>
                </a:lnTo>
                <a:lnTo>
                  <a:pt x="3169758" y="267958"/>
                </a:lnTo>
                <a:lnTo>
                  <a:pt x="3168260" y="267672"/>
                </a:lnTo>
                <a:lnTo>
                  <a:pt x="3116572" y="266894"/>
                </a:lnTo>
                <a:close/>
              </a:path>
              <a:path w="3195954" h="1002664" extrusionOk="0">
                <a:moveTo>
                  <a:pt x="3114062" y="0"/>
                </a:moveTo>
                <a:lnTo>
                  <a:pt x="1868437" y="484"/>
                </a:lnTo>
                <a:lnTo>
                  <a:pt x="1206469" y="45756"/>
                </a:lnTo>
                <a:lnTo>
                  <a:pt x="3190023" y="45756"/>
                </a:lnTo>
                <a:lnTo>
                  <a:pt x="3190023" y="22265"/>
                </a:lnTo>
                <a:lnTo>
                  <a:pt x="3114062"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a:r>
              <a:rPr lang="es-CO" sz="3600" b="1" dirty="0"/>
              <a:t>Pilares de Gestión</a:t>
            </a:r>
          </a:p>
          <a:p>
            <a:pPr algn="ctr"/>
            <a:r>
              <a:rPr lang="es-CO" sz="2800" b="1" dirty="0"/>
              <a:t>Impulsores Estratégicos </a:t>
            </a:r>
          </a:p>
        </p:txBody>
      </p:sp>
      <p:sp>
        <p:nvSpPr>
          <p:cNvPr id="5" name="Google Shape;146;p20"/>
          <p:cNvSpPr>
            <a:spLocks/>
          </p:cNvSpPr>
          <p:nvPr/>
        </p:nvSpPr>
        <p:spPr bwMode="auto">
          <a:xfrm>
            <a:off x="490887" y="2824468"/>
            <a:ext cx="4509990" cy="1003300"/>
          </a:xfrm>
          <a:custGeom>
            <a:avLst/>
            <a:gdLst>
              <a:gd name="T0" fmla="*/ 374226 w 3195954"/>
              <a:gd name="T1" fmla="*/ 986389 h 1002664"/>
              <a:gd name="T2" fmla="*/ 3027587 w 3195954"/>
              <a:gd name="T3" fmla="*/ 1003355 h 1002664"/>
              <a:gd name="T4" fmla="*/ 3194696 w 3195954"/>
              <a:gd name="T5" fmla="*/ 986389 h 1002664"/>
              <a:gd name="T6" fmla="*/ 490791 w 3195954"/>
              <a:gd name="T7" fmla="*/ 628195 h 1002664"/>
              <a:gd name="T8" fmla="*/ 0 w 3195954"/>
              <a:gd name="T9" fmla="*/ 803895 h 1002664"/>
              <a:gd name="T10" fmla="*/ 0 w 3195954"/>
              <a:gd name="T11" fmla="*/ 822314 h 1002664"/>
              <a:gd name="T12" fmla="*/ 97724 w 3195954"/>
              <a:gd name="T13" fmla="*/ 995524 h 1002664"/>
              <a:gd name="T14" fmla="*/ 249754 w 3195954"/>
              <a:gd name="T15" fmla="*/ 996705 h 1002664"/>
              <a:gd name="T16" fmla="*/ 3194696 w 3195954"/>
              <a:gd name="T17" fmla="*/ 986389 h 1002664"/>
              <a:gd name="T18" fmla="*/ 2986190 w 3195954"/>
              <a:gd name="T19" fmla="*/ 644673 h 1002664"/>
              <a:gd name="T20" fmla="*/ 3189393 w 3195954"/>
              <a:gd name="T21" fmla="*/ 628195 h 1002664"/>
              <a:gd name="T22" fmla="*/ 0 w 3195954"/>
              <a:gd name="T23" fmla="*/ 308524 h 1002664"/>
              <a:gd name="T24" fmla="*/ 99546 w 3195954"/>
              <a:gd name="T25" fmla="*/ 635642 h 1002664"/>
              <a:gd name="T26" fmla="*/ 298929 w 3195954"/>
              <a:gd name="T27" fmla="*/ 646182 h 1002664"/>
              <a:gd name="T28" fmla="*/ 3189393 w 3195954"/>
              <a:gd name="T29" fmla="*/ 628195 h 1002664"/>
              <a:gd name="T30" fmla="*/ 221339 w 3195954"/>
              <a:gd name="T31" fmla="*/ 298165 h 1002664"/>
              <a:gd name="T32" fmla="*/ 575916 w 3195954"/>
              <a:gd name="T33" fmla="*/ 261998 h 1002664"/>
              <a:gd name="T34" fmla="*/ 221339 w 3195954"/>
              <a:gd name="T35" fmla="*/ 298165 h 1002664"/>
              <a:gd name="T36" fmla="*/ 575916 w 3195954"/>
              <a:gd name="T37" fmla="*/ 261998 h 1002664"/>
              <a:gd name="T38" fmla="*/ 575916 w 3195954"/>
              <a:gd name="T39" fmla="*/ 261998 h 1002664"/>
              <a:gd name="T40" fmla="*/ 221339 w 3195954"/>
              <a:gd name="T41" fmla="*/ 298165 h 1002664"/>
              <a:gd name="T42" fmla="*/ 3189393 w 3195954"/>
              <a:gd name="T43" fmla="*/ 279187 h 1002664"/>
              <a:gd name="T44" fmla="*/ 3169132 w 3195954"/>
              <a:gd name="T45" fmla="*/ 268298 h 1002664"/>
              <a:gd name="T46" fmla="*/ 3076481 w 3195954"/>
              <a:gd name="T47" fmla="*/ 261998 h 1002664"/>
              <a:gd name="T48" fmla="*/ 9969 w 3195954"/>
              <a:gd name="T49" fmla="*/ 1454 h 1002664"/>
              <a:gd name="T50" fmla="*/ 122018 w 3195954"/>
              <a:gd name="T51" fmla="*/ 288646 h 1002664"/>
              <a:gd name="T52" fmla="*/ 575916 w 3195954"/>
              <a:gd name="T53" fmla="*/ 261998 h 1002664"/>
              <a:gd name="T54" fmla="*/ 3189393 w 3195954"/>
              <a:gd name="T55" fmla="*/ 250367 h 1002664"/>
              <a:gd name="T56" fmla="*/ 1206231 w 3195954"/>
              <a:gd name="T57" fmla="*/ 45814 h 1002664"/>
              <a:gd name="T58" fmla="*/ 1255140 w 3195954"/>
              <a:gd name="T59" fmla="*/ 6272 h 1002664"/>
              <a:gd name="T60" fmla="*/ 1206231 w 3195954"/>
              <a:gd name="T61" fmla="*/ 1454 h 1002664"/>
              <a:gd name="T62" fmla="*/ 3015321 w 3195954"/>
              <a:gd name="T63" fmla="*/ 268298 h 1002664"/>
              <a:gd name="T64" fmla="*/ 3167634 w 3195954"/>
              <a:gd name="T65" fmla="*/ 268012 h 1002664"/>
              <a:gd name="T66" fmla="*/ 3113446 w 3195954"/>
              <a:gd name="T67" fmla="*/ 0 h 1002664"/>
              <a:gd name="T68" fmla="*/ 1206231 w 3195954"/>
              <a:gd name="T69" fmla="*/ 45814 h 1002664"/>
              <a:gd name="T70" fmla="*/ 3189393 w 3195954"/>
              <a:gd name="T71" fmla="*/ 22293 h 10026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95954" h="1002664" extrusionOk="0">
                <a:moveTo>
                  <a:pt x="3195328" y="985139"/>
                </a:moveTo>
                <a:lnTo>
                  <a:pt x="374300" y="985139"/>
                </a:lnTo>
                <a:lnTo>
                  <a:pt x="347454" y="1002083"/>
                </a:lnTo>
                <a:lnTo>
                  <a:pt x="3028185" y="1002083"/>
                </a:lnTo>
                <a:lnTo>
                  <a:pt x="3195339" y="985866"/>
                </a:lnTo>
                <a:lnTo>
                  <a:pt x="3195328" y="985139"/>
                </a:lnTo>
                <a:close/>
              </a:path>
              <a:path w="3195954" h="1002664" extrusionOk="0">
                <a:moveTo>
                  <a:pt x="3190023" y="627399"/>
                </a:moveTo>
                <a:lnTo>
                  <a:pt x="490889" y="627399"/>
                </a:lnTo>
                <a:lnTo>
                  <a:pt x="0" y="688871"/>
                </a:lnTo>
                <a:lnTo>
                  <a:pt x="0" y="802876"/>
                </a:lnTo>
                <a:lnTo>
                  <a:pt x="37583" y="813770"/>
                </a:lnTo>
                <a:lnTo>
                  <a:pt x="0" y="821272"/>
                </a:lnTo>
                <a:lnTo>
                  <a:pt x="0" y="982235"/>
                </a:lnTo>
                <a:lnTo>
                  <a:pt x="97744" y="994262"/>
                </a:lnTo>
                <a:lnTo>
                  <a:pt x="169315" y="998573"/>
                </a:lnTo>
                <a:lnTo>
                  <a:pt x="249804" y="995442"/>
                </a:lnTo>
                <a:lnTo>
                  <a:pt x="374300" y="985139"/>
                </a:lnTo>
                <a:lnTo>
                  <a:pt x="3195328" y="985139"/>
                </a:lnTo>
                <a:lnTo>
                  <a:pt x="3190023" y="643856"/>
                </a:lnTo>
                <a:lnTo>
                  <a:pt x="2986780" y="643856"/>
                </a:lnTo>
                <a:lnTo>
                  <a:pt x="3190023" y="630787"/>
                </a:lnTo>
                <a:lnTo>
                  <a:pt x="3190023" y="627399"/>
                </a:lnTo>
                <a:close/>
              </a:path>
              <a:path w="3195954" h="1002664" extrusionOk="0">
                <a:moveTo>
                  <a:pt x="178788" y="293710"/>
                </a:moveTo>
                <a:lnTo>
                  <a:pt x="0" y="308133"/>
                </a:lnTo>
                <a:lnTo>
                  <a:pt x="0" y="601487"/>
                </a:lnTo>
                <a:lnTo>
                  <a:pt x="99566" y="634836"/>
                </a:lnTo>
                <a:lnTo>
                  <a:pt x="183889" y="648652"/>
                </a:lnTo>
                <a:lnTo>
                  <a:pt x="298989" y="645363"/>
                </a:lnTo>
                <a:lnTo>
                  <a:pt x="490889" y="627399"/>
                </a:lnTo>
                <a:lnTo>
                  <a:pt x="3190023" y="627399"/>
                </a:lnTo>
                <a:lnTo>
                  <a:pt x="3190023" y="297787"/>
                </a:lnTo>
                <a:lnTo>
                  <a:pt x="221383" y="297787"/>
                </a:lnTo>
                <a:lnTo>
                  <a:pt x="178788" y="293710"/>
                </a:lnTo>
                <a:close/>
              </a:path>
              <a:path w="3195954" h="1002664" extrusionOk="0">
                <a:moveTo>
                  <a:pt x="576030" y="261666"/>
                </a:moveTo>
                <a:lnTo>
                  <a:pt x="178788" y="293710"/>
                </a:lnTo>
                <a:lnTo>
                  <a:pt x="221383" y="297787"/>
                </a:lnTo>
                <a:lnTo>
                  <a:pt x="354808" y="288870"/>
                </a:lnTo>
                <a:lnTo>
                  <a:pt x="576030" y="261666"/>
                </a:lnTo>
                <a:close/>
              </a:path>
              <a:path w="3195954" h="1002664" extrusionOk="0">
                <a:moveTo>
                  <a:pt x="3077089" y="261666"/>
                </a:moveTo>
                <a:lnTo>
                  <a:pt x="576030" y="261666"/>
                </a:lnTo>
                <a:lnTo>
                  <a:pt x="354808" y="288870"/>
                </a:lnTo>
                <a:lnTo>
                  <a:pt x="221383" y="297787"/>
                </a:lnTo>
                <a:lnTo>
                  <a:pt x="3190023" y="297787"/>
                </a:lnTo>
                <a:lnTo>
                  <a:pt x="3190023" y="278833"/>
                </a:lnTo>
                <a:lnTo>
                  <a:pt x="3187302" y="271312"/>
                </a:lnTo>
                <a:lnTo>
                  <a:pt x="3169758" y="267958"/>
                </a:lnTo>
                <a:lnTo>
                  <a:pt x="3015917" y="267958"/>
                </a:lnTo>
                <a:lnTo>
                  <a:pt x="3077089" y="261666"/>
                </a:lnTo>
                <a:close/>
              </a:path>
              <a:path w="3195954" h="1002664" extrusionOk="0">
                <a:moveTo>
                  <a:pt x="1206469" y="1452"/>
                </a:moveTo>
                <a:lnTo>
                  <a:pt x="9971" y="1452"/>
                </a:lnTo>
                <a:lnTo>
                  <a:pt x="3068" y="260214"/>
                </a:lnTo>
                <a:lnTo>
                  <a:pt x="122042" y="288280"/>
                </a:lnTo>
                <a:lnTo>
                  <a:pt x="178788" y="293710"/>
                </a:lnTo>
                <a:lnTo>
                  <a:pt x="576030" y="261666"/>
                </a:lnTo>
                <a:lnTo>
                  <a:pt x="3077089" y="261666"/>
                </a:lnTo>
                <a:lnTo>
                  <a:pt x="3190023" y="250049"/>
                </a:lnTo>
                <a:lnTo>
                  <a:pt x="3190023" y="45756"/>
                </a:lnTo>
                <a:lnTo>
                  <a:pt x="1206469" y="45756"/>
                </a:lnTo>
                <a:lnTo>
                  <a:pt x="1243158" y="19598"/>
                </a:lnTo>
                <a:lnTo>
                  <a:pt x="1255388" y="6264"/>
                </a:lnTo>
                <a:lnTo>
                  <a:pt x="1243158" y="1599"/>
                </a:lnTo>
                <a:lnTo>
                  <a:pt x="1206469" y="1452"/>
                </a:lnTo>
                <a:close/>
              </a:path>
              <a:path w="3195954" h="1002664" extrusionOk="0">
                <a:moveTo>
                  <a:pt x="3116572" y="266894"/>
                </a:moveTo>
                <a:lnTo>
                  <a:pt x="3015917" y="267958"/>
                </a:lnTo>
                <a:lnTo>
                  <a:pt x="3169758" y="267958"/>
                </a:lnTo>
                <a:lnTo>
                  <a:pt x="3168260" y="267672"/>
                </a:lnTo>
                <a:lnTo>
                  <a:pt x="3116572" y="266894"/>
                </a:lnTo>
                <a:close/>
              </a:path>
              <a:path w="3195954" h="1002664" extrusionOk="0">
                <a:moveTo>
                  <a:pt x="3114062" y="0"/>
                </a:moveTo>
                <a:lnTo>
                  <a:pt x="1868437" y="484"/>
                </a:lnTo>
                <a:lnTo>
                  <a:pt x="1206469" y="45756"/>
                </a:lnTo>
                <a:lnTo>
                  <a:pt x="3190023" y="45756"/>
                </a:lnTo>
                <a:lnTo>
                  <a:pt x="3190023" y="22265"/>
                </a:lnTo>
                <a:lnTo>
                  <a:pt x="3114062" y="0"/>
                </a:lnTo>
                <a:close/>
              </a:path>
            </a:pathLst>
          </a:custGeom>
          <a:solidFill>
            <a:srgbClr val="00B0F0"/>
          </a:solidFill>
          <a:ln>
            <a:noFill/>
          </a:ln>
        </p:spPr>
        <p:txBody>
          <a:bodyPr lIns="0" tIns="0" rIns="0" bIns="0" anchor="ctr"/>
          <a:lstStyle/>
          <a:p>
            <a:pPr algn="ctr"/>
            <a:r>
              <a:rPr lang="es-CO" sz="3600" b="1" dirty="0"/>
              <a:t>Programas</a:t>
            </a:r>
          </a:p>
        </p:txBody>
      </p:sp>
      <p:sp>
        <p:nvSpPr>
          <p:cNvPr id="6" name="Google Shape;146;p20"/>
          <p:cNvSpPr>
            <a:spLocks/>
          </p:cNvSpPr>
          <p:nvPr/>
        </p:nvSpPr>
        <p:spPr bwMode="auto">
          <a:xfrm>
            <a:off x="490887" y="4104835"/>
            <a:ext cx="4509990" cy="1003300"/>
          </a:xfrm>
          <a:custGeom>
            <a:avLst/>
            <a:gdLst>
              <a:gd name="T0" fmla="*/ 374226 w 3195954"/>
              <a:gd name="T1" fmla="*/ 986389 h 1002664"/>
              <a:gd name="T2" fmla="*/ 3027587 w 3195954"/>
              <a:gd name="T3" fmla="*/ 1003355 h 1002664"/>
              <a:gd name="T4" fmla="*/ 3194696 w 3195954"/>
              <a:gd name="T5" fmla="*/ 986389 h 1002664"/>
              <a:gd name="T6" fmla="*/ 490791 w 3195954"/>
              <a:gd name="T7" fmla="*/ 628195 h 1002664"/>
              <a:gd name="T8" fmla="*/ 0 w 3195954"/>
              <a:gd name="T9" fmla="*/ 803895 h 1002664"/>
              <a:gd name="T10" fmla="*/ 0 w 3195954"/>
              <a:gd name="T11" fmla="*/ 822314 h 1002664"/>
              <a:gd name="T12" fmla="*/ 97724 w 3195954"/>
              <a:gd name="T13" fmla="*/ 995524 h 1002664"/>
              <a:gd name="T14" fmla="*/ 249754 w 3195954"/>
              <a:gd name="T15" fmla="*/ 996705 h 1002664"/>
              <a:gd name="T16" fmla="*/ 3194696 w 3195954"/>
              <a:gd name="T17" fmla="*/ 986389 h 1002664"/>
              <a:gd name="T18" fmla="*/ 2986190 w 3195954"/>
              <a:gd name="T19" fmla="*/ 644673 h 1002664"/>
              <a:gd name="T20" fmla="*/ 3189393 w 3195954"/>
              <a:gd name="T21" fmla="*/ 628195 h 1002664"/>
              <a:gd name="T22" fmla="*/ 0 w 3195954"/>
              <a:gd name="T23" fmla="*/ 308524 h 1002664"/>
              <a:gd name="T24" fmla="*/ 99546 w 3195954"/>
              <a:gd name="T25" fmla="*/ 635642 h 1002664"/>
              <a:gd name="T26" fmla="*/ 298929 w 3195954"/>
              <a:gd name="T27" fmla="*/ 646182 h 1002664"/>
              <a:gd name="T28" fmla="*/ 3189393 w 3195954"/>
              <a:gd name="T29" fmla="*/ 628195 h 1002664"/>
              <a:gd name="T30" fmla="*/ 221339 w 3195954"/>
              <a:gd name="T31" fmla="*/ 298165 h 1002664"/>
              <a:gd name="T32" fmla="*/ 575916 w 3195954"/>
              <a:gd name="T33" fmla="*/ 261998 h 1002664"/>
              <a:gd name="T34" fmla="*/ 221339 w 3195954"/>
              <a:gd name="T35" fmla="*/ 298165 h 1002664"/>
              <a:gd name="T36" fmla="*/ 575916 w 3195954"/>
              <a:gd name="T37" fmla="*/ 261998 h 1002664"/>
              <a:gd name="T38" fmla="*/ 575916 w 3195954"/>
              <a:gd name="T39" fmla="*/ 261998 h 1002664"/>
              <a:gd name="T40" fmla="*/ 221339 w 3195954"/>
              <a:gd name="T41" fmla="*/ 298165 h 1002664"/>
              <a:gd name="T42" fmla="*/ 3189393 w 3195954"/>
              <a:gd name="T43" fmla="*/ 279187 h 1002664"/>
              <a:gd name="T44" fmla="*/ 3169132 w 3195954"/>
              <a:gd name="T45" fmla="*/ 268298 h 1002664"/>
              <a:gd name="T46" fmla="*/ 3076481 w 3195954"/>
              <a:gd name="T47" fmla="*/ 261998 h 1002664"/>
              <a:gd name="T48" fmla="*/ 9969 w 3195954"/>
              <a:gd name="T49" fmla="*/ 1454 h 1002664"/>
              <a:gd name="T50" fmla="*/ 122018 w 3195954"/>
              <a:gd name="T51" fmla="*/ 288646 h 1002664"/>
              <a:gd name="T52" fmla="*/ 575916 w 3195954"/>
              <a:gd name="T53" fmla="*/ 261998 h 1002664"/>
              <a:gd name="T54" fmla="*/ 3189393 w 3195954"/>
              <a:gd name="T55" fmla="*/ 250367 h 1002664"/>
              <a:gd name="T56" fmla="*/ 1206231 w 3195954"/>
              <a:gd name="T57" fmla="*/ 45814 h 1002664"/>
              <a:gd name="T58" fmla="*/ 1255140 w 3195954"/>
              <a:gd name="T59" fmla="*/ 6272 h 1002664"/>
              <a:gd name="T60" fmla="*/ 1206231 w 3195954"/>
              <a:gd name="T61" fmla="*/ 1454 h 1002664"/>
              <a:gd name="T62" fmla="*/ 3015321 w 3195954"/>
              <a:gd name="T63" fmla="*/ 268298 h 1002664"/>
              <a:gd name="T64" fmla="*/ 3167634 w 3195954"/>
              <a:gd name="T65" fmla="*/ 268012 h 1002664"/>
              <a:gd name="T66" fmla="*/ 3113446 w 3195954"/>
              <a:gd name="T67" fmla="*/ 0 h 1002664"/>
              <a:gd name="T68" fmla="*/ 1206231 w 3195954"/>
              <a:gd name="T69" fmla="*/ 45814 h 1002664"/>
              <a:gd name="T70" fmla="*/ 3189393 w 3195954"/>
              <a:gd name="T71" fmla="*/ 22293 h 10026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95954" h="1002664" extrusionOk="0">
                <a:moveTo>
                  <a:pt x="3195328" y="985139"/>
                </a:moveTo>
                <a:lnTo>
                  <a:pt x="374300" y="985139"/>
                </a:lnTo>
                <a:lnTo>
                  <a:pt x="347454" y="1002083"/>
                </a:lnTo>
                <a:lnTo>
                  <a:pt x="3028185" y="1002083"/>
                </a:lnTo>
                <a:lnTo>
                  <a:pt x="3195339" y="985866"/>
                </a:lnTo>
                <a:lnTo>
                  <a:pt x="3195328" y="985139"/>
                </a:lnTo>
                <a:close/>
              </a:path>
              <a:path w="3195954" h="1002664" extrusionOk="0">
                <a:moveTo>
                  <a:pt x="3190023" y="627399"/>
                </a:moveTo>
                <a:lnTo>
                  <a:pt x="490889" y="627399"/>
                </a:lnTo>
                <a:lnTo>
                  <a:pt x="0" y="688871"/>
                </a:lnTo>
                <a:lnTo>
                  <a:pt x="0" y="802876"/>
                </a:lnTo>
                <a:lnTo>
                  <a:pt x="37583" y="813770"/>
                </a:lnTo>
                <a:lnTo>
                  <a:pt x="0" y="821272"/>
                </a:lnTo>
                <a:lnTo>
                  <a:pt x="0" y="982235"/>
                </a:lnTo>
                <a:lnTo>
                  <a:pt x="97744" y="994262"/>
                </a:lnTo>
                <a:lnTo>
                  <a:pt x="169315" y="998573"/>
                </a:lnTo>
                <a:lnTo>
                  <a:pt x="249804" y="995442"/>
                </a:lnTo>
                <a:lnTo>
                  <a:pt x="374300" y="985139"/>
                </a:lnTo>
                <a:lnTo>
                  <a:pt x="3195328" y="985139"/>
                </a:lnTo>
                <a:lnTo>
                  <a:pt x="3190023" y="643856"/>
                </a:lnTo>
                <a:lnTo>
                  <a:pt x="2986780" y="643856"/>
                </a:lnTo>
                <a:lnTo>
                  <a:pt x="3190023" y="630787"/>
                </a:lnTo>
                <a:lnTo>
                  <a:pt x="3190023" y="627399"/>
                </a:lnTo>
                <a:close/>
              </a:path>
              <a:path w="3195954" h="1002664" extrusionOk="0">
                <a:moveTo>
                  <a:pt x="178788" y="293710"/>
                </a:moveTo>
                <a:lnTo>
                  <a:pt x="0" y="308133"/>
                </a:lnTo>
                <a:lnTo>
                  <a:pt x="0" y="601487"/>
                </a:lnTo>
                <a:lnTo>
                  <a:pt x="99566" y="634836"/>
                </a:lnTo>
                <a:lnTo>
                  <a:pt x="183889" y="648652"/>
                </a:lnTo>
                <a:lnTo>
                  <a:pt x="298989" y="645363"/>
                </a:lnTo>
                <a:lnTo>
                  <a:pt x="490889" y="627399"/>
                </a:lnTo>
                <a:lnTo>
                  <a:pt x="3190023" y="627399"/>
                </a:lnTo>
                <a:lnTo>
                  <a:pt x="3190023" y="297787"/>
                </a:lnTo>
                <a:lnTo>
                  <a:pt x="221383" y="297787"/>
                </a:lnTo>
                <a:lnTo>
                  <a:pt x="178788" y="293710"/>
                </a:lnTo>
                <a:close/>
              </a:path>
              <a:path w="3195954" h="1002664" extrusionOk="0">
                <a:moveTo>
                  <a:pt x="576030" y="261666"/>
                </a:moveTo>
                <a:lnTo>
                  <a:pt x="178788" y="293710"/>
                </a:lnTo>
                <a:lnTo>
                  <a:pt x="221383" y="297787"/>
                </a:lnTo>
                <a:lnTo>
                  <a:pt x="354808" y="288870"/>
                </a:lnTo>
                <a:lnTo>
                  <a:pt x="576030" y="261666"/>
                </a:lnTo>
                <a:close/>
              </a:path>
              <a:path w="3195954" h="1002664" extrusionOk="0">
                <a:moveTo>
                  <a:pt x="3077089" y="261666"/>
                </a:moveTo>
                <a:lnTo>
                  <a:pt x="576030" y="261666"/>
                </a:lnTo>
                <a:lnTo>
                  <a:pt x="354808" y="288870"/>
                </a:lnTo>
                <a:lnTo>
                  <a:pt x="221383" y="297787"/>
                </a:lnTo>
                <a:lnTo>
                  <a:pt x="3190023" y="297787"/>
                </a:lnTo>
                <a:lnTo>
                  <a:pt x="3190023" y="278833"/>
                </a:lnTo>
                <a:lnTo>
                  <a:pt x="3187302" y="271312"/>
                </a:lnTo>
                <a:lnTo>
                  <a:pt x="3169758" y="267958"/>
                </a:lnTo>
                <a:lnTo>
                  <a:pt x="3015917" y="267958"/>
                </a:lnTo>
                <a:lnTo>
                  <a:pt x="3077089" y="261666"/>
                </a:lnTo>
                <a:close/>
              </a:path>
              <a:path w="3195954" h="1002664" extrusionOk="0">
                <a:moveTo>
                  <a:pt x="1206469" y="1452"/>
                </a:moveTo>
                <a:lnTo>
                  <a:pt x="9971" y="1452"/>
                </a:lnTo>
                <a:lnTo>
                  <a:pt x="3068" y="260214"/>
                </a:lnTo>
                <a:lnTo>
                  <a:pt x="122042" y="288280"/>
                </a:lnTo>
                <a:lnTo>
                  <a:pt x="178788" y="293710"/>
                </a:lnTo>
                <a:lnTo>
                  <a:pt x="576030" y="261666"/>
                </a:lnTo>
                <a:lnTo>
                  <a:pt x="3077089" y="261666"/>
                </a:lnTo>
                <a:lnTo>
                  <a:pt x="3190023" y="250049"/>
                </a:lnTo>
                <a:lnTo>
                  <a:pt x="3190023" y="45756"/>
                </a:lnTo>
                <a:lnTo>
                  <a:pt x="1206469" y="45756"/>
                </a:lnTo>
                <a:lnTo>
                  <a:pt x="1243158" y="19598"/>
                </a:lnTo>
                <a:lnTo>
                  <a:pt x="1255388" y="6264"/>
                </a:lnTo>
                <a:lnTo>
                  <a:pt x="1243158" y="1599"/>
                </a:lnTo>
                <a:lnTo>
                  <a:pt x="1206469" y="1452"/>
                </a:lnTo>
                <a:close/>
              </a:path>
              <a:path w="3195954" h="1002664" extrusionOk="0">
                <a:moveTo>
                  <a:pt x="3116572" y="266894"/>
                </a:moveTo>
                <a:lnTo>
                  <a:pt x="3015917" y="267958"/>
                </a:lnTo>
                <a:lnTo>
                  <a:pt x="3169758" y="267958"/>
                </a:lnTo>
                <a:lnTo>
                  <a:pt x="3168260" y="267672"/>
                </a:lnTo>
                <a:lnTo>
                  <a:pt x="3116572" y="266894"/>
                </a:lnTo>
                <a:close/>
              </a:path>
              <a:path w="3195954" h="1002664" extrusionOk="0">
                <a:moveTo>
                  <a:pt x="3114062" y="0"/>
                </a:moveTo>
                <a:lnTo>
                  <a:pt x="1868437" y="484"/>
                </a:lnTo>
                <a:lnTo>
                  <a:pt x="1206469" y="45756"/>
                </a:lnTo>
                <a:lnTo>
                  <a:pt x="3190023" y="45756"/>
                </a:lnTo>
                <a:lnTo>
                  <a:pt x="3190023" y="22265"/>
                </a:lnTo>
                <a:lnTo>
                  <a:pt x="3114062" y="0"/>
                </a:lnTo>
                <a:close/>
              </a:path>
            </a:pathLst>
          </a:custGeom>
          <a:solidFill>
            <a:srgbClr val="9966FF"/>
          </a:solidFill>
          <a:ln>
            <a:noFill/>
          </a:ln>
        </p:spPr>
        <p:txBody>
          <a:bodyPr lIns="0" tIns="0" rIns="0" bIns="0" anchor="ctr"/>
          <a:lstStyle/>
          <a:p>
            <a:pPr algn="ctr"/>
            <a:r>
              <a:rPr lang="es-CO" sz="3600" b="1" dirty="0"/>
              <a:t>Proyectos</a:t>
            </a:r>
          </a:p>
        </p:txBody>
      </p:sp>
      <p:sp>
        <p:nvSpPr>
          <p:cNvPr id="7" name="Google Shape;146;p20"/>
          <p:cNvSpPr>
            <a:spLocks/>
          </p:cNvSpPr>
          <p:nvPr/>
        </p:nvSpPr>
        <p:spPr bwMode="auto">
          <a:xfrm>
            <a:off x="490887" y="5385202"/>
            <a:ext cx="4509990" cy="1003300"/>
          </a:xfrm>
          <a:custGeom>
            <a:avLst/>
            <a:gdLst>
              <a:gd name="T0" fmla="*/ 374226 w 3195954"/>
              <a:gd name="T1" fmla="*/ 986389 h 1002664"/>
              <a:gd name="T2" fmla="*/ 3027587 w 3195954"/>
              <a:gd name="T3" fmla="*/ 1003355 h 1002664"/>
              <a:gd name="T4" fmla="*/ 3194696 w 3195954"/>
              <a:gd name="T5" fmla="*/ 986389 h 1002664"/>
              <a:gd name="T6" fmla="*/ 490791 w 3195954"/>
              <a:gd name="T7" fmla="*/ 628195 h 1002664"/>
              <a:gd name="T8" fmla="*/ 0 w 3195954"/>
              <a:gd name="T9" fmla="*/ 803895 h 1002664"/>
              <a:gd name="T10" fmla="*/ 0 w 3195954"/>
              <a:gd name="T11" fmla="*/ 822314 h 1002664"/>
              <a:gd name="T12" fmla="*/ 97724 w 3195954"/>
              <a:gd name="T13" fmla="*/ 995524 h 1002664"/>
              <a:gd name="T14" fmla="*/ 249754 w 3195954"/>
              <a:gd name="T15" fmla="*/ 996705 h 1002664"/>
              <a:gd name="T16" fmla="*/ 3194696 w 3195954"/>
              <a:gd name="T17" fmla="*/ 986389 h 1002664"/>
              <a:gd name="T18" fmla="*/ 2986190 w 3195954"/>
              <a:gd name="T19" fmla="*/ 644673 h 1002664"/>
              <a:gd name="T20" fmla="*/ 3189393 w 3195954"/>
              <a:gd name="T21" fmla="*/ 628195 h 1002664"/>
              <a:gd name="T22" fmla="*/ 0 w 3195954"/>
              <a:gd name="T23" fmla="*/ 308524 h 1002664"/>
              <a:gd name="T24" fmla="*/ 99546 w 3195954"/>
              <a:gd name="T25" fmla="*/ 635642 h 1002664"/>
              <a:gd name="T26" fmla="*/ 298929 w 3195954"/>
              <a:gd name="T27" fmla="*/ 646182 h 1002664"/>
              <a:gd name="T28" fmla="*/ 3189393 w 3195954"/>
              <a:gd name="T29" fmla="*/ 628195 h 1002664"/>
              <a:gd name="T30" fmla="*/ 221339 w 3195954"/>
              <a:gd name="T31" fmla="*/ 298165 h 1002664"/>
              <a:gd name="T32" fmla="*/ 575916 w 3195954"/>
              <a:gd name="T33" fmla="*/ 261998 h 1002664"/>
              <a:gd name="T34" fmla="*/ 221339 w 3195954"/>
              <a:gd name="T35" fmla="*/ 298165 h 1002664"/>
              <a:gd name="T36" fmla="*/ 575916 w 3195954"/>
              <a:gd name="T37" fmla="*/ 261998 h 1002664"/>
              <a:gd name="T38" fmla="*/ 575916 w 3195954"/>
              <a:gd name="T39" fmla="*/ 261998 h 1002664"/>
              <a:gd name="T40" fmla="*/ 221339 w 3195954"/>
              <a:gd name="T41" fmla="*/ 298165 h 1002664"/>
              <a:gd name="T42" fmla="*/ 3189393 w 3195954"/>
              <a:gd name="T43" fmla="*/ 279187 h 1002664"/>
              <a:gd name="T44" fmla="*/ 3169132 w 3195954"/>
              <a:gd name="T45" fmla="*/ 268298 h 1002664"/>
              <a:gd name="T46" fmla="*/ 3076481 w 3195954"/>
              <a:gd name="T47" fmla="*/ 261998 h 1002664"/>
              <a:gd name="T48" fmla="*/ 9969 w 3195954"/>
              <a:gd name="T49" fmla="*/ 1454 h 1002664"/>
              <a:gd name="T50" fmla="*/ 122018 w 3195954"/>
              <a:gd name="T51" fmla="*/ 288646 h 1002664"/>
              <a:gd name="T52" fmla="*/ 575916 w 3195954"/>
              <a:gd name="T53" fmla="*/ 261998 h 1002664"/>
              <a:gd name="T54" fmla="*/ 3189393 w 3195954"/>
              <a:gd name="T55" fmla="*/ 250367 h 1002664"/>
              <a:gd name="T56" fmla="*/ 1206231 w 3195954"/>
              <a:gd name="T57" fmla="*/ 45814 h 1002664"/>
              <a:gd name="T58" fmla="*/ 1255140 w 3195954"/>
              <a:gd name="T59" fmla="*/ 6272 h 1002664"/>
              <a:gd name="T60" fmla="*/ 1206231 w 3195954"/>
              <a:gd name="T61" fmla="*/ 1454 h 1002664"/>
              <a:gd name="T62" fmla="*/ 3015321 w 3195954"/>
              <a:gd name="T63" fmla="*/ 268298 h 1002664"/>
              <a:gd name="T64" fmla="*/ 3167634 w 3195954"/>
              <a:gd name="T65" fmla="*/ 268012 h 1002664"/>
              <a:gd name="T66" fmla="*/ 3113446 w 3195954"/>
              <a:gd name="T67" fmla="*/ 0 h 1002664"/>
              <a:gd name="T68" fmla="*/ 1206231 w 3195954"/>
              <a:gd name="T69" fmla="*/ 45814 h 1002664"/>
              <a:gd name="T70" fmla="*/ 3189393 w 3195954"/>
              <a:gd name="T71" fmla="*/ 22293 h 10026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95954" h="1002664" extrusionOk="0">
                <a:moveTo>
                  <a:pt x="3195328" y="985139"/>
                </a:moveTo>
                <a:lnTo>
                  <a:pt x="374300" y="985139"/>
                </a:lnTo>
                <a:lnTo>
                  <a:pt x="347454" y="1002083"/>
                </a:lnTo>
                <a:lnTo>
                  <a:pt x="3028185" y="1002083"/>
                </a:lnTo>
                <a:lnTo>
                  <a:pt x="3195339" y="985866"/>
                </a:lnTo>
                <a:lnTo>
                  <a:pt x="3195328" y="985139"/>
                </a:lnTo>
                <a:close/>
              </a:path>
              <a:path w="3195954" h="1002664" extrusionOk="0">
                <a:moveTo>
                  <a:pt x="3190023" y="627399"/>
                </a:moveTo>
                <a:lnTo>
                  <a:pt x="490889" y="627399"/>
                </a:lnTo>
                <a:lnTo>
                  <a:pt x="0" y="688871"/>
                </a:lnTo>
                <a:lnTo>
                  <a:pt x="0" y="802876"/>
                </a:lnTo>
                <a:lnTo>
                  <a:pt x="37583" y="813770"/>
                </a:lnTo>
                <a:lnTo>
                  <a:pt x="0" y="821272"/>
                </a:lnTo>
                <a:lnTo>
                  <a:pt x="0" y="982235"/>
                </a:lnTo>
                <a:lnTo>
                  <a:pt x="97744" y="994262"/>
                </a:lnTo>
                <a:lnTo>
                  <a:pt x="169315" y="998573"/>
                </a:lnTo>
                <a:lnTo>
                  <a:pt x="249804" y="995442"/>
                </a:lnTo>
                <a:lnTo>
                  <a:pt x="374300" y="985139"/>
                </a:lnTo>
                <a:lnTo>
                  <a:pt x="3195328" y="985139"/>
                </a:lnTo>
                <a:lnTo>
                  <a:pt x="3190023" y="643856"/>
                </a:lnTo>
                <a:lnTo>
                  <a:pt x="2986780" y="643856"/>
                </a:lnTo>
                <a:lnTo>
                  <a:pt x="3190023" y="630787"/>
                </a:lnTo>
                <a:lnTo>
                  <a:pt x="3190023" y="627399"/>
                </a:lnTo>
                <a:close/>
              </a:path>
              <a:path w="3195954" h="1002664" extrusionOk="0">
                <a:moveTo>
                  <a:pt x="178788" y="293710"/>
                </a:moveTo>
                <a:lnTo>
                  <a:pt x="0" y="308133"/>
                </a:lnTo>
                <a:lnTo>
                  <a:pt x="0" y="601487"/>
                </a:lnTo>
                <a:lnTo>
                  <a:pt x="99566" y="634836"/>
                </a:lnTo>
                <a:lnTo>
                  <a:pt x="183889" y="648652"/>
                </a:lnTo>
                <a:lnTo>
                  <a:pt x="298989" y="645363"/>
                </a:lnTo>
                <a:lnTo>
                  <a:pt x="490889" y="627399"/>
                </a:lnTo>
                <a:lnTo>
                  <a:pt x="3190023" y="627399"/>
                </a:lnTo>
                <a:lnTo>
                  <a:pt x="3190023" y="297787"/>
                </a:lnTo>
                <a:lnTo>
                  <a:pt x="221383" y="297787"/>
                </a:lnTo>
                <a:lnTo>
                  <a:pt x="178788" y="293710"/>
                </a:lnTo>
                <a:close/>
              </a:path>
              <a:path w="3195954" h="1002664" extrusionOk="0">
                <a:moveTo>
                  <a:pt x="576030" y="261666"/>
                </a:moveTo>
                <a:lnTo>
                  <a:pt x="178788" y="293710"/>
                </a:lnTo>
                <a:lnTo>
                  <a:pt x="221383" y="297787"/>
                </a:lnTo>
                <a:lnTo>
                  <a:pt x="354808" y="288870"/>
                </a:lnTo>
                <a:lnTo>
                  <a:pt x="576030" y="261666"/>
                </a:lnTo>
                <a:close/>
              </a:path>
              <a:path w="3195954" h="1002664" extrusionOk="0">
                <a:moveTo>
                  <a:pt x="3077089" y="261666"/>
                </a:moveTo>
                <a:lnTo>
                  <a:pt x="576030" y="261666"/>
                </a:lnTo>
                <a:lnTo>
                  <a:pt x="354808" y="288870"/>
                </a:lnTo>
                <a:lnTo>
                  <a:pt x="221383" y="297787"/>
                </a:lnTo>
                <a:lnTo>
                  <a:pt x="3190023" y="297787"/>
                </a:lnTo>
                <a:lnTo>
                  <a:pt x="3190023" y="278833"/>
                </a:lnTo>
                <a:lnTo>
                  <a:pt x="3187302" y="271312"/>
                </a:lnTo>
                <a:lnTo>
                  <a:pt x="3169758" y="267958"/>
                </a:lnTo>
                <a:lnTo>
                  <a:pt x="3015917" y="267958"/>
                </a:lnTo>
                <a:lnTo>
                  <a:pt x="3077089" y="261666"/>
                </a:lnTo>
                <a:close/>
              </a:path>
              <a:path w="3195954" h="1002664" extrusionOk="0">
                <a:moveTo>
                  <a:pt x="1206469" y="1452"/>
                </a:moveTo>
                <a:lnTo>
                  <a:pt x="9971" y="1452"/>
                </a:lnTo>
                <a:lnTo>
                  <a:pt x="3068" y="260214"/>
                </a:lnTo>
                <a:lnTo>
                  <a:pt x="122042" y="288280"/>
                </a:lnTo>
                <a:lnTo>
                  <a:pt x="178788" y="293710"/>
                </a:lnTo>
                <a:lnTo>
                  <a:pt x="576030" y="261666"/>
                </a:lnTo>
                <a:lnTo>
                  <a:pt x="3077089" y="261666"/>
                </a:lnTo>
                <a:lnTo>
                  <a:pt x="3190023" y="250049"/>
                </a:lnTo>
                <a:lnTo>
                  <a:pt x="3190023" y="45756"/>
                </a:lnTo>
                <a:lnTo>
                  <a:pt x="1206469" y="45756"/>
                </a:lnTo>
                <a:lnTo>
                  <a:pt x="1243158" y="19598"/>
                </a:lnTo>
                <a:lnTo>
                  <a:pt x="1255388" y="6264"/>
                </a:lnTo>
                <a:lnTo>
                  <a:pt x="1243158" y="1599"/>
                </a:lnTo>
                <a:lnTo>
                  <a:pt x="1206469" y="1452"/>
                </a:lnTo>
                <a:close/>
              </a:path>
              <a:path w="3195954" h="1002664" extrusionOk="0">
                <a:moveTo>
                  <a:pt x="3116572" y="266894"/>
                </a:moveTo>
                <a:lnTo>
                  <a:pt x="3015917" y="267958"/>
                </a:lnTo>
                <a:lnTo>
                  <a:pt x="3169758" y="267958"/>
                </a:lnTo>
                <a:lnTo>
                  <a:pt x="3168260" y="267672"/>
                </a:lnTo>
                <a:lnTo>
                  <a:pt x="3116572" y="266894"/>
                </a:lnTo>
                <a:close/>
              </a:path>
              <a:path w="3195954" h="1002664" extrusionOk="0">
                <a:moveTo>
                  <a:pt x="3114062" y="0"/>
                </a:moveTo>
                <a:lnTo>
                  <a:pt x="1868437" y="484"/>
                </a:lnTo>
                <a:lnTo>
                  <a:pt x="1206469" y="45756"/>
                </a:lnTo>
                <a:lnTo>
                  <a:pt x="3190023" y="45756"/>
                </a:lnTo>
                <a:lnTo>
                  <a:pt x="3190023" y="22265"/>
                </a:lnTo>
                <a:lnTo>
                  <a:pt x="3114062" y="0"/>
                </a:lnTo>
                <a:close/>
              </a:path>
            </a:pathLst>
          </a:custGeom>
          <a:solidFill>
            <a:srgbClr val="00B050"/>
          </a:solidFill>
          <a:ln>
            <a:noFill/>
          </a:ln>
        </p:spPr>
        <p:txBody>
          <a:bodyPr lIns="0" tIns="0" rIns="0" bIns="0" anchor="ctr"/>
          <a:lstStyle/>
          <a:p>
            <a:pPr algn="ctr"/>
            <a:r>
              <a:rPr lang="es-CO" sz="3600" b="1" dirty="0"/>
              <a:t>Planes Operativos</a:t>
            </a:r>
          </a:p>
        </p:txBody>
      </p:sp>
      <p:sp>
        <p:nvSpPr>
          <p:cNvPr id="9" name="Dodecágono 8"/>
          <p:cNvSpPr/>
          <p:nvPr/>
        </p:nvSpPr>
        <p:spPr>
          <a:xfrm>
            <a:off x="113288" y="1297355"/>
            <a:ext cx="865415" cy="780892"/>
          </a:xfrm>
          <a:prstGeom prst="dodecagon">
            <a:avLst/>
          </a:prstGeom>
          <a:solidFill>
            <a:schemeClr val="bg2">
              <a:lumMod val="75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600" dirty="0">
                <a:solidFill>
                  <a:schemeClr val="tx1"/>
                </a:solidFill>
              </a:rPr>
              <a:t>5</a:t>
            </a:r>
          </a:p>
        </p:txBody>
      </p:sp>
      <p:sp>
        <p:nvSpPr>
          <p:cNvPr id="10" name="Dodecágono 9"/>
          <p:cNvSpPr/>
          <p:nvPr/>
        </p:nvSpPr>
        <p:spPr>
          <a:xfrm>
            <a:off x="5243640" y="1660546"/>
            <a:ext cx="985964" cy="780892"/>
          </a:xfrm>
          <a:prstGeom prst="dodecagon">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600" dirty="0"/>
              <a:t>11</a:t>
            </a:r>
          </a:p>
        </p:txBody>
      </p:sp>
      <p:sp>
        <p:nvSpPr>
          <p:cNvPr id="11" name="Google Shape;146;p20"/>
          <p:cNvSpPr>
            <a:spLocks/>
          </p:cNvSpPr>
          <p:nvPr/>
        </p:nvSpPr>
        <p:spPr bwMode="auto">
          <a:xfrm>
            <a:off x="6566657" y="1556139"/>
            <a:ext cx="2439778" cy="1003300"/>
          </a:xfrm>
          <a:custGeom>
            <a:avLst/>
            <a:gdLst>
              <a:gd name="T0" fmla="*/ 374226 w 3195954"/>
              <a:gd name="T1" fmla="*/ 986389 h 1002664"/>
              <a:gd name="T2" fmla="*/ 3027587 w 3195954"/>
              <a:gd name="T3" fmla="*/ 1003355 h 1002664"/>
              <a:gd name="T4" fmla="*/ 3194696 w 3195954"/>
              <a:gd name="T5" fmla="*/ 986389 h 1002664"/>
              <a:gd name="T6" fmla="*/ 490791 w 3195954"/>
              <a:gd name="T7" fmla="*/ 628195 h 1002664"/>
              <a:gd name="T8" fmla="*/ 0 w 3195954"/>
              <a:gd name="T9" fmla="*/ 803895 h 1002664"/>
              <a:gd name="T10" fmla="*/ 0 w 3195954"/>
              <a:gd name="T11" fmla="*/ 822314 h 1002664"/>
              <a:gd name="T12" fmla="*/ 97724 w 3195954"/>
              <a:gd name="T13" fmla="*/ 995524 h 1002664"/>
              <a:gd name="T14" fmla="*/ 249754 w 3195954"/>
              <a:gd name="T15" fmla="*/ 996705 h 1002664"/>
              <a:gd name="T16" fmla="*/ 3194696 w 3195954"/>
              <a:gd name="T17" fmla="*/ 986389 h 1002664"/>
              <a:gd name="T18" fmla="*/ 2986190 w 3195954"/>
              <a:gd name="T19" fmla="*/ 644673 h 1002664"/>
              <a:gd name="T20" fmla="*/ 3189393 w 3195954"/>
              <a:gd name="T21" fmla="*/ 628195 h 1002664"/>
              <a:gd name="T22" fmla="*/ 0 w 3195954"/>
              <a:gd name="T23" fmla="*/ 308524 h 1002664"/>
              <a:gd name="T24" fmla="*/ 99546 w 3195954"/>
              <a:gd name="T25" fmla="*/ 635642 h 1002664"/>
              <a:gd name="T26" fmla="*/ 298929 w 3195954"/>
              <a:gd name="T27" fmla="*/ 646182 h 1002664"/>
              <a:gd name="T28" fmla="*/ 3189393 w 3195954"/>
              <a:gd name="T29" fmla="*/ 628195 h 1002664"/>
              <a:gd name="T30" fmla="*/ 221339 w 3195954"/>
              <a:gd name="T31" fmla="*/ 298165 h 1002664"/>
              <a:gd name="T32" fmla="*/ 575916 w 3195954"/>
              <a:gd name="T33" fmla="*/ 261998 h 1002664"/>
              <a:gd name="T34" fmla="*/ 221339 w 3195954"/>
              <a:gd name="T35" fmla="*/ 298165 h 1002664"/>
              <a:gd name="T36" fmla="*/ 575916 w 3195954"/>
              <a:gd name="T37" fmla="*/ 261998 h 1002664"/>
              <a:gd name="T38" fmla="*/ 575916 w 3195954"/>
              <a:gd name="T39" fmla="*/ 261998 h 1002664"/>
              <a:gd name="T40" fmla="*/ 221339 w 3195954"/>
              <a:gd name="T41" fmla="*/ 298165 h 1002664"/>
              <a:gd name="T42" fmla="*/ 3189393 w 3195954"/>
              <a:gd name="T43" fmla="*/ 279187 h 1002664"/>
              <a:gd name="T44" fmla="*/ 3169132 w 3195954"/>
              <a:gd name="T45" fmla="*/ 268298 h 1002664"/>
              <a:gd name="T46" fmla="*/ 3076481 w 3195954"/>
              <a:gd name="T47" fmla="*/ 261998 h 1002664"/>
              <a:gd name="T48" fmla="*/ 9969 w 3195954"/>
              <a:gd name="T49" fmla="*/ 1454 h 1002664"/>
              <a:gd name="T50" fmla="*/ 122018 w 3195954"/>
              <a:gd name="T51" fmla="*/ 288646 h 1002664"/>
              <a:gd name="T52" fmla="*/ 575916 w 3195954"/>
              <a:gd name="T53" fmla="*/ 261998 h 1002664"/>
              <a:gd name="T54" fmla="*/ 3189393 w 3195954"/>
              <a:gd name="T55" fmla="*/ 250367 h 1002664"/>
              <a:gd name="T56" fmla="*/ 1206231 w 3195954"/>
              <a:gd name="T57" fmla="*/ 45814 h 1002664"/>
              <a:gd name="T58" fmla="*/ 1255140 w 3195954"/>
              <a:gd name="T59" fmla="*/ 6272 h 1002664"/>
              <a:gd name="T60" fmla="*/ 1206231 w 3195954"/>
              <a:gd name="T61" fmla="*/ 1454 h 1002664"/>
              <a:gd name="T62" fmla="*/ 3015321 w 3195954"/>
              <a:gd name="T63" fmla="*/ 268298 h 1002664"/>
              <a:gd name="T64" fmla="*/ 3167634 w 3195954"/>
              <a:gd name="T65" fmla="*/ 268012 h 1002664"/>
              <a:gd name="T66" fmla="*/ 3113446 w 3195954"/>
              <a:gd name="T67" fmla="*/ 0 h 1002664"/>
              <a:gd name="T68" fmla="*/ 1206231 w 3195954"/>
              <a:gd name="T69" fmla="*/ 45814 h 1002664"/>
              <a:gd name="T70" fmla="*/ 3189393 w 3195954"/>
              <a:gd name="T71" fmla="*/ 22293 h 10026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95954" h="1002664" extrusionOk="0">
                <a:moveTo>
                  <a:pt x="3195328" y="985139"/>
                </a:moveTo>
                <a:lnTo>
                  <a:pt x="374300" y="985139"/>
                </a:lnTo>
                <a:lnTo>
                  <a:pt x="347454" y="1002083"/>
                </a:lnTo>
                <a:lnTo>
                  <a:pt x="3028185" y="1002083"/>
                </a:lnTo>
                <a:lnTo>
                  <a:pt x="3195339" y="985866"/>
                </a:lnTo>
                <a:lnTo>
                  <a:pt x="3195328" y="985139"/>
                </a:lnTo>
                <a:close/>
              </a:path>
              <a:path w="3195954" h="1002664" extrusionOk="0">
                <a:moveTo>
                  <a:pt x="3190023" y="627399"/>
                </a:moveTo>
                <a:lnTo>
                  <a:pt x="490889" y="627399"/>
                </a:lnTo>
                <a:lnTo>
                  <a:pt x="0" y="688871"/>
                </a:lnTo>
                <a:lnTo>
                  <a:pt x="0" y="802876"/>
                </a:lnTo>
                <a:lnTo>
                  <a:pt x="37583" y="813770"/>
                </a:lnTo>
                <a:lnTo>
                  <a:pt x="0" y="821272"/>
                </a:lnTo>
                <a:lnTo>
                  <a:pt x="0" y="982235"/>
                </a:lnTo>
                <a:lnTo>
                  <a:pt x="97744" y="994262"/>
                </a:lnTo>
                <a:lnTo>
                  <a:pt x="169315" y="998573"/>
                </a:lnTo>
                <a:lnTo>
                  <a:pt x="249804" y="995442"/>
                </a:lnTo>
                <a:lnTo>
                  <a:pt x="374300" y="985139"/>
                </a:lnTo>
                <a:lnTo>
                  <a:pt x="3195328" y="985139"/>
                </a:lnTo>
                <a:lnTo>
                  <a:pt x="3190023" y="643856"/>
                </a:lnTo>
                <a:lnTo>
                  <a:pt x="2986780" y="643856"/>
                </a:lnTo>
                <a:lnTo>
                  <a:pt x="3190023" y="630787"/>
                </a:lnTo>
                <a:lnTo>
                  <a:pt x="3190023" y="627399"/>
                </a:lnTo>
                <a:close/>
              </a:path>
              <a:path w="3195954" h="1002664" extrusionOk="0">
                <a:moveTo>
                  <a:pt x="178788" y="293710"/>
                </a:moveTo>
                <a:lnTo>
                  <a:pt x="0" y="308133"/>
                </a:lnTo>
                <a:lnTo>
                  <a:pt x="0" y="601487"/>
                </a:lnTo>
                <a:lnTo>
                  <a:pt x="99566" y="634836"/>
                </a:lnTo>
                <a:lnTo>
                  <a:pt x="183889" y="648652"/>
                </a:lnTo>
                <a:lnTo>
                  <a:pt x="298989" y="645363"/>
                </a:lnTo>
                <a:lnTo>
                  <a:pt x="490889" y="627399"/>
                </a:lnTo>
                <a:lnTo>
                  <a:pt x="3190023" y="627399"/>
                </a:lnTo>
                <a:lnTo>
                  <a:pt x="3190023" y="297787"/>
                </a:lnTo>
                <a:lnTo>
                  <a:pt x="221383" y="297787"/>
                </a:lnTo>
                <a:lnTo>
                  <a:pt x="178788" y="293710"/>
                </a:lnTo>
                <a:close/>
              </a:path>
              <a:path w="3195954" h="1002664" extrusionOk="0">
                <a:moveTo>
                  <a:pt x="576030" y="261666"/>
                </a:moveTo>
                <a:lnTo>
                  <a:pt x="178788" y="293710"/>
                </a:lnTo>
                <a:lnTo>
                  <a:pt x="221383" y="297787"/>
                </a:lnTo>
                <a:lnTo>
                  <a:pt x="354808" y="288870"/>
                </a:lnTo>
                <a:lnTo>
                  <a:pt x="576030" y="261666"/>
                </a:lnTo>
                <a:close/>
              </a:path>
              <a:path w="3195954" h="1002664" extrusionOk="0">
                <a:moveTo>
                  <a:pt x="3077089" y="261666"/>
                </a:moveTo>
                <a:lnTo>
                  <a:pt x="576030" y="261666"/>
                </a:lnTo>
                <a:lnTo>
                  <a:pt x="354808" y="288870"/>
                </a:lnTo>
                <a:lnTo>
                  <a:pt x="221383" y="297787"/>
                </a:lnTo>
                <a:lnTo>
                  <a:pt x="3190023" y="297787"/>
                </a:lnTo>
                <a:lnTo>
                  <a:pt x="3190023" y="278833"/>
                </a:lnTo>
                <a:lnTo>
                  <a:pt x="3187302" y="271312"/>
                </a:lnTo>
                <a:lnTo>
                  <a:pt x="3169758" y="267958"/>
                </a:lnTo>
                <a:lnTo>
                  <a:pt x="3015917" y="267958"/>
                </a:lnTo>
                <a:lnTo>
                  <a:pt x="3077089" y="261666"/>
                </a:lnTo>
                <a:close/>
              </a:path>
              <a:path w="3195954" h="1002664" extrusionOk="0">
                <a:moveTo>
                  <a:pt x="1206469" y="1452"/>
                </a:moveTo>
                <a:lnTo>
                  <a:pt x="9971" y="1452"/>
                </a:lnTo>
                <a:lnTo>
                  <a:pt x="3068" y="260214"/>
                </a:lnTo>
                <a:lnTo>
                  <a:pt x="122042" y="288280"/>
                </a:lnTo>
                <a:lnTo>
                  <a:pt x="178788" y="293710"/>
                </a:lnTo>
                <a:lnTo>
                  <a:pt x="576030" y="261666"/>
                </a:lnTo>
                <a:lnTo>
                  <a:pt x="3077089" y="261666"/>
                </a:lnTo>
                <a:lnTo>
                  <a:pt x="3190023" y="250049"/>
                </a:lnTo>
                <a:lnTo>
                  <a:pt x="3190023" y="45756"/>
                </a:lnTo>
                <a:lnTo>
                  <a:pt x="1206469" y="45756"/>
                </a:lnTo>
                <a:lnTo>
                  <a:pt x="1243158" y="19598"/>
                </a:lnTo>
                <a:lnTo>
                  <a:pt x="1255388" y="6264"/>
                </a:lnTo>
                <a:lnTo>
                  <a:pt x="1243158" y="1599"/>
                </a:lnTo>
                <a:lnTo>
                  <a:pt x="1206469" y="1452"/>
                </a:lnTo>
                <a:close/>
              </a:path>
              <a:path w="3195954" h="1002664" extrusionOk="0">
                <a:moveTo>
                  <a:pt x="3116572" y="266894"/>
                </a:moveTo>
                <a:lnTo>
                  <a:pt x="3015917" y="267958"/>
                </a:lnTo>
                <a:lnTo>
                  <a:pt x="3169758" y="267958"/>
                </a:lnTo>
                <a:lnTo>
                  <a:pt x="3168260" y="267672"/>
                </a:lnTo>
                <a:lnTo>
                  <a:pt x="3116572" y="266894"/>
                </a:lnTo>
                <a:close/>
              </a:path>
              <a:path w="3195954" h="1002664" extrusionOk="0">
                <a:moveTo>
                  <a:pt x="3114062" y="0"/>
                </a:moveTo>
                <a:lnTo>
                  <a:pt x="1868437" y="484"/>
                </a:lnTo>
                <a:lnTo>
                  <a:pt x="1206469" y="45756"/>
                </a:lnTo>
                <a:lnTo>
                  <a:pt x="3190023" y="45756"/>
                </a:lnTo>
                <a:lnTo>
                  <a:pt x="3190023" y="22265"/>
                </a:lnTo>
                <a:lnTo>
                  <a:pt x="3114062" y="0"/>
                </a:lnTo>
                <a:close/>
              </a:path>
            </a:pathLst>
          </a:custGeom>
          <a:solidFill>
            <a:srgbClr val="FFFFCC"/>
          </a:solidFill>
          <a:ln>
            <a:noFill/>
          </a:ln>
        </p:spPr>
        <p:txBody>
          <a:bodyPr lIns="0" tIns="0" rIns="0" bIns="0" anchor="ctr"/>
          <a:lstStyle/>
          <a:p>
            <a:pPr algn="ctr"/>
            <a:r>
              <a:rPr lang="es-CO" sz="2800" b="1" dirty="0"/>
              <a:t>Nivel de Efectos</a:t>
            </a:r>
          </a:p>
        </p:txBody>
      </p:sp>
      <p:sp>
        <p:nvSpPr>
          <p:cNvPr id="12" name="Dodecágono 11"/>
          <p:cNvSpPr/>
          <p:nvPr/>
        </p:nvSpPr>
        <p:spPr>
          <a:xfrm>
            <a:off x="5331304" y="2935672"/>
            <a:ext cx="985964" cy="780892"/>
          </a:xfrm>
          <a:prstGeom prst="dodecagon">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600" dirty="0"/>
              <a:t>22</a:t>
            </a:r>
          </a:p>
        </p:txBody>
      </p:sp>
      <p:sp>
        <p:nvSpPr>
          <p:cNvPr id="13" name="Google Shape;146;p20"/>
          <p:cNvSpPr>
            <a:spLocks/>
          </p:cNvSpPr>
          <p:nvPr/>
        </p:nvSpPr>
        <p:spPr bwMode="auto">
          <a:xfrm>
            <a:off x="6566657" y="2846132"/>
            <a:ext cx="2439778" cy="1003300"/>
          </a:xfrm>
          <a:custGeom>
            <a:avLst/>
            <a:gdLst>
              <a:gd name="T0" fmla="*/ 374226 w 3195954"/>
              <a:gd name="T1" fmla="*/ 986389 h 1002664"/>
              <a:gd name="T2" fmla="*/ 3027587 w 3195954"/>
              <a:gd name="T3" fmla="*/ 1003355 h 1002664"/>
              <a:gd name="T4" fmla="*/ 3194696 w 3195954"/>
              <a:gd name="T5" fmla="*/ 986389 h 1002664"/>
              <a:gd name="T6" fmla="*/ 490791 w 3195954"/>
              <a:gd name="T7" fmla="*/ 628195 h 1002664"/>
              <a:gd name="T8" fmla="*/ 0 w 3195954"/>
              <a:gd name="T9" fmla="*/ 803895 h 1002664"/>
              <a:gd name="T10" fmla="*/ 0 w 3195954"/>
              <a:gd name="T11" fmla="*/ 822314 h 1002664"/>
              <a:gd name="T12" fmla="*/ 97724 w 3195954"/>
              <a:gd name="T13" fmla="*/ 995524 h 1002664"/>
              <a:gd name="T14" fmla="*/ 249754 w 3195954"/>
              <a:gd name="T15" fmla="*/ 996705 h 1002664"/>
              <a:gd name="T16" fmla="*/ 3194696 w 3195954"/>
              <a:gd name="T17" fmla="*/ 986389 h 1002664"/>
              <a:gd name="T18" fmla="*/ 2986190 w 3195954"/>
              <a:gd name="T19" fmla="*/ 644673 h 1002664"/>
              <a:gd name="T20" fmla="*/ 3189393 w 3195954"/>
              <a:gd name="T21" fmla="*/ 628195 h 1002664"/>
              <a:gd name="T22" fmla="*/ 0 w 3195954"/>
              <a:gd name="T23" fmla="*/ 308524 h 1002664"/>
              <a:gd name="T24" fmla="*/ 99546 w 3195954"/>
              <a:gd name="T25" fmla="*/ 635642 h 1002664"/>
              <a:gd name="T26" fmla="*/ 298929 w 3195954"/>
              <a:gd name="T27" fmla="*/ 646182 h 1002664"/>
              <a:gd name="T28" fmla="*/ 3189393 w 3195954"/>
              <a:gd name="T29" fmla="*/ 628195 h 1002664"/>
              <a:gd name="T30" fmla="*/ 221339 w 3195954"/>
              <a:gd name="T31" fmla="*/ 298165 h 1002664"/>
              <a:gd name="T32" fmla="*/ 575916 w 3195954"/>
              <a:gd name="T33" fmla="*/ 261998 h 1002664"/>
              <a:gd name="T34" fmla="*/ 221339 w 3195954"/>
              <a:gd name="T35" fmla="*/ 298165 h 1002664"/>
              <a:gd name="T36" fmla="*/ 575916 w 3195954"/>
              <a:gd name="T37" fmla="*/ 261998 h 1002664"/>
              <a:gd name="T38" fmla="*/ 575916 w 3195954"/>
              <a:gd name="T39" fmla="*/ 261998 h 1002664"/>
              <a:gd name="T40" fmla="*/ 221339 w 3195954"/>
              <a:gd name="T41" fmla="*/ 298165 h 1002664"/>
              <a:gd name="T42" fmla="*/ 3189393 w 3195954"/>
              <a:gd name="T43" fmla="*/ 279187 h 1002664"/>
              <a:gd name="T44" fmla="*/ 3169132 w 3195954"/>
              <a:gd name="T45" fmla="*/ 268298 h 1002664"/>
              <a:gd name="T46" fmla="*/ 3076481 w 3195954"/>
              <a:gd name="T47" fmla="*/ 261998 h 1002664"/>
              <a:gd name="T48" fmla="*/ 9969 w 3195954"/>
              <a:gd name="T49" fmla="*/ 1454 h 1002664"/>
              <a:gd name="T50" fmla="*/ 122018 w 3195954"/>
              <a:gd name="T51" fmla="*/ 288646 h 1002664"/>
              <a:gd name="T52" fmla="*/ 575916 w 3195954"/>
              <a:gd name="T53" fmla="*/ 261998 h 1002664"/>
              <a:gd name="T54" fmla="*/ 3189393 w 3195954"/>
              <a:gd name="T55" fmla="*/ 250367 h 1002664"/>
              <a:gd name="T56" fmla="*/ 1206231 w 3195954"/>
              <a:gd name="T57" fmla="*/ 45814 h 1002664"/>
              <a:gd name="T58" fmla="*/ 1255140 w 3195954"/>
              <a:gd name="T59" fmla="*/ 6272 h 1002664"/>
              <a:gd name="T60" fmla="*/ 1206231 w 3195954"/>
              <a:gd name="T61" fmla="*/ 1454 h 1002664"/>
              <a:gd name="T62" fmla="*/ 3015321 w 3195954"/>
              <a:gd name="T63" fmla="*/ 268298 h 1002664"/>
              <a:gd name="T64" fmla="*/ 3167634 w 3195954"/>
              <a:gd name="T65" fmla="*/ 268012 h 1002664"/>
              <a:gd name="T66" fmla="*/ 3113446 w 3195954"/>
              <a:gd name="T67" fmla="*/ 0 h 1002664"/>
              <a:gd name="T68" fmla="*/ 1206231 w 3195954"/>
              <a:gd name="T69" fmla="*/ 45814 h 1002664"/>
              <a:gd name="T70" fmla="*/ 3189393 w 3195954"/>
              <a:gd name="T71" fmla="*/ 22293 h 10026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95954" h="1002664" extrusionOk="0">
                <a:moveTo>
                  <a:pt x="3195328" y="985139"/>
                </a:moveTo>
                <a:lnTo>
                  <a:pt x="374300" y="985139"/>
                </a:lnTo>
                <a:lnTo>
                  <a:pt x="347454" y="1002083"/>
                </a:lnTo>
                <a:lnTo>
                  <a:pt x="3028185" y="1002083"/>
                </a:lnTo>
                <a:lnTo>
                  <a:pt x="3195339" y="985866"/>
                </a:lnTo>
                <a:lnTo>
                  <a:pt x="3195328" y="985139"/>
                </a:lnTo>
                <a:close/>
              </a:path>
              <a:path w="3195954" h="1002664" extrusionOk="0">
                <a:moveTo>
                  <a:pt x="3190023" y="627399"/>
                </a:moveTo>
                <a:lnTo>
                  <a:pt x="490889" y="627399"/>
                </a:lnTo>
                <a:lnTo>
                  <a:pt x="0" y="688871"/>
                </a:lnTo>
                <a:lnTo>
                  <a:pt x="0" y="802876"/>
                </a:lnTo>
                <a:lnTo>
                  <a:pt x="37583" y="813770"/>
                </a:lnTo>
                <a:lnTo>
                  <a:pt x="0" y="821272"/>
                </a:lnTo>
                <a:lnTo>
                  <a:pt x="0" y="982235"/>
                </a:lnTo>
                <a:lnTo>
                  <a:pt x="97744" y="994262"/>
                </a:lnTo>
                <a:lnTo>
                  <a:pt x="169315" y="998573"/>
                </a:lnTo>
                <a:lnTo>
                  <a:pt x="249804" y="995442"/>
                </a:lnTo>
                <a:lnTo>
                  <a:pt x="374300" y="985139"/>
                </a:lnTo>
                <a:lnTo>
                  <a:pt x="3195328" y="985139"/>
                </a:lnTo>
                <a:lnTo>
                  <a:pt x="3190023" y="643856"/>
                </a:lnTo>
                <a:lnTo>
                  <a:pt x="2986780" y="643856"/>
                </a:lnTo>
                <a:lnTo>
                  <a:pt x="3190023" y="630787"/>
                </a:lnTo>
                <a:lnTo>
                  <a:pt x="3190023" y="627399"/>
                </a:lnTo>
                <a:close/>
              </a:path>
              <a:path w="3195954" h="1002664" extrusionOk="0">
                <a:moveTo>
                  <a:pt x="178788" y="293710"/>
                </a:moveTo>
                <a:lnTo>
                  <a:pt x="0" y="308133"/>
                </a:lnTo>
                <a:lnTo>
                  <a:pt x="0" y="601487"/>
                </a:lnTo>
                <a:lnTo>
                  <a:pt x="99566" y="634836"/>
                </a:lnTo>
                <a:lnTo>
                  <a:pt x="183889" y="648652"/>
                </a:lnTo>
                <a:lnTo>
                  <a:pt x="298989" y="645363"/>
                </a:lnTo>
                <a:lnTo>
                  <a:pt x="490889" y="627399"/>
                </a:lnTo>
                <a:lnTo>
                  <a:pt x="3190023" y="627399"/>
                </a:lnTo>
                <a:lnTo>
                  <a:pt x="3190023" y="297787"/>
                </a:lnTo>
                <a:lnTo>
                  <a:pt x="221383" y="297787"/>
                </a:lnTo>
                <a:lnTo>
                  <a:pt x="178788" y="293710"/>
                </a:lnTo>
                <a:close/>
              </a:path>
              <a:path w="3195954" h="1002664" extrusionOk="0">
                <a:moveTo>
                  <a:pt x="576030" y="261666"/>
                </a:moveTo>
                <a:lnTo>
                  <a:pt x="178788" y="293710"/>
                </a:lnTo>
                <a:lnTo>
                  <a:pt x="221383" y="297787"/>
                </a:lnTo>
                <a:lnTo>
                  <a:pt x="354808" y="288870"/>
                </a:lnTo>
                <a:lnTo>
                  <a:pt x="576030" y="261666"/>
                </a:lnTo>
                <a:close/>
              </a:path>
              <a:path w="3195954" h="1002664" extrusionOk="0">
                <a:moveTo>
                  <a:pt x="3077089" y="261666"/>
                </a:moveTo>
                <a:lnTo>
                  <a:pt x="576030" y="261666"/>
                </a:lnTo>
                <a:lnTo>
                  <a:pt x="354808" y="288870"/>
                </a:lnTo>
                <a:lnTo>
                  <a:pt x="221383" y="297787"/>
                </a:lnTo>
                <a:lnTo>
                  <a:pt x="3190023" y="297787"/>
                </a:lnTo>
                <a:lnTo>
                  <a:pt x="3190023" y="278833"/>
                </a:lnTo>
                <a:lnTo>
                  <a:pt x="3187302" y="271312"/>
                </a:lnTo>
                <a:lnTo>
                  <a:pt x="3169758" y="267958"/>
                </a:lnTo>
                <a:lnTo>
                  <a:pt x="3015917" y="267958"/>
                </a:lnTo>
                <a:lnTo>
                  <a:pt x="3077089" y="261666"/>
                </a:lnTo>
                <a:close/>
              </a:path>
              <a:path w="3195954" h="1002664" extrusionOk="0">
                <a:moveTo>
                  <a:pt x="1206469" y="1452"/>
                </a:moveTo>
                <a:lnTo>
                  <a:pt x="9971" y="1452"/>
                </a:lnTo>
                <a:lnTo>
                  <a:pt x="3068" y="260214"/>
                </a:lnTo>
                <a:lnTo>
                  <a:pt x="122042" y="288280"/>
                </a:lnTo>
                <a:lnTo>
                  <a:pt x="178788" y="293710"/>
                </a:lnTo>
                <a:lnTo>
                  <a:pt x="576030" y="261666"/>
                </a:lnTo>
                <a:lnTo>
                  <a:pt x="3077089" y="261666"/>
                </a:lnTo>
                <a:lnTo>
                  <a:pt x="3190023" y="250049"/>
                </a:lnTo>
                <a:lnTo>
                  <a:pt x="3190023" y="45756"/>
                </a:lnTo>
                <a:lnTo>
                  <a:pt x="1206469" y="45756"/>
                </a:lnTo>
                <a:lnTo>
                  <a:pt x="1243158" y="19598"/>
                </a:lnTo>
                <a:lnTo>
                  <a:pt x="1255388" y="6264"/>
                </a:lnTo>
                <a:lnTo>
                  <a:pt x="1243158" y="1599"/>
                </a:lnTo>
                <a:lnTo>
                  <a:pt x="1206469" y="1452"/>
                </a:lnTo>
                <a:close/>
              </a:path>
              <a:path w="3195954" h="1002664" extrusionOk="0">
                <a:moveTo>
                  <a:pt x="3116572" y="266894"/>
                </a:moveTo>
                <a:lnTo>
                  <a:pt x="3015917" y="267958"/>
                </a:lnTo>
                <a:lnTo>
                  <a:pt x="3169758" y="267958"/>
                </a:lnTo>
                <a:lnTo>
                  <a:pt x="3168260" y="267672"/>
                </a:lnTo>
                <a:lnTo>
                  <a:pt x="3116572" y="266894"/>
                </a:lnTo>
                <a:close/>
              </a:path>
              <a:path w="3195954" h="1002664" extrusionOk="0">
                <a:moveTo>
                  <a:pt x="3114062" y="0"/>
                </a:moveTo>
                <a:lnTo>
                  <a:pt x="1868437" y="484"/>
                </a:lnTo>
                <a:lnTo>
                  <a:pt x="1206469" y="45756"/>
                </a:lnTo>
                <a:lnTo>
                  <a:pt x="3190023" y="45756"/>
                </a:lnTo>
                <a:lnTo>
                  <a:pt x="3190023" y="22265"/>
                </a:lnTo>
                <a:lnTo>
                  <a:pt x="3114062" y="0"/>
                </a:lnTo>
                <a:close/>
              </a:path>
            </a:pathLst>
          </a:custGeom>
          <a:solidFill>
            <a:srgbClr val="CCECFF"/>
          </a:solidFill>
          <a:ln>
            <a:noFill/>
          </a:ln>
        </p:spPr>
        <p:txBody>
          <a:bodyPr lIns="0" tIns="0" rIns="0" bIns="0" anchor="ctr"/>
          <a:lstStyle/>
          <a:p>
            <a:pPr algn="ctr"/>
            <a:r>
              <a:rPr lang="es-CO" sz="2800" b="1" dirty="0"/>
              <a:t>Nivel de Resultados</a:t>
            </a:r>
          </a:p>
        </p:txBody>
      </p:sp>
      <p:sp>
        <p:nvSpPr>
          <p:cNvPr id="14" name="Dodecágono 13"/>
          <p:cNvSpPr/>
          <p:nvPr/>
        </p:nvSpPr>
        <p:spPr>
          <a:xfrm>
            <a:off x="5243640" y="4210798"/>
            <a:ext cx="985964" cy="780892"/>
          </a:xfrm>
          <a:prstGeom prst="dodecagon">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600" dirty="0"/>
              <a:t>47</a:t>
            </a:r>
          </a:p>
        </p:txBody>
      </p:sp>
      <p:sp>
        <p:nvSpPr>
          <p:cNvPr id="15" name="Google Shape;146;p20"/>
          <p:cNvSpPr>
            <a:spLocks/>
          </p:cNvSpPr>
          <p:nvPr/>
        </p:nvSpPr>
        <p:spPr bwMode="auto">
          <a:xfrm>
            <a:off x="6478993" y="4121258"/>
            <a:ext cx="2439778" cy="1003300"/>
          </a:xfrm>
          <a:custGeom>
            <a:avLst/>
            <a:gdLst>
              <a:gd name="T0" fmla="*/ 374226 w 3195954"/>
              <a:gd name="T1" fmla="*/ 986389 h 1002664"/>
              <a:gd name="T2" fmla="*/ 3027587 w 3195954"/>
              <a:gd name="T3" fmla="*/ 1003355 h 1002664"/>
              <a:gd name="T4" fmla="*/ 3194696 w 3195954"/>
              <a:gd name="T5" fmla="*/ 986389 h 1002664"/>
              <a:gd name="T6" fmla="*/ 490791 w 3195954"/>
              <a:gd name="T7" fmla="*/ 628195 h 1002664"/>
              <a:gd name="T8" fmla="*/ 0 w 3195954"/>
              <a:gd name="T9" fmla="*/ 803895 h 1002664"/>
              <a:gd name="T10" fmla="*/ 0 w 3195954"/>
              <a:gd name="T11" fmla="*/ 822314 h 1002664"/>
              <a:gd name="T12" fmla="*/ 97724 w 3195954"/>
              <a:gd name="T13" fmla="*/ 995524 h 1002664"/>
              <a:gd name="T14" fmla="*/ 249754 w 3195954"/>
              <a:gd name="T15" fmla="*/ 996705 h 1002664"/>
              <a:gd name="T16" fmla="*/ 3194696 w 3195954"/>
              <a:gd name="T17" fmla="*/ 986389 h 1002664"/>
              <a:gd name="T18" fmla="*/ 2986190 w 3195954"/>
              <a:gd name="T19" fmla="*/ 644673 h 1002664"/>
              <a:gd name="T20" fmla="*/ 3189393 w 3195954"/>
              <a:gd name="T21" fmla="*/ 628195 h 1002664"/>
              <a:gd name="T22" fmla="*/ 0 w 3195954"/>
              <a:gd name="T23" fmla="*/ 308524 h 1002664"/>
              <a:gd name="T24" fmla="*/ 99546 w 3195954"/>
              <a:gd name="T25" fmla="*/ 635642 h 1002664"/>
              <a:gd name="T26" fmla="*/ 298929 w 3195954"/>
              <a:gd name="T27" fmla="*/ 646182 h 1002664"/>
              <a:gd name="T28" fmla="*/ 3189393 w 3195954"/>
              <a:gd name="T29" fmla="*/ 628195 h 1002664"/>
              <a:gd name="T30" fmla="*/ 221339 w 3195954"/>
              <a:gd name="T31" fmla="*/ 298165 h 1002664"/>
              <a:gd name="T32" fmla="*/ 575916 w 3195954"/>
              <a:gd name="T33" fmla="*/ 261998 h 1002664"/>
              <a:gd name="T34" fmla="*/ 221339 w 3195954"/>
              <a:gd name="T35" fmla="*/ 298165 h 1002664"/>
              <a:gd name="T36" fmla="*/ 575916 w 3195954"/>
              <a:gd name="T37" fmla="*/ 261998 h 1002664"/>
              <a:gd name="T38" fmla="*/ 575916 w 3195954"/>
              <a:gd name="T39" fmla="*/ 261998 h 1002664"/>
              <a:gd name="T40" fmla="*/ 221339 w 3195954"/>
              <a:gd name="T41" fmla="*/ 298165 h 1002664"/>
              <a:gd name="T42" fmla="*/ 3189393 w 3195954"/>
              <a:gd name="T43" fmla="*/ 279187 h 1002664"/>
              <a:gd name="T44" fmla="*/ 3169132 w 3195954"/>
              <a:gd name="T45" fmla="*/ 268298 h 1002664"/>
              <a:gd name="T46" fmla="*/ 3076481 w 3195954"/>
              <a:gd name="T47" fmla="*/ 261998 h 1002664"/>
              <a:gd name="T48" fmla="*/ 9969 w 3195954"/>
              <a:gd name="T49" fmla="*/ 1454 h 1002664"/>
              <a:gd name="T50" fmla="*/ 122018 w 3195954"/>
              <a:gd name="T51" fmla="*/ 288646 h 1002664"/>
              <a:gd name="T52" fmla="*/ 575916 w 3195954"/>
              <a:gd name="T53" fmla="*/ 261998 h 1002664"/>
              <a:gd name="T54" fmla="*/ 3189393 w 3195954"/>
              <a:gd name="T55" fmla="*/ 250367 h 1002664"/>
              <a:gd name="T56" fmla="*/ 1206231 w 3195954"/>
              <a:gd name="T57" fmla="*/ 45814 h 1002664"/>
              <a:gd name="T58" fmla="*/ 1255140 w 3195954"/>
              <a:gd name="T59" fmla="*/ 6272 h 1002664"/>
              <a:gd name="T60" fmla="*/ 1206231 w 3195954"/>
              <a:gd name="T61" fmla="*/ 1454 h 1002664"/>
              <a:gd name="T62" fmla="*/ 3015321 w 3195954"/>
              <a:gd name="T63" fmla="*/ 268298 h 1002664"/>
              <a:gd name="T64" fmla="*/ 3167634 w 3195954"/>
              <a:gd name="T65" fmla="*/ 268012 h 1002664"/>
              <a:gd name="T66" fmla="*/ 3113446 w 3195954"/>
              <a:gd name="T67" fmla="*/ 0 h 1002664"/>
              <a:gd name="T68" fmla="*/ 1206231 w 3195954"/>
              <a:gd name="T69" fmla="*/ 45814 h 1002664"/>
              <a:gd name="T70" fmla="*/ 3189393 w 3195954"/>
              <a:gd name="T71" fmla="*/ 22293 h 10026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95954" h="1002664" extrusionOk="0">
                <a:moveTo>
                  <a:pt x="3195328" y="985139"/>
                </a:moveTo>
                <a:lnTo>
                  <a:pt x="374300" y="985139"/>
                </a:lnTo>
                <a:lnTo>
                  <a:pt x="347454" y="1002083"/>
                </a:lnTo>
                <a:lnTo>
                  <a:pt x="3028185" y="1002083"/>
                </a:lnTo>
                <a:lnTo>
                  <a:pt x="3195339" y="985866"/>
                </a:lnTo>
                <a:lnTo>
                  <a:pt x="3195328" y="985139"/>
                </a:lnTo>
                <a:close/>
              </a:path>
              <a:path w="3195954" h="1002664" extrusionOk="0">
                <a:moveTo>
                  <a:pt x="3190023" y="627399"/>
                </a:moveTo>
                <a:lnTo>
                  <a:pt x="490889" y="627399"/>
                </a:lnTo>
                <a:lnTo>
                  <a:pt x="0" y="688871"/>
                </a:lnTo>
                <a:lnTo>
                  <a:pt x="0" y="802876"/>
                </a:lnTo>
                <a:lnTo>
                  <a:pt x="37583" y="813770"/>
                </a:lnTo>
                <a:lnTo>
                  <a:pt x="0" y="821272"/>
                </a:lnTo>
                <a:lnTo>
                  <a:pt x="0" y="982235"/>
                </a:lnTo>
                <a:lnTo>
                  <a:pt x="97744" y="994262"/>
                </a:lnTo>
                <a:lnTo>
                  <a:pt x="169315" y="998573"/>
                </a:lnTo>
                <a:lnTo>
                  <a:pt x="249804" y="995442"/>
                </a:lnTo>
                <a:lnTo>
                  <a:pt x="374300" y="985139"/>
                </a:lnTo>
                <a:lnTo>
                  <a:pt x="3195328" y="985139"/>
                </a:lnTo>
                <a:lnTo>
                  <a:pt x="3190023" y="643856"/>
                </a:lnTo>
                <a:lnTo>
                  <a:pt x="2986780" y="643856"/>
                </a:lnTo>
                <a:lnTo>
                  <a:pt x="3190023" y="630787"/>
                </a:lnTo>
                <a:lnTo>
                  <a:pt x="3190023" y="627399"/>
                </a:lnTo>
                <a:close/>
              </a:path>
              <a:path w="3195954" h="1002664" extrusionOk="0">
                <a:moveTo>
                  <a:pt x="178788" y="293710"/>
                </a:moveTo>
                <a:lnTo>
                  <a:pt x="0" y="308133"/>
                </a:lnTo>
                <a:lnTo>
                  <a:pt x="0" y="601487"/>
                </a:lnTo>
                <a:lnTo>
                  <a:pt x="99566" y="634836"/>
                </a:lnTo>
                <a:lnTo>
                  <a:pt x="183889" y="648652"/>
                </a:lnTo>
                <a:lnTo>
                  <a:pt x="298989" y="645363"/>
                </a:lnTo>
                <a:lnTo>
                  <a:pt x="490889" y="627399"/>
                </a:lnTo>
                <a:lnTo>
                  <a:pt x="3190023" y="627399"/>
                </a:lnTo>
                <a:lnTo>
                  <a:pt x="3190023" y="297787"/>
                </a:lnTo>
                <a:lnTo>
                  <a:pt x="221383" y="297787"/>
                </a:lnTo>
                <a:lnTo>
                  <a:pt x="178788" y="293710"/>
                </a:lnTo>
                <a:close/>
              </a:path>
              <a:path w="3195954" h="1002664" extrusionOk="0">
                <a:moveTo>
                  <a:pt x="576030" y="261666"/>
                </a:moveTo>
                <a:lnTo>
                  <a:pt x="178788" y="293710"/>
                </a:lnTo>
                <a:lnTo>
                  <a:pt x="221383" y="297787"/>
                </a:lnTo>
                <a:lnTo>
                  <a:pt x="354808" y="288870"/>
                </a:lnTo>
                <a:lnTo>
                  <a:pt x="576030" y="261666"/>
                </a:lnTo>
                <a:close/>
              </a:path>
              <a:path w="3195954" h="1002664" extrusionOk="0">
                <a:moveTo>
                  <a:pt x="3077089" y="261666"/>
                </a:moveTo>
                <a:lnTo>
                  <a:pt x="576030" y="261666"/>
                </a:lnTo>
                <a:lnTo>
                  <a:pt x="354808" y="288870"/>
                </a:lnTo>
                <a:lnTo>
                  <a:pt x="221383" y="297787"/>
                </a:lnTo>
                <a:lnTo>
                  <a:pt x="3190023" y="297787"/>
                </a:lnTo>
                <a:lnTo>
                  <a:pt x="3190023" y="278833"/>
                </a:lnTo>
                <a:lnTo>
                  <a:pt x="3187302" y="271312"/>
                </a:lnTo>
                <a:lnTo>
                  <a:pt x="3169758" y="267958"/>
                </a:lnTo>
                <a:lnTo>
                  <a:pt x="3015917" y="267958"/>
                </a:lnTo>
                <a:lnTo>
                  <a:pt x="3077089" y="261666"/>
                </a:lnTo>
                <a:close/>
              </a:path>
              <a:path w="3195954" h="1002664" extrusionOk="0">
                <a:moveTo>
                  <a:pt x="1206469" y="1452"/>
                </a:moveTo>
                <a:lnTo>
                  <a:pt x="9971" y="1452"/>
                </a:lnTo>
                <a:lnTo>
                  <a:pt x="3068" y="260214"/>
                </a:lnTo>
                <a:lnTo>
                  <a:pt x="122042" y="288280"/>
                </a:lnTo>
                <a:lnTo>
                  <a:pt x="178788" y="293710"/>
                </a:lnTo>
                <a:lnTo>
                  <a:pt x="576030" y="261666"/>
                </a:lnTo>
                <a:lnTo>
                  <a:pt x="3077089" y="261666"/>
                </a:lnTo>
                <a:lnTo>
                  <a:pt x="3190023" y="250049"/>
                </a:lnTo>
                <a:lnTo>
                  <a:pt x="3190023" y="45756"/>
                </a:lnTo>
                <a:lnTo>
                  <a:pt x="1206469" y="45756"/>
                </a:lnTo>
                <a:lnTo>
                  <a:pt x="1243158" y="19598"/>
                </a:lnTo>
                <a:lnTo>
                  <a:pt x="1255388" y="6264"/>
                </a:lnTo>
                <a:lnTo>
                  <a:pt x="1243158" y="1599"/>
                </a:lnTo>
                <a:lnTo>
                  <a:pt x="1206469" y="1452"/>
                </a:lnTo>
                <a:close/>
              </a:path>
              <a:path w="3195954" h="1002664" extrusionOk="0">
                <a:moveTo>
                  <a:pt x="3116572" y="266894"/>
                </a:moveTo>
                <a:lnTo>
                  <a:pt x="3015917" y="267958"/>
                </a:lnTo>
                <a:lnTo>
                  <a:pt x="3169758" y="267958"/>
                </a:lnTo>
                <a:lnTo>
                  <a:pt x="3168260" y="267672"/>
                </a:lnTo>
                <a:lnTo>
                  <a:pt x="3116572" y="266894"/>
                </a:lnTo>
                <a:close/>
              </a:path>
              <a:path w="3195954" h="1002664" extrusionOk="0">
                <a:moveTo>
                  <a:pt x="3114062" y="0"/>
                </a:moveTo>
                <a:lnTo>
                  <a:pt x="1868437" y="484"/>
                </a:lnTo>
                <a:lnTo>
                  <a:pt x="1206469" y="45756"/>
                </a:lnTo>
                <a:lnTo>
                  <a:pt x="3190023" y="45756"/>
                </a:lnTo>
                <a:lnTo>
                  <a:pt x="3190023" y="22265"/>
                </a:lnTo>
                <a:lnTo>
                  <a:pt x="3114062" y="0"/>
                </a:lnTo>
                <a:close/>
              </a:path>
            </a:pathLst>
          </a:custGeom>
          <a:solidFill>
            <a:srgbClr val="CCCCFF"/>
          </a:solidFill>
          <a:ln>
            <a:noFill/>
          </a:ln>
        </p:spPr>
        <p:txBody>
          <a:bodyPr lIns="0" tIns="0" rIns="0" bIns="0" anchor="ctr"/>
          <a:lstStyle/>
          <a:p>
            <a:pPr algn="ctr"/>
            <a:r>
              <a:rPr lang="es-CO" sz="2800" b="1" dirty="0"/>
              <a:t>Nivel de Productos</a:t>
            </a:r>
          </a:p>
        </p:txBody>
      </p:sp>
      <p:sp>
        <p:nvSpPr>
          <p:cNvPr id="16" name="Dodecágono 15"/>
          <p:cNvSpPr/>
          <p:nvPr/>
        </p:nvSpPr>
        <p:spPr>
          <a:xfrm>
            <a:off x="5243640" y="5553012"/>
            <a:ext cx="985964" cy="780892"/>
          </a:xfrm>
          <a:prstGeom prst="dodecagon">
            <a:avLst/>
          </a:prstGeom>
          <a:solidFill>
            <a:srgbClr val="00FFCC"/>
          </a:solidFill>
          <a:ln>
            <a:solidFill>
              <a:srgbClr val="66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dirty="0"/>
              <a:t>124</a:t>
            </a:r>
          </a:p>
        </p:txBody>
      </p:sp>
      <p:sp>
        <p:nvSpPr>
          <p:cNvPr id="17" name="Google Shape;146;p20"/>
          <p:cNvSpPr>
            <a:spLocks/>
          </p:cNvSpPr>
          <p:nvPr/>
        </p:nvSpPr>
        <p:spPr bwMode="auto">
          <a:xfrm>
            <a:off x="6478993" y="5463472"/>
            <a:ext cx="2439778" cy="1003300"/>
          </a:xfrm>
          <a:custGeom>
            <a:avLst/>
            <a:gdLst>
              <a:gd name="T0" fmla="*/ 374226 w 3195954"/>
              <a:gd name="T1" fmla="*/ 986389 h 1002664"/>
              <a:gd name="T2" fmla="*/ 3027587 w 3195954"/>
              <a:gd name="T3" fmla="*/ 1003355 h 1002664"/>
              <a:gd name="T4" fmla="*/ 3194696 w 3195954"/>
              <a:gd name="T5" fmla="*/ 986389 h 1002664"/>
              <a:gd name="T6" fmla="*/ 490791 w 3195954"/>
              <a:gd name="T7" fmla="*/ 628195 h 1002664"/>
              <a:gd name="T8" fmla="*/ 0 w 3195954"/>
              <a:gd name="T9" fmla="*/ 803895 h 1002664"/>
              <a:gd name="T10" fmla="*/ 0 w 3195954"/>
              <a:gd name="T11" fmla="*/ 822314 h 1002664"/>
              <a:gd name="T12" fmla="*/ 97724 w 3195954"/>
              <a:gd name="T13" fmla="*/ 995524 h 1002664"/>
              <a:gd name="T14" fmla="*/ 249754 w 3195954"/>
              <a:gd name="T15" fmla="*/ 996705 h 1002664"/>
              <a:gd name="T16" fmla="*/ 3194696 w 3195954"/>
              <a:gd name="T17" fmla="*/ 986389 h 1002664"/>
              <a:gd name="T18" fmla="*/ 2986190 w 3195954"/>
              <a:gd name="T19" fmla="*/ 644673 h 1002664"/>
              <a:gd name="T20" fmla="*/ 3189393 w 3195954"/>
              <a:gd name="T21" fmla="*/ 628195 h 1002664"/>
              <a:gd name="T22" fmla="*/ 0 w 3195954"/>
              <a:gd name="T23" fmla="*/ 308524 h 1002664"/>
              <a:gd name="T24" fmla="*/ 99546 w 3195954"/>
              <a:gd name="T25" fmla="*/ 635642 h 1002664"/>
              <a:gd name="T26" fmla="*/ 298929 w 3195954"/>
              <a:gd name="T27" fmla="*/ 646182 h 1002664"/>
              <a:gd name="T28" fmla="*/ 3189393 w 3195954"/>
              <a:gd name="T29" fmla="*/ 628195 h 1002664"/>
              <a:gd name="T30" fmla="*/ 221339 w 3195954"/>
              <a:gd name="T31" fmla="*/ 298165 h 1002664"/>
              <a:gd name="T32" fmla="*/ 575916 w 3195954"/>
              <a:gd name="T33" fmla="*/ 261998 h 1002664"/>
              <a:gd name="T34" fmla="*/ 221339 w 3195954"/>
              <a:gd name="T35" fmla="*/ 298165 h 1002664"/>
              <a:gd name="T36" fmla="*/ 575916 w 3195954"/>
              <a:gd name="T37" fmla="*/ 261998 h 1002664"/>
              <a:gd name="T38" fmla="*/ 575916 w 3195954"/>
              <a:gd name="T39" fmla="*/ 261998 h 1002664"/>
              <a:gd name="T40" fmla="*/ 221339 w 3195954"/>
              <a:gd name="T41" fmla="*/ 298165 h 1002664"/>
              <a:gd name="T42" fmla="*/ 3189393 w 3195954"/>
              <a:gd name="T43" fmla="*/ 279187 h 1002664"/>
              <a:gd name="T44" fmla="*/ 3169132 w 3195954"/>
              <a:gd name="T45" fmla="*/ 268298 h 1002664"/>
              <a:gd name="T46" fmla="*/ 3076481 w 3195954"/>
              <a:gd name="T47" fmla="*/ 261998 h 1002664"/>
              <a:gd name="T48" fmla="*/ 9969 w 3195954"/>
              <a:gd name="T49" fmla="*/ 1454 h 1002664"/>
              <a:gd name="T50" fmla="*/ 122018 w 3195954"/>
              <a:gd name="T51" fmla="*/ 288646 h 1002664"/>
              <a:gd name="T52" fmla="*/ 575916 w 3195954"/>
              <a:gd name="T53" fmla="*/ 261998 h 1002664"/>
              <a:gd name="T54" fmla="*/ 3189393 w 3195954"/>
              <a:gd name="T55" fmla="*/ 250367 h 1002664"/>
              <a:gd name="T56" fmla="*/ 1206231 w 3195954"/>
              <a:gd name="T57" fmla="*/ 45814 h 1002664"/>
              <a:gd name="T58" fmla="*/ 1255140 w 3195954"/>
              <a:gd name="T59" fmla="*/ 6272 h 1002664"/>
              <a:gd name="T60" fmla="*/ 1206231 w 3195954"/>
              <a:gd name="T61" fmla="*/ 1454 h 1002664"/>
              <a:gd name="T62" fmla="*/ 3015321 w 3195954"/>
              <a:gd name="T63" fmla="*/ 268298 h 1002664"/>
              <a:gd name="T64" fmla="*/ 3167634 w 3195954"/>
              <a:gd name="T65" fmla="*/ 268012 h 1002664"/>
              <a:gd name="T66" fmla="*/ 3113446 w 3195954"/>
              <a:gd name="T67" fmla="*/ 0 h 1002664"/>
              <a:gd name="T68" fmla="*/ 1206231 w 3195954"/>
              <a:gd name="T69" fmla="*/ 45814 h 1002664"/>
              <a:gd name="T70" fmla="*/ 3189393 w 3195954"/>
              <a:gd name="T71" fmla="*/ 22293 h 10026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95954" h="1002664" extrusionOk="0">
                <a:moveTo>
                  <a:pt x="3195328" y="985139"/>
                </a:moveTo>
                <a:lnTo>
                  <a:pt x="374300" y="985139"/>
                </a:lnTo>
                <a:lnTo>
                  <a:pt x="347454" y="1002083"/>
                </a:lnTo>
                <a:lnTo>
                  <a:pt x="3028185" y="1002083"/>
                </a:lnTo>
                <a:lnTo>
                  <a:pt x="3195339" y="985866"/>
                </a:lnTo>
                <a:lnTo>
                  <a:pt x="3195328" y="985139"/>
                </a:lnTo>
                <a:close/>
              </a:path>
              <a:path w="3195954" h="1002664" extrusionOk="0">
                <a:moveTo>
                  <a:pt x="3190023" y="627399"/>
                </a:moveTo>
                <a:lnTo>
                  <a:pt x="490889" y="627399"/>
                </a:lnTo>
                <a:lnTo>
                  <a:pt x="0" y="688871"/>
                </a:lnTo>
                <a:lnTo>
                  <a:pt x="0" y="802876"/>
                </a:lnTo>
                <a:lnTo>
                  <a:pt x="37583" y="813770"/>
                </a:lnTo>
                <a:lnTo>
                  <a:pt x="0" y="821272"/>
                </a:lnTo>
                <a:lnTo>
                  <a:pt x="0" y="982235"/>
                </a:lnTo>
                <a:lnTo>
                  <a:pt x="97744" y="994262"/>
                </a:lnTo>
                <a:lnTo>
                  <a:pt x="169315" y="998573"/>
                </a:lnTo>
                <a:lnTo>
                  <a:pt x="249804" y="995442"/>
                </a:lnTo>
                <a:lnTo>
                  <a:pt x="374300" y="985139"/>
                </a:lnTo>
                <a:lnTo>
                  <a:pt x="3195328" y="985139"/>
                </a:lnTo>
                <a:lnTo>
                  <a:pt x="3190023" y="643856"/>
                </a:lnTo>
                <a:lnTo>
                  <a:pt x="2986780" y="643856"/>
                </a:lnTo>
                <a:lnTo>
                  <a:pt x="3190023" y="630787"/>
                </a:lnTo>
                <a:lnTo>
                  <a:pt x="3190023" y="627399"/>
                </a:lnTo>
                <a:close/>
              </a:path>
              <a:path w="3195954" h="1002664" extrusionOk="0">
                <a:moveTo>
                  <a:pt x="178788" y="293710"/>
                </a:moveTo>
                <a:lnTo>
                  <a:pt x="0" y="308133"/>
                </a:lnTo>
                <a:lnTo>
                  <a:pt x="0" y="601487"/>
                </a:lnTo>
                <a:lnTo>
                  <a:pt x="99566" y="634836"/>
                </a:lnTo>
                <a:lnTo>
                  <a:pt x="183889" y="648652"/>
                </a:lnTo>
                <a:lnTo>
                  <a:pt x="298989" y="645363"/>
                </a:lnTo>
                <a:lnTo>
                  <a:pt x="490889" y="627399"/>
                </a:lnTo>
                <a:lnTo>
                  <a:pt x="3190023" y="627399"/>
                </a:lnTo>
                <a:lnTo>
                  <a:pt x="3190023" y="297787"/>
                </a:lnTo>
                <a:lnTo>
                  <a:pt x="221383" y="297787"/>
                </a:lnTo>
                <a:lnTo>
                  <a:pt x="178788" y="293710"/>
                </a:lnTo>
                <a:close/>
              </a:path>
              <a:path w="3195954" h="1002664" extrusionOk="0">
                <a:moveTo>
                  <a:pt x="576030" y="261666"/>
                </a:moveTo>
                <a:lnTo>
                  <a:pt x="178788" y="293710"/>
                </a:lnTo>
                <a:lnTo>
                  <a:pt x="221383" y="297787"/>
                </a:lnTo>
                <a:lnTo>
                  <a:pt x="354808" y="288870"/>
                </a:lnTo>
                <a:lnTo>
                  <a:pt x="576030" y="261666"/>
                </a:lnTo>
                <a:close/>
              </a:path>
              <a:path w="3195954" h="1002664" extrusionOk="0">
                <a:moveTo>
                  <a:pt x="3077089" y="261666"/>
                </a:moveTo>
                <a:lnTo>
                  <a:pt x="576030" y="261666"/>
                </a:lnTo>
                <a:lnTo>
                  <a:pt x="354808" y="288870"/>
                </a:lnTo>
                <a:lnTo>
                  <a:pt x="221383" y="297787"/>
                </a:lnTo>
                <a:lnTo>
                  <a:pt x="3190023" y="297787"/>
                </a:lnTo>
                <a:lnTo>
                  <a:pt x="3190023" y="278833"/>
                </a:lnTo>
                <a:lnTo>
                  <a:pt x="3187302" y="271312"/>
                </a:lnTo>
                <a:lnTo>
                  <a:pt x="3169758" y="267958"/>
                </a:lnTo>
                <a:lnTo>
                  <a:pt x="3015917" y="267958"/>
                </a:lnTo>
                <a:lnTo>
                  <a:pt x="3077089" y="261666"/>
                </a:lnTo>
                <a:close/>
              </a:path>
              <a:path w="3195954" h="1002664" extrusionOk="0">
                <a:moveTo>
                  <a:pt x="1206469" y="1452"/>
                </a:moveTo>
                <a:lnTo>
                  <a:pt x="9971" y="1452"/>
                </a:lnTo>
                <a:lnTo>
                  <a:pt x="3068" y="260214"/>
                </a:lnTo>
                <a:lnTo>
                  <a:pt x="122042" y="288280"/>
                </a:lnTo>
                <a:lnTo>
                  <a:pt x="178788" y="293710"/>
                </a:lnTo>
                <a:lnTo>
                  <a:pt x="576030" y="261666"/>
                </a:lnTo>
                <a:lnTo>
                  <a:pt x="3077089" y="261666"/>
                </a:lnTo>
                <a:lnTo>
                  <a:pt x="3190023" y="250049"/>
                </a:lnTo>
                <a:lnTo>
                  <a:pt x="3190023" y="45756"/>
                </a:lnTo>
                <a:lnTo>
                  <a:pt x="1206469" y="45756"/>
                </a:lnTo>
                <a:lnTo>
                  <a:pt x="1243158" y="19598"/>
                </a:lnTo>
                <a:lnTo>
                  <a:pt x="1255388" y="6264"/>
                </a:lnTo>
                <a:lnTo>
                  <a:pt x="1243158" y="1599"/>
                </a:lnTo>
                <a:lnTo>
                  <a:pt x="1206469" y="1452"/>
                </a:lnTo>
                <a:close/>
              </a:path>
              <a:path w="3195954" h="1002664" extrusionOk="0">
                <a:moveTo>
                  <a:pt x="3116572" y="266894"/>
                </a:moveTo>
                <a:lnTo>
                  <a:pt x="3015917" y="267958"/>
                </a:lnTo>
                <a:lnTo>
                  <a:pt x="3169758" y="267958"/>
                </a:lnTo>
                <a:lnTo>
                  <a:pt x="3168260" y="267672"/>
                </a:lnTo>
                <a:lnTo>
                  <a:pt x="3116572" y="266894"/>
                </a:lnTo>
                <a:close/>
              </a:path>
              <a:path w="3195954" h="1002664" extrusionOk="0">
                <a:moveTo>
                  <a:pt x="3114062" y="0"/>
                </a:moveTo>
                <a:lnTo>
                  <a:pt x="1868437" y="484"/>
                </a:lnTo>
                <a:lnTo>
                  <a:pt x="1206469" y="45756"/>
                </a:lnTo>
                <a:lnTo>
                  <a:pt x="3190023" y="45756"/>
                </a:lnTo>
                <a:lnTo>
                  <a:pt x="3190023" y="22265"/>
                </a:lnTo>
                <a:lnTo>
                  <a:pt x="3114062" y="0"/>
                </a:lnTo>
                <a:close/>
              </a:path>
            </a:pathLst>
          </a:custGeom>
          <a:solidFill>
            <a:srgbClr val="CCFFFF"/>
          </a:solidFill>
          <a:ln>
            <a:noFill/>
          </a:ln>
        </p:spPr>
        <p:txBody>
          <a:bodyPr lIns="0" tIns="0" rIns="0" bIns="0" anchor="ctr"/>
          <a:lstStyle/>
          <a:p>
            <a:pPr algn="ctr"/>
            <a:r>
              <a:rPr lang="es-CO" sz="2800" b="1" dirty="0"/>
              <a:t>Nivel de Actividades</a:t>
            </a:r>
          </a:p>
        </p:txBody>
      </p:sp>
    </p:spTree>
    <p:extLst>
      <p:ext uri="{BB962C8B-B14F-4D97-AF65-F5344CB8AC3E}">
        <p14:creationId xmlns:p14="http://schemas.microsoft.com/office/powerpoint/2010/main" val="149390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echa derecha 23"/>
          <p:cNvSpPr/>
          <p:nvPr/>
        </p:nvSpPr>
        <p:spPr>
          <a:xfrm>
            <a:off x="322807" y="4828511"/>
            <a:ext cx="7020149" cy="694874"/>
          </a:xfrm>
          <a:prstGeom prst="rightArrow">
            <a:avLst>
              <a:gd name="adj1" fmla="val 65331"/>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25" name="Flecha derecha 24"/>
          <p:cNvSpPr/>
          <p:nvPr/>
        </p:nvSpPr>
        <p:spPr>
          <a:xfrm>
            <a:off x="817299" y="4020960"/>
            <a:ext cx="7020149" cy="694874"/>
          </a:xfrm>
          <a:prstGeom prst="rightArrow">
            <a:avLst>
              <a:gd name="adj1" fmla="val 65331"/>
              <a:gd name="adj2" fmla="val 5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26" name="Flecha derecha 25"/>
          <p:cNvSpPr/>
          <p:nvPr/>
        </p:nvSpPr>
        <p:spPr>
          <a:xfrm>
            <a:off x="1260563" y="3204294"/>
            <a:ext cx="7020149" cy="694874"/>
          </a:xfrm>
          <a:prstGeom prst="rightArrow">
            <a:avLst>
              <a:gd name="adj1" fmla="val 65331"/>
              <a:gd name="adj2" fmla="val 50000"/>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27" name="Flecha derecha 26"/>
          <p:cNvSpPr/>
          <p:nvPr/>
        </p:nvSpPr>
        <p:spPr>
          <a:xfrm>
            <a:off x="1749766" y="2389191"/>
            <a:ext cx="7020149" cy="694874"/>
          </a:xfrm>
          <a:prstGeom prst="rightArrow">
            <a:avLst>
              <a:gd name="adj1" fmla="val 65331"/>
              <a:gd name="adj2" fmla="val 50000"/>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28" name="Flecha derecha 27"/>
          <p:cNvSpPr/>
          <p:nvPr/>
        </p:nvSpPr>
        <p:spPr>
          <a:xfrm>
            <a:off x="2207465" y="1545161"/>
            <a:ext cx="7020149" cy="694874"/>
          </a:xfrm>
          <a:prstGeom prst="rightArrow">
            <a:avLst>
              <a:gd name="adj1" fmla="val 65331"/>
              <a:gd name="adj2" fmla="val 5000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2" name="Título 1"/>
          <p:cNvSpPr>
            <a:spLocks noGrp="1"/>
          </p:cNvSpPr>
          <p:nvPr>
            <p:ph type="title"/>
          </p:nvPr>
        </p:nvSpPr>
        <p:spPr>
          <a:xfrm>
            <a:off x="653040" y="467785"/>
            <a:ext cx="7886700" cy="808946"/>
          </a:xfrm>
        </p:spPr>
        <p:txBody>
          <a:bodyPr/>
          <a:lstStyle/>
          <a:p>
            <a:r>
              <a:rPr lang="es-CO" sz="3200" dirty="0">
                <a:solidFill>
                  <a:schemeClr val="accent5">
                    <a:lumMod val="75000"/>
                  </a:schemeClr>
                </a:solidFill>
              </a:rPr>
              <a:t>Resumen batería de indicadores</a:t>
            </a:r>
            <a:br>
              <a:rPr lang="es-CO" sz="3200" dirty="0">
                <a:solidFill>
                  <a:schemeClr val="accent5">
                    <a:lumMod val="75000"/>
                  </a:schemeClr>
                </a:solidFill>
              </a:rPr>
            </a:br>
            <a:r>
              <a:rPr lang="es-CO" sz="2400" dirty="0">
                <a:solidFill>
                  <a:schemeClr val="accent5">
                    <a:lumMod val="75000"/>
                  </a:schemeClr>
                </a:solidFill>
              </a:rPr>
              <a:t>Tres niveles de gestión PDI 2020 - 2028</a:t>
            </a:r>
            <a:endParaRPr lang="es-CO" sz="3200" dirty="0">
              <a:solidFill>
                <a:schemeClr val="accent5">
                  <a:lumMod val="75000"/>
                </a:schemeClr>
              </a:solidFill>
            </a:endParaRPr>
          </a:p>
        </p:txBody>
      </p:sp>
      <p:sp>
        <p:nvSpPr>
          <p:cNvPr id="4" name="Datos 3"/>
          <p:cNvSpPr/>
          <p:nvPr/>
        </p:nvSpPr>
        <p:spPr>
          <a:xfrm>
            <a:off x="1789289" y="1537133"/>
            <a:ext cx="2279896" cy="732407"/>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a:t>Excelencia Académica para la Formación Integral</a:t>
            </a:r>
          </a:p>
        </p:txBody>
      </p:sp>
      <p:sp>
        <p:nvSpPr>
          <p:cNvPr id="5" name="Datos 4"/>
          <p:cNvSpPr/>
          <p:nvPr/>
        </p:nvSpPr>
        <p:spPr>
          <a:xfrm>
            <a:off x="1329316" y="2351658"/>
            <a:ext cx="2279896" cy="732407"/>
          </a:xfrm>
          <a:prstGeom prst="flowChartInputOutp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O" sz="1100" dirty="0"/>
              <a:t>Creación, Gestión y Transferencia del conocimiento</a:t>
            </a:r>
          </a:p>
        </p:txBody>
      </p:sp>
      <p:sp>
        <p:nvSpPr>
          <p:cNvPr id="6" name="Datos 5"/>
          <p:cNvSpPr/>
          <p:nvPr/>
        </p:nvSpPr>
        <p:spPr>
          <a:xfrm>
            <a:off x="876555" y="3166181"/>
            <a:ext cx="2279896" cy="732407"/>
          </a:xfrm>
          <a:prstGeom prst="flowChartInputOutp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O" sz="1100" dirty="0"/>
              <a:t>Gestión del Contexto y Visibilidad Nacional e Internacional</a:t>
            </a:r>
          </a:p>
        </p:txBody>
      </p:sp>
      <p:sp>
        <p:nvSpPr>
          <p:cNvPr id="7" name="Datos 6"/>
          <p:cNvSpPr/>
          <p:nvPr/>
        </p:nvSpPr>
        <p:spPr>
          <a:xfrm>
            <a:off x="423794" y="3984587"/>
            <a:ext cx="2279896" cy="732407"/>
          </a:xfrm>
          <a:prstGeom prst="flowChartInputOutp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O" sz="1100"/>
              <a:t>Gestión y sostenibilidad institucional</a:t>
            </a:r>
          </a:p>
        </p:txBody>
      </p:sp>
      <p:sp>
        <p:nvSpPr>
          <p:cNvPr id="8" name="Datos 7"/>
          <p:cNvSpPr/>
          <p:nvPr/>
        </p:nvSpPr>
        <p:spPr>
          <a:xfrm>
            <a:off x="-33408" y="4806325"/>
            <a:ext cx="2279896" cy="732407"/>
          </a:xfrm>
          <a:prstGeom prst="flowChartInputOutp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O" sz="900" dirty="0"/>
              <a:t>Bienestar institucional, Calidad de Vida </a:t>
            </a:r>
          </a:p>
          <a:p>
            <a:pPr algn="ctr"/>
            <a:r>
              <a:rPr lang="es-CO" sz="900" dirty="0"/>
              <a:t>e inclusión en contextos universitarios</a:t>
            </a:r>
          </a:p>
        </p:txBody>
      </p:sp>
      <p:sp>
        <p:nvSpPr>
          <p:cNvPr id="9" name="Datos 8"/>
          <p:cNvSpPr/>
          <p:nvPr/>
        </p:nvSpPr>
        <p:spPr>
          <a:xfrm>
            <a:off x="4195140" y="1537133"/>
            <a:ext cx="2279896" cy="732407"/>
          </a:xfrm>
          <a:prstGeom prst="flowChartInputOutpu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dirty="0"/>
              <a:t>4 indicadores</a:t>
            </a:r>
          </a:p>
        </p:txBody>
      </p:sp>
      <p:sp>
        <p:nvSpPr>
          <p:cNvPr id="10" name="Datos 9"/>
          <p:cNvSpPr/>
          <p:nvPr/>
        </p:nvSpPr>
        <p:spPr>
          <a:xfrm>
            <a:off x="3724623" y="2351657"/>
            <a:ext cx="2279896" cy="732407"/>
          </a:xfrm>
          <a:prstGeom prst="flowChartInputOutpu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dirty="0"/>
              <a:t>3 indicadores</a:t>
            </a:r>
          </a:p>
        </p:txBody>
      </p:sp>
      <p:sp>
        <p:nvSpPr>
          <p:cNvPr id="11" name="Datos 10"/>
          <p:cNvSpPr/>
          <p:nvPr/>
        </p:nvSpPr>
        <p:spPr>
          <a:xfrm>
            <a:off x="3280737" y="3173395"/>
            <a:ext cx="2279896" cy="732407"/>
          </a:xfrm>
          <a:prstGeom prst="flowChartInputOutpu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dirty="0"/>
              <a:t>2 indicadores</a:t>
            </a:r>
          </a:p>
        </p:txBody>
      </p:sp>
      <p:sp>
        <p:nvSpPr>
          <p:cNvPr id="12" name="Datos 11"/>
          <p:cNvSpPr/>
          <p:nvPr/>
        </p:nvSpPr>
        <p:spPr>
          <a:xfrm>
            <a:off x="2817432" y="3987918"/>
            <a:ext cx="2279896" cy="732407"/>
          </a:xfrm>
          <a:prstGeom prst="flowChartInputOutpu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dirty="0"/>
              <a:t>5 indicadores</a:t>
            </a:r>
          </a:p>
        </p:txBody>
      </p:sp>
      <p:sp>
        <p:nvSpPr>
          <p:cNvPr id="13" name="Datos 12"/>
          <p:cNvSpPr/>
          <p:nvPr/>
        </p:nvSpPr>
        <p:spPr>
          <a:xfrm>
            <a:off x="2391304" y="4806325"/>
            <a:ext cx="2279896" cy="732407"/>
          </a:xfrm>
          <a:prstGeom prst="flowChartInputOutpu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dirty="0"/>
              <a:t>1 indicador</a:t>
            </a:r>
          </a:p>
        </p:txBody>
      </p:sp>
      <p:sp>
        <p:nvSpPr>
          <p:cNvPr id="14" name="Datos 13"/>
          <p:cNvSpPr/>
          <p:nvPr/>
        </p:nvSpPr>
        <p:spPr>
          <a:xfrm>
            <a:off x="6599089" y="1537132"/>
            <a:ext cx="2279896" cy="732407"/>
          </a:xfrm>
          <a:prstGeom prst="flowChartInputOutp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dirty="0"/>
              <a:t>16 indicadores</a:t>
            </a:r>
          </a:p>
        </p:txBody>
      </p:sp>
      <p:sp>
        <p:nvSpPr>
          <p:cNvPr id="15" name="Datos 14"/>
          <p:cNvSpPr/>
          <p:nvPr/>
        </p:nvSpPr>
        <p:spPr>
          <a:xfrm>
            <a:off x="6118028" y="2356095"/>
            <a:ext cx="2279896" cy="732407"/>
          </a:xfrm>
          <a:prstGeom prst="flowChartInputOutp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dirty="0"/>
              <a:t>15 indicadores</a:t>
            </a:r>
          </a:p>
        </p:txBody>
      </p:sp>
      <p:sp>
        <p:nvSpPr>
          <p:cNvPr id="16" name="Datos 15"/>
          <p:cNvSpPr/>
          <p:nvPr/>
        </p:nvSpPr>
        <p:spPr>
          <a:xfrm>
            <a:off x="5683017" y="3166181"/>
            <a:ext cx="2279896" cy="732407"/>
          </a:xfrm>
          <a:prstGeom prst="flowChartInputOutp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CO" dirty="0"/>
              <a:t>11 indicadores</a:t>
            </a:r>
          </a:p>
        </p:txBody>
      </p:sp>
      <p:sp>
        <p:nvSpPr>
          <p:cNvPr id="17" name="Datos 16"/>
          <p:cNvSpPr/>
          <p:nvPr/>
        </p:nvSpPr>
        <p:spPr>
          <a:xfrm>
            <a:off x="5240242" y="3991249"/>
            <a:ext cx="2279896" cy="732407"/>
          </a:xfrm>
          <a:prstGeom prst="flowChartInputOutp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O" dirty="0"/>
              <a:t>15 indicadores</a:t>
            </a:r>
          </a:p>
        </p:txBody>
      </p:sp>
      <p:sp>
        <p:nvSpPr>
          <p:cNvPr id="18" name="Datos 17"/>
          <p:cNvSpPr/>
          <p:nvPr/>
        </p:nvSpPr>
        <p:spPr>
          <a:xfrm>
            <a:off x="4780274" y="4816317"/>
            <a:ext cx="2279896" cy="732407"/>
          </a:xfrm>
          <a:prstGeom prst="flowChartInputOutp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O" dirty="0"/>
              <a:t>9 indicadores</a:t>
            </a:r>
          </a:p>
        </p:txBody>
      </p:sp>
      <p:sp>
        <p:nvSpPr>
          <p:cNvPr id="19" name="Rectángulo 18"/>
          <p:cNvSpPr/>
          <p:nvPr/>
        </p:nvSpPr>
        <p:spPr>
          <a:xfrm rot="18000000">
            <a:off x="121884" y="2230266"/>
            <a:ext cx="2478692" cy="523220"/>
          </a:xfrm>
          <a:prstGeom prst="rect">
            <a:avLst/>
          </a:prstGeom>
          <a:noFill/>
        </p:spPr>
        <p:txBody>
          <a:bodyPr wrap="none" lIns="91440" tIns="45720" rIns="91440" bIns="45720">
            <a:spAutoFit/>
          </a:bodyPr>
          <a:lstStyle/>
          <a:p>
            <a:pPr algn="ctr"/>
            <a:r>
              <a:rPr lang="es-ES" sz="2800" dirty="0">
                <a:ln w="0"/>
                <a:solidFill>
                  <a:schemeClr val="accent1"/>
                </a:solidFill>
                <a:effectLst>
                  <a:outerShdw blurRad="38100" dist="25400" dir="5400000" algn="ctr" rotWithShape="0">
                    <a:srgbClr val="6E747A">
                      <a:alpha val="43000"/>
                    </a:srgbClr>
                  </a:outerShdw>
                </a:effectLst>
              </a:rPr>
              <a:t>Pilar de gestión</a:t>
            </a:r>
          </a:p>
        </p:txBody>
      </p:sp>
      <p:sp>
        <p:nvSpPr>
          <p:cNvPr id="20" name="Rectángulo 19"/>
          <p:cNvSpPr/>
          <p:nvPr/>
        </p:nvSpPr>
        <p:spPr>
          <a:xfrm rot="17974780">
            <a:off x="1454770" y="2966126"/>
            <a:ext cx="3973716" cy="400110"/>
          </a:xfrm>
          <a:prstGeom prst="rect">
            <a:avLst/>
          </a:prstGeom>
          <a:noFill/>
        </p:spPr>
        <p:txBody>
          <a:bodyPr wrap="none" lIns="91440" tIns="45720" rIns="91440" bIns="45720">
            <a:spAutoFit/>
          </a:bodyPr>
          <a:lstStyle/>
          <a:p>
            <a:pPr algn="ctr"/>
            <a:r>
              <a:rPr lang="es-ES" sz="2000" dirty="0">
                <a:ln w="0"/>
                <a:solidFill>
                  <a:schemeClr val="accent1"/>
                </a:solidFill>
                <a:effectLst>
                  <a:outerShdw blurRad="38100" dist="25400" dir="5400000" algn="ctr" rotWithShape="0">
                    <a:srgbClr val="6E747A">
                      <a:alpha val="43000"/>
                    </a:srgbClr>
                  </a:outerShdw>
                </a:effectLst>
              </a:rPr>
              <a:t>Indicadores de impulsor estratégico</a:t>
            </a:r>
          </a:p>
        </p:txBody>
      </p:sp>
      <p:sp>
        <p:nvSpPr>
          <p:cNvPr id="21" name="Rectángulo 20"/>
          <p:cNvSpPr/>
          <p:nvPr/>
        </p:nvSpPr>
        <p:spPr>
          <a:xfrm rot="17974780">
            <a:off x="4675333" y="2477352"/>
            <a:ext cx="2837316" cy="400110"/>
          </a:xfrm>
          <a:prstGeom prst="rect">
            <a:avLst/>
          </a:prstGeom>
          <a:noFill/>
        </p:spPr>
        <p:txBody>
          <a:bodyPr wrap="none" lIns="91440" tIns="45720" rIns="91440" bIns="45720">
            <a:spAutoFit/>
          </a:bodyPr>
          <a:lstStyle/>
          <a:p>
            <a:pPr algn="ctr"/>
            <a:r>
              <a:rPr lang="es-ES" sz="2000" dirty="0">
                <a:ln w="0"/>
                <a:solidFill>
                  <a:schemeClr val="accent1"/>
                </a:solidFill>
                <a:effectLst>
                  <a:outerShdw blurRad="38100" dist="25400" dir="5400000" algn="ctr" rotWithShape="0">
                    <a:srgbClr val="6E747A">
                      <a:alpha val="43000"/>
                    </a:srgbClr>
                  </a:outerShdw>
                </a:effectLst>
              </a:rPr>
              <a:t>Indicadores de programa</a:t>
            </a:r>
          </a:p>
        </p:txBody>
      </p:sp>
      <p:sp>
        <p:nvSpPr>
          <p:cNvPr id="22" name="Rectángulo 21"/>
          <p:cNvSpPr/>
          <p:nvPr/>
        </p:nvSpPr>
        <p:spPr>
          <a:xfrm>
            <a:off x="2663495" y="5570910"/>
            <a:ext cx="1324273" cy="1077218"/>
          </a:xfrm>
          <a:prstGeom prst="rect">
            <a:avLst/>
          </a:prstGeom>
          <a:noFill/>
        </p:spPr>
        <p:txBody>
          <a:bodyPr wrap="none" lIns="91440" tIns="45720" rIns="91440" bIns="45720">
            <a:spAutoFit/>
          </a:bodyPr>
          <a:lstStyle/>
          <a:p>
            <a:pPr algn="ctr"/>
            <a:r>
              <a:rPr lang="es-ES" sz="2800" dirty="0">
                <a:ln w="0"/>
                <a:solidFill>
                  <a:schemeClr val="accent1"/>
                </a:solidFill>
                <a:effectLst>
                  <a:outerShdw blurRad="38100" dist="25400" dir="5400000" algn="ctr" rotWithShape="0">
                    <a:srgbClr val="6E747A">
                      <a:alpha val="43000"/>
                    </a:srgbClr>
                  </a:outerShdw>
                </a:effectLst>
              </a:rPr>
              <a:t>15</a:t>
            </a:r>
          </a:p>
          <a:p>
            <a:pPr algn="ctr"/>
            <a:r>
              <a:rPr lang="es-ES" dirty="0">
                <a:ln w="0"/>
                <a:effectLst>
                  <a:outerShdw blurRad="38100" dist="25400" dir="5400000" algn="ctr" rotWithShape="0">
                    <a:srgbClr val="6E747A">
                      <a:alpha val="43000"/>
                    </a:srgbClr>
                  </a:outerShdw>
                </a:effectLst>
              </a:rPr>
              <a:t>Indicadores </a:t>
            </a:r>
          </a:p>
          <a:p>
            <a:pPr algn="ctr"/>
            <a:r>
              <a:rPr lang="es-ES" dirty="0">
                <a:ln w="0"/>
                <a:effectLst>
                  <a:outerShdw blurRad="38100" dist="25400" dir="5400000" algn="ctr" rotWithShape="0">
                    <a:srgbClr val="6E747A">
                      <a:alpha val="43000"/>
                    </a:srgbClr>
                  </a:outerShdw>
                </a:effectLst>
              </a:rPr>
              <a:t>de efecto</a:t>
            </a:r>
          </a:p>
        </p:txBody>
      </p:sp>
      <p:sp>
        <p:nvSpPr>
          <p:cNvPr id="23" name="Rectángulo 22"/>
          <p:cNvSpPr/>
          <p:nvPr/>
        </p:nvSpPr>
        <p:spPr>
          <a:xfrm>
            <a:off x="5040949" y="5570910"/>
            <a:ext cx="1360244" cy="1077218"/>
          </a:xfrm>
          <a:prstGeom prst="rect">
            <a:avLst/>
          </a:prstGeom>
          <a:noFill/>
        </p:spPr>
        <p:txBody>
          <a:bodyPr wrap="none" lIns="91440" tIns="45720" rIns="91440" bIns="45720">
            <a:spAutoFit/>
          </a:bodyPr>
          <a:lstStyle/>
          <a:p>
            <a:pPr algn="ctr"/>
            <a:r>
              <a:rPr lang="es-ES" sz="2800" dirty="0">
                <a:ln w="0"/>
                <a:solidFill>
                  <a:schemeClr val="accent1"/>
                </a:solidFill>
                <a:effectLst>
                  <a:outerShdw blurRad="38100" dist="25400" dir="5400000" algn="ctr" rotWithShape="0">
                    <a:srgbClr val="6E747A">
                      <a:alpha val="43000"/>
                    </a:srgbClr>
                  </a:outerShdw>
                </a:effectLst>
              </a:rPr>
              <a:t>67</a:t>
            </a:r>
          </a:p>
          <a:p>
            <a:pPr algn="ctr"/>
            <a:r>
              <a:rPr lang="es-ES" dirty="0">
                <a:ln w="0"/>
                <a:effectLst>
                  <a:outerShdw blurRad="38100" dist="25400" dir="5400000" algn="ctr" rotWithShape="0">
                    <a:srgbClr val="6E747A">
                      <a:alpha val="43000"/>
                    </a:srgbClr>
                  </a:outerShdw>
                </a:effectLst>
              </a:rPr>
              <a:t>Indicadores </a:t>
            </a:r>
          </a:p>
          <a:p>
            <a:pPr algn="ctr"/>
            <a:r>
              <a:rPr lang="es-ES" dirty="0">
                <a:ln w="0"/>
                <a:effectLst>
                  <a:outerShdw blurRad="38100" dist="25400" dir="5400000" algn="ctr" rotWithShape="0">
                    <a:srgbClr val="6E747A">
                      <a:alpha val="43000"/>
                    </a:srgbClr>
                  </a:outerShdw>
                </a:effectLst>
              </a:rPr>
              <a:t>de resultado</a:t>
            </a:r>
          </a:p>
        </p:txBody>
      </p:sp>
      <p:sp>
        <p:nvSpPr>
          <p:cNvPr id="29" name="Rectángulo 28"/>
          <p:cNvSpPr/>
          <p:nvPr/>
        </p:nvSpPr>
        <p:spPr>
          <a:xfrm>
            <a:off x="7326733" y="4992846"/>
            <a:ext cx="1690079" cy="1661993"/>
          </a:xfrm>
          <a:prstGeom prst="rect">
            <a:avLst/>
          </a:prstGeom>
          <a:noFill/>
        </p:spPr>
        <p:txBody>
          <a:bodyPr wrap="none" lIns="91440" tIns="45720" rIns="91440" bIns="45720">
            <a:spAutoFit/>
          </a:bodyPr>
          <a:lstStyle/>
          <a:p>
            <a:pPr algn="ctr"/>
            <a:r>
              <a:rPr lang="es-ES" sz="5400" b="1" dirty="0">
                <a:ln w="0"/>
                <a:solidFill>
                  <a:schemeClr val="accent1"/>
                </a:solidFill>
                <a:effectLst>
                  <a:outerShdw blurRad="38100" dist="25400" dir="5400000" algn="ctr" rotWithShape="0">
                    <a:srgbClr val="6E747A">
                      <a:alpha val="43000"/>
                    </a:srgbClr>
                  </a:outerShdw>
                </a:effectLst>
              </a:rPr>
              <a:t>82</a:t>
            </a:r>
          </a:p>
          <a:p>
            <a:pPr algn="ctr"/>
            <a:r>
              <a:rPr lang="es-ES" sz="1600" b="1" dirty="0">
                <a:ln w="0"/>
                <a:solidFill>
                  <a:schemeClr val="accent1"/>
                </a:solidFill>
                <a:effectLst>
                  <a:outerShdw blurRad="38100" dist="25400" dir="5400000" algn="ctr" rotWithShape="0">
                    <a:srgbClr val="6E747A">
                      <a:alpha val="43000"/>
                    </a:srgbClr>
                  </a:outerShdw>
                </a:effectLst>
              </a:rPr>
              <a:t>Indicadores de</a:t>
            </a:r>
          </a:p>
          <a:p>
            <a:pPr algn="ctr"/>
            <a:r>
              <a:rPr lang="es-ES" sz="1600" b="1" dirty="0">
                <a:ln w="0"/>
                <a:solidFill>
                  <a:schemeClr val="accent1"/>
                </a:solidFill>
                <a:effectLst>
                  <a:outerShdw blurRad="38100" dist="25400" dir="5400000" algn="ctr" rotWithShape="0">
                    <a:srgbClr val="6E747A">
                      <a:alpha val="43000"/>
                    </a:srgbClr>
                  </a:outerShdw>
                </a:effectLst>
              </a:rPr>
              <a:t>Direccionamiento</a:t>
            </a:r>
          </a:p>
          <a:p>
            <a:pPr algn="ctr"/>
            <a:r>
              <a:rPr lang="es-ES" sz="1600" b="1" dirty="0">
                <a:ln w="0"/>
                <a:solidFill>
                  <a:schemeClr val="accent1"/>
                </a:solidFill>
                <a:effectLst>
                  <a:outerShdw blurRad="38100" dist="25400" dir="5400000" algn="ctr" rotWithShape="0">
                    <a:srgbClr val="6E747A">
                      <a:alpha val="43000"/>
                    </a:srgbClr>
                  </a:outerShdw>
                </a:effectLst>
              </a:rPr>
              <a:t>Estratégico</a:t>
            </a:r>
            <a:endParaRPr lang="es-ES" sz="2800" b="1"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930445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653040" y="262800"/>
            <a:ext cx="7886700" cy="80894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r>
              <a:rPr lang="es-CO" sz="3200" dirty="0">
                <a:solidFill>
                  <a:schemeClr val="accent5">
                    <a:lumMod val="75000"/>
                  </a:schemeClr>
                </a:solidFill>
              </a:rPr>
              <a:t>Comparativo batería de indicadores</a:t>
            </a:r>
            <a:br>
              <a:rPr lang="es-CO" sz="3200" dirty="0">
                <a:solidFill>
                  <a:schemeClr val="accent5">
                    <a:lumMod val="75000"/>
                  </a:schemeClr>
                </a:solidFill>
              </a:rPr>
            </a:br>
            <a:r>
              <a:rPr lang="es-CO" sz="2400" dirty="0">
                <a:solidFill>
                  <a:schemeClr val="accent5">
                    <a:lumMod val="75000"/>
                  </a:schemeClr>
                </a:solidFill>
              </a:rPr>
              <a:t>PDI 2009 – 2019 vs PDI 2020 - 2028</a:t>
            </a:r>
            <a:endParaRPr lang="es-CO" sz="3200" dirty="0">
              <a:solidFill>
                <a:schemeClr val="accent5">
                  <a:lumMod val="75000"/>
                </a:schemeClr>
              </a:solidFill>
            </a:endParaRPr>
          </a:p>
        </p:txBody>
      </p:sp>
      <p:sp>
        <p:nvSpPr>
          <p:cNvPr id="5" name="Rectángulo redondeado 4"/>
          <p:cNvSpPr/>
          <p:nvPr/>
        </p:nvSpPr>
        <p:spPr>
          <a:xfrm>
            <a:off x="520700" y="1589471"/>
            <a:ext cx="1917700" cy="723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Objetivos Institucionales</a:t>
            </a:r>
          </a:p>
        </p:txBody>
      </p:sp>
      <p:sp>
        <p:nvSpPr>
          <p:cNvPr id="6" name="Rectángulo redondeado 5"/>
          <p:cNvSpPr/>
          <p:nvPr/>
        </p:nvSpPr>
        <p:spPr>
          <a:xfrm>
            <a:off x="6622040" y="1589471"/>
            <a:ext cx="1917700" cy="723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Pilares de gestión</a:t>
            </a:r>
          </a:p>
        </p:txBody>
      </p:sp>
      <p:sp>
        <p:nvSpPr>
          <p:cNvPr id="7" name="Rectángulo redondeado 6"/>
          <p:cNvSpPr/>
          <p:nvPr/>
        </p:nvSpPr>
        <p:spPr>
          <a:xfrm>
            <a:off x="520700" y="2446933"/>
            <a:ext cx="1917700" cy="7239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O" dirty="0"/>
              <a:t>Indicadores de objetivo</a:t>
            </a:r>
          </a:p>
        </p:txBody>
      </p:sp>
      <p:sp>
        <p:nvSpPr>
          <p:cNvPr id="8" name="Rectángulo redondeado 7"/>
          <p:cNvSpPr/>
          <p:nvPr/>
        </p:nvSpPr>
        <p:spPr>
          <a:xfrm>
            <a:off x="6622040" y="2446933"/>
            <a:ext cx="1917700" cy="7239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O" sz="1600" dirty="0"/>
              <a:t>Indicadores de impulsor estratégico</a:t>
            </a:r>
          </a:p>
        </p:txBody>
      </p:sp>
      <p:sp>
        <p:nvSpPr>
          <p:cNvPr id="9" name="Rectángulo redondeado 8"/>
          <p:cNvSpPr/>
          <p:nvPr/>
        </p:nvSpPr>
        <p:spPr>
          <a:xfrm>
            <a:off x="520700" y="3372806"/>
            <a:ext cx="1917700" cy="7239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O" dirty="0"/>
              <a:t>Componentes</a:t>
            </a:r>
          </a:p>
        </p:txBody>
      </p:sp>
      <p:sp>
        <p:nvSpPr>
          <p:cNvPr id="10" name="Rectángulo redondeado 9"/>
          <p:cNvSpPr/>
          <p:nvPr/>
        </p:nvSpPr>
        <p:spPr>
          <a:xfrm>
            <a:off x="6622040" y="3372806"/>
            <a:ext cx="1917700" cy="7239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O" dirty="0"/>
              <a:t>Programas</a:t>
            </a:r>
          </a:p>
        </p:txBody>
      </p:sp>
      <p:sp>
        <p:nvSpPr>
          <p:cNvPr id="12" name="Rectángulo redondeado 11"/>
          <p:cNvSpPr/>
          <p:nvPr/>
        </p:nvSpPr>
        <p:spPr>
          <a:xfrm>
            <a:off x="520700" y="4250158"/>
            <a:ext cx="1917700" cy="7239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O" dirty="0"/>
              <a:t>Indicadores de Componente</a:t>
            </a:r>
          </a:p>
        </p:txBody>
      </p:sp>
      <p:sp>
        <p:nvSpPr>
          <p:cNvPr id="13" name="Rectángulo redondeado 12"/>
          <p:cNvSpPr/>
          <p:nvPr/>
        </p:nvSpPr>
        <p:spPr>
          <a:xfrm>
            <a:off x="6622040" y="4250158"/>
            <a:ext cx="1917700" cy="7239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O" dirty="0"/>
              <a:t>Indicadores de Programa</a:t>
            </a:r>
          </a:p>
        </p:txBody>
      </p:sp>
      <p:sp>
        <p:nvSpPr>
          <p:cNvPr id="14" name="Rectángulo redondeado 13"/>
          <p:cNvSpPr/>
          <p:nvPr/>
        </p:nvSpPr>
        <p:spPr>
          <a:xfrm>
            <a:off x="520700" y="5128105"/>
            <a:ext cx="1917700" cy="7239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O" dirty="0"/>
              <a:t>Proyectos</a:t>
            </a:r>
          </a:p>
        </p:txBody>
      </p:sp>
      <p:sp>
        <p:nvSpPr>
          <p:cNvPr id="15" name="Rectángulo redondeado 14"/>
          <p:cNvSpPr/>
          <p:nvPr/>
        </p:nvSpPr>
        <p:spPr>
          <a:xfrm>
            <a:off x="520700" y="5985567"/>
            <a:ext cx="1917700" cy="7239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dirty="0"/>
              <a:t>Planes Operativos</a:t>
            </a:r>
          </a:p>
        </p:txBody>
      </p:sp>
      <p:sp>
        <p:nvSpPr>
          <p:cNvPr id="16" name="Rectángulo redondeado 15"/>
          <p:cNvSpPr/>
          <p:nvPr/>
        </p:nvSpPr>
        <p:spPr>
          <a:xfrm>
            <a:off x="6622040" y="5128105"/>
            <a:ext cx="1917700" cy="7239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O" dirty="0"/>
              <a:t>Proyectos</a:t>
            </a:r>
          </a:p>
        </p:txBody>
      </p:sp>
      <p:sp>
        <p:nvSpPr>
          <p:cNvPr id="17" name="Rectángulo redondeado 16"/>
          <p:cNvSpPr/>
          <p:nvPr/>
        </p:nvSpPr>
        <p:spPr>
          <a:xfrm>
            <a:off x="6622040" y="5985567"/>
            <a:ext cx="1917700" cy="7239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dirty="0"/>
              <a:t>Planes Operativos</a:t>
            </a:r>
          </a:p>
        </p:txBody>
      </p:sp>
      <p:sp>
        <p:nvSpPr>
          <p:cNvPr id="18" name="Rectángulo 17"/>
          <p:cNvSpPr/>
          <p:nvPr/>
        </p:nvSpPr>
        <p:spPr>
          <a:xfrm>
            <a:off x="3204617" y="2347218"/>
            <a:ext cx="886781" cy="923330"/>
          </a:xfrm>
          <a:prstGeom prst="rect">
            <a:avLst/>
          </a:prstGeom>
          <a:noFill/>
        </p:spPr>
        <p:txBody>
          <a:bodyPr wrap="none" lIns="91440" tIns="45720" rIns="91440" bIns="45720">
            <a:spAutoFit/>
          </a:bodyPr>
          <a:lstStyle/>
          <a:p>
            <a:pPr algn="ctr"/>
            <a:r>
              <a:rPr lang="es-ES" sz="5400" b="1" cap="none" spc="0" dirty="0">
                <a:ln w="0"/>
                <a:solidFill>
                  <a:srgbClr val="D55816"/>
                </a:solidFill>
                <a:effectLst>
                  <a:outerShdw blurRad="38100" dist="25400" dir="5400000" algn="ctr" rotWithShape="0">
                    <a:srgbClr val="6E747A">
                      <a:alpha val="43000"/>
                    </a:srgbClr>
                  </a:outerShdw>
                </a:effectLst>
              </a:rPr>
              <a:t>18</a:t>
            </a:r>
          </a:p>
        </p:txBody>
      </p:sp>
      <p:sp>
        <p:nvSpPr>
          <p:cNvPr id="19" name="Rectángulo 18"/>
          <p:cNvSpPr/>
          <p:nvPr/>
        </p:nvSpPr>
        <p:spPr>
          <a:xfrm>
            <a:off x="3204617" y="3273091"/>
            <a:ext cx="886781" cy="923330"/>
          </a:xfrm>
          <a:prstGeom prst="rect">
            <a:avLst/>
          </a:prstGeom>
          <a:noFill/>
        </p:spPr>
        <p:txBody>
          <a:bodyPr wrap="none" lIns="91440" tIns="45720" rIns="91440" bIns="45720">
            <a:spAutoFit/>
          </a:bodyPr>
          <a:lstStyle/>
          <a:p>
            <a:pPr algn="ctr"/>
            <a:r>
              <a:rPr lang="es-ES" sz="5400" b="1" cap="none" spc="0" dirty="0">
                <a:ln w="0"/>
                <a:solidFill>
                  <a:srgbClr val="E19825"/>
                </a:solidFill>
                <a:effectLst>
                  <a:outerShdw blurRad="38100" dist="25400" dir="5400000" algn="ctr" rotWithShape="0">
                    <a:srgbClr val="6E747A">
                      <a:alpha val="43000"/>
                    </a:srgbClr>
                  </a:outerShdw>
                </a:effectLst>
              </a:rPr>
              <a:t>26</a:t>
            </a:r>
          </a:p>
        </p:txBody>
      </p:sp>
      <p:sp>
        <p:nvSpPr>
          <p:cNvPr id="20" name="Rectángulo 19"/>
          <p:cNvSpPr/>
          <p:nvPr/>
        </p:nvSpPr>
        <p:spPr>
          <a:xfrm>
            <a:off x="3029088" y="4150443"/>
            <a:ext cx="1237839" cy="923330"/>
          </a:xfrm>
          <a:prstGeom prst="rect">
            <a:avLst/>
          </a:prstGeom>
          <a:noFill/>
        </p:spPr>
        <p:txBody>
          <a:bodyPr wrap="none" lIns="91440" tIns="45720" rIns="91440" bIns="45720">
            <a:spAutoFit/>
          </a:bodyPr>
          <a:lstStyle/>
          <a:p>
            <a:pPr algn="ctr"/>
            <a:r>
              <a:rPr lang="es-ES" sz="5400" b="1" cap="none" spc="0" dirty="0">
                <a:ln w="0"/>
                <a:solidFill>
                  <a:srgbClr val="B19C7D"/>
                </a:solidFill>
                <a:effectLst>
                  <a:outerShdw blurRad="38100" dist="25400" dir="5400000" algn="ctr" rotWithShape="0">
                    <a:srgbClr val="6E747A">
                      <a:alpha val="43000"/>
                    </a:srgbClr>
                  </a:outerShdw>
                </a:effectLst>
              </a:rPr>
              <a:t>103</a:t>
            </a:r>
          </a:p>
        </p:txBody>
      </p:sp>
      <p:sp>
        <p:nvSpPr>
          <p:cNvPr id="21" name="Rectángulo 20"/>
          <p:cNvSpPr/>
          <p:nvPr/>
        </p:nvSpPr>
        <p:spPr>
          <a:xfrm>
            <a:off x="3204617" y="5028390"/>
            <a:ext cx="886781" cy="923330"/>
          </a:xfrm>
          <a:prstGeom prst="rect">
            <a:avLst/>
          </a:prstGeom>
          <a:noFill/>
        </p:spPr>
        <p:txBody>
          <a:bodyPr wrap="none" lIns="91440" tIns="45720" rIns="91440" bIns="45720">
            <a:spAutoFit/>
          </a:bodyPr>
          <a:lstStyle/>
          <a:p>
            <a:pPr algn="ctr"/>
            <a:r>
              <a:rPr lang="es-ES" sz="5400" b="1" cap="none" spc="0" dirty="0">
                <a:ln w="0"/>
                <a:solidFill>
                  <a:srgbClr val="7F5F52"/>
                </a:solidFill>
                <a:effectLst>
                  <a:outerShdw blurRad="38100" dist="25400" dir="5400000" algn="ctr" rotWithShape="0">
                    <a:srgbClr val="6E747A">
                      <a:alpha val="43000"/>
                    </a:srgbClr>
                  </a:outerShdw>
                </a:effectLst>
              </a:rPr>
              <a:t>35</a:t>
            </a:r>
          </a:p>
        </p:txBody>
      </p:sp>
      <p:sp>
        <p:nvSpPr>
          <p:cNvPr id="22" name="Rectángulo 21"/>
          <p:cNvSpPr/>
          <p:nvPr/>
        </p:nvSpPr>
        <p:spPr>
          <a:xfrm>
            <a:off x="3204617" y="5885852"/>
            <a:ext cx="886781" cy="923330"/>
          </a:xfrm>
          <a:prstGeom prst="rect">
            <a:avLst/>
          </a:prstGeom>
          <a:noFill/>
        </p:spPr>
        <p:txBody>
          <a:bodyPr wrap="none" lIns="91440" tIns="45720" rIns="91440" bIns="45720">
            <a:spAutoFit/>
          </a:bodyPr>
          <a:lstStyle/>
          <a:p>
            <a:pPr algn="ctr"/>
            <a:r>
              <a:rPr lang="es-ES" sz="5400" b="1" cap="none" spc="0" dirty="0">
                <a:ln w="0"/>
                <a:solidFill>
                  <a:srgbClr val="B27D49"/>
                </a:solidFill>
                <a:effectLst>
                  <a:outerShdw blurRad="38100" dist="25400" dir="5400000" algn="ctr" rotWithShape="0">
                    <a:srgbClr val="6E747A">
                      <a:alpha val="43000"/>
                    </a:srgbClr>
                  </a:outerShdw>
                </a:effectLst>
              </a:rPr>
              <a:t>92</a:t>
            </a:r>
          </a:p>
        </p:txBody>
      </p:sp>
      <p:sp>
        <p:nvSpPr>
          <p:cNvPr id="23" name="Rectángulo 22"/>
          <p:cNvSpPr/>
          <p:nvPr/>
        </p:nvSpPr>
        <p:spPr>
          <a:xfrm>
            <a:off x="3380145" y="1489756"/>
            <a:ext cx="535724" cy="923330"/>
          </a:xfrm>
          <a:prstGeom prst="rect">
            <a:avLst/>
          </a:prstGeom>
          <a:noFill/>
        </p:spPr>
        <p:txBody>
          <a:bodyPr wrap="none" lIns="91440" tIns="45720" rIns="91440" bIns="45720">
            <a:spAutoFit/>
          </a:bodyPr>
          <a:lstStyle/>
          <a:p>
            <a:pPr algn="ctr"/>
            <a:r>
              <a:rPr lang="es-ES" sz="5400" b="1" cap="none" spc="0" dirty="0">
                <a:ln w="0"/>
                <a:solidFill>
                  <a:schemeClr val="accent1"/>
                </a:solidFill>
                <a:effectLst>
                  <a:outerShdw blurRad="38100" dist="25400" dir="5400000" algn="ctr" rotWithShape="0">
                    <a:srgbClr val="6E747A">
                      <a:alpha val="43000"/>
                    </a:srgbClr>
                  </a:outerShdw>
                </a:effectLst>
              </a:rPr>
              <a:t>7</a:t>
            </a:r>
          </a:p>
        </p:txBody>
      </p:sp>
      <p:sp>
        <p:nvSpPr>
          <p:cNvPr id="24" name="Rectángulo 23"/>
          <p:cNvSpPr/>
          <p:nvPr/>
        </p:nvSpPr>
        <p:spPr>
          <a:xfrm>
            <a:off x="5033143" y="2347218"/>
            <a:ext cx="886781" cy="923330"/>
          </a:xfrm>
          <a:prstGeom prst="rect">
            <a:avLst/>
          </a:prstGeom>
          <a:noFill/>
        </p:spPr>
        <p:txBody>
          <a:bodyPr wrap="none" lIns="91440" tIns="45720" rIns="91440" bIns="45720">
            <a:spAutoFit/>
          </a:bodyPr>
          <a:lstStyle/>
          <a:p>
            <a:pPr algn="ctr"/>
            <a:r>
              <a:rPr lang="es-ES" sz="5400" b="1" cap="none" spc="0" dirty="0">
                <a:ln w="0"/>
                <a:solidFill>
                  <a:srgbClr val="D55816"/>
                </a:solidFill>
                <a:effectLst>
                  <a:outerShdw blurRad="38100" dist="25400" dir="5400000" algn="ctr" rotWithShape="0">
                    <a:srgbClr val="6E747A">
                      <a:alpha val="43000"/>
                    </a:srgbClr>
                  </a:outerShdw>
                </a:effectLst>
              </a:rPr>
              <a:t>15</a:t>
            </a:r>
          </a:p>
        </p:txBody>
      </p:sp>
      <p:sp>
        <p:nvSpPr>
          <p:cNvPr id="25" name="Rectángulo 24"/>
          <p:cNvSpPr/>
          <p:nvPr/>
        </p:nvSpPr>
        <p:spPr>
          <a:xfrm>
            <a:off x="5033143" y="3273091"/>
            <a:ext cx="886781" cy="923330"/>
          </a:xfrm>
          <a:prstGeom prst="rect">
            <a:avLst/>
          </a:prstGeom>
          <a:noFill/>
        </p:spPr>
        <p:txBody>
          <a:bodyPr wrap="none" lIns="91440" tIns="45720" rIns="91440" bIns="45720">
            <a:spAutoFit/>
          </a:bodyPr>
          <a:lstStyle/>
          <a:p>
            <a:pPr algn="ctr"/>
            <a:r>
              <a:rPr lang="es-ES" sz="5400" b="1" cap="none" spc="0" dirty="0">
                <a:ln w="0"/>
                <a:solidFill>
                  <a:srgbClr val="E19825"/>
                </a:solidFill>
                <a:effectLst>
                  <a:outerShdw blurRad="38100" dist="25400" dir="5400000" algn="ctr" rotWithShape="0">
                    <a:srgbClr val="6E747A">
                      <a:alpha val="43000"/>
                    </a:srgbClr>
                  </a:outerShdw>
                </a:effectLst>
              </a:rPr>
              <a:t>22</a:t>
            </a:r>
          </a:p>
        </p:txBody>
      </p:sp>
      <p:sp>
        <p:nvSpPr>
          <p:cNvPr id="26" name="Rectángulo 25"/>
          <p:cNvSpPr/>
          <p:nvPr/>
        </p:nvSpPr>
        <p:spPr>
          <a:xfrm>
            <a:off x="5033143" y="4150443"/>
            <a:ext cx="886781" cy="923330"/>
          </a:xfrm>
          <a:prstGeom prst="rect">
            <a:avLst/>
          </a:prstGeom>
          <a:noFill/>
        </p:spPr>
        <p:txBody>
          <a:bodyPr wrap="none" lIns="91440" tIns="45720" rIns="91440" bIns="45720">
            <a:spAutoFit/>
          </a:bodyPr>
          <a:lstStyle/>
          <a:p>
            <a:pPr algn="ctr"/>
            <a:r>
              <a:rPr lang="es-ES" sz="5400" b="1" cap="none" spc="0" dirty="0">
                <a:ln w="0"/>
                <a:solidFill>
                  <a:srgbClr val="B19C7D"/>
                </a:solidFill>
                <a:effectLst>
                  <a:outerShdw blurRad="38100" dist="25400" dir="5400000" algn="ctr" rotWithShape="0">
                    <a:srgbClr val="6E747A">
                      <a:alpha val="43000"/>
                    </a:srgbClr>
                  </a:outerShdw>
                </a:effectLst>
              </a:rPr>
              <a:t>67</a:t>
            </a:r>
          </a:p>
        </p:txBody>
      </p:sp>
      <p:sp>
        <p:nvSpPr>
          <p:cNvPr id="27" name="Rectángulo 26"/>
          <p:cNvSpPr/>
          <p:nvPr/>
        </p:nvSpPr>
        <p:spPr>
          <a:xfrm>
            <a:off x="5033143" y="5028390"/>
            <a:ext cx="886781" cy="923330"/>
          </a:xfrm>
          <a:prstGeom prst="rect">
            <a:avLst/>
          </a:prstGeom>
          <a:noFill/>
        </p:spPr>
        <p:txBody>
          <a:bodyPr wrap="none" lIns="91440" tIns="45720" rIns="91440" bIns="45720">
            <a:spAutoFit/>
          </a:bodyPr>
          <a:lstStyle/>
          <a:p>
            <a:pPr algn="ctr"/>
            <a:r>
              <a:rPr lang="es-ES" sz="5400" b="1" cap="none" spc="0" dirty="0">
                <a:ln w="0"/>
                <a:solidFill>
                  <a:srgbClr val="7F5F52"/>
                </a:solidFill>
                <a:effectLst>
                  <a:outerShdw blurRad="38100" dist="25400" dir="5400000" algn="ctr" rotWithShape="0">
                    <a:srgbClr val="6E747A">
                      <a:alpha val="43000"/>
                    </a:srgbClr>
                  </a:outerShdw>
                </a:effectLst>
              </a:rPr>
              <a:t>47</a:t>
            </a:r>
          </a:p>
        </p:txBody>
      </p:sp>
      <p:sp>
        <p:nvSpPr>
          <p:cNvPr id="28" name="Rectángulo 27"/>
          <p:cNvSpPr/>
          <p:nvPr/>
        </p:nvSpPr>
        <p:spPr>
          <a:xfrm>
            <a:off x="4857614" y="5885852"/>
            <a:ext cx="1237839" cy="923330"/>
          </a:xfrm>
          <a:prstGeom prst="rect">
            <a:avLst/>
          </a:prstGeom>
          <a:noFill/>
        </p:spPr>
        <p:txBody>
          <a:bodyPr wrap="none" lIns="91440" tIns="45720" rIns="91440" bIns="45720">
            <a:spAutoFit/>
          </a:bodyPr>
          <a:lstStyle/>
          <a:p>
            <a:pPr algn="ctr"/>
            <a:r>
              <a:rPr lang="es-ES" sz="5400" b="1" cap="none" spc="0" dirty="0">
                <a:ln w="0"/>
                <a:solidFill>
                  <a:srgbClr val="B27D49"/>
                </a:solidFill>
                <a:effectLst>
                  <a:outerShdw blurRad="38100" dist="25400" dir="5400000" algn="ctr" rotWithShape="0">
                    <a:srgbClr val="6E747A">
                      <a:alpha val="43000"/>
                    </a:srgbClr>
                  </a:outerShdw>
                </a:effectLst>
              </a:rPr>
              <a:t>126</a:t>
            </a:r>
          </a:p>
        </p:txBody>
      </p:sp>
      <p:sp>
        <p:nvSpPr>
          <p:cNvPr id="29" name="Rectángulo 28"/>
          <p:cNvSpPr/>
          <p:nvPr/>
        </p:nvSpPr>
        <p:spPr>
          <a:xfrm>
            <a:off x="5208671" y="1489756"/>
            <a:ext cx="535724" cy="923330"/>
          </a:xfrm>
          <a:prstGeom prst="rect">
            <a:avLst/>
          </a:prstGeom>
          <a:noFill/>
        </p:spPr>
        <p:txBody>
          <a:bodyPr wrap="none" lIns="91440" tIns="45720" rIns="91440" bIns="45720">
            <a:spAutoFit/>
          </a:bodyPr>
          <a:lstStyle/>
          <a:p>
            <a:pPr algn="ctr"/>
            <a:r>
              <a:rPr lang="es-ES" sz="5400" b="1" cap="none" spc="0" dirty="0">
                <a:ln w="0"/>
                <a:solidFill>
                  <a:schemeClr val="accent1"/>
                </a:solidFill>
                <a:effectLst>
                  <a:outerShdw blurRad="38100" dist="25400" dir="5400000" algn="ctr" rotWithShape="0">
                    <a:srgbClr val="6E747A">
                      <a:alpha val="43000"/>
                    </a:srgbClr>
                  </a:outerShdw>
                </a:effectLst>
              </a:rPr>
              <a:t>5</a:t>
            </a:r>
          </a:p>
        </p:txBody>
      </p:sp>
      <p:sp>
        <p:nvSpPr>
          <p:cNvPr id="30" name="Flecha derecha 29"/>
          <p:cNvSpPr/>
          <p:nvPr/>
        </p:nvSpPr>
        <p:spPr>
          <a:xfrm>
            <a:off x="2518298" y="1827129"/>
            <a:ext cx="239283" cy="248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Flecha derecha 30"/>
          <p:cNvSpPr/>
          <p:nvPr/>
        </p:nvSpPr>
        <p:spPr>
          <a:xfrm>
            <a:off x="2518298" y="2686993"/>
            <a:ext cx="239283" cy="24858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O"/>
          </a:p>
        </p:txBody>
      </p:sp>
      <p:sp>
        <p:nvSpPr>
          <p:cNvPr id="32" name="Flecha derecha 31"/>
          <p:cNvSpPr/>
          <p:nvPr/>
        </p:nvSpPr>
        <p:spPr>
          <a:xfrm>
            <a:off x="2518298" y="3610464"/>
            <a:ext cx="239283" cy="24858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p>
        </p:txBody>
      </p:sp>
      <p:sp>
        <p:nvSpPr>
          <p:cNvPr id="33" name="Flecha derecha 32"/>
          <p:cNvSpPr/>
          <p:nvPr/>
        </p:nvSpPr>
        <p:spPr>
          <a:xfrm>
            <a:off x="2518298" y="4487816"/>
            <a:ext cx="239283" cy="24858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a:p>
        </p:txBody>
      </p:sp>
      <p:sp>
        <p:nvSpPr>
          <p:cNvPr id="34" name="Flecha derecha 33"/>
          <p:cNvSpPr/>
          <p:nvPr/>
        </p:nvSpPr>
        <p:spPr>
          <a:xfrm>
            <a:off x="2518298" y="5365763"/>
            <a:ext cx="239283" cy="24858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O"/>
          </a:p>
        </p:txBody>
      </p:sp>
      <p:sp>
        <p:nvSpPr>
          <p:cNvPr id="35" name="Flecha derecha 34"/>
          <p:cNvSpPr/>
          <p:nvPr/>
        </p:nvSpPr>
        <p:spPr>
          <a:xfrm>
            <a:off x="2518298" y="6223225"/>
            <a:ext cx="239283" cy="24858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a:p>
        </p:txBody>
      </p:sp>
      <p:sp>
        <p:nvSpPr>
          <p:cNvPr id="36" name="Flecha derecha 35"/>
          <p:cNvSpPr/>
          <p:nvPr/>
        </p:nvSpPr>
        <p:spPr>
          <a:xfrm rot="10800000">
            <a:off x="6326869" y="1827129"/>
            <a:ext cx="239283" cy="248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Flecha derecha 36"/>
          <p:cNvSpPr/>
          <p:nvPr/>
        </p:nvSpPr>
        <p:spPr>
          <a:xfrm rot="10800000">
            <a:off x="6326869" y="2686993"/>
            <a:ext cx="239283" cy="24858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O"/>
          </a:p>
        </p:txBody>
      </p:sp>
      <p:sp>
        <p:nvSpPr>
          <p:cNvPr id="38" name="Flecha derecha 37"/>
          <p:cNvSpPr/>
          <p:nvPr/>
        </p:nvSpPr>
        <p:spPr>
          <a:xfrm rot="10800000">
            <a:off x="6326869" y="3610464"/>
            <a:ext cx="239283" cy="24858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p>
        </p:txBody>
      </p:sp>
      <p:sp>
        <p:nvSpPr>
          <p:cNvPr id="39" name="Flecha derecha 38"/>
          <p:cNvSpPr/>
          <p:nvPr/>
        </p:nvSpPr>
        <p:spPr>
          <a:xfrm rot="10800000">
            <a:off x="6326869" y="4487816"/>
            <a:ext cx="239283" cy="24858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a:p>
        </p:txBody>
      </p:sp>
      <p:sp>
        <p:nvSpPr>
          <p:cNvPr id="40" name="Flecha derecha 39"/>
          <p:cNvSpPr/>
          <p:nvPr/>
        </p:nvSpPr>
        <p:spPr>
          <a:xfrm rot="10800000">
            <a:off x="6326869" y="5365763"/>
            <a:ext cx="239283" cy="24858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O"/>
          </a:p>
        </p:txBody>
      </p:sp>
      <p:sp>
        <p:nvSpPr>
          <p:cNvPr id="41" name="Flecha derecha 40"/>
          <p:cNvSpPr/>
          <p:nvPr/>
        </p:nvSpPr>
        <p:spPr>
          <a:xfrm rot="10800000">
            <a:off x="6326869" y="6223225"/>
            <a:ext cx="239283" cy="24858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a:p>
        </p:txBody>
      </p:sp>
      <p:sp>
        <p:nvSpPr>
          <p:cNvPr id="2" name="CuadroTexto 1"/>
          <p:cNvSpPr txBox="1"/>
          <p:nvPr/>
        </p:nvSpPr>
        <p:spPr>
          <a:xfrm>
            <a:off x="560993" y="1187509"/>
            <a:ext cx="1822055" cy="400110"/>
          </a:xfrm>
          <a:prstGeom prst="rect">
            <a:avLst/>
          </a:prstGeom>
          <a:noFill/>
        </p:spPr>
        <p:txBody>
          <a:bodyPr wrap="square" rtlCol="0">
            <a:spAutoFit/>
          </a:bodyPr>
          <a:lstStyle/>
          <a:p>
            <a:pPr algn="ctr"/>
            <a:r>
              <a:rPr lang="es-CO" sz="2000" b="1" dirty="0"/>
              <a:t>PDI 2009-2019</a:t>
            </a:r>
          </a:p>
        </p:txBody>
      </p:sp>
      <p:sp>
        <p:nvSpPr>
          <p:cNvPr id="42" name="CuadroTexto 41"/>
          <p:cNvSpPr txBox="1"/>
          <p:nvPr/>
        </p:nvSpPr>
        <p:spPr>
          <a:xfrm>
            <a:off x="6717685" y="1201935"/>
            <a:ext cx="1822055" cy="400110"/>
          </a:xfrm>
          <a:prstGeom prst="rect">
            <a:avLst/>
          </a:prstGeom>
          <a:noFill/>
        </p:spPr>
        <p:txBody>
          <a:bodyPr wrap="square" rtlCol="0">
            <a:spAutoFit/>
          </a:bodyPr>
          <a:lstStyle/>
          <a:p>
            <a:pPr algn="ctr"/>
            <a:r>
              <a:rPr lang="es-CO" sz="2000" b="1" dirty="0"/>
              <a:t>PDI 2020-2028</a:t>
            </a:r>
          </a:p>
        </p:txBody>
      </p:sp>
    </p:spTree>
    <p:extLst>
      <p:ext uri="{BB962C8B-B14F-4D97-AF65-F5344CB8AC3E}">
        <p14:creationId xmlns:p14="http://schemas.microsoft.com/office/powerpoint/2010/main" val="1923124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308763" y="2851399"/>
            <a:ext cx="1278658" cy="3658787"/>
          </a:xfrm>
          <a:prstGeom prst="rect">
            <a:avLst/>
          </a:prstGeom>
        </p:spPr>
      </p:pic>
      <p:pic>
        <p:nvPicPr>
          <p:cNvPr id="20" name="Imagen 19"/>
          <p:cNvPicPr>
            <a:picLocks noChangeAspect="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522786" y="2851399"/>
            <a:ext cx="1278658" cy="3658787"/>
          </a:xfrm>
          <a:prstGeom prst="rect">
            <a:avLst/>
          </a:prstGeom>
        </p:spPr>
      </p:pic>
      <p:pic>
        <p:nvPicPr>
          <p:cNvPr id="19" name="Imagen 18">
            <a:extLst>
              <a:ext uri="{FF2B5EF4-FFF2-40B4-BE49-F238E27FC236}">
                <a16:creationId xmlns:a16="http://schemas.microsoft.com/office/drawing/2014/main" id="{5E7D694A-157D-6444-9493-2A49D817423B}"/>
              </a:ext>
            </a:extLst>
          </p:cNvPr>
          <p:cNvPicPr>
            <a:picLocks noChangeAspect="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325801" y="2879531"/>
            <a:ext cx="1047596" cy="3621179"/>
          </a:xfrm>
          <a:prstGeom prst="rect">
            <a:avLst/>
          </a:prstGeom>
        </p:spPr>
      </p:pic>
      <p:pic>
        <p:nvPicPr>
          <p:cNvPr id="30" name="Imagen 29">
            <a:extLst>
              <a:ext uri="{FF2B5EF4-FFF2-40B4-BE49-F238E27FC236}">
                <a16:creationId xmlns:a16="http://schemas.microsoft.com/office/drawing/2014/main" id="{BEB4C449-F96D-46D5-A84C-3C6CD5F6F354}"/>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24542" y="1745177"/>
            <a:ext cx="8125097" cy="1113180"/>
          </a:xfrm>
          <a:prstGeom prst="rect">
            <a:avLst/>
          </a:prstGeom>
        </p:spPr>
      </p:pic>
      <p:pic>
        <p:nvPicPr>
          <p:cNvPr id="2" name="Imagen 1"/>
          <p:cNvPicPr>
            <a:picLocks noChangeAspect="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04989" y="2838902"/>
            <a:ext cx="1143986" cy="3658788"/>
          </a:xfrm>
          <a:prstGeom prst="rect">
            <a:avLst/>
          </a:prstGeom>
        </p:spPr>
      </p:pic>
      <p:pic>
        <p:nvPicPr>
          <p:cNvPr id="3" name="Imagen 2"/>
          <p:cNvPicPr>
            <a:picLocks noChangeAspect="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084341" y="2858357"/>
            <a:ext cx="1306094" cy="3658788"/>
          </a:xfrm>
          <a:prstGeom prst="rect">
            <a:avLst/>
          </a:prstGeom>
        </p:spPr>
      </p:pic>
      <p:pic>
        <p:nvPicPr>
          <p:cNvPr id="5" name="Imagen 4"/>
          <p:cNvPicPr>
            <a:picLocks noChangeAspect="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06006" y="2838902"/>
            <a:ext cx="1124711" cy="3658789"/>
          </a:xfrm>
          <a:prstGeom prst="rect">
            <a:avLst/>
          </a:prstGeom>
        </p:spPr>
      </p:pic>
      <p:sp>
        <p:nvSpPr>
          <p:cNvPr id="11" name="Rectángulo 10"/>
          <p:cNvSpPr/>
          <p:nvPr/>
        </p:nvSpPr>
        <p:spPr>
          <a:xfrm>
            <a:off x="1993539" y="4587713"/>
            <a:ext cx="1487780" cy="438582"/>
          </a:xfrm>
          <a:prstGeom prst="rect">
            <a:avLst/>
          </a:prstGeom>
          <a:noFill/>
        </p:spPr>
        <p:txBody>
          <a:bodyPr wrap="square" lIns="68580" tIns="34290" rIns="68580" bIns="34290">
            <a:spAutoFit/>
          </a:bodyPr>
          <a:lstStyle/>
          <a:p>
            <a:pPr algn="ctr"/>
            <a:r>
              <a:rPr lang="es-ES" sz="1200" b="1" dirty="0">
                <a:ln w="0"/>
                <a:effectLst>
                  <a:outerShdw blurRad="38100" dist="19050" dir="2700000" algn="tl" rotWithShape="0">
                    <a:schemeClr val="dk1">
                      <a:alpha val="40000"/>
                    </a:schemeClr>
                  </a:outerShdw>
                </a:effectLst>
              </a:rPr>
              <a:t>P2. Desarrollo Docente </a:t>
            </a:r>
          </a:p>
        </p:txBody>
      </p:sp>
      <p:sp>
        <p:nvSpPr>
          <p:cNvPr id="12" name="Rectángulo 11"/>
          <p:cNvSpPr/>
          <p:nvPr/>
        </p:nvSpPr>
        <p:spPr>
          <a:xfrm>
            <a:off x="830418" y="4587713"/>
            <a:ext cx="1487780" cy="438582"/>
          </a:xfrm>
          <a:prstGeom prst="rect">
            <a:avLst/>
          </a:prstGeom>
          <a:noFill/>
        </p:spPr>
        <p:txBody>
          <a:bodyPr wrap="square" lIns="68580" tIns="34290" rIns="68580" bIns="34290">
            <a:spAutoFit/>
          </a:bodyPr>
          <a:lstStyle/>
          <a:p>
            <a:pPr algn="ctr"/>
            <a:r>
              <a:rPr lang="es-ES" sz="1200" b="1" dirty="0">
                <a:ln w="0"/>
                <a:effectLst>
                  <a:outerShdw blurRad="38100" dist="19050" dir="2700000" algn="tl" rotWithShape="0">
                    <a:schemeClr val="dk1">
                      <a:alpha val="40000"/>
                    </a:schemeClr>
                  </a:outerShdw>
                </a:effectLst>
              </a:rPr>
              <a:t>P1. Gestión Curricular </a:t>
            </a:r>
          </a:p>
        </p:txBody>
      </p:sp>
      <p:sp>
        <p:nvSpPr>
          <p:cNvPr id="13" name="Rectángulo 12"/>
          <p:cNvSpPr/>
          <p:nvPr/>
        </p:nvSpPr>
        <p:spPr>
          <a:xfrm>
            <a:off x="4398795" y="4218382"/>
            <a:ext cx="1098594" cy="1177245"/>
          </a:xfrm>
          <a:prstGeom prst="rect">
            <a:avLst/>
          </a:prstGeom>
          <a:noFill/>
        </p:spPr>
        <p:txBody>
          <a:bodyPr wrap="square" lIns="68580" tIns="34290" rIns="68580" bIns="34290">
            <a:spAutoFit/>
          </a:bodyPr>
          <a:lstStyle/>
          <a:p>
            <a:pPr algn="ctr"/>
            <a:r>
              <a:rPr lang="es-ES" sz="1200" b="1" dirty="0">
                <a:ln w="0"/>
                <a:effectLst>
                  <a:outerShdw blurRad="38100" dist="19050" dir="2700000" algn="tl" rotWithShape="0">
                    <a:schemeClr val="dk1">
                      <a:alpha val="40000"/>
                    </a:schemeClr>
                  </a:outerShdw>
                </a:effectLst>
              </a:rPr>
              <a:t> P4. </a:t>
            </a:r>
            <a:r>
              <a:rPr lang="es-CO" sz="1200" b="1" dirty="0">
                <a:ln w="0"/>
                <a:effectLst>
                  <a:outerShdw blurRad="38100" dist="19050" dir="2700000" algn="tl" rotWithShape="0">
                    <a:schemeClr val="dk1">
                      <a:alpha val="40000"/>
                    </a:schemeClr>
                  </a:outerShdw>
                </a:effectLst>
              </a:rPr>
              <a:t>Medios, recursos e integración de TIC en los procesos educativos </a:t>
            </a:r>
            <a:endParaRPr lang="es-ES" sz="1200" b="1" dirty="0">
              <a:ln w="0"/>
              <a:effectLst>
                <a:outerShdw blurRad="38100" dist="19050" dir="2700000" algn="tl" rotWithShape="0">
                  <a:schemeClr val="dk1">
                    <a:alpha val="40000"/>
                  </a:schemeClr>
                </a:outerShdw>
              </a:effectLst>
            </a:endParaRPr>
          </a:p>
        </p:txBody>
      </p:sp>
      <p:sp>
        <p:nvSpPr>
          <p:cNvPr id="15" name="Rectángulo 14"/>
          <p:cNvSpPr/>
          <p:nvPr/>
        </p:nvSpPr>
        <p:spPr>
          <a:xfrm>
            <a:off x="6844766" y="4310715"/>
            <a:ext cx="1358512" cy="992579"/>
          </a:xfrm>
          <a:prstGeom prst="rect">
            <a:avLst/>
          </a:prstGeom>
          <a:noFill/>
        </p:spPr>
        <p:txBody>
          <a:bodyPr wrap="square" lIns="68580" tIns="34290" rIns="68580" bIns="34290">
            <a:spAutoFit/>
          </a:bodyPr>
          <a:lstStyle/>
          <a:p>
            <a:pPr algn="ctr"/>
            <a:r>
              <a:rPr lang="es-ES" sz="1050" b="1" dirty="0">
                <a:ln w="0"/>
                <a:effectLst>
                  <a:outerShdw blurRad="38100" dist="19050" dir="2700000" algn="tl" rotWithShape="0">
                    <a:schemeClr val="dk1">
                      <a:alpha val="40000"/>
                    </a:schemeClr>
                  </a:outerShdw>
                </a:effectLst>
              </a:rPr>
              <a:t> </a:t>
            </a:r>
            <a:r>
              <a:rPr lang="es-ES" sz="1200" b="1" dirty="0">
                <a:ln w="0"/>
                <a:effectLst>
                  <a:outerShdw blurRad="38100" dist="19050" dir="2700000" algn="tl" rotWithShape="0">
                    <a:schemeClr val="dk1">
                      <a:alpha val="40000"/>
                    </a:schemeClr>
                  </a:outerShdw>
                </a:effectLst>
              </a:rPr>
              <a:t>P6. </a:t>
            </a:r>
            <a:r>
              <a:rPr lang="es-CO" sz="1200" b="1" dirty="0">
                <a:ln w="0"/>
                <a:effectLst>
                  <a:outerShdw blurRad="38100" dist="19050" dir="2700000" algn="tl" rotWithShape="0">
                    <a:schemeClr val="dk1">
                      <a:alpha val="40000"/>
                    </a:schemeClr>
                  </a:outerShdw>
                </a:effectLst>
              </a:rPr>
              <a:t>Acceso, inserción y acompañamiento a la vida universitaria</a:t>
            </a:r>
            <a:endParaRPr lang="es-ES" sz="1200" b="1" dirty="0">
              <a:ln w="0"/>
              <a:effectLst>
                <a:outerShdw blurRad="38100" dist="19050" dir="2700000" algn="tl" rotWithShape="0">
                  <a:schemeClr val="dk1">
                    <a:alpha val="40000"/>
                  </a:schemeClr>
                </a:outerShdw>
              </a:effectLst>
            </a:endParaRPr>
          </a:p>
        </p:txBody>
      </p:sp>
      <p:sp>
        <p:nvSpPr>
          <p:cNvPr id="22" name="Rectángulo 21"/>
          <p:cNvSpPr/>
          <p:nvPr/>
        </p:nvSpPr>
        <p:spPr>
          <a:xfrm>
            <a:off x="2819400" y="2034462"/>
            <a:ext cx="3284513" cy="415286"/>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cs typeface="Arial" panose="020B0604020202020204" pitchFamily="34" charset="0"/>
              </a:rPr>
              <a:t>Excelencia Académica para la Formación Integral</a:t>
            </a:r>
            <a:endParaRPr lang="es-ES" b="1" dirty="0">
              <a:solidFill>
                <a:srgbClr val="C00000"/>
              </a:solidFill>
              <a:cs typeface="Arial" panose="020B0604020202020204" pitchFamily="34" charset="0"/>
            </a:endParaRPr>
          </a:p>
        </p:txBody>
      </p:sp>
      <p:pic>
        <p:nvPicPr>
          <p:cNvPr id="23" name="Imagen 22"/>
          <p:cNvPicPr>
            <a:picLocks noChangeAspect="1"/>
          </p:cNvPicPr>
          <p:nvPr/>
        </p:nvPicPr>
        <p:blipFill rotWithShape="1">
          <a:blip r:embed="rId6"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8133" t="15300" r="28660" b="18625"/>
          <a:stretch/>
        </p:blipFill>
        <p:spPr>
          <a:xfrm rot="5400000">
            <a:off x="3563612" y="294493"/>
            <a:ext cx="663950" cy="5768414"/>
          </a:xfrm>
          <a:prstGeom prst="rect">
            <a:avLst/>
          </a:prstGeom>
        </p:spPr>
      </p:pic>
      <p:sp>
        <p:nvSpPr>
          <p:cNvPr id="25" name="Rectángulo 24"/>
          <p:cNvSpPr/>
          <p:nvPr/>
        </p:nvSpPr>
        <p:spPr>
          <a:xfrm>
            <a:off x="1052946" y="2879531"/>
            <a:ext cx="5726849" cy="66395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1050" b="1" dirty="0">
                <a:cs typeface="Arial" panose="020B0604020202020204" pitchFamily="34" charset="0"/>
              </a:rPr>
              <a:t>Renovar o innovar los currículos  de los programas académicos  y  crear programas pertinentes acordes con el proyecto educativo institucional y las tendencias de tecnologías de información y comunicación</a:t>
            </a:r>
          </a:p>
        </p:txBody>
      </p:sp>
      <p:pic>
        <p:nvPicPr>
          <p:cNvPr id="26" name="Imagen 25"/>
          <p:cNvPicPr>
            <a:picLocks noChangeAspect="1"/>
          </p:cNvPicPr>
          <p:nvPr/>
        </p:nvPicPr>
        <p:blipFill rotWithShape="1">
          <a:blip r:embed="rId6"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8133" t="15300" r="28660" b="18625"/>
          <a:stretch/>
        </p:blipFill>
        <p:spPr>
          <a:xfrm rot="5400000">
            <a:off x="7136386" y="2608522"/>
            <a:ext cx="663950" cy="1124711"/>
          </a:xfrm>
          <a:prstGeom prst="rect">
            <a:avLst/>
          </a:prstGeom>
        </p:spPr>
      </p:pic>
      <p:sp>
        <p:nvSpPr>
          <p:cNvPr id="27" name="Rectángulo 26"/>
          <p:cNvSpPr/>
          <p:nvPr/>
        </p:nvSpPr>
        <p:spPr>
          <a:xfrm>
            <a:off x="6906006" y="2838903"/>
            <a:ext cx="1124711" cy="66395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1050" b="1" dirty="0">
                <a:cs typeface="Arial" panose="020B0604020202020204" pitchFamily="34" charset="0"/>
              </a:rPr>
              <a:t>Disminuir la deserción y lograr el egreso oportuno</a:t>
            </a:r>
          </a:p>
        </p:txBody>
      </p:sp>
      <p:sp>
        <p:nvSpPr>
          <p:cNvPr id="4" name="Rectángulo 3">
            <a:extLst>
              <a:ext uri="{FF2B5EF4-FFF2-40B4-BE49-F238E27FC236}">
                <a16:creationId xmlns:a16="http://schemas.microsoft.com/office/drawing/2014/main" id="{113E8E6D-0993-0645-917B-1A61EE0C10C5}"/>
              </a:ext>
            </a:extLst>
          </p:cNvPr>
          <p:cNvSpPr/>
          <p:nvPr/>
        </p:nvSpPr>
        <p:spPr>
          <a:xfrm>
            <a:off x="3371611" y="4391506"/>
            <a:ext cx="1084063" cy="830997"/>
          </a:xfrm>
          <a:prstGeom prst="rect">
            <a:avLst/>
          </a:prstGeom>
        </p:spPr>
        <p:txBody>
          <a:bodyPr wrap="square">
            <a:spAutoFit/>
          </a:bodyPr>
          <a:lstStyle/>
          <a:p>
            <a:pPr algn="ctr"/>
            <a:r>
              <a:rPr lang="es-CO" sz="1200" b="1" dirty="0"/>
              <a:t>P3. Vinculación e integración del Egresado</a:t>
            </a:r>
          </a:p>
        </p:txBody>
      </p:sp>
      <p:sp>
        <p:nvSpPr>
          <p:cNvPr id="18" name="Rectángulo 17"/>
          <p:cNvSpPr/>
          <p:nvPr/>
        </p:nvSpPr>
        <p:spPr>
          <a:xfrm>
            <a:off x="5568457" y="4403048"/>
            <a:ext cx="1187316" cy="807913"/>
          </a:xfrm>
          <a:prstGeom prst="rect">
            <a:avLst/>
          </a:prstGeom>
          <a:noFill/>
        </p:spPr>
        <p:txBody>
          <a:bodyPr wrap="square" lIns="68580" tIns="34290" rIns="68580" bIns="34290">
            <a:spAutoFit/>
          </a:bodyPr>
          <a:lstStyle/>
          <a:p>
            <a:pPr algn="ctr"/>
            <a:r>
              <a:rPr lang="es-ES" sz="1200" b="1" dirty="0">
                <a:ln w="0"/>
                <a:effectLst>
                  <a:outerShdw blurRad="38100" dist="19050" dir="2700000" algn="tl" rotWithShape="0">
                    <a:schemeClr val="dk1">
                      <a:alpha val="40000"/>
                    </a:schemeClr>
                  </a:outerShdw>
                </a:effectLst>
              </a:rPr>
              <a:t> P5. </a:t>
            </a:r>
            <a:r>
              <a:rPr lang="es-CO" sz="1200" b="1" dirty="0">
                <a:ln w="0"/>
                <a:effectLst>
                  <a:outerShdw blurRad="38100" dist="19050" dir="2700000" algn="tl" rotWithShape="0">
                    <a:schemeClr val="dk1">
                      <a:alpha val="40000"/>
                    </a:schemeClr>
                  </a:outerShdw>
                </a:effectLst>
              </a:rPr>
              <a:t>Consolidación de la educación virtual</a:t>
            </a:r>
            <a:endParaRPr lang="es-ES" sz="1200" b="1" dirty="0">
              <a:ln w="0"/>
              <a:effectLst>
                <a:outerShdw blurRad="38100" dist="19050" dir="2700000" algn="tl" rotWithShape="0">
                  <a:schemeClr val="dk1">
                    <a:alpha val="40000"/>
                  </a:schemeClr>
                </a:outerShdw>
              </a:effectLst>
            </a:endParaRPr>
          </a:p>
        </p:txBody>
      </p:sp>
      <p:sp>
        <p:nvSpPr>
          <p:cNvPr id="21" name="Rectángulo redondeado 20"/>
          <p:cNvSpPr/>
          <p:nvPr/>
        </p:nvSpPr>
        <p:spPr>
          <a:xfrm>
            <a:off x="1104896" y="598218"/>
            <a:ext cx="6943530" cy="1021556"/>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fontAlgn="ctr"/>
            <a:r>
              <a:rPr lang="es-CO" b="1" dirty="0">
                <a:solidFill>
                  <a:srgbClr val="000000"/>
                </a:solidFill>
                <a:latin typeface="Calibri" panose="020F0502020204030204" pitchFamily="34" charset="0"/>
              </a:rPr>
              <a:t>Objetivo del Pilar de Gestión: </a:t>
            </a:r>
            <a:r>
              <a:rPr lang="es-CO" dirty="0">
                <a:solidFill>
                  <a:srgbClr val="000000"/>
                </a:solidFill>
                <a:latin typeface="Calibri" panose="020F0502020204030204" pitchFamily="34" charset="0"/>
              </a:rPr>
              <a:t>Transformar los procesos educativos  para la  consolidación de  una cultura institucional orientada a la calidad y excelencia académica</a:t>
            </a:r>
          </a:p>
        </p:txBody>
      </p:sp>
      <p:sp>
        <p:nvSpPr>
          <p:cNvPr id="24" name="CuadroTexto 23"/>
          <p:cNvSpPr txBox="1"/>
          <p:nvPr/>
        </p:nvSpPr>
        <p:spPr>
          <a:xfrm>
            <a:off x="1216875" y="2521586"/>
            <a:ext cx="6279078" cy="369332"/>
          </a:xfrm>
          <a:prstGeom prst="rect">
            <a:avLst/>
          </a:prstGeom>
          <a:noFill/>
        </p:spPr>
        <p:txBody>
          <a:bodyPr wrap="square" rtlCol="0">
            <a:spAutoFit/>
          </a:bodyPr>
          <a:lstStyle/>
          <a:p>
            <a:pPr algn="ctr"/>
            <a:r>
              <a:rPr lang="es-CO" b="1" dirty="0"/>
              <a:t>Impulsores Estratégicos</a:t>
            </a:r>
          </a:p>
        </p:txBody>
      </p:sp>
    </p:spTree>
    <p:extLst>
      <p:ext uri="{BB962C8B-B14F-4D97-AF65-F5344CB8AC3E}">
        <p14:creationId xmlns:p14="http://schemas.microsoft.com/office/powerpoint/2010/main" val="3013989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658680" y="377880"/>
            <a:ext cx="6911162" cy="584775"/>
          </a:xfrm>
          <a:prstGeom prst="rect">
            <a:avLst/>
          </a:prstGeom>
          <a:noFill/>
        </p:spPr>
        <p:txBody>
          <a:bodyPr wrap="square" rtlCol="0">
            <a:spAutoFit/>
          </a:bodyPr>
          <a:lstStyle/>
          <a:p>
            <a:r>
              <a:rPr lang="es-CO" sz="3200" b="1" dirty="0">
                <a:solidFill>
                  <a:schemeClr val="accent5">
                    <a:lumMod val="75000"/>
                  </a:schemeClr>
                </a:solidFill>
              </a:rPr>
              <a:t>Indicadores de efectos  y metas</a:t>
            </a:r>
          </a:p>
        </p:txBody>
      </p:sp>
      <p:graphicFrame>
        <p:nvGraphicFramePr>
          <p:cNvPr id="3" name="Tabla 2"/>
          <p:cNvGraphicFramePr>
            <a:graphicFrameLocks noGrp="1"/>
          </p:cNvGraphicFramePr>
          <p:nvPr/>
        </p:nvGraphicFramePr>
        <p:xfrm>
          <a:off x="286726" y="1145846"/>
          <a:ext cx="8582855" cy="5166213"/>
        </p:xfrm>
        <a:graphic>
          <a:graphicData uri="http://schemas.openxmlformats.org/drawingml/2006/table">
            <a:tbl>
              <a:tblPr firstRow="1" firstCol="1" bandRow="1"/>
              <a:tblGrid>
                <a:gridCol w="1841479">
                  <a:extLst>
                    <a:ext uri="{9D8B030D-6E8A-4147-A177-3AD203B41FA5}">
                      <a16:colId xmlns:a16="http://schemas.microsoft.com/office/drawing/2014/main" val="4027954384"/>
                    </a:ext>
                  </a:extLst>
                </a:gridCol>
                <a:gridCol w="1553671">
                  <a:extLst>
                    <a:ext uri="{9D8B030D-6E8A-4147-A177-3AD203B41FA5}">
                      <a16:colId xmlns:a16="http://schemas.microsoft.com/office/drawing/2014/main" val="778657884"/>
                    </a:ext>
                  </a:extLst>
                </a:gridCol>
                <a:gridCol w="1375646">
                  <a:extLst>
                    <a:ext uri="{9D8B030D-6E8A-4147-A177-3AD203B41FA5}">
                      <a16:colId xmlns:a16="http://schemas.microsoft.com/office/drawing/2014/main" val="3838153831"/>
                    </a:ext>
                  </a:extLst>
                </a:gridCol>
                <a:gridCol w="1189529">
                  <a:extLst>
                    <a:ext uri="{9D8B030D-6E8A-4147-A177-3AD203B41FA5}">
                      <a16:colId xmlns:a16="http://schemas.microsoft.com/office/drawing/2014/main" val="1289800633"/>
                    </a:ext>
                  </a:extLst>
                </a:gridCol>
                <a:gridCol w="817296">
                  <a:extLst>
                    <a:ext uri="{9D8B030D-6E8A-4147-A177-3AD203B41FA5}">
                      <a16:colId xmlns:a16="http://schemas.microsoft.com/office/drawing/2014/main" val="3597053000"/>
                    </a:ext>
                  </a:extLst>
                </a:gridCol>
                <a:gridCol w="906308">
                  <a:extLst>
                    <a:ext uri="{9D8B030D-6E8A-4147-A177-3AD203B41FA5}">
                      <a16:colId xmlns:a16="http://schemas.microsoft.com/office/drawing/2014/main" val="1475074093"/>
                    </a:ext>
                  </a:extLst>
                </a:gridCol>
                <a:gridCol w="898926">
                  <a:extLst>
                    <a:ext uri="{9D8B030D-6E8A-4147-A177-3AD203B41FA5}">
                      <a16:colId xmlns:a16="http://schemas.microsoft.com/office/drawing/2014/main" val="1100214133"/>
                    </a:ext>
                  </a:extLst>
                </a:gridCol>
              </a:tblGrid>
              <a:tr h="184754">
                <a:tc rowSpan="2">
                  <a:txBody>
                    <a:bodyPr/>
                    <a:lstStyle/>
                    <a:p>
                      <a:pPr algn="ctr">
                        <a:lnSpc>
                          <a:spcPct val="115000"/>
                        </a:lnSpc>
                        <a:spcAft>
                          <a:spcPts val="0"/>
                        </a:spcAft>
                      </a:pPr>
                      <a:r>
                        <a:rPr lang="es-CO" sz="1200" b="1" dirty="0">
                          <a:effectLst/>
                          <a:latin typeface="Arial" panose="020B0604020202020204" pitchFamily="34" charset="0"/>
                          <a:ea typeface="Times New Roman" panose="02020603050405020304" pitchFamily="18" charset="0"/>
                          <a:cs typeface="Arial" panose="020B0604020202020204" pitchFamily="34" charset="0"/>
                        </a:rPr>
                        <a:t>Impulsores Estratégicos</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rowSpan="2">
                  <a:txBody>
                    <a:bodyPr/>
                    <a:lstStyle/>
                    <a:p>
                      <a:pPr algn="ctr">
                        <a:lnSpc>
                          <a:spcPct val="115000"/>
                        </a:lnSpc>
                        <a:spcAft>
                          <a:spcPts val="0"/>
                        </a:spcAft>
                      </a:pPr>
                      <a:r>
                        <a:rPr lang="es-CO" sz="1200" b="1" dirty="0">
                          <a:effectLst/>
                          <a:latin typeface="Arial" panose="020B0604020202020204" pitchFamily="34" charset="0"/>
                          <a:ea typeface="Times New Roman" panose="02020603050405020304" pitchFamily="18" charset="0"/>
                          <a:cs typeface="Arial" panose="020B0604020202020204" pitchFamily="34" charset="0"/>
                        </a:rPr>
                        <a:t>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rowSpan="2">
                  <a:txBody>
                    <a:bodyPr/>
                    <a:lstStyle/>
                    <a:p>
                      <a:pPr algn="ctr">
                        <a:lnSpc>
                          <a:spcPct val="115000"/>
                        </a:lnSpc>
                        <a:spcAft>
                          <a:spcPts val="0"/>
                        </a:spcAft>
                      </a:pPr>
                      <a:r>
                        <a:rPr lang="es-CO" sz="1200" b="1" dirty="0">
                          <a:effectLst/>
                          <a:latin typeface="Arial" panose="020B0604020202020204" pitchFamily="34" charset="0"/>
                          <a:ea typeface="Times New Roman" panose="02020603050405020304" pitchFamily="18" charset="0"/>
                          <a:cs typeface="Arial" panose="020B0604020202020204" pitchFamily="34" charset="0"/>
                        </a:rPr>
                        <a:t>Unidad de medida del 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gridSpan="4">
                  <a:txBody>
                    <a:bodyPr/>
                    <a:lstStyle/>
                    <a:p>
                      <a:pPr algn="ctr">
                        <a:lnSpc>
                          <a:spcPct val="115000"/>
                        </a:lnSpc>
                        <a:spcAft>
                          <a:spcPts val="0"/>
                        </a:spcAft>
                      </a:pPr>
                      <a:r>
                        <a:rPr lang="es-CO" sz="1200" b="1">
                          <a:effectLst/>
                          <a:latin typeface="Arial" panose="020B0604020202020204" pitchFamily="34" charset="0"/>
                          <a:ea typeface="Times New Roman" panose="02020603050405020304" pitchFamily="18" charset="0"/>
                          <a:cs typeface="Arial" panose="020B0604020202020204" pitchFamily="34" charset="0"/>
                        </a:rPr>
                        <a:t>Metas</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861846762"/>
                  </a:ext>
                </a:extLst>
              </a:tr>
              <a:tr h="223183">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1200" b="1" dirty="0">
                          <a:effectLst/>
                          <a:latin typeface="Arial" panose="020B0604020202020204" pitchFamily="34" charset="0"/>
                          <a:ea typeface="Times New Roman" panose="02020603050405020304" pitchFamily="18" charset="0"/>
                          <a:cs typeface="Arial" panose="020B0604020202020204" pitchFamily="34" charset="0"/>
                        </a:rPr>
                        <a:t>2020</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15000"/>
                        </a:lnSpc>
                        <a:spcAft>
                          <a:spcPts val="0"/>
                        </a:spcAft>
                      </a:pPr>
                      <a:r>
                        <a:rPr lang="es-CO" sz="1200" b="1" dirty="0">
                          <a:effectLst/>
                          <a:latin typeface="Arial" panose="020B0604020202020204" pitchFamily="34" charset="0"/>
                          <a:ea typeface="Times New Roman" panose="02020603050405020304" pitchFamily="18" charset="0"/>
                          <a:cs typeface="Arial" panose="020B0604020202020204" pitchFamily="34" charset="0"/>
                        </a:rPr>
                        <a:t>2022</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15000"/>
                        </a:lnSpc>
                        <a:spcAft>
                          <a:spcPts val="0"/>
                        </a:spcAft>
                      </a:pPr>
                      <a:r>
                        <a:rPr lang="es-CO"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2025</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lnSpc>
                          <a:spcPct val="115000"/>
                        </a:lnSpc>
                        <a:spcAft>
                          <a:spcPts val="0"/>
                        </a:spcAft>
                      </a:pPr>
                      <a:r>
                        <a:rPr lang="es-CO"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2028</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717395084"/>
                  </a:ext>
                </a:extLst>
              </a:tr>
              <a:tr h="679897">
                <a:tc rowSpan="2">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Renovar o innovar los currículos de los programas académicos y crear programas pertinentes acordes con el Proyecto Educativo Institucional y las tendencias de tecnologías de información y comunicación</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Programas  acreditados</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Porcentaje</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70%</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75%</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a:effectLst/>
                          <a:latin typeface="Arial" panose="020B0604020202020204" pitchFamily="34" charset="0"/>
                          <a:ea typeface="Times New Roman" panose="02020603050405020304" pitchFamily="18" charset="0"/>
                          <a:cs typeface="Arial" panose="020B0604020202020204" pitchFamily="34" charset="0"/>
                        </a:rPr>
                        <a:t>80%</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a:effectLst/>
                          <a:latin typeface="Arial" panose="020B0604020202020204" pitchFamily="34" charset="0"/>
                          <a:ea typeface="Times New Roman" panose="02020603050405020304" pitchFamily="18" charset="0"/>
                          <a:cs typeface="Arial" panose="020B0604020202020204" pitchFamily="34" charset="0"/>
                        </a:rPr>
                        <a:t>85%</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0442209"/>
                  </a:ext>
                </a:extLst>
              </a:tr>
              <a:tr h="1359793">
                <a:tc vMerge="1">
                  <a:txBody>
                    <a:bodyPr/>
                    <a:lstStyle/>
                    <a:p>
                      <a:endParaRPr lang="es-CO"/>
                    </a:p>
                  </a:txBody>
                  <a:tcP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Programas con currículos renovados</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Porcentaje</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10%</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25%</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40%</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90%</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2648136"/>
                  </a:ext>
                </a:extLst>
              </a:tr>
              <a:tr h="1223814">
                <a:tc rowSpan="2">
                  <a:txBody>
                    <a:bodyPr/>
                    <a:lstStyle/>
                    <a:p>
                      <a:pPr algn="ctr">
                        <a:lnSpc>
                          <a:spcPct val="115000"/>
                        </a:lnSpc>
                        <a:spcAft>
                          <a:spcPts val="0"/>
                        </a:spcAft>
                      </a:pPr>
                      <a:r>
                        <a:rPr lang="es-CO" sz="1200">
                          <a:effectLst/>
                          <a:latin typeface="Arial" panose="020B0604020202020204" pitchFamily="34" charset="0"/>
                          <a:ea typeface="Times New Roman" panose="02020603050405020304" pitchFamily="18" charset="0"/>
                          <a:cs typeface="Arial" panose="020B0604020202020204" pitchFamily="34" charset="0"/>
                        </a:rPr>
                        <a:t>Disminuir la deserción y lograr el egreso oportuno</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lnSpc>
                          <a:spcPct val="115000"/>
                        </a:lnSpc>
                        <a:spcAft>
                          <a:spcPts val="0"/>
                        </a:spcAft>
                      </a:pPr>
                      <a:r>
                        <a:rPr lang="es-CO" sz="1200">
                          <a:effectLst/>
                          <a:latin typeface="Arial" panose="020B0604020202020204" pitchFamily="34" charset="0"/>
                          <a:ea typeface="Times New Roman" panose="02020603050405020304" pitchFamily="18" charset="0"/>
                          <a:cs typeface="Arial" panose="020B0604020202020204" pitchFamily="34" charset="0"/>
                        </a:rPr>
                        <a:t>Estudiantes que se gradúan  en el tiempo máximo establecido.</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Porcentaje</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32%</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40%</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50%</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55%</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5896587"/>
                  </a:ext>
                </a:extLst>
              </a:tr>
              <a:tr h="679897">
                <a:tc vMerge="1">
                  <a:txBody>
                    <a:bodyPr/>
                    <a:lstStyle/>
                    <a:p>
                      <a:endParaRPr lang="es-CO"/>
                    </a:p>
                  </a:txBody>
                  <a:tcP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Estudiantes que se gradúan en la Universidad Tecnológica de Pereira</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a:effectLst/>
                          <a:latin typeface="Arial" panose="020B0604020202020204" pitchFamily="34" charset="0"/>
                          <a:ea typeface="Times New Roman" panose="02020603050405020304" pitchFamily="18" charset="0"/>
                          <a:cs typeface="Arial" panose="020B0604020202020204" pitchFamily="34" charset="0"/>
                        </a:rPr>
                        <a:t>Porcentaje</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a:effectLst/>
                          <a:latin typeface="Arial" panose="020B0604020202020204" pitchFamily="34" charset="0"/>
                          <a:ea typeface="Times New Roman" panose="02020603050405020304" pitchFamily="18" charset="0"/>
                          <a:cs typeface="Arial" panose="020B0604020202020204" pitchFamily="34" charset="0"/>
                        </a:rPr>
                        <a:t>43%</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a:effectLst/>
                          <a:latin typeface="Arial" panose="020B0604020202020204" pitchFamily="34" charset="0"/>
                          <a:ea typeface="Times New Roman" panose="02020603050405020304" pitchFamily="18" charset="0"/>
                          <a:cs typeface="Arial" panose="020B0604020202020204" pitchFamily="34" charset="0"/>
                        </a:rPr>
                        <a:t>47%</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50%</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65%</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4616734"/>
                  </a:ext>
                </a:extLst>
              </a:tr>
            </a:tbl>
          </a:graphicData>
        </a:graphic>
      </p:graphicFrame>
    </p:spTree>
    <p:extLst>
      <p:ext uri="{BB962C8B-B14F-4D97-AF65-F5344CB8AC3E}">
        <p14:creationId xmlns:p14="http://schemas.microsoft.com/office/powerpoint/2010/main" val="2582227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242" y="281353"/>
            <a:ext cx="7886700" cy="512520"/>
          </a:xfrm>
        </p:spPr>
        <p:txBody>
          <a:bodyPr/>
          <a:lstStyle/>
          <a:p>
            <a:r>
              <a:rPr lang="es-CO" sz="3200" dirty="0"/>
              <a:t>Presentación</a:t>
            </a:r>
            <a:endParaRPr lang="es-CO" dirty="0"/>
          </a:p>
        </p:txBody>
      </p:sp>
      <p:sp>
        <p:nvSpPr>
          <p:cNvPr id="3" name="Marcador de contenido 2"/>
          <p:cNvSpPr>
            <a:spLocks noGrp="1"/>
          </p:cNvSpPr>
          <p:nvPr>
            <p:ph idx="1"/>
          </p:nvPr>
        </p:nvSpPr>
        <p:spPr>
          <a:xfrm>
            <a:off x="298938" y="1013681"/>
            <a:ext cx="8563707" cy="4351338"/>
          </a:xfrm>
        </p:spPr>
        <p:txBody>
          <a:bodyPr>
            <a:noAutofit/>
          </a:bodyPr>
          <a:lstStyle/>
          <a:p>
            <a:pPr marL="0" indent="0">
              <a:buNone/>
            </a:pPr>
            <a:r>
              <a:rPr lang="es-CO" sz="1800" dirty="0">
                <a:latin typeface="Arial" panose="020B0604020202020204" pitchFamily="34" charset="0"/>
                <a:cs typeface="Arial" panose="020B0604020202020204" pitchFamily="34" charset="0"/>
              </a:rPr>
              <a:t>A continuación se pone a consideración </a:t>
            </a:r>
            <a:r>
              <a:rPr lang="es-CO" sz="1800" b="1" dirty="0">
                <a:latin typeface="Arial" panose="020B0604020202020204" pitchFamily="34" charset="0"/>
                <a:cs typeface="Arial" panose="020B0604020202020204" pitchFamily="34" charset="0"/>
              </a:rPr>
              <a:t>el Plan de Desarrollo Institucional (PDI) 2020-2028 “Aquí construimos futuro”,  </a:t>
            </a:r>
            <a:r>
              <a:rPr lang="es-CO" sz="1800" dirty="0">
                <a:latin typeface="Arial" panose="020B0604020202020204" pitchFamily="34" charset="0"/>
                <a:cs typeface="Arial" panose="020B0604020202020204" pitchFamily="34" charset="0"/>
              </a:rPr>
              <a:t>apuesta estratégica que </a:t>
            </a:r>
            <a:r>
              <a:rPr lang="es-CO" sz="1800" b="1" dirty="0">
                <a:latin typeface="Arial" panose="020B0604020202020204" pitchFamily="34" charset="0"/>
                <a:cs typeface="Arial" panose="020B0604020202020204" pitchFamily="34" charset="0"/>
              </a:rPr>
              <a:t>retoma la esencia de la Universidad y los logros del pasado PDI</a:t>
            </a:r>
            <a:r>
              <a:rPr lang="es-CO" sz="1800" dirty="0">
                <a:latin typeface="Arial" panose="020B0604020202020204" pitchFamily="34" charset="0"/>
                <a:cs typeface="Arial" panose="020B0604020202020204" pitchFamily="34" charset="0"/>
              </a:rPr>
              <a:t>, para enfocarnos en un </a:t>
            </a:r>
            <a:r>
              <a:rPr lang="es-CO" sz="1800" b="1" dirty="0">
                <a:latin typeface="Arial" panose="020B0604020202020204" pitchFamily="34" charset="0"/>
                <a:cs typeface="Arial" panose="020B0604020202020204" pitchFamily="34" charset="0"/>
              </a:rPr>
              <a:t>futuro más humano, innovador y centrado en el bienestar de nuestra comunidad</a:t>
            </a:r>
            <a:r>
              <a:rPr lang="es-CO" sz="1800" dirty="0">
                <a:latin typeface="Arial" panose="020B0604020202020204" pitchFamily="34" charset="0"/>
                <a:cs typeface="Arial" panose="020B0604020202020204" pitchFamily="34" charset="0"/>
              </a:rPr>
              <a:t>, a partir de la </a:t>
            </a:r>
            <a:r>
              <a:rPr lang="es-CO" sz="1800" b="1" dirty="0">
                <a:latin typeface="Arial" panose="020B0604020202020204" pitchFamily="34" charset="0"/>
                <a:cs typeface="Arial" panose="020B0604020202020204" pitchFamily="34" charset="0"/>
              </a:rPr>
              <a:t>Misión y Visión establecida en nuestro nuevo proyecto Educativo Institucional (PEI).  </a:t>
            </a:r>
            <a:endParaRPr lang="es-CO" sz="1800" dirty="0">
              <a:latin typeface="Arial" panose="020B0604020202020204" pitchFamily="34" charset="0"/>
              <a:cs typeface="Arial" panose="020B0604020202020204" pitchFamily="34" charset="0"/>
            </a:endParaRPr>
          </a:p>
          <a:p>
            <a:pPr marL="0" indent="0">
              <a:buNone/>
            </a:pPr>
            <a:r>
              <a:rPr lang="es-CO" sz="1800" dirty="0">
                <a:latin typeface="Arial" panose="020B0604020202020204" pitchFamily="34" charset="0"/>
                <a:cs typeface="Arial" panose="020B0604020202020204" pitchFamily="34" charset="0"/>
              </a:rPr>
              <a:t>La Institución  en el nuevo PEI le está </a:t>
            </a:r>
            <a:r>
              <a:rPr lang="es-CO" sz="1800" b="1" dirty="0">
                <a:latin typeface="Arial" panose="020B0604020202020204" pitchFamily="34" charset="0"/>
                <a:cs typeface="Arial" panose="020B0604020202020204" pitchFamily="34" charset="0"/>
              </a:rPr>
              <a:t>apostando a una formación integral</a:t>
            </a:r>
            <a:r>
              <a:rPr lang="es-CO" sz="1800" dirty="0">
                <a:latin typeface="Arial" panose="020B0604020202020204" pitchFamily="34" charset="0"/>
                <a:cs typeface="Arial" panose="020B0604020202020204" pitchFamily="34" charset="0"/>
              </a:rPr>
              <a:t>, para que nuestra sociedad cuente con </a:t>
            </a:r>
            <a:r>
              <a:rPr lang="es-CO" sz="1800" b="1" dirty="0">
                <a:latin typeface="Arial" panose="020B0604020202020204" pitchFamily="34" charset="0"/>
                <a:cs typeface="Arial" panose="020B0604020202020204" pitchFamily="34" charset="0"/>
              </a:rPr>
              <a:t>ciudadanos y profesionales con sentido crítico</a:t>
            </a:r>
            <a:r>
              <a:rPr lang="es-CO" sz="1800" dirty="0">
                <a:latin typeface="Arial" panose="020B0604020202020204" pitchFamily="34" charset="0"/>
                <a:cs typeface="Arial" panose="020B0604020202020204" pitchFamily="34" charset="0"/>
              </a:rPr>
              <a:t>, actuación </a:t>
            </a:r>
            <a:r>
              <a:rPr lang="es-CO" sz="1800" b="1" dirty="0">
                <a:latin typeface="Arial" panose="020B0604020202020204" pitchFamily="34" charset="0"/>
                <a:cs typeface="Arial" panose="020B0604020202020204" pitchFamily="34" charset="0"/>
              </a:rPr>
              <a:t>ética, espíritu democrático</a:t>
            </a:r>
            <a:r>
              <a:rPr lang="es-CO" sz="1800" dirty="0">
                <a:latin typeface="Arial" panose="020B0604020202020204" pitchFamily="34" charset="0"/>
                <a:cs typeface="Arial" panose="020B0604020202020204" pitchFamily="34" charset="0"/>
              </a:rPr>
              <a:t>, </a:t>
            </a:r>
            <a:r>
              <a:rPr lang="es-CO" sz="1800" b="1" dirty="0">
                <a:latin typeface="Arial" panose="020B0604020202020204" pitchFamily="34" charset="0"/>
                <a:cs typeface="Arial" panose="020B0604020202020204" pitchFamily="34" charset="0"/>
              </a:rPr>
              <a:t>sensibilidad social </a:t>
            </a:r>
            <a:r>
              <a:rPr lang="es-CO" sz="1800" dirty="0">
                <a:latin typeface="Arial" panose="020B0604020202020204" pitchFamily="34" charset="0"/>
                <a:cs typeface="Arial" panose="020B0604020202020204" pitchFamily="34" charset="0"/>
              </a:rPr>
              <a:t>y </a:t>
            </a:r>
            <a:r>
              <a:rPr lang="es-CO" sz="1800" b="1" dirty="0">
                <a:latin typeface="Arial" panose="020B0604020202020204" pitchFamily="34" charset="0"/>
                <a:cs typeface="Arial" panose="020B0604020202020204" pitchFamily="34" charset="0"/>
              </a:rPr>
              <a:t>ambiental</a:t>
            </a:r>
            <a:r>
              <a:rPr lang="es-CO" sz="1800" dirty="0">
                <a:latin typeface="Arial" panose="020B0604020202020204" pitchFamily="34" charset="0"/>
                <a:cs typeface="Arial" panose="020B0604020202020204" pitchFamily="34" charset="0"/>
              </a:rPr>
              <a:t> ante los problemas que nos aquejan como sociedad.  </a:t>
            </a:r>
            <a:r>
              <a:rPr lang="es-CO" sz="1800" b="1" dirty="0">
                <a:latin typeface="Arial" panose="020B0604020202020204" pitchFamily="34" charset="0"/>
                <a:cs typeface="Arial" panose="020B0604020202020204" pitchFamily="34" charset="0"/>
              </a:rPr>
              <a:t>Y por ello estamos repensando el modelo pedagógico para que responda a estos nuevos retos. </a:t>
            </a:r>
          </a:p>
          <a:p>
            <a:pPr marL="0" indent="0">
              <a:buNone/>
            </a:pPr>
            <a:r>
              <a:rPr lang="es-CO" sz="1800" b="1" dirty="0">
                <a:latin typeface="Arial" panose="020B0604020202020204" pitchFamily="34" charset="0"/>
                <a:cs typeface="Arial" panose="020B0604020202020204" pitchFamily="34" charset="0"/>
              </a:rPr>
              <a:t>Nuestro reto </a:t>
            </a:r>
            <a:r>
              <a:rPr lang="es-CO" sz="1800" dirty="0">
                <a:latin typeface="Arial" panose="020B0604020202020204" pitchFamily="34" charset="0"/>
                <a:cs typeface="Arial" panose="020B0604020202020204" pitchFamily="34" charset="0"/>
              </a:rPr>
              <a:t>debe orientarse a </a:t>
            </a:r>
            <a:r>
              <a:rPr lang="es-CO" sz="1800" b="1" dirty="0">
                <a:latin typeface="Arial" panose="020B0604020202020204" pitchFamily="34" charset="0"/>
                <a:cs typeface="Arial" panose="020B0604020202020204" pitchFamily="34" charset="0"/>
              </a:rPr>
              <a:t>formar líderes que se adapten </a:t>
            </a:r>
            <a:r>
              <a:rPr lang="es-CO" sz="1800" dirty="0">
                <a:latin typeface="Arial" panose="020B0604020202020204" pitchFamily="34" charset="0"/>
                <a:cs typeface="Arial" panose="020B0604020202020204" pitchFamily="34" charset="0"/>
              </a:rPr>
              <a:t>y </a:t>
            </a:r>
            <a:r>
              <a:rPr lang="es-CO" sz="1800" b="1" dirty="0">
                <a:latin typeface="Arial" panose="020B0604020202020204" pitchFamily="34" charset="0"/>
                <a:cs typeface="Arial" panose="020B0604020202020204" pitchFamily="34" charset="0"/>
              </a:rPr>
              <a:t>resuelvan </a:t>
            </a:r>
            <a:r>
              <a:rPr lang="es-CO" sz="1800" dirty="0">
                <a:latin typeface="Arial" panose="020B0604020202020204" pitchFamily="34" charset="0"/>
                <a:cs typeface="Arial" panose="020B0604020202020204" pitchFamily="34" charset="0"/>
              </a:rPr>
              <a:t>las nuevas problemáticas, a través de la </a:t>
            </a:r>
            <a:r>
              <a:rPr lang="es-CO" sz="1800" b="1" dirty="0">
                <a:latin typeface="Arial" panose="020B0604020202020204" pitchFamily="34" charset="0"/>
                <a:cs typeface="Arial" panose="020B0604020202020204" pitchFamily="34" charset="0"/>
              </a:rPr>
              <a:t>innovación y el emprendimiento</a:t>
            </a:r>
            <a:r>
              <a:rPr lang="es-CO" sz="1800" dirty="0">
                <a:latin typeface="Arial" panose="020B0604020202020204" pitchFamily="34" charset="0"/>
                <a:cs typeface="Arial" panose="020B0604020202020204" pitchFamily="34" charset="0"/>
              </a:rPr>
              <a:t>, con un sentido </a:t>
            </a:r>
            <a:r>
              <a:rPr lang="es-CO" sz="1800" b="1" dirty="0">
                <a:latin typeface="Arial" panose="020B0604020202020204" pitchFamily="34" charset="0"/>
                <a:cs typeface="Arial" panose="020B0604020202020204" pitchFamily="34" charset="0"/>
              </a:rPr>
              <a:t>ético para brindar soluciones creativas que generen valor compartido</a:t>
            </a:r>
            <a:r>
              <a:rPr lang="es-CO" sz="1800" dirty="0">
                <a:latin typeface="Arial" panose="020B0604020202020204" pitchFamily="34" charset="0"/>
                <a:cs typeface="Arial" panose="020B0604020202020204" pitchFamily="34" charset="0"/>
              </a:rPr>
              <a:t>.</a:t>
            </a:r>
          </a:p>
          <a:p>
            <a:pPr marL="0" indent="0">
              <a:buNone/>
            </a:pPr>
            <a:r>
              <a:rPr lang="es-CO" sz="1800" dirty="0">
                <a:latin typeface="Arial" panose="020B0604020202020204" pitchFamily="34" charset="0"/>
                <a:cs typeface="Arial" panose="020B0604020202020204" pitchFamily="34" charset="0"/>
              </a:rPr>
              <a:t>Debemos </a:t>
            </a:r>
            <a:r>
              <a:rPr lang="es-CO" sz="1800" b="1" dirty="0">
                <a:latin typeface="Arial" panose="020B0604020202020204" pitchFamily="34" charset="0"/>
                <a:cs typeface="Arial" panose="020B0604020202020204" pitchFamily="34" charset="0"/>
              </a:rPr>
              <a:t>avanzar construyendo futuro  </a:t>
            </a:r>
            <a:r>
              <a:rPr lang="es-CO" sz="1800" dirty="0">
                <a:latin typeface="Arial" panose="020B0604020202020204" pitchFamily="34" charset="0"/>
                <a:cs typeface="Arial" panose="020B0604020202020204" pitchFamily="34" charset="0"/>
              </a:rPr>
              <a:t>sobre lo que </a:t>
            </a:r>
            <a:r>
              <a:rPr lang="es-CO" sz="1800" b="1" dirty="0">
                <a:latin typeface="Arial" panose="020B0604020202020204" pitchFamily="34" charset="0"/>
                <a:cs typeface="Arial" panose="020B0604020202020204" pitchFamily="34" charset="0"/>
              </a:rPr>
              <a:t>ya somos</a:t>
            </a:r>
            <a:r>
              <a:rPr lang="es-CO" sz="1800" dirty="0">
                <a:latin typeface="Arial" panose="020B0604020202020204" pitchFamily="34" charset="0"/>
                <a:cs typeface="Arial" panose="020B0604020202020204" pitchFamily="34" charset="0"/>
              </a:rPr>
              <a:t>, para generar </a:t>
            </a:r>
            <a:r>
              <a:rPr lang="es-CO" sz="1800" b="1" dirty="0">
                <a:latin typeface="Arial" panose="020B0604020202020204" pitchFamily="34" charset="0"/>
                <a:cs typeface="Arial" panose="020B0604020202020204" pitchFamily="34" charset="0"/>
              </a:rPr>
              <a:t>aquello que queremos ser</a:t>
            </a:r>
            <a:r>
              <a:rPr lang="es-CO" sz="1800" dirty="0">
                <a:latin typeface="Arial" panose="020B0604020202020204" pitchFamily="34" charset="0"/>
                <a:cs typeface="Arial" panose="020B0604020202020204" pitchFamily="34" charset="0"/>
              </a:rPr>
              <a:t>.  Nuestras apuestas para los próximos </a:t>
            </a:r>
            <a:r>
              <a:rPr lang="es-CO" sz="1800" b="1" dirty="0">
                <a:latin typeface="Arial" panose="020B0604020202020204" pitchFamily="34" charset="0"/>
                <a:cs typeface="Arial" panose="020B0604020202020204" pitchFamily="34" charset="0"/>
              </a:rPr>
              <a:t>9 años </a:t>
            </a:r>
            <a:r>
              <a:rPr lang="es-CO" sz="1800" dirty="0">
                <a:latin typeface="Arial" panose="020B0604020202020204" pitchFamily="34" charset="0"/>
                <a:cs typeface="Arial" panose="020B0604020202020204" pitchFamily="34" charset="0"/>
              </a:rPr>
              <a:t>estarán </a:t>
            </a:r>
            <a:r>
              <a:rPr lang="es-CO" sz="1800" b="1" dirty="0">
                <a:latin typeface="Arial" panose="020B0604020202020204" pitchFamily="34" charset="0"/>
                <a:cs typeface="Arial" panose="020B0604020202020204" pitchFamily="34" charset="0"/>
              </a:rPr>
              <a:t>enfocadas al cumplimiento de los 11 impulsores estratégicos proyectados al 2028</a:t>
            </a:r>
            <a:r>
              <a:rPr lang="es-CO" sz="1800" dirty="0">
                <a:latin typeface="Arial" panose="020B0604020202020204" pitchFamily="34" charset="0"/>
                <a:cs typeface="Arial" panose="020B0604020202020204" pitchFamily="34" charset="0"/>
              </a:rPr>
              <a:t>.</a:t>
            </a:r>
          </a:p>
          <a:p>
            <a:pPr marL="0" indent="0">
              <a:buNone/>
            </a:pPr>
            <a:endParaRPr lang="es-CO" sz="1800" dirty="0">
              <a:latin typeface="Arial" panose="020B0604020202020204" pitchFamily="34" charset="0"/>
              <a:cs typeface="Arial" panose="020B0604020202020204" pitchFamily="34" charset="0"/>
            </a:endParaRPr>
          </a:p>
          <a:p>
            <a:endParaRPr lang="es-CO" sz="1800" dirty="0">
              <a:latin typeface="Arial" panose="020B0604020202020204" pitchFamily="34" charset="0"/>
              <a:cs typeface="Arial" panose="020B0604020202020204" pitchFamily="34" charset="0"/>
            </a:endParaRPr>
          </a:p>
          <a:p>
            <a:endParaRPr lang="es-CO" sz="1800" dirty="0"/>
          </a:p>
        </p:txBody>
      </p:sp>
    </p:spTree>
    <p:extLst>
      <p:ext uri="{BB962C8B-B14F-4D97-AF65-F5344CB8AC3E}">
        <p14:creationId xmlns:p14="http://schemas.microsoft.com/office/powerpoint/2010/main" val="391450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a 11"/>
          <p:cNvGraphicFramePr>
            <a:graphicFrameLocks noGrp="1"/>
          </p:cNvGraphicFramePr>
          <p:nvPr>
            <p:extLst>
              <p:ext uri="{D42A27DB-BD31-4B8C-83A1-F6EECF244321}">
                <p14:modId xmlns:p14="http://schemas.microsoft.com/office/powerpoint/2010/main" val="2596568080"/>
              </p:ext>
            </p:extLst>
          </p:nvPr>
        </p:nvGraphicFramePr>
        <p:xfrm>
          <a:off x="379607" y="4560027"/>
          <a:ext cx="8451540" cy="1840772"/>
        </p:xfrm>
        <a:graphic>
          <a:graphicData uri="http://schemas.openxmlformats.org/drawingml/2006/table">
            <a:tbl>
              <a:tblPr firstRow="1" firstCol="1" bandRow="1">
                <a:tableStyleId>{3B4B98B0-60AC-42C2-AFA5-B58CD77FA1E5}</a:tableStyleId>
              </a:tblPr>
              <a:tblGrid>
                <a:gridCol w="3577607">
                  <a:extLst>
                    <a:ext uri="{9D8B030D-6E8A-4147-A177-3AD203B41FA5}">
                      <a16:colId xmlns:a16="http://schemas.microsoft.com/office/drawing/2014/main" val="3349873158"/>
                    </a:ext>
                  </a:extLst>
                </a:gridCol>
                <a:gridCol w="1507067">
                  <a:extLst>
                    <a:ext uri="{9D8B030D-6E8A-4147-A177-3AD203B41FA5}">
                      <a16:colId xmlns:a16="http://schemas.microsoft.com/office/drawing/2014/main" val="2043317098"/>
                    </a:ext>
                  </a:extLst>
                </a:gridCol>
                <a:gridCol w="897466">
                  <a:extLst>
                    <a:ext uri="{9D8B030D-6E8A-4147-A177-3AD203B41FA5}">
                      <a16:colId xmlns:a16="http://schemas.microsoft.com/office/drawing/2014/main" val="3405429193"/>
                    </a:ext>
                  </a:extLst>
                </a:gridCol>
                <a:gridCol w="838200">
                  <a:extLst>
                    <a:ext uri="{9D8B030D-6E8A-4147-A177-3AD203B41FA5}">
                      <a16:colId xmlns:a16="http://schemas.microsoft.com/office/drawing/2014/main" val="2359458262"/>
                    </a:ext>
                  </a:extLst>
                </a:gridCol>
                <a:gridCol w="889000">
                  <a:extLst>
                    <a:ext uri="{9D8B030D-6E8A-4147-A177-3AD203B41FA5}">
                      <a16:colId xmlns:a16="http://schemas.microsoft.com/office/drawing/2014/main" val="1555395791"/>
                    </a:ext>
                  </a:extLst>
                </a:gridCol>
                <a:gridCol w="742200">
                  <a:extLst>
                    <a:ext uri="{9D8B030D-6E8A-4147-A177-3AD203B41FA5}">
                      <a16:colId xmlns:a16="http://schemas.microsoft.com/office/drawing/2014/main" val="2963958973"/>
                    </a:ext>
                  </a:extLst>
                </a:gridCol>
              </a:tblGrid>
              <a:tr h="249738">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Unidad de medida del 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gridSpan="4">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Metas</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61189851"/>
                  </a:ext>
                </a:extLst>
              </a:tr>
              <a:tr h="272890">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2020</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2022</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2025</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2028</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548975328"/>
                  </a:ext>
                </a:extLst>
              </a:tr>
              <a:tr h="522627">
                <a:tc>
                  <a:txBody>
                    <a:bodyPr/>
                    <a:lstStyle/>
                    <a:p>
                      <a:pPr algn="ctr">
                        <a:lnSpc>
                          <a:spcPct val="115000"/>
                        </a:lnSpc>
                        <a:spcAft>
                          <a:spcPts val="0"/>
                        </a:spcAft>
                      </a:pPr>
                      <a:r>
                        <a:rPr lang="es-CO" sz="1200" b="0" dirty="0">
                          <a:effectLst/>
                          <a:latin typeface="Arial" panose="020B0604020202020204" pitchFamily="34" charset="0"/>
                          <a:cs typeface="Arial" panose="020B0604020202020204" pitchFamily="34" charset="0"/>
                        </a:rPr>
                        <a:t>Programas académicos acompañados y con currículos renovados.</a:t>
                      </a:r>
                      <a:endParaRPr lang="es-CO" sz="12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Porcentaje</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10%</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25%</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a:effectLst/>
                          <a:latin typeface="Arial" panose="020B0604020202020204" pitchFamily="34" charset="0"/>
                          <a:cs typeface="Arial" panose="020B0604020202020204" pitchFamily="34" charset="0"/>
                        </a:rPr>
                        <a:t>40%</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90%</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842798677"/>
                  </a:ext>
                </a:extLst>
              </a:tr>
              <a:tr h="795517">
                <a:tc>
                  <a:txBody>
                    <a:bodyPr/>
                    <a:lstStyle/>
                    <a:p>
                      <a:pPr algn="ctr">
                        <a:lnSpc>
                          <a:spcPct val="115000"/>
                        </a:lnSpc>
                        <a:spcAft>
                          <a:spcPts val="0"/>
                        </a:spcAft>
                      </a:pPr>
                      <a:r>
                        <a:rPr lang="es-CO" sz="1200" b="0" dirty="0">
                          <a:effectLst/>
                          <a:latin typeface="Arial" panose="020B0604020202020204" pitchFamily="34" charset="0"/>
                          <a:cs typeface="Arial" panose="020B0604020202020204" pitchFamily="34" charset="0"/>
                        </a:rPr>
                        <a:t>Programas  académicos de pregrado y posgrado acompañados y con acreditación de alta calidad nacional o internacional.</a:t>
                      </a:r>
                      <a:endParaRPr lang="es-CO" sz="12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Porcentaje</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70%</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75%</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80%</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85%</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743020706"/>
                  </a:ext>
                </a:extLst>
              </a:tr>
            </a:tbl>
          </a:graphicData>
        </a:graphic>
      </p:graphicFrame>
      <p:sp>
        <p:nvSpPr>
          <p:cNvPr id="13" name="Rectangle 9"/>
          <p:cNvSpPr/>
          <p:nvPr/>
        </p:nvSpPr>
        <p:spPr>
          <a:xfrm rot="297575">
            <a:off x="393944" y="1548400"/>
            <a:ext cx="7948658" cy="675905"/>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4" name="Rectangle 10"/>
          <p:cNvSpPr/>
          <p:nvPr/>
        </p:nvSpPr>
        <p:spPr>
          <a:xfrm>
            <a:off x="514912" y="1327330"/>
            <a:ext cx="7959619" cy="1029198"/>
          </a:xfrm>
          <a:prstGeom prst="rect">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400" kern="0" dirty="0">
              <a:solidFill>
                <a:schemeClr val="bg1"/>
              </a:solidFill>
              <a:latin typeface="Arial" panose="020B0604020202020204" pitchFamily="34" charset="0"/>
              <a:cs typeface="Arial" panose="020B0604020202020204" pitchFamily="34" charset="0"/>
            </a:endParaRPr>
          </a:p>
        </p:txBody>
      </p:sp>
      <p:sp>
        <p:nvSpPr>
          <p:cNvPr id="15" name="Rounded Rectangle 5"/>
          <p:cNvSpPr/>
          <p:nvPr/>
        </p:nvSpPr>
        <p:spPr>
          <a:xfrm>
            <a:off x="369280" y="993507"/>
            <a:ext cx="2814814" cy="523686"/>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rgbClr val="002060"/>
                </a:solidFill>
                <a:latin typeface="Arial" panose="020B0604020202020204" pitchFamily="34" charset="0"/>
                <a:cs typeface="Arial" panose="020B0604020202020204" pitchFamily="34" charset="0"/>
              </a:rPr>
              <a:t>Descripción del programa</a:t>
            </a:r>
          </a:p>
        </p:txBody>
      </p:sp>
      <p:sp>
        <p:nvSpPr>
          <p:cNvPr id="16" name="TextBox 6"/>
          <p:cNvSpPr txBox="1"/>
          <p:nvPr/>
        </p:nvSpPr>
        <p:spPr>
          <a:xfrm>
            <a:off x="781608" y="1577821"/>
            <a:ext cx="7154924" cy="646331"/>
          </a:xfrm>
          <a:prstGeom prst="rect">
            <a:avLst/>
          </a:prstGeom>
          <a:noFill/>
        </p:spPr>
        <p:txBody>
          <a:bodyPr wrap="square" rtlCol="0">
            <a:spAutoFit/>
          </a:bodyPr>
          <a:lstStyle/>
          <a:p>
            <a:pPr lvl="0" algn="just"/>
            <a:r>
              <a:rPr lang="es-CO" sz="1200" kern="0" dirty="0">
                <a:solidFill>
                  <a:schemeClr val="bg1"/>
                </a:solidFill>
                <a:latin typeface="Arial" panose="020B0604020202020204" pitchFamily="34" charset="0"/>
                <a:cs typeface="Arial" panose="020B0604020202020204" pitchFamily="34" charset="0"/>
              </a:rPr>
              <a:t>Con este programa la Universidad ofrece el direccionamiento a los programas académicos para el diseño o renovación de las propuestas curriculares, la construcción de los Proyectos Educativos de los Programa- PEP y la transformación e innovación de las prácticas educativas. </a:t>
            </a:r>
          </a:p>
        </p:txBody>
      </p:sp>
      <p:sp>
        <p:nvSpPr>
          <p:cNvPr id="4" name="Rectángulo 3"/>
          <p:cNvSpPr/>
          <p:nvPr/>
        </p:nvSpPr>
        <p:spPr>
          <a:xfrm>
            <a:off x="59267" y="64684"/>
            <a:ext cx="1801845"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2" name="Group 106"/>
          <p:cNvGrpSpPr/>
          <p:nvPr/>
        </p:nvGrpSpPr>
        <p:grpSpPr>
          <a:xfrm>
            <a:off x="37460" y="34815"/>
            <a:ext cx="5282285" cy="833754"/>
            <a:chOff x="4113734" y="1462930"/>
            <a:chExt cx="7109040" cy="1122088"/>
          </a:xfrm>
        </p:grpSpPr>
        <p:sp>
          <p:nvSpPr>
            <p:cNvPr id="2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Arial" panose="020B0604020202020204" pitchFamily="34" charset="0"/>
                <a:cs typeface="Arial" panose="020B0604020202020204" pitchFamily="34" charset="0"/>
              </a:endParaRPr>
            </a:p>
          </p:txBody>
        </p:sp>
        <p:sp>
          <p:nvSpPr>
            <p:cNvPr id="24" name="TextBox 12"/>
            <p:cNvSpPr txBox="1"/>
            <p:nvPr/>
          </p:nvSpPr>
          <p:spPr>
            <a:xfrm>
              <a:off x="5486400" y="1605908"/>
              <a:ext cx="5736374" cy="869849"/>
            </a:xfrm>
            <a:prstGeom prst="rect">
              <a:avLst/>
            </a:prstGeom>
            <a:noFill/>
          </p:spPr>
          <p:txBody>
            <a:bodyPr wrap="square" rtlCol="0" anchor="ctr">
              <a:spAutoFit/>
            </a:bodyPr>
            <a:lstStyle/>
            <a:p>
              <a:r>
                <a:rPr lang="es-CO" sz="1800" b="1" dirty="0">
                  <a:solidFill>
                    <a:schemeClr val="bg2">
                      <a:lumMod val="50000"/>
                    </a:schemeClr>
                  </a:solidFill>
                </a:rPr>
                <a:t>Programa 1</a:t>
              </a:r>
            </a:p>
            <a:p>
              <a:r>
                <a:rPr lang="es-CO" sz="1800" b="1" dirty="0"/>
                <a:t>Gestión curricular</a:t>
              </a:r>
            </a:p>
          </p:txBody>
        </p:sp>
        <p:sp>
          <p:nvSpPr>
            <p:cNvPr id="25"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graphicFrame>
        <p:nvGraphicFramePr>
          <p:cNvPr id="26" name="Diagrama 25"/>
          <p:cNvGraphicFramePr/>
          <p:nvPr>
            <p:extLst>
              <p:ext uri="{D42A27DB-BD31-4B8C-83A1-F6EECF244321}">
                <p14:modId xmlns:p14="http://schemas.microsoft.com/office/powerpoint/2010/main" val="1255061743"/>
              </p:ext>
            </p:extLst>
          </p:nvPr>
        </p:nvGraphicFramePr>
        <p:xfrm>
          <a:off x="379607" y="2681567"/>
          <a:ext cx="8389828" cy="2200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Rounded Rectangle 5"/>
          <p:cNvSpPr/>
          <p:nvPr/>
        </p:nvSpPr>
        <p:spPr>
          <a:xfrm>
            <a:off x="369280" y="2471462"/>
            <a:ext cx="2814814" cy="513859"/>
          </a:xfrm>
          <a:prstGeom prst="roundRect">
            <a:avLst>
              <a:gd name="adj" fmla="val 50000"/>
            </a:avLst>
          </a:prstGeom>
          <a:solidFill>
            <a:schemeClr val="bg1"/>
          </a:solidFill>
          <a:ln>
            <a:solidFill>
              <a:schemeClr val="accent1">
                <a:lumMod val="75000"/>
              </a:schemeClr>
            </a:solid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rgbClr val="002060"/>
                </a:solidFill>
              </a:rPr>
              <a:t>Apuestas Estratégicas</a:t>
            </a:r>
          </a:p>
        </p:txBody>
      </p:sp>
    </p:spTree>
    <p:extLst>
      <p:ext uri="{BB962C8B-B14F-4D97-AF65-F5344CB8AC3E}">
        <p14:creationId xmlns:p14="http://schemas.microsoft.com/office/powerpoint/2010/main" val="4182136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652" y="827592"/>
            <a:ext cx="8229600" cy="749905"/>
          </a:xfrm>
        </p:spPr>
        <p:txBody>
          <a:bodyPr/>
          <a:lstStyle/>
          <a:p>
            <a:r>
              <a:rPr lang="es-CO" sz="3200" dirty="0"/>
              <a:t>Proyectos y Planes Operativos</a:t>
            </a:r>
            <a:br>
              <a:rPr lang="es-CO" sz="3200" dirty="0"/>
            </a:br>
            <a:r>
              <a:rPr lang="es-CO" sz="3200" dirty="0"/>
              <a:t>del programa 1</a:t>
            </a:r>
            <a:br>
              <a:rPr lang="es-ES" sz="3200" dirty="0">
                <a:solidFill>
                  <a:srgbClr val="C00000"/>
                </a:solidFill>
                <a:cs typeface="Arial" panose="020B0604020202020204" pitchFamily="34" charset="0"/>
              </a:rPr>
            </a:br>
            <a:r>
              <a:rPr lang="es-CO" sz="3200" b="1" dirty="0"/>
              <a:t> </a:t>
            </a:r>
            <a:endParaRPr lang="es-CO" sz="3200" b="1" dirty="0">
              <a:solidFill>
                <a:srgbClr val="FF0000"/>
              </a:solidFill>
            </a:endParaRPr>
          </a:p>
        </p:txBody>
      </p:sp>
      <p:grpSp>
        <p:nvGrpSpPr>
          <p:cNvPr id="81" name="Group 106"/>
          <p:cNvGrpSpPr/>
          <p:nvPr/>
        </p:nvGrpSpPr>
        <p:grpSpPr>
          <a:xfrm>
            <a:off x="2611130" y="1939552"/>
            <a:ext cx="5282285" cy="923330"/>
            <a:chOff x="4113734" y="1419512"/>
            <a:chExt cx="7109038" cy="1242642"/>
          </a:xfrm>
        </p:grpSpPr>
        <p:sp>
          <p:nvSpPr>
            <p:cNvPr id="82"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3" name="TextBox 12"/>
            <p:cNvSpPr txBox="1"/>
            <p:nvPr/>
          </p:nvSpPr>
          <p:spPr>
            <a:xfrm>
              <a:off x="5486400" y="1419512"/>
              <a:ext cx="5736372" cy="1242642"/>
            </a:xfrm>
            <a:prstGeom prst="rect">
              <a:avLst/>
            </a:prstGeom>
            <a:noFill/>
          </p:spPr>
          <p:txBody>
            <a:bodyPr wrap="square" rtlCol="0" anchor="ctr">
              <a:spAutoFit/>
            </a:bodyPr>
            <a:lstStyle/>
            <a:p>
              <a:r>
                <a:rPr lang="es-CO" b="1" dirty="0"/>
                <a:t>Proyecto</a:t>
              </a:r>
            </a:p>
            <a:p>
              <a:r>
                <a:rPr lang="es-CO" dirty="0"/>
                <a:t>Diseño y renovación curricular de los programas académicos</a:t>
              </a:r>
              <a:endParaRPr lang="es-CO" sz="1800" dirty="0"/>
            </a:p>
          </p:txBody>
        </p:sp>
        <p:sp>
          <p:nvSpPr>
            <p:cNvPr id="84"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grpSp>
        <p:nvGrpSpPr>
          <p:cNvPr id="85" name="Group 5"/>
          <p:cNvGrpSpPr/>
          <p:nvPr/>
        </p:nvGrpSpPr>
        <p:grpSpPr>
          <a:xfrm>
            <a:off x="3471107" y="4065266"/>
            <a:ext cx="6161306" cy="839118"/>
            <a:chOff x="4878898" y="3243971"/>
            <a:chExt cx="8289892" cy="1129014"/>
          </a:xfrm>
        </p:grpSpPr>
        <p:sp>
          <p:nvSpPr>
            <p:cNvPr id="86"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7" name="TextBox 20"/>
            <p:cNvSpPr txBox="1"/>
            <p:nvPr/>
          </p:nvSpPr>
          <p:spPr>
            <a:xfrm>
              <a:off x="6041519" y="3340856"/>
              <a:ext cx="7127271" cy="869623"/>
            </a:xfrm>
            <a:prstGeom prst="rect">
              <a:avLst/>
            </a:prstGeom>
            <a:noFill/>
          </p:spPr>
          <p:txBody>
            <a:bodyPr wrap="square" rtlCol="0" anchor="ctr">
              <a:spAutoFit/>
            </a:bodyPr>
            <a:lstStyle/>
            <a:p>
              <a:r>
                <a:rPr lang="es-CO" b="1" dirty="0"/>
                <a:t>Proyecto</a:t>
              </a:r>
              <a:endParaRPr lang="es-CO" dirty="0"/>
            </a:p>
            <a:p>
              <a:r>
                <a:rPr lang="es-CO" dirty="0"/>
                <a:t>Evaluación y aseguramiento de la calidad </a:t>
              </a:r>
              <a:endParaRPr lang="es-MX" sz="1800" dirty="0"/>
            </a:p>
          </p:txBody>
        </p:sp>
        <p:sp>
          <p:nvSpPr>
            <p:cNvPr id="88"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grpSp>
      <p:grpSp>
        <p:nvGrpSpPr>
          <p:cNvPr id="4" name="Grupo 3"/>
          <p:cNvGrpSpPr/>
          <p:nvPr/>
        </p:nvGrpSpPr>
        <p:grpSpPr>
          <a:xfrm>
            <a:off x="179512" y="2420888"/>
            <a:ext cx="3112173" cy="3112173"/>
            <a:chOff x="320020" y="2564903"/>
            <a:chExt cx="3112173" cy="3112173"/>
          </a:xfrm>
        </p:grpSpPr>
        <p:sp>
          <p:nvSpPr>
            <p:cNvPr id="166" name="Donut 2"/>
            <p:cNvSpPr/>
            <p:nvPr/>
          </p:nvSpPr>
          <p:spPr>
            <a:xfrm>
              <a:off x="467544" y="2708920"/>
              <a:ext cx="2829248" cy="2829248"/>
            </a:xfrm>
            <a:prstGeom prst="donut">
              <a:avLst>
                <a:gd name="adj" fmla="val 10687"/>
              </a:avLst>
            </a:prstGeom>
            <a:gradFill>
              <a:gsLst>
                <a:gs pos="16000">
                  <a:schemeClr val="bg1">
                    <a:lumMod val="9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67" name="Donut 101"/>
            <p:cNvSpPr/>
            <p:nvPr/>
          </p:nvSpPr>
          <p:spPr>
            <a:xfrm>
              <a:off x="320020" y="2564903"/>
              <a:ext cx="3112173" cy="3112173"/>
            </a:xfrm>
            <a:prstGeom prst="donut">
              <a:avLst>
                <a:gd name="adj" fmla="val 1514"/>
              </a:avLst>
            </a:prstGeom>
            <a:gradFill>
              <a:gsLst>
                <a:gs pos="16000">
                  <a:schemeClr val="bg1">
                    <a:lumMod val="8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76" name="TextBox 20"/>
            <p:cNvSpPr txBox="1"/>
            <p:nvPr/>
          </p:nvSpPr>
          <p:spPr>
            <a:xfrm>
              <a:off x="827584" y="3783524"/>
              <a:ext cx="2160240" cy="646331"/>
            </a:xfrm>
            <a:prstGeom prst="rect">
              <a:avLst/>
            </a:prstGeom>
            <a:noFill/>
          </p:spPr>
          <p:txBody>
            <a:bodyPr wrap="square" rtlCol="0" anchor="ctr">
              <a:spAutoFit/>
            </a:bodyPr>
            <a:lstStyle/>
            <a:p>
              <a:pPr algn="ctr"/>
              <a:r>
                <a:rPr lang="es-CO" b="1" dirty="0">
                  <a:solidFill>
                    <a:schemeClr val="bg2">
                      <a:lumMod val="50000"/>
                    </a:schemeClr>
                  </a:solidFill>
                </a:rPr>
                <a:t>Programa 1</a:t>
              </a:r>
            </a:p>
            <a:p>
              <a:pPr algn="ctr"/>
              <a:r>
                <a:rPr lang="es-CO" b="1" dirty="0"/>
                <a:t>Gestión Curricular</a:t>
              </a:r>
            </a:p>
          </p:txBody>
        </p:sp>
      </p:grpSp>
      <p:sp>
        <p:nvSpPr>
          <p:cNvPr id="3" name="CuadroTexto 2"/>
          <p:cNvSpPr txBox="1"/>
          <p:nvPr/>
        </p:nvSpPr>
        <p:spPr>
          <a:xfrm>
            <a:off x="3631073" y="2959791"/>
            <a:ext cx="4922586" cy="584775"/>
          </a:xfrm>
          <a:prstGeom prst="rect">
            <a:avLst/>
          </a:prstGeom>
          <a:noFill/>
        </p:spPr>
        <p:txBody>
          <a:bodyPr wrap="square" rtlCol="0">
            <a:spAutoFit/>
          </a:bodyPr>
          <a:lstStyle/>
          <a:p>
            <a:pPr marL="285750" indent="-285750">
              <a:buFont typeface="Arial" panose="020B0604020202020204" pitchFamily="34" charset="0"/>
              <a:buChar char="•"/>
            </a:pPr>
            <a:r>
              <a:rPr lang="es-CO" sz="1600" dirty="0">
                <a:solidFill>
                  <a:schemeClr val="accent2">
                    <a:lumMod val="75000"/>
                  </a:schemeClr>
                </a:solidFill>
              </a:rPr>
              <a:t>Acompañamiento en el diseño y renovación curricular de los programas académicos</a:t>
            </a:r>
            <a:endParaRPr lang="es-ES" sz="1600" dirty="0">
              <a:solidFill>
                <a:schemeClr val="accent2">
                  <a:lumMod val="75000"/>
                </a:schemeClr>
              </a:solidFill>
            </a:endParaRPr>
          </a:p>
        </p:txBody>
      </p:sp>
      <p:sp>
        <p:nvSpPr>
          <p:cNvPr id="28" name="CuadroTexto 27"/>
          <p:cNvSpPr txBox="1"/>
          <p:nvPr/>
        </p:nvSpPr>
        <p:spPr>
          <a:xfrm>
            <a:off x="4051005" y="5001293"/>
            <a:ext cx="4922586" cy="1323439"/>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solidFill>
                  <a:schemeClr val="accent2">
                    <a:lumMod val="75000"/>
                  </a:schemeClr>
                </a:solidFill>
              </a:rPr>
              <a:t>Coordinación técnica del proceso de Acreditación Institucional</a:t>
            </a:r>
          </a:p>
          <a:p>
            <a:pPr marL="285750" indent="-285750" algn="just">
              <a:buFont typeface="Arial" panose="020B0604020202020204" pitchFamily="34" charset="0"/>
              <a:buChar char="•"/>
            </a:pPr>
            <a:r>
              <a:rPr lang="es-CO" sz="1600" dirty="0">
                <a:solidFill>
                  <a:schemeClr val="accent2">
                    <a:lumMod val="75000"/>
                  </a:schemeClr>
                </a:solidFill>
              </a:rPr>
              <a:t>Coordinación general de los procesos de autoevaluación con fines de acreditación de programas de pregrado y posgrado</a:t>
            </a:r>
          </a:p>
        </p:txBody>
      </p:sp>
    </p:spTree>
    <p:extLst>
      <p:ext uri="{BB962C8B-B14F-4D97-AF65-F5344CB8AC3E}">
        <p14:creationId xmlns:p14="http://schemas.microsoft.com/office/powerpoint/2010/main" val="678801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a 11"/>
          <p:cNvGraphicFramePr>
            <a:graphicFrameLocks noGrp="1"/>
          </p:cNvGraphicFramePr>
          <p:nvPr>
            <p:extLst>
              <p:ext uri="{D42A27DB-BD31-4B8C-83A1-F6EECF244321}">
                <p14:modId xmlns:p14="http://schemas.microsoft.com/office/powerpoint/2010/main" val="2715869831"/>
              </p:ext>
            </p:extLst>
          </p:nvPr>
        </p:nvGraphicFramePr>
        <p:xfrm>
          <a:off x="379607" y="4712432"/>
          <a:ext cx="8451540" cy="1700198"/>
        </p:xfrm>
        <a:graphic>
          <a:graphicData uri="http://schemas.openxmlformats.org/drawingml/2006/table">
            <a:tbl>
              <a:tblPr firstRow="1" firstCol="1" bandRow="1">
                <a:tableStyleId>{3B4B98B0-60AC-42C2-AFA5-B58CD77FA1E5}</a:tableStyleId>
              </a:tblPr>
              <a:tblGrid>
                <a:gridCol w="3577607">
                  <a:extLst>
                    <a:ext uri="{9D8B030D-6E8A-4147-A177-3AD203B41FA5}">
                      <a16:colId xmlns:a16="http://schemas.microsoft.com/office/drawing/2014/main" val="3349873158"/>
                    </a:ext>
                  </a:extLst>
                </a:gridCol>
                <a:gridCol w="1507067">
                  <a:extLst>
                    <a:ext uri="{9D8B030D-6E8A-4147-A177-3AD203B41FA5}">
                      <a16:colId xmlns:a16="http://schemas.microsoft.com/office/drawing/2014/main" val="2043317098"/>
                    </a:ext>
                  </a:extLst>
                </a:gridCol>
                <a:gridCol w="897466">
                  <a:extLst>
                    <a:ext uri="{9D8B030D-6E8A-4147-A177-3AD203B41FA5}">
                      <a16:colId xmlns:a16="http://schemas.microsoft.com/office/drawing/2014/main" val="3405429193"/>
                    </a:ext>
                  </a:extLst>
                </a:gridCol>
                <a:gridCol w="838200">
                  <a:extLst>
                    <a:ext uri="{9D8B030D-6E8A-4147-A177-3AD203B41FA5}">
                      <a16:colId xmlns:a16="http://schemas.microsoft.com/office/drawing/2014/main" val="2359458262"/>
                    </a:ext>
                  </a:extLst>
                </a:gridCol>
                <a:gridCol w="889000">
                  <a:extLst>
                    <a:ext uri="{9D8B030D-6E8A-4147-A177-3AD203B41FA5}">
                      <a16:colId xmlns:a16="http://schemas.microsoft.com/office/drawing/2014/main" val="1555395791"/>
                    </a:ext>
                  </a:extLst>
                </a:gridCol>
                <a:gridCol w="742200">
                  <a:extLst>
                    <a:ext uri="{9D8B030D-6E8A-4147-A177-3AD203B41FA5}">
                      <a16:colId xmlns:a16="http://schemas.microsoft.com/office/drawing/2014/main" val="2963958973"/>
                    </a:ext>
                  </a:extLst>
                </a:gridCol>
              </a:tblGrid>
              <a:tr h="230666">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Unidad de medida del 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gridSpan="4">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Metas</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61189851"/>
                  </a:ext>
                </a:extLst>
              </a:tr>
              <a:tr h="252050">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2020</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2022</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2025</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2028</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548975328"/>
                  </a:ext>
                </a:extLst>
              </a:tr>
              <a:tr h="482716">
                <a:tc>
                  <a:txBody>
                    <a:bodyPr/>
                    <a:lstStyle/>
                    <a:p>
                      <a:pPr algn="ctr">
                        <a:lnSpc>
                          <a:spcPct val="115000"/>
                        </a:lnSpc>
                        <a:spcAft>
                          <a:spcPts val="0"/>
                        </a:spcAft>
                      </a:pPr>
                      <a:r>
                        <a:rPr lang="es-CO" sz="1400" b="0" dirty="0">
                          <a:effectLst/>
                          <a:latin typeface="Arial" panose="020B0604020202020204" pitchFamily="34" charset="0"/>
                          <a:ea typeface="Times New Roman" panose="02020603050405020304" pitchFamily="18" charset="0"/>
                          <a:cs typeface="Arial" panose="020B0604020202020204" pitchFamily="34" charset="0"/>
                        </a:rPr>
                        <a:t>Estudiantes acompañados en el proceso formativo</a:t>
                      </a:r>
                      <a:endParaRPr lang="es-CO" sz="14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Porcentaje</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400">
                          <a:effectLst/>
                          <a:latin typeface="Arial" panose="020B0604020202020204" pitchFamily="34" charset="0"/>
                          <a:ea typeface="Times New Roman" panose="02020603050405020304" pitchFamily="18" charset="0"/>
                          <a:cs typeface="Arial" panose="020B0604020202020204" pitchFamily="34" charset="0"/>
                        </a:rPr>
                        <a:t>75%</a:t>
                      </a:r>
                      <a:endParaRPr lang="es-CO" sz="14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80%</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400">
                          <a:effectLst/>
                          <a:latin typeface="Arial" panose="020B0604020202020204" pitchFamily="34" charset="0"/>
                          <a:ea typeface="Times New Roman" panose="02020603050405020304" pitchFamily="18" charset="0"/>
                          <a:cs typeface="Arial" panose="020B0604020202020204" pitchFamily="34" charset="0"/>
                        </a:rPr>
                        <a:t>85%</a:t>
                      </a:r>
                      <a:endParaRPr lang="es-CO" sz="14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90%</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842798677"/>
                  </a:ext>
                </a:extLst>
              </a:tr>
              <a:tr h="734766">
                <a:tc>
                  <a:txBody>
                    <a:bodyPr/>
                    <a:lstStyle/>
                    <a:p>
                      <a:pPr algn="ctr">
                        <a:lnSpc>
                          <a:spcPct val="115000"/>
                        </a:lnSpc>
                        <a:spcAft>
                          <a:spcPts val="0"/>
                        </a:spcAft>
                      </a:pPr>
                      <a:r>
                        <a:rPr lang="es-CO" sz="1400" b="0" dirty="0">
                          <a:effectLst/>
                          <a:latin typeface="Arial" panose="020B0604020202020204" pitchFamily="34" charset="0"/>
                          <a:ea typeface="Times New Roman" panose="02020603050405020304" pitchFamily="18" charset="0"/>
                          <a:cs typeface="Arial" panose="020B0604020202020204" pitchFamily="34" charset="0"/>
                        </a:rPr>
                        <a:t>Mecanismos de acceso e inserción pertinentes a cada programa de la Universidad</a:t>
                      </a:r>
                      <a:endParaRPr lang="es-CO" sz="14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Porcentaje</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0%</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20%</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50%</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100%</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743020706"/>
                  </a:ext>
                </a:extLst>
              </a:tr>
            </a:tbl>
          </a:graphicData>
        </a:graphic>
      </p:graphicFrame>
      <p:sp>
        <p:nvSpPr>
          <p:cNvPr id="13" name="Rectangle 9"/>
          <p:cNvSpPr/>
          <p:nvPr/>
        </p:nvSpPr>
        <p:spPr>
          <a:xfrm rot="297575">
            <a:off x="384951" y="1556824"/>
            <a:ext cx="8152179" cy="875120"/>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4" name="Rectangle 10"/>
          <p:cNvSpPr/>
          <p:nvPr/>
        </p:nvSpPr>
        <p:spPr>
          <a:xfrm>
            <a:off x="514912" y="1327329"/>
            <a:ext cx="8163421" cy="1332541"/>
          </a:xfrm>
          <a:prstGeom prst="rect">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400" kern="0" dirty="0">
              <a:solidFill>
                <a:schemeClr val="bg1"/>
              </a:solidFill>
              <a:latin typeface="Arial" panose="020B0604020202020204" pitchFamily="34" charset="0"/>
              <a:cs typeface="Arial" panose="020B0604020202020204" pitchFamily="34" charset="0"/>
            </a:endParaRPr>
          </a:p>
        </p:txBody>
      </p:sp>
      <p:sp>
        <p:nvSpPr>
          <p:cNvPr id="15" name="Rounded Rectangle 5"/>
          <p:cNvSpPr/>
          <p:nvPr/>
        </p:nvSpPr>
        <p:spPr>
          <a:xfrm>
            <a:off x="369280" y="993507"/>
            <a:ext cx="2814814" cy="523686"/>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rgbClr val="002060"/>
                </a:solidFill>
                <a:latin typeface="Arial" panose="020B0604020202020204" pitchFamily="34" charset="0"/>
                <a:cs typeface="Arial" panose="020B0604020202020204" pitchFamily="34" charset="0"/>
              </a:rPr>
              <a:t>Descripción del programa</a:t>
            </a:r>
          </a:p>
        </p:txBody>
      </p:sp>
      <p:sp>
        <p:nvSpPr>
          <p:cNvPr id="16" name="TextBox 6"/>
          <p:cNvSpPr txBox="1"/>
          <p:nvPr/>
        </p:nvSpPr>
        <p:spPr>
          <a:xfrm>
            <a:off x="781607" y="1577821"/>
            <a:ext cx="7769295" cy="1092607"/>
          </a:xfrm>
          <a:prstGeom prst="rect">
            <a:avLst/>
          </a:prstGeom>
          <a:noFill/>
        </p:spPr>
        <p:txBody>
          <a:bodyPr wrap="square" rtlCol="0">
            <a:spAutoFit/>
          </a:bodyPr>
          <a:lstStyle/>
          <a:p>
            <a:pPr lvl="0" algn="just"/>
            <a:r>
              <a:rPr lang="es-CO" sz="1300" kern="0" dirty="0">
                <a:solidFill>
                  <a:schemeClr val="bg1"/>
                </a:solidFill>
                <a:latin typeface="Arial" panose="020B0604020202020204" pitchFamily="34" charset="0"/>
                <a:cs typeface="Arial" panose="020B0604020202020204" pitchFamily="34" charset="0"/>
              </a:rPr>
              <a:t>Un programa pensado en acompañar a los estudiantes en su proceso académico, partiendo de análisis ya obtenidos y los cuales determinan que los ritmos de estudio y aprendizaje de algunos de los estudiantes que ingresan a los diferentes programas académicos no son acordes a la metodología y pedagogía de la Universidad, por lo tanto, se requiere un proceso más amplio de adaptación a la vida universitaria. </a:t>
            </a:r>
          </a:p>
        </p:txBody>
      </p:sp>
      <p:sp>
        <p:nvSpPr>
          <p:cNvPr id="4" name="Rectángulo 3"/>
          <p:cNvSpPr/>
          <p:nvPr/>
        </p:nvSpPr>
        <p:spPr>
          <a:xfrm>
            <a:off x="59267" y="64684"/>
            <a:ext cx="1801845"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2" name="Group 106"/>
          <p:cNvGrpSpPr/>
          <p:nvPr/>
        </p:nvGrpSpPr>
        <p:grpSpPr>
          <a:xfrm>
            <a:off x="37460" y="34815"/>
            <a:ext cx="5233295" cy="833754"/>
            <a:chOff x="4113734" y="1462930"/>
            <a:chExt cx="7043108" cy="1122088"/>
          </a:xfrm>
        </p:grpSpPr>
        <p:sp>
          <p:nvSpPr>
            <p:cNvPr id="2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Arial" panose="020B0604020202020204" pitchFamily="34" charset="0"/>
                <a:cs typeface="Arial" panose="020B0604020202020204" pitchFamily="34" charset="0"/>
              </a:endParaRPr>
            </a:p>
          </p:txBody>
        </p:sp>
        <p:sp>
          <p:nvSpPr>
            <p:cNvPr id="25"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grpSp>
      <p:graphicFrame>
        <p:nvGraphicFramePr>
          <p:cNvPr id="26" name="Diagrama 25"/>
          <p:cNvGraphicFramePr/>
          <p:nvPr>
            <p:extLst>
              <p:ext uri="{D42A27DB-BD31-4B8C-83A1-F6EECF244321}">
                <p14:modId xmlns:p14="http://schemas.microsoft.com/office/powerpoint/2010/main" val="3882938926"/>
              </p:ext>
            </p:extLst>
          </p:nvPr>
        </p:nvGraphicFramePr>
        <p:xfrm>
          <a:off x="-236089" y="3513667"/>
          <a:ext cx="9380089" cy="106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Rounded Rectangle 5"/>
          <p:cNvSpPr/>
          <p:nvPr/>
        </p:nvSpPr>
        <p:spPr>
          <a:xfrm>
            <a:off x="362383" y="2893349"/>
            <a:ext cx="2814814" cy="513859"/>
          </a:xfrm>
          <a:prstGeom prst="roundRect">
            <a:avLst>
              <a:gd name="adj" fmla="val 50000"/>
            </a:avLst>
          </a:prstGeom>
          <a:solidFill>
            <a:schemeClr val="bg1"/>
          </a:solidFill>
          <a:ln>
            <a:solidFill>
              <a:schemeClr val="accent1">
                <a:lumMod val="75000"/>
              </a:schemeClr>
            </a:solid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rgbClr val="002060"/>
                </a:solidFill>
              </a:rPr>
              <a:t>Apuestas Estratégicas</a:t>
            </a:r>
          </a:p>
        </p:txBody>
      </p:sp>
      <p:sp>
        <p:nvSpPr>
          <p:cNvPr id="2" name="Rectángulo 1"/>
          <p:cNvSpPr/>
          <p:nvPr/>
        </p:nvSpPr>
        <p:spPr>
          <a:xfrm>
            <a:off x="871214" y="117487"/>
            <a:ext cx="6124593" cy="646331"/>
          </a:xfrm>
          <a:prstGeom prst="rect">
            <a:avLst/>
          </a:prstGeom>
        </p:spPr>
        <p:txBody>
          <a:bodyPr wrap="square">
            <a:spAutoFit/>
          </a:bodyPr>
          <a:lstStyle/>
          <a:p>
            <a:r>
              <a:rPr lang="es-CO" b="1" dirty="0">
                <a:solidFill>
                  <a:schemeClr val="bg2">
                    <a:lumMod val="50000"/>
                  </a:schemeClr>
                </a:solidFill>
              </a:rPr>
              <a:t>Programa 2</a:t>
            </a:r>
          </a:p>
          <a:p>
            <a:r>
              <a:rPr lang="es-CO" b="1" dirty="0"/>
              <a:t>Acceso, inserción y acompañamiento a la vida universitaria</a:t>
            </a:r>
          </a:p>
        </p:txBody>
      </p:sp>
    </p:spTree>
    <p:extLst>
      <p:ext uri="{BB962C8B-B14F-4D97-AF65-F5344CB8AC3E}">
        <p14:creationId xmlns:p14="http://schemas.microsoft.com/office/powerpoint/2010/main" val="73997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106"/>
          <p:cNvGrpSpPr/>
          <p:nvPr/>
        </p:nvGrpSpPr>
        <p:grpSpPr>
          <a:xfrm>
            <a:off x="2659682" y="1827446"/>
            <a:ext cx="5282285" cy="833754"/>
            <a:chOff x="4113734" y="1462930"/>
            <a:chExt cx="7109038" cy="1122088"/>
          </a:xfrm>
        </p:grpSpPr>
        <p:sp>
          <p:nvSpPr>
            <p:cNvPr id="82"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3" name="TextBox 12"/>
            <p:cNvSpPr txBox="1"/>
            <p:nvPr/>
          </p:nvSpPr>
          <p:spPr>
            <a:xfrm>
              <a:off x="5486400" y="1605908"/>
              <a:ext cx="5736372" cy="869849"/>
            </a:xfrm>
            <a:prstGeom prst="rect">
              <a:avLst/>
            </a:prstGeom>
            <a:noFill/>
          </p:spPr>
          <p:txBody>
            <a:bodyPr wrap="square" rtlCol="0" anchor="ctr">
              <a:spAutoFit/>
            </a:bodyPr>
            <a:lstStyle/>
            <a:p>
              <a:r>
                <a:rPr lang="es-CO" b="1" dirty="0"/>
                <a:t>Proyecto</a:t>
              </a:r>
              <a:endParaRPr lang="es-CO" dirty="0"/>
            </a:p>
            <a:p>
              <a:r>
                <a:rPr lang="es-CO" dirty="0"/>
                <a:t>Acceso e inserción a la vida universitaria </a:t>
              </a:r>
              <a:endParaRPr lang="es-CO" sz="1800" dirty="0"/>
            </a:p>
          </p:txBody>
        </p:sp>
        <p:sp>
          <p:nvSpPr>
            <p:cNvPr id="84"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grpSp>
        <p:nvGrpSpPr>
          <p:cNvPr id="85" name="Group 5"/>
          <p:cNvGrpSpPr/>
          <p:nvPr/>
        </p:nvGrpSpPr>
        <p:grpSpPr>
          <a:xfrm>
            <a:off x="3471107" y="4065266"/>
            <a:ext cx="6161306" cy="839118"/>
            <a:chOff x="4878898" y="3243971"/>
            <a:chExt cx="8289892" cy="1129014"/>
          </a:xfrm>
        </p:grpSpPr>
        <p:sp>
          <p:nvSpPr>
            <p:cNvPr id="86"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7" name="TextBox 20"/>
            <p:cNvSpPr txBox="1"/>
            <p:nvPr/>
          </p:nvSpPr>
          <p:spPr>
            <a:xfrm>
              <a:off x="6041519" y="3340856"/>
              <a:ext cx="7127271" cy="869623"/>
            </a:xfrm>
            <a:prstGeom prst="rect">
              <a:avLst/>
            </a:prstGeom>
            <a:noFill/>
          </p:spPr>
          <p:txBody>
            <a:bodyPr wrap="square" rtlCol="0" anchor="ctr">
              <a:spAutoFit/>
            </a:bodyPr>
            <a:lstStyle/>
            <a:p>
              <a:r>
                <a:rPr lang="es-CO" b="1" dirty="0"/>
                <a:t>Proyecto</a:t>
              </a:r>
              <a:endParaRPr lang="es-CO" dirty="0"/>
            </a:p>
            <a:p>
              <a:r>
                <a:rPr lang="es-CO" dirty="0"/>
                <a:t>Acompañamiento y seguimiento académico</a:t>
              </a:r>
              <a:endParaRPr lang="es-MX" sz="1800" dirty="0"/>
            </a:p>
          </p:txBody>
        </p:sp>
        <p:sp>
          <p:nvSpPr>
            <p:cNvPr id="88"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grpSp>
      <p:grpSp>
        <p:nvGrpSpPr>
          <p:cNvPr id="4" name="Grupo 3"/>
          <p:cNvGrpSpPr/>
          <p:nvPr/>
        </p:nvGrpSpPr>
        <p:grpSpPr>
          <a:xfrm>
            <a:off x="179512" y="2420888"/>
            <a:ext cx="3112173" cy="3112173"/>
            <a:chOff x="320020" y="2564903"/>
            <a:chExt cx="3112173" cy="3112173"/>
          </a:xfrm>
        </p:grpSpPr>
        <p:sp>
          <p:nvSpPr>
            <p:cNvPr id="166" name="Donut 2"/>
            <p:cNvSpPr/>
            <p:nvPr/>
          </p:nvSpPr>
          <p:spPr>
            <a:xfrm>
              <a:off x="467544" y="2708920"/>
              <a:ext cx="2829248" cy="2829248"/>
            </a:xfrm>
            <a:prstGeom prst="donut">
              <a:avLst>
                <a:gd name="adj" fmla="val 10687"/>
              </a:avLst>
            </a:prstGeom>
            <a:gradFill>
              <a:gsLst>
                <a:gs pos="16000">
                  <a:schemeClr val="bg1">
                    <a:lumMod val="9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67" name="Donut 101"/>
            <p:cNvSpPr/>
            <p:nvPr/>
          </p:nvSpPr>
          <p:spPr>
            <a:xfrm>
              <a:off x="320020" y="2564903"/>
              <a:ext cx="3112173" cy="3112173"/>
            </a:xfrm>
            <a:prstGeom prst="donut">
              <a:avLst>
                <a:gd name="adj" fmla="val 1514"/>
              </a:avLst>
            </a:prstGeom>
            <a:gradFill>
              <a:gsLst>
                <a:gs pos="16000">
                  <a:schemeClr val="bg1">
                    <a:lumMod val="8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76" name="TextBox 20"/>
            <p:cNvSpPr txBox="1"/>
            <p:nvPr/>
          </p:nvSpPr>
          <p:spPr>
            <a:xfrm>
              <a:off x="827584" y="3506525"/>
              <a:ext cx="2160240" cy="1200329"/>
            </a:xfrm>
            <a:prstGeom prst="rect">
              <a:avLst/>
            </a:prstGeom>
            <a:noFill/>
          </p:spPr>
          <p:txBody>
            <a:bodyPr wrap="square" rtlCol="0" anchor="ctr">
              <a:spAutoFit/>
            </a:bodyPr>
            <a:lstStyle/>
            <a:p>
              <a:pPr algn="ctr"/>
              <a:r>
                <a:rPr lang="es-CO" b="1" dirty="0">
                  <a:solidFill>
                    <a:schemeClr val="bg2">
                      <a:lumMod val="50000"/>
                    </a:schemeClr>
                  </a:solidFill>
                </a:rPr>
                <a:t>Programa 2</a:t>
              </a:r>
            </a:p>
            <a:p>
              <a:pPr algn="ctr"/>
              <a:r>
                <a:rPr lang="es-CO" b="1" dirty="0"/>
                <a:t>Acceso, inserción y acompañamiento a la vida universitaria</a:t>
              </a:r>
            </a:p>
          </p:txBody>
        </p:sp>
      </p:grpSp>
      <p:sp>
        <p:nvSpPr>
          <p:cNvPr id="3" name="CuadroTexto 2"/>
          <p:cNvSpPr txBox="1"/>
          <p:nvPr/>
        </p:nvSpPr>
        <p:spPr>
          <a:xfrm>
            <a:off x="4051005" y="2737089"/>
            <a:ext cx="4922586" cy="584775"/>
          </a:xfrm>
          <a:prstGeom prst="rect">
            <a:avLst/>
          </a:prstGeom>
          <a:noFill/>
        </p:spPr>
        <p:txBody>
          <a:bodyPr wrap="square" rtlCol="0">
            <a:spAutoFit/>
          </a:bodyPr>
          <a:lstStyle/>
          <a:p>
            <a:pPr marL="285750" indent="-285750">
              <a:buFont typeface="Arial" panose="020B0604020202020204" pitchFamily="34" charset="0"/>
              <a:buChar char="•"/>
            </a:pPr>
            <a:r>
              <a:rPr lang="es-CO" sz="1600" dirty="0">
                <a:solidFill>
                  <a:schemeClr val="accent2">
                    <a:lumMod val="75000"/>
                  </a:schemeClr>
                </a:solidFill>
              </a:rPr>
              <a:t>Estrategias de inserción y acceso a la Universidad</a:t>
            </a:r>
          </a:p>
          <a:p>
            <a:pPr marL="285750" indent="-285750">
              <a:buFont typeface="Arial" panose="020B0604020202020204" pitchFamily="34" charset="0"/>
              <a:buChar char="•"/>
            </a:pPr>
            <a:r>
              <a:rPr lang="es-ES" sz="1600" dirty="0">
                <a:solidFill>
                  <a:schemeClr val="accent2">
                    <a:lumMod val="75000"/>
                  </a:schemeClr>
                </a:solidFill>
              </a:rPr>
              <a:t>Articulación con la educación básica y media </a:t>
            </a:r>
            <a:endParaRPr lang="es-CO" sz="1600" dirty="0">
              <a:solidFill>
                <a:schemeClr val="accent2">
                  <a:lumMod val="75000"/>
                </a:schemeClr>
              </a:solidFill>
            </a:endParaRPr>
          </a:p>
        </p:txBody>
      </p:sp>
      <p:sp>
        <p:nvSpPr>
          <p:cNvPr id="28" name="CuadroTexto 27"/>
          <p:cNvSpPr txBox="1"/>
          <p:nvPr/>
        </p:nvSpPr>
        <p:spPr>
          <a:xfrm>
            <a:off x="4051005" y="5001293"/>
            <a:ext cx="4922586" cy="584775"/>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solidFill>
                  <a:schemeClr val="accent2">
                    <a:lumMod val="75000"/>
                  </a:schemeClr>
                </a:solidFill>
              </a:rPr>
              <a:t>Acompañamiento académico </a:t>
            </a:r>
          </a:p>
          <a:p>
            <a:pPr marL="285750" indent="-285750" algn="just">
              <a:buFont typeface="Arial" panose="020B0604020202020204" pitchFamily="34" charset="0"/>
              <a:buChar char="•"/>
            </a:pPr>
            <a:r>
              <a:rPr lang="es-CO" sz="1600" dirty="0">
                <a:solidFill>
                  <a:schemeClr val="accent2">
                    <a:lumMod val="75000"/>
                  </a:schemeClr>
                </a:solidFill>
              </a:rPr>
              <a:t>Seguimiento académico</a:t>
            </a:r>
          </a:p>
        </p:txBody>
      </p:sp>
      <p:sp>
        <p:nvSpPr>
          <p:cNvPr id="18" name="Título 1"/>
          <p:cNvSpPr>
            <a:spLocks noGrp="1"/>
          </p:cNvSpPr>
          <p:nvPr>
            <p:ph type="title"/>
          </p:nvPr>
        </p:nvSpPr>
        <p:spPr>
          <a:xfrm>
            <a:off x="468652" y="827592"/>
            <a:ext cx="8229600" cy="749905"/>
          </a:xfrm>
        </p:spPr>
        <p:txBody>
          <a:bodyPr/>
          <a:lstStyle/>
          <a:p>
            <a:r>
              <a:rPr lang="es-CO" sz="3200" dirty="0"/>
              <a:t>Proyectos y Planes Operativos</a:t>
            </a:r>
            <a:br>
              <a:rPr lang="es-CO" sz="3200" dirty="0"/>
            </a:br>
            <a:r>
              <a:rPr lang="es-CO" sz="3200" dirty="0"/>
              <a:t>del programa 2</a:t>
            </a:r>
            <a:br>
              <a:rPr lang="es-ES" sz="3200" dirty="0">
                <a:solidFill>
                  <a:srgbClr val="C00000"/>
                </a:solidFill>
                <a:cs typeface="Arial" panose="020B0604020202020204" pitchFamily="34" charset="0"/>
              </a:rPr>
            </a:br>
            <a:r>
              <a:rPr lang="es-CO" sz="3200" b="1" dirty="0"/>
              <a:t> </a:t>
            </a:r>
            <a:endParaRPr lang="es-CO" sz="3200" b="1" dirty="0">
              <a:solidFill>
                <a:srgbClr val="FF0000"/>
              </a:solidFill>
            </a:endParaRPr>
          </a:p>
        </p:txBody>
      </p:sp>
    </p:spTree>
    <p:extLst>
      <p:ext uri="{BB962C8B-B14F-4D97-AF65-F5344CB8AC3E}">
        <p14:creationId xmlns:p14="http://schemas.microsoft.com/office/powerpoint/2010/main" val="1142862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a 11"/>
          <p:cNvGraphicFramePr>
            <a:graphicFrameLocks noGrp="1"/>
          </p:cNvGraphicFramePr>
          <p:nvPr>
            <p:extLst>
              <p:ext uri="{D42A27DB-BD31-4B8C-83A1-F6EECF244321}">
                <p14:modId xmlns:p14="http://schemas.microsoft.com/office/powerpoint/2010/main" val="1273110844"/>
              </p:ext>
            </p:extLst>
          </p:nvPr>
        </p:nvGraphicFramePr>
        <p:xfrm>
          <a:off x="493180" y="4363769"/>
          <a:ext cx="8451540" cy="2375698"/>
        </p:xfrm>
        <a:graphic>
          <a:graphicData uri="http://schemas.openxmlformats.org/drawingml/2006/table">
            <a:tbl>
              <a:tblPr firstRow="1" firstCol="1" bandRow="1">
                <a:tableStyleId>{3B4B98B0-60AC-42C2-AFA5-B58CD77FA1E5}</a:tableStyleId>
              </a:tblPr>
              <a:tblGrid>
                <a:gridCol w="3577607">
                  <a:extLst>
                    <a:ext uri="{9D8B030D-6E8A-4147-A177-3AD203B41FA5}">
                      <a16:colId xmlns:a16="http://schemas.microsoft.com/office/drawing/2014/main" val="3349873158"/>
                    </a:ext>
                  </a:extLst>
                </a:gridCol>
                <a:gridCol w="1507067">
                  <a:extLst>
                    <a:ext uri="{9D8B030D-6E8A-4147-A177-3AD203B41FA5}">
                      <a16:colId xmlns:a16="http://schemas.microsoft.com/office/drawing/2014/main" val="2043317098"/>
                    </a:ext>
                  </a:extLst>
                </a:gridCol>
                <a:gridCol w="897466">
                  <a:extLst>
                    <a:ext uri="{9D8B030D-6E8A-4147-A177-3AD203B41FA5}">
                      <a16:colId xmlns:a16="http://schemas.microsoft.com/office/drawing/2014/main" val="3405429193"/>
                    </a:ext>
                  </a:extLst>
                </a:gridCol>
                <a:gridCol w="838200">
                  <a:extLst>
                    <a:ext uri="{9D8B030D-6E8A-4147-A177-3AD203B41FA5}">
                      <a16:colId xmlns:a16="http://schemas.microsoft.com/office/drawing/2014/main" val="2359458262"/>
                    </a:ext>
                  </a:extLst>
                </a:gridCol>
                <a:gridCol w="889000">
                  <a:extLst>
                    <a:ext uri="{9D8B030D-6E8A-4147-A177-3AD203B41FA5}">
                      <a16:colId xmlns:a16="http://schemas.microsoft.com/office/drawing/2014/main" val="1555395791"/>
                    </a:ext>
                  </a:extLst>
                </a:gridCol>
                <a:gridCol w="742200">
                  <a:extLst>
                    <a:ext uri="{9D8B030D-6E8A-4147-A177-3AD203B41FA5}">
                      <a16:colId xmlns:a16="http://schemas.microsoft.com/office/drawing/2014/main" val="2963958973"/>
                    </a:ext>
                  </a:extLst>
                </a:gridCol>
              </a:tblGrid>
              <a:tr h="225052">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Unidad de medida del 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gridSpan="4">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Metas</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61189851"/>
                  </a:ext>
                </a:extLst>
              </a:tr>
              <a:tr h="245915">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2020</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2022</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2025</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2028</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548975328"/>
                  </a:ext>
                </a:extLst>
              </a:tr>
              <a:tr h="470967">
                <a:tc>
                  <a:txBody>
                    <a:bodyPr/>
                    <a:lstStyle/>
                    <a:p>
                      <a:pPr algn="ctr">
                        <a:lnSpc>
                          <a:spcPct val="115000"/>
                        </a:lnSpc>
                        <a:spcAft>
                          <a:spcPts val="0"/>
                        </a:spcAft>
                      </a:pPr>
                      <a:r>
                        <a:rPr lang="es-CO" sz="1400" b="0" dirty="0">
                          <a:effectLst/>
                          <a:latin typeface="Arial" panose="020B0604020202020204" pitchFamily="34" charset="0"/>
                          <a:ea typeface="Times New Roman" panose="02020603050405020304" pitchFamily="18" charset="0"/>
                          <a:cs typeface="Arial" panose="020B0604020202020204" pitchFamily="34" charset="0"/>
                        </a:rPr>
                        <a:t>Docentes en formación continua</a:t>
                      </a:r>
                      <a:endParaRPr lang="es-CO" sz="14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Porcentaje</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50%</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55%</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60%</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65%</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842798677"/>
                  </a:ext>
                </a:extLst>
              </a:tr>
              <a:tr h="716882">
                <a:tc>
                  <a:txBody>
                    <a:bodyPr/>
                    <a:lstStyle/>
                    <a:p>
                      <a:pPr algn="ctr">
                        <a:lnSpc>
                          <a:spcPct val="115000"/>
                        </a:lnSpc>
                        <a:spcAft>
                          <a:spcPts val="0"/>
                        </a:spcAft>
                      </a:pPr>
                      <a:r>
                        <a:rPr lang="es-CO" sz="1400" b="0" dirty="0">
                          <a:effectLst/>
                          <a:latin typeface="Arial" panose="020B0604020202020204" pitchFamily="34" charset="0"/>
                          <a:ea typeface="Times New Roman" panose="02020603050405020304" pitchFamily="18" charset="0"/>
                          <a:cs typeface="Arial" panose="020B0604020202020204" pitchFamily="34" charset="0"/>
                        </a:rPr>
                        <a:t>Docentes con nivel B1 o más en segunda lengua</a:t>
                      </a:r>
                      <a:endParaRPr lang="es-CO" sz="14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Porcentaje</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50%</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60%</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70%</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80%</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743020706"/>
                  </a:ext>
                </a:extLst>
              </a:tr>
              <a:tr h="716882">
                <a:tc>
                  <a:txBody>
                    <a:bodyPr/>
                    <a:lstStyle/>
                    <a:p>
                      <a:pPr algn="ctr">
                        <a:lnSpc>
                          <a:spcPct val="115000"/>
                        </a:lnSpc>
                        <a:spcAft>
                          <a:spcPts val="0"/>
                        </a:spcAft>
                      </a:pPr>
                      <a:r>
                        <a:rPr lang="es-CO" sz="1400" b="0" dirty="0">
                          <a:effectLst/>
                          <a:latin typeface="Arial" panose="020B0604020202020204" pitchFamily="34" charset="0"/>
                          <a:ea typeface="Times New Roman" panose="02020603050405020304" pitchFamily="18" charset="0"/>
                          <a:cs typeface="Arial" panose="020B0604020202020204" pitchFamily="34" charset="0"/>
                        </a:rPr>
                        <a:t>Docentes con doctorado</a:t>
                      </a:r>
                      <a:endParaRPr lang="es-CO" sz="14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Porcentaje</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30%</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33%</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37%</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45%</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10004"/>
                  </a:ext>
                </a:extLst>
              </a:tr>
            </a:tbl>
          </a:graphicData>
        </a:graphic>
      </p:graphicFrame>
      <p:sp>
        <p:nvSpPr>
          <p:cNvPr id="13" name="Rectangle 9"/>
          <p:cNvSpPr/>
          <p:nvPr/>
        </p:nvSpPr>
        <p:spPr>
          <a:xfrm rot="297575">
            <a:off x="380134" y="1556615"/>
            <a:ext cx="8152179" cy="986563"/>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4" name="Rectangle 10"/>
          <p:cNvSpPr/>
          <p:nvPr/>
        </p:nvSpPr>
        <p:spPr>
          <a:xfrm>
            <a:off x="466305" y="1310823"/>
            <a:ext cx="8163421" cy="1491644"/>
          </a:xfrm>
          <a:prstGeom prst="rect">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600" kern="0" dirty="0">
              <a:solidFill>
                <a:schemeClr val="bg1"/>
              </a:solidFill>
              <a:latin typeface="Arial" panose="020B0604020202020204" pitchFamily="34" charset="0"/>
              <a:cs typeface="Arial" panose="020B0604020202020204" pitchFamily="34" charset="0"/>
            </a:endParaRPr>
          </a:p>
        </p:txBody>
      </p:sp>
      <p:sp>
        <p:nvSpPr>
          <p:cNvPr id="15" name="Rounded Rectangle 5"/>
          <p:cNvSpPr/>
          <p:nvPr/>
        </p:nvSpPr>
        <p:spPr>
          <a:xfrm>
            <a:off x="369280" y="993507"/>
            <a:ext cx="2814814" cy="523686"/>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rgbClr val="002060"/>
                </a:solidFill>
                <a:latin typeface="Arial" panose="020B0604020202020204" pitchFamily="34" charset="0"/>
                <a:cs typeface="Arial" panose="020B0604020202020204" pitchFamily="34" charset="0"/>
              </a:rPr>
              <a:t>Descripción del programa</a:t>
            </a:r>
          </a:p>
        </p:txBody>
      </p:sp>
      <p:sp>
        <p:nvSpPr>
          <p:cNvPr id="16" name="TextBox 6"/>
          <p:cNvSpPr txBox="1"/>
          <p:nvPr/>
        </p:nvSpPr>
        <p:spPr>
          <a:xfrm>
            <a:off x="663367" y="1621221"/>
            <a:ext cx="7769295" cy="1077218"/>
          </a:xfrm>
          <a:prstGeom prst="rect">
            <a:avLst/>
          </a:prstGeom>
          <a:noFill/>
        </p:spPr>
        <p:txBody>
          <a:bodyPr wrap="square" rtlCol="0">
            <a:spAutoFit/>
          </a:bodyPr>
          <a:lstStyle/>
          <a:p>
            <a:pPr lvl="0" algn="just"/>
            <a:r>
              <a:rPr lang="es-CO" sz="1600" kern="0" dirty="0">
                <a:solidFill>
                  <a:schemeClr val="bg1"/>
                </a:solidFill>
                <a:latin typeface="Arial" panose="020B0604020202020204" pitchFamily="34" charset="0"/>
                <a:cs typeface="Arial" panose="020B0604020202020204" pitchFamily="34" charset="0"/>
              </a:rPr>
              <a:t>En la Universidad Tecnológica de Pereira el desarrollo docente tiene en cuenta los componentes que se explican a continuación:</a:t>
            </a:r>
          </a:p>
          <a:p>
            <a:pPr marL="285750" lvl="0" indent="-285750" algn="just">
              <a:buFont typeface="Arial" panose="020B0604020202020204" pitchFamily="34" charset="0"/>
              <a:buChar char="•"/>
            </a:pPr>
            <a:r>
              <a:rPr lang="es-CO" sz="1600" kern="0" dirty="0">
                <a:solidFill>
                  <a:schemeClr val="bg1"/>
                </a:solidFill>
                <a:latin typeface="Arial" panose="020B0604020202020204" pitchFamily="34" charset="0"/>
                <a:cs typeface="Arial" panose="020B0604020202020204" pitchFamily="34" charset="0"/>
              </a:rPr>
              <a:t>Formación continua y permanente </a:t>
            </a:r>
          </a:p>
          <a:p>
            <a:pPr marL="285750" lvl="0" indent="-285750" algn="just">
              <a:buFont typeface="Arial" panose="020B0604020202020204" pitchFamily="34" charset="0"/>
              <a:buChar char="•"/>
            </a:pPr>
            <a:r>
              <a:rPr lang="es-CO" sz="1600" kern="0" dirty="0">
                <a:solidFill>
                  <a:schemeClr val="bg1"/>
                </a:solidFill>
                <a:latin typeface="Arial" panose="020B0604020202020204" pitchFamily="34" charset="0"/>
                <a:cs typeface="Arial" panose="020B0604020202020204" pitchFamily="34" charset="0"/>
              </a:rPr>
              <a:t>Formación avanzada</a:t>
            </a:r>
          </a:p>
        </p:txBody>
      </p:sp>
      <p:sp>
        <p:nvSpPr>
          <p:cNvPr id="4" name="Rectángulo 3"/>
          <p:cNvSpPr/>
          <p:nvPr/>
        </p:nvSpPr>
        <p:spPr>
          <a:xfrm>
            <a:off x="59267" y="64684"/>
            <a:ext cx="1801845"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2" name="Group 106"/>
          <p:cNvGrpSpPr/>
          <p:nvPr/>
        </p:nvGrpSpPr>
        <p:grpSpPr>
          <a:xfrm>
            <a:off x="37460" y="34815"/>
            <a:ext cx="5233295" cy="833754"/>
            <a:chOff x="4113734" y="1462930"/>
            <a:chExt cx="7043108" cy="1122088"/>
          </a:xfrm>
        </p:grpSpPr>
        <p:sp>
          <p:nvSpPr>
            <p:cNvPr id="2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Arial" panose="020B0604020202020204" pitchFamily="34" charset="0"/>
                <a:cs typeface="Arial" panose="020B0604020202020204" pitchFamily="34" charset="0"/>
              </a:endParaRPr>
            </a:p>
          </p:txBody>
        </p:sp>
        <p:sp>
          <p:nvSpPr>
            <p:cNvPr id="25"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3</a:t>
              </a:r>
            </a:p>
          </p:txBody>
        </p:sp>
      </p:grpSp>
      <p:graphicFrame>
        <p:nvGraphicFramePr>
          <p:cNvPr id="26" name="Diagrama 25"/>
          <p:cNvGraphicFramePr/>
          <p:nvPr>
            <p:extLst>
              <p:ext uri="{D42A27DB-BD31-4B8C-83A1-F6EECF244321}">
                <p14:modId xmlns:p14="http://schemas.microsoft.com/office/powerpoint/2010/main" val="2547658069"/>
              </p:ext>
            </p:extLst>
          </p:nvPr>
        </p:nvGraphicFramePr>
        <p:xfrm>
          <a:off x="3339956" y="2927930"/>
          <a:ext cx="5414578" cy="1476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Rounded Rectangle 5"/>
          <p:cNvSpPr/>
          <p:nvPr/>
        </p:nvSpPr>
        <p:spPr>
          <a:xfrm>
            <a:off x="369280" y="3227776"/>
            <a:ext cx="2814814" cy="513859"/>
          </a:xfrm>
          <a:prstGeom prst="roundRect">
            <a:avLst>
              <a:gd name="adj" fmla="val 50000"/>
            </a:avLst>
          </a:prstGeom>
          <a:solidFill>
            <a:schemeClr val="bg1"/>
          </a:solidFill>
          <a:ln>
            <a:solidFill>
              <a:schemeClr val="accent1">
                <a:lumMod val="75000"/>
              </a:schemeClr>
            </a:solid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rgbClr val="002060"/>
                </a:solidFill>
              </a:rPr>
              <a:t>Apuestas Estratégicas</a:t>
            </a:r>
          </a:p>
        </p:txBody>
      </p:sp>
      <p:sp>
        <p:nvSpPr>
          <p:cNvPr id="2" name="Rectángulo 1"/>
          <p:cNvSpPr/>
          <p:nvPr/>
        </p:nvSpPr>
        <p:spPr>
          <a:xfrm>
            <a:off x="871214" y="117487"/>
            <a:ext cx="6124593" cy="646331"/>
          </a:xfrm>
          <a:prstGeom prst="rect">
            <a:avLst/>
          </a:prstGeom>
        </p:spPr>
        <p:txBody>
          <a:bodyPr wrap="square">
            <a:spAutoFit/>
          </a:bodyPr>
          <a:lstStyle/>
          <a:p>
            <a:r>
              <a:rPr lang="es-CO" b="1" dirty="0">
                <a:solidFill>
                  <a:schemeClr val="bg2">
                    <a:lumMod val="50000"/>
                  </a:schemeClr>
                </a:solidFill>
              </a:rPr>
              <a:t>Programa 3</a:t>
            </a:r>
          </a:p>
          <a:p>
            <a:r>
              <a:rPr lang="es-CO" b="1" dirty="0"/>
              <a:t>Desarrollo Docente</a:t>
            </a:r>
          </a:p>
        </p:txBody>
      </p:sp>
    </p:spTree>
    <p:extLst>
      <p:ext uri="{BB962C8B-B14F-4D97-AF65-F5344CB8AC3E}">
        <p14:creationId xmlns:p14="http://schemas.microsoft.com/office/powerpoint/2010/main" val="2292313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106"/>
          <p:cNvGrpSpPr/>
          <p:nvPr/>
        </p:nvGrpSpPr>
        <p:grpSpPr>
          <a:xfrm>
            <a:off x="3156284" y="2420605"/>
            <a:ext cx="5282285" cy="923330"/>
            <a:chOff x="4113734" y="1419512"/>
            <a:chExt cx="7109038" cy="1242642"/>
          </a:xfrm>
        </p:grpSpPr>
        <p:sp>
          <p:nvSpPr>
            <p:cNvPr id="82"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3" name="TextBox 12"/>
            <p:cNvSpPr txBox="1"/>
            <p:nvPr/>
          </p:nvSpPr>
          <p:spPr>
            <a:xfrm>
              <a:off x="5486400" y="1419512"/>
              <a:ext cx="5736372" cy="1242642"/>
            </a:xfrm>
            <a:prstGeom prst="rect">
              <a:avLst/>
            </a:prstGeom>
            <a:noFill/>
          </p:spPr>
          <p:txBody>
            <a:bodyPr wrap="square" rtlCol="0" anchor="ctr">
              <a:spAutoFit/>
            </a:bodyPr>
            <a:lstStyle/>
            <a:p>
              <a:r>
                <a:rPr lang="es-CO" b="1" dirty="0"/>
                <a:t>Proyecto</a:t>
              </a:r>
              <a:endParaRPr lang="es-CO" dirty="0"/>
            </a:p>
            <a:p>
              <a:r>
                <a:rPr lang="es-CO" dirty="0"/>
                <a:t>Formación docente: avanzada, continua y permanente</a:t>
              </a:r>
              <a:endParaRPr lang="es-CO" sz="1800" dirty="0"/>
            </a:p>
          </p:txBody>
        </p:sp>
        <p:sp>
          <p:nvSpPr>
            <p:cNvPr id="84"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grpSp>
        <p:nvGrpSpPr>
          <p:cNvPr id="4" name="Grupo 3"/>
          <p:cNvGrpSpPr/>
          <p:nvPr/>
        </p:nvGrpSpPr>
        <p:grpSpPr>
          <a:xfrm>
            <a:off x="179512" y="2420888"/>
            <a:ext cx="3112173" cy="3112173"/>
            <a:chOff x="320020" y="2564903"/>
            <a:chExt cx="3112173" cy="3112173"/>
          </a:xfrm>
        </p:grpSpPr>
        <p:sp>
          <p:nvSpPr>
            <p:cNvPr id="166" name="Donut 2"/>
            <p:cNvSpPr/>
            <p:nvPr/>
          </p:nvSpPr>
          <p:spPr>
            <a:xfrm>
              <a:off x="467544" y="2708920"/>
              <a:ext cx="2829248" cy="2829248"/>
            </a:xfrm>
            <a:prstGeom prst="donut">
              <a:avLst>
                <a:gd name="adj" fmla="val 10687"/>
              </a:avLst>
            </a:prstGeom>
            <a:gradFill>
              <a:gsLst>
                <a:gs pos="16000">
                  <a:schemeClr val="bg1">
                    <a:lumMod val="9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67" name="Donut 101"/>
            <p:cNvSpPr/>
            <p:nvPr/>
          </p:nvSpPr>
          <p:spPr>
            <a:xfrm>
              <a:off x="320020" y="2564903"/>
              <a:ext cx="3112173" cy="3112173"/>
            </a:xfrm>
            <a:prstGeom prst="donut">
              <a:avLst>
                <a:gd name="adj" fmla="val 1514"/>
              </a:avLst>
            </a:prstGeom>
            <a:gradFill>
              <a:gsLst>
                <a:gs pos="16000">
                  <a:schemeClr val="bg1">
                    <a:lumMod val="8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76" name="TextBox 20"/>
            <p:cNvSpPr txBox="1"/>
            <p:nvPr/>
          </p:nvSpPr>
          <p:spPr>
            <a:xfrm>
              <a:off x="795986" y="3691190"/>
              <a:ext cx="2160240" cy="646331"/>
            </a:xfrm>
            <a:prstGeom prst="rect">
              <a:avLst/>
            </a:prstGeom>
            <a:noFill/>
          </p:spPr>
          <p:txBody>
            <a:bodyPr wrap="square" rtlCol="0" anchor="ctr">
              <a:spAutoFit/>
            </a:bodyPr>
            <a:lstStyle/>
            <a:p>
              <a:pPr algn="ctr"/>
              <a:r>
                <a:rPr lang="es-CO" b="1" dirty="0">
                  <a:solidFill>
                    <a:schemeClr val="bg2">
                      <a:lumMod val="50000"/>
                    </a:schemeClr>
                  </a:solidFill>
                </a:rPr>
                <a:t>Programa 3</a:t>
              </a:r>
            </a:p>
            <a:p>
              <a:pPr algn="ctr"/>
              <a:r>
                <a:rPr lang="es-CO" b="1" dirty="0"/>
                <a:t>Desarrollo Docente</a:t>
              </a:r>
            </a:p>
          </p:txBody>
        </p:sp>
      </p:grpSp>
      <p:sp>
        <p:nvSpPr>
          <p:cNvPr id="3" name="CuadroTexto 2"/>
          <p:cNvSpPr txBox="1"/>
          <p:nvPr/>
        </p:nvSpPr>
        <p:spPr>
          <a:xfrm>
            <a:off x="4547607" y="3362509"/>
            <a:ext cx="4922586" cy="584775"/>
          </a:xfrm>
          <a:prstGeom prst="rect">
            <a:avLst/>
          </a:prstGeom>
          <a:noFill/>
        </p:spPr>
        <p:txBody>
          <a:bodyPr wrap="square" rtlCol="0">
            <a:spAutoFit/>
          </a:bodyPr>
          <a:lstStyle/>
          <a:p>
            <a:pPr marL="285750" indent="-285750">
              <a:buFont typeface="Arial" panose="020B0604020202020204" pitchFamily="34" charset="0"/>
              <a:buChar char="•"/>
            </a:pPr>
            <a:r>
              <a:rPr lang="es-CO" sz="1600" dirty="0">
                <a:solidFill>
                  <a:schemeClr val="accent2">
                    <a:lumMod val="75000"/>
                  </a:schemeClr>
                </a:solidFill>
              </a:rPr>
              <a:t>Formación continua y permanente</a:t>
            </a:r>
          </a:p>
          <a:p>
            <a:pPr marL="285750" indent="-285750">
              <a:buFont typeface="Arial" panose="020B0604020202020204" pitchFamily="34" charset="0"/>
              <a:buChar char="•"/>
            </a:pPr>
            <a:r>
              <a:rPr lang="es-CO" sz="1600" dirty="0">
                <a:solidFill>
                  <a:schemeClr val="accent2">
                    <a:lumMod val="75000"/>
                  </a:schemeClr>
                </a:solidFill>
              </a:rPr>
              <a:t>Formación avanzada</a:t>
            </a:r>
          </a:p>
        </p:txBody>
      </p:sp>
      <p:sp>
        <p:nvSpPr>
          <p:cNvPr id="13" name="Título 1"/>
          <p:cNvSpPr>
            <a:spLocks noGrp="1"/>
          </p:cNvSpPr>
          <p:nvPr>
            <p:ph type="title"/>
          </p:nvPr>
        </p:nvSpPr>
        <p:spPr>
          <a:xfrm>
            <a:off x="432807" y="989305"/>
            <a:ext cx="8229600" cy="749905"/>
          </a:xfrm>
        </p:spPr>
        <p:txBody>
          <a:bodyPr/>
          <a:lstStyle/>
          <a:p>
            <a:r>
              <a:rPr lang="es-CO" sz="3200" dirty="0"/>
              <a:t>Proyectos y Planes Operativos</a:t>
            </a:r>
            <a:br>
              <a:rPr lang="es-CO" sz="3200" dirty="0"/>
            </a:br>
            <a:r>
              <a:rPr lang="es-CO" sz="3200" dirty="0"/>
              <a:t>del programa 3</a:t>
            </a:r>
            <a:br>
              <a:rPr lang="es-ES" sz="3200" dirty="0">
                <a:solidFill>
                  <a:srgbClr val="C00000"/>
                </a:solidFill>
                <a:cs typeface="Arial" panose="020B0604020202020204" pitchFamily="34" charset="0"/>
              </a:rPr>
            </a:br>
            <a:r>
              <a:rPr lang="es-CO" sz="3200" b="1" dirty="0"/>
              <a:t> </a:t>
            </a:r>
            <a:endParaRPr lang="es-CO" sz="3200" b="1" dirty="0">
              <a:solidFill>
                <a:srgbClr val="FF0000"/>
              </a:solidFill>
            </a:endParaRPr>
          </a:p>
        </p:txBody>
      </p:sp>
    </p:spTree>
    <p:extLst>
      <p:ext uri="{BB962C8B-B14F-4D97-AF65-F5344CB8AC3E}">
        <p14:creationId xmlns:p14="http://schemas.microsoft.com/office/powerpoint/2010/main" val="172836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a 16"/>
          <p:cNvGraphicFramePr/>
          <p:nvPr>
            <p:extLst>
              <p:ext uri="{D42A27DB-BD31-4B8C-83A1-F6EECF244321}">
                <p14:modId xmlns:p14="http://schemas.microsoft.com/office/powerpoint/2010/main" val="2748815118"/>
              </p:ext>
            </p:extLst>
          </p:nvPr>
        </p:nvGraphicFramePr>
        <p:xfrm>
          <a:off x="1101645" y="2788655"/>
          <a:ext cx="9583289" cy="106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2955564757"/>
              </p:ext>
            </p:extLst>
          </p:nvPr>
        </p:nvGraphicFramePr>
        <p:xfrm>
          <a:off x="322245" y="4190347"/>
          <a:ext cx="8451540" cy="2605232"/>
        </p:xfrm>
        <a:graphic>
          <a:graphicData uri="http://schemas.openxmlformats.org/drawingml/2006/table">
            <a:tbl>
              <a:tblPr firstRow="1" firstCol="1" bandRow="1">
                <a:tableStyleId>{3B4B98B0-60AC-42C2-AFA5-B58CD77FA1E5}</a:tableStyleId>
              </a:tblPr>
              <a:tblGrid>
                <a:gridCol w="3577607">
                  <a:extLst>
                    <a:ext uri="{9D8B030D-6E8A-4147-A177-3AD203B41FA5}">
                      <a16:colId xmlns:a16="http://schemas.microsoft.com/office/drawing/2014/main" val="3349873158"/>
                    </a:ext>
                  </a:extLst>
                </a:gridCol>
                <a:gridCol w="1507067">
                  <a:extLst>
                    <a:ext uri="{9D8B030D-6E8A-4147-A177-3AD203B41FA5}">
                      <a16:colId xmlns:a16="http://schemas.microsoft.com/office/drawing/2014/main" val="2043317098"/>
                    </a:ext>
                  </a:extLst>
                </a:gridCol>
                <a:gridCol w="897466">
                  <a:extLst>
                    <a:ext uri="{9D8B030D-6E8A-4147-A177-3AD203B41FA5}">
                      <a16:colId xmlns:a16="http://schemas.microsoft.com/office/drawing/2014/main" val="3405429193"/>
                    </a:ext>
                  </a:extLst>
                </a:gridCol>
                <a:gridCol w="838200">
                  <a:extLst>
                    <a:ext uri="{9D8B030D-6E8A-4147-A177-3AD203B41FA5}">
                      <a16:colId xmlns:a16="http://schemas.microsoft.com/office/drawing/2014/main" val="2359458262"/>
                    </a:ext>
                  </a:extLst>
                </a:gridCol>
                <a:gridCol w="889000">
                  <a:extLst>
                    <a:ext uri="{9D8B030D-6E8A-4147-A177-3AD203B41FA5}">
                      <a16:colId xmlns:a16="http://schemas.microsoft.com/office/drawing/2014/main" val="1555395791"/>
                    </a:ext>
                  </a:extLst>
                </a:gridCol>
                <a:gridCol w="742200">
                  <a:extLst>
                    <a:ext uri="{9D8B030D-6E8A-4147-A177-3AD203B41FA5}">
                      <a16:colId xmlns:a16="http://schemas.microsoft.com/office/drawing/2014/main" val="2963958973"/>
                    </a:ext>
                  </a:extLst>
                </a:gridCol>
              </a:tblGrid>
              <a:tr h="208426">
                <a:tc rowSpan="2">
                  <a:txBody>
                    <a:bodyPr/>
                    <a:lstStyle/>
                    <a:p>
                      <a:pPr algn="ctr">
                        <a:lnSpc>
                          <a:spcPct val="115000"/>
                        </a:lnSpc>
                        <a:spcAft>
                          <a:spcPts val="0"/>
                        </a:spcAft>
                      </a:pPr>
                      <a:r>
                        <a:rPr lang="es-CO" sz="1400" dirty="0">
                          <a:effectLst/>
                          <a:latin typeface="Arial" panose="020B0604020202020204" pitchFamily="34" charset="0"/>
                          <a:cs typeface="Arial" panose="020B0604020202020204" pitchFamily="34" charset="0"/>
                        </a:rPr>
                        <a:t>Indicador</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rowSpan="2">
                  <a:txBody>
                    <a:bodyPr/>
                    <a:lstStyle/>
                    <a:p>
                      <a:pPr algn="ctr">
                        <a:lnSpc>
                          <a:spcPct val="115000"/>
                        </a:lnSpc>
                        <a:spcAft>
                          <a:spcPts val="0"/>
                        </a:spcAft>
                      </a:pPr>
                      <a:r>
                        <a:rPr lang="es-CO" sz="1400" dirty="0">
                          <a:effectLst/>
                          <a:latin typeface="Arial" panose="020B0604020202020204" pitchFamily="34" charset="0"/>
                          <a:cs typeface="Arial" panose="020B0604020202020204" pitchFamily="34" charset="0"/>
                        </a:rPr>
                        <a:t>Unidad de medida del indicador</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gridSpan="4">
                  <a:txBody>
                    <a:bodyPr/>
                    <a:lstStyle/>
                    <a:p>
                      <a:pPr algn="ctr">
                        <a:lnSpc>
                          <a:spcPct val="115000"/>
                        </a:lnSpc>
                        <a:spcAft>
                          <a:spcPts val="0"/>
                        </a:spcAft>
                      </a:pPr>
                      <a:r>
                        <a:rPr lang="es-CO" sz="1400" dirty="0">
                          <a:effectLst/>
                          <a:latin typeface="Arial" panose="020B0604020202020204" pitchFamily="34" charset="0"/>
                          <a:cs typeface="Arial" panose="020B0604020202020204" pitchFamily="34" charset="0"/>
                        </a:rPr>
                        <a:t>Metas</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61189851"/>
                  </a:ext>
                </a:extLst>
              </a:tr>
              <a:tr h="455648">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1400" b="1" dirty="0">
                          <a:effectLst/>
                          <a:latin typeface="Arial" panose="020B0604020202020204" pitchFamily="34" charset="0"/>
                          <a:cs typeface="Arial" panose="020B0604020202020204" pitchFamily="34" charset="0"/>
                        </a:rPr>
                        <a:t>2020</a:t>
                      </a:r>
                      <a:endParaRPr lang="es-CO" sz="14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400" b="1" dirty="0">
                          <a:effectLst/>
                          <a:latin typeface="Arial" panose="020B0604020202020204" pitchFamily="34" charset="0"/>
                          <a:cs typeface="Arial" panose="020B0604020202020204" pitchFamily="34" charset="0"/>
                        </a:rPr>
                        <a:t>2022</a:t>
                      </a:r>
                      <a:endParaRPr lang="es-CO" sz="14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400" b="1" dirty="0">
                          <a:effectLst/>
                          <a:latin typeface="Arial" panose="020B0604020202020204" pitchFamily="34" charset="0"/>
                          <a:cs typeface="Arial" panose="020B0604020202020204" pitchFamily="34" charset="0"/>
                        </a:rPr>
                        <a:t>2025</a:t>
                      </a:r>
                      <a:endParaRPr lang="es-CO" sz="14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400" b="1" dirty="0">
                          <a:effectLst/>
                          <a:latin typeface="Arial" panose="020B0604020202020204" pitchFamily="34" charset="0"/>
                          <a:cs typeface="Arial" panose="020B0604020202020204" pitchFamily="34" charset="0"/>
                        </a:rPr>
                        <a:t>2028</a:t>
                      </a:r>
                      <a:endParaRPr lang="es-CO" sz="14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548975328"/>
                  </a:ext>
                </a:extLst>
              </a:tr>
              <a:tr h="664074">
                <a:tc>
                  <a:txBody>
                    <a:bodyPr/>
                    <a:lstStyle/>
                    <a:p>
                      <a:pPr algn="ctr">
                        <a:lnSpc>
                          <a:spcPct val="115000"/>
                        </a:lnSpc>
                        <a:spcAft>
                          <a:spcPts val="0"/>
                        </a:spcAft>
                      </a:pPr>
                      <a:r>
                        <a:rPr lang="es-CO" sz="1400" b="0" dirty="0">
                          <a:effectLst/>
                          <a:latin typeface="Arial" panose="020B0604020202020204" pitchFamily="34" charset="0"/>
                          <a:ea typeface="Times New Roman" panose="02020603050405020304" pitchFamily="18" charset="0"/>
                          <a:cs typeface="Arial" panose="020B0604020202020204" pitchFamily="34" charset="0"/>
                        </a:rPr>
                        <a:t>Graduados con información actualizada acorde con las variables de interés institucional</a:t>
                      </a:r>
                      <a:endParaRPr lang="es-CO" sz="14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Porcentaje</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30%</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40%</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45%</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50%</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842798677"/>
                  </a:ext>
                </a:extLst>
              </a:tr>
              <a:tr h="566524">
                <a:tc>
                  <a:txBody>
                    <a:bodyPr/>
                    <a:lstStyle/>
                    <a:p>
                      <a:pPr algn="ctr">
                        <a:lnSpc>
                          <a:spcPct val="115000"/>
                        </a:lnSpc>
                        <a:spcAft>
                          <a:spcPts val="0"/>
                        </a:spcAft>
                      </a:pPr>
                      <a:r>
                        <a:rPr lang="es-CO" sz="1400" b="0" dirty="0">
                          <a:effectLst/>
                          <a:latin typeface="Arial" panose="020B0604020202020204" pitchFamily="34" charset="0"/>
                          <a:ea typeface="Times New Roman" panose="02020603050405020304" pitchFamily="18" charset="0"/>
                          <a:cs typeface="Arial" panose="020B0604020202020204" pitchFamily="34" charset="0"/>
                        </a:rPr>
                        <a:t>Estrategia de formación permanente</a:t>
                      </a:r>
                      <a:endParaRPr lang="es-CO" sz="14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Porcentaje</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12%</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15%</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20%</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30%</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743020706"/>
                  </a:ext>
                </a:extLst>
              </a:tr>
              <a:tr h="566524">
                <a:tc>
                  <a:txBody>
                    <a:bodyPr/>
                    <a:lstStyle/>
                    <a:p>
                      <a:pPr algn="ctr">
                        <a:lnSpc>
                          <a:spcPct val="115000"/>
                        </a:lnSpc>
                        <a:spcAft>
                          <a:spcPts val="0"/>
                        </a:spcAft>
                      </a:pPr>
                      <a:r>
                        <a:rPr lang="es-CO" sz="1400" b="0" dirty="0">
                          <a:effectLst/>
                          <a:latin typeface="Arial" panose="020B0604020202020204" pitchFamily="34" charset="0"/>
                          <a:ea typeface="Times New Roman" panose="02020603050405020304" pitchFamily="18" charset="0"/>
                          <a:cs typeface="Arial" panose="020B0604020202020204" pitchFamily="34" charset="0"/>
                        </a:rPr>
                        <a:t>Representantes de egresados en espacios colegiados</a:t>
                      </a:r>
                      <a:endParaRPr lang="es-CO" sz="14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algn="ctr">
                        <a:lnSpc>
                          <a:spcPct val="115000"/>
                        </a:lnSpc>
                        <a:spcAft>
                          <a:spcPts val="0"/>
                        </a:spcAft>
                      </a:pPr>
                      <a:r>
                        <a:rPr lang="es-CO" sz="1400">
                          <a:effectLst/>
                          <a:latin typeface="Arial" panose="020B0604020202020204" pitchFamily="34" charset="0"/>
                          <a:ea typeface="Times New Roman" panose="02020603050405020304" pitchFamily="18" charset="0"/>
                          <a:cs typeface="Arial" panose="020B0604020202020204" pitchFamily="34" charset="0"/>
                        </a:rPr>
                        <a:t>Porcentaje</a:t>
                      </a:r>
                      <a:endParaRPr lang="es-CO" sz="14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algn="ctr">
                        <a:lnSpc>
                          <a:spcPct val="115000"/>
                        </a:lnSpc>
                        <a:spcAft>
                          <a:spcPts val="0"/>
                        </a:spcAft>
                      </a:pPr>
                      <a:r>
                        <a:rPr lang="es-CO" sz="1400">
                          <a:effectLst/>
                          <a:latin typeface="Arial" panose="020B0604020202020204" pitchFamily="34" charset="0"/>
                          <a:ea typeface="Times New Roman" panose="02020603050405020304" pitchFamily="18" charset="0"/>
                          <a:cs typeface="Arial" panose="020B0604020202020204" pitchFamily="34" charset="0"/>
                        </a:rPr>
                        <a:t>52%</a:t>
                      </a:r>
                      <a:endParaRPr lang="es-CO" sz="14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65%</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80%</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90%</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10004"/>
                  </a:ext>
                </a:extLst>
              </a:tr>
            </a:tbl>
          </a:graphicData>
        </a:graphic>
      </p:graphicFrame>
      <p:sp>
        <p:nvSpPr>
          <p:cNvPr id="13" name="Rectangle 9"/>
          <p:cNvSpPr/>
          <p:nvPr/>
        </p:nvSpPr>
        <p:spPr>
          <a:xfrm rot="297575">
            <a:off x="387971" y="1556955"/>
            <a:ext cx="8152179" cy="805265"/>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4" name="Rectangle 10"/>
          <p:cNvSpPr/>
          <p:nvPr/>
        </p:nvSpPr>
        <p:spPr>
          <a:xfrm>
            <a:off x="466305" y="1310823"/>
            <a:ext cx="8163421" cy="1246110"/>
          </a:xfrm>
          <a:prstGeom prst="rect">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400" kern="0" dirty="0">
              <a:solidFill>
                <a:schemeClr val="bg1"/>
              </a:solidFill>
              <a:latin typeface="Arial" panose="020B0604020202020204" pitchFamily="34" charset="0"/>
              <a:cs typeface="Arial" panose="020B0604020202020204" pitchFamily="34" charset="0"/>
            </a:endParaRPr>
          </a:p>
        </p:txBody>
      </p:sp>
      <p:sp>
        <p:nvSpPr>
          <p:cNvPr id="15" name="Rounded Rectangle 5"/>
          <p:cNvSpPr/>
          <p:nvPr/>
        </p:nvSpPr>
        <p:spPr>
          <a:xfrm>
            <a:off x="369280" y="993507"/>
            <a:ext cx="2814814" cy="523686"/>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rgbClr val="002060"/>
                </a:solidFill>
                <a:latin typeface="Arial" panose="020B0604020202020204" pitchFamily="34" charset="0"/>
                <a:cs typeface="Arial" panose="020B0604020202020204" pitchFamily="34" charset="0"/>
              </a:rPr>
              <a:t>Descripción del programa</a:t>
            </a:r>
          </a:p>
        </p:txBody>
      </p:sp>
      <p:sp>
        <p:nvSpPr>
          <p:cNvPr id="16" name="TextBox 6"/>
          <p:cNvSpPr txBox="1"/>
          <p:nvPr/>
        </p:nvSpPr>
        <p:spPr>
          <a:xfrm>
            <a:off x="731100" y="1621945"/>
            <a:ext cx="7769295" cy="738664"/>
          </a:xfrm>
          <a:prstGeom prst="rect">
            <a:avLst/>
          </a:prstGeom>
          <a:noFill/>
        </p:spPr>
        <p:txBody>
          <a:bodyPr wrap="square" rtlCol="0">
            <a:spAutoFit/>
          </a:bodyPr>
          <a:lstStyle/>
          <a:p>
            <a:pPr lvl="0" algn="just"/>
            <a:r>
              <a:rPr lang="es-CO" sz="1400" kern="0" dirty="0">
                <a:solidFill>
                  <a:schemeClr val="bg1"/>
                </a:solidFill>
                <a:latin typeface="Arial" panose="020B0604020202020204" pitchFamily="34" charset="0"/>
                <a:cs typeface="Arial" panose="020B0604020202020204" pitchFamily="34" charset="0"/>
              </a:rPr>
              <a:t>Busca fortalecer las relaciones de la Universidad Tecnológica de Pereira con sus egresados, con el objetivo de brindar una estrategia de comunicación efectiva, diseñar estrategias al interior de los programas para vincular a sus egresados en sus procesos académicos e investigativos.</a:t>
            </a:r>
          </a:p>
        </p:txBody>
      </p:sp>
      <p:sp>
        <p:nvSpPr>
          <p:cNvPr id="4" name="Rectángulo 3"/>
          <p:cNvSpPr/>
          <p:nvPr/>
        </p:nvSpPr>
        <p:spPr>
          <a:xfrm>
            <a:off x="59267" y="64684"/>
            <a:ext cx="1801845"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2" name="Group 106"/>
          <p:cNvGrpSpPr/>
          <p:nvPr/>
        </p:nvGrpSpPr>
        <p:grpSpPr>
          <a:xfrm>
            <a:off x="37460" y="34815"/>
            <a:ext cx="5233295" cy="833754"/>
            <a:chOff x="4113734" y="1462930"/>
            <a:chExt cx="7043108" cy="1122088"/>
          </a:xfrm>
        </p:grpSpPr>
        <p:sp>
          <p:nvSpPr>
            <p:cNvPr id="2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Arial" panose="020B0604020202020204" pitchFamily="34" charset="0"/>
                <a:cs typeface="Arial" panose="020B0604020202020204" pitchFamily="34" charset="0"/>
              </a:endParaRPr>
            </a:p>
          </p:txBody>
        </p:sp>
        <p:sp>
          <p:nvSpPr>
            <p:cNvPr id="25"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4</a:t>
              </a:r>
            </a:p>
          </p:txBody>
        </p:sp>
      </p:grpSp>
      <p:sp>
        <p:nvSpPr>
          <p:cNvPr id="27" name="Rounded Rectangle 5"/>
          <p:cNvSpPr/>
          <p:nvPr/>
        </p:nvSpPr>
        <p:spPr>
          <a:xfrm>
            <a:off x="466305" y="3024225"/>
            <a:ext cx="2814814" cy="513859"/>
          </a:xfrm>
          <a:prstGeom prst="roundRect">
            <a:avLst>
              <a:gd name="adj" fmla="val 50000"/>
            </a:avLst>
          </a:prstGeom>
          <a:solidFill>
            <a:schemeClr val="bg1"/>
          </a:solidFill>
          <a:ln>
            <a:solidFill>
              <a:schemeClr val="accent1">
                <a:lumMod val="75000"/>
              </a:schemeClr>
            </a:solid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rgbClr val="002060"/>
                </a:solidFill>
              </a:rPr>
              <a:t>Apuestas Estratégicas</a:t>
            </a:r>
          </a:p>
        </p:txBody>
      </p:sp>
      <p:sp>
        <p:nvSpPr>
          <p:cNvPr id="2" name="Rectángulo 1"/>
          <p:cNvSpPr/>
          <p:nvPr/>
        </p:nvSpPr>
        <p:spPr>
          <a:xfrm>
            <a:off x="871214" y="117487"/>
            <a:ext cx="6124593" cy="646331"/>
          </a:xfrm>
          <a:prstGeom prst="rect">
            <a:avLst/>
          </a:prstGeom>
        </p:spPr>
        <p:txBody>
          <a:bodyPr wrap="square">
            <a:spAutoFit/>
          </a:bodyPr>
          <a:lstStyle/>
          <a:p>
            <a:r>
              <a:rPr lang="es-CO" b="1" dirty="0">
                <a:solidFill>
                  <a:schemeClr val="bg2">
                    <a:lumMod val="50000"/>
                  </a:schemeClr>
                </a:solidFill>
              </a:rPr>
              <a:t>Programa 4</a:t>
            </a:r>
          </a:p>
          <a:p>
            <a:r>
              <a:rPr lang="es-CO" b="1" dirty="0"/>
              <a:t>Vinculación e integración del Egresado</a:t>
            </a:r>
          </a:p>
        </p:txBody>
      </p:sp>
    </p:spTree>
    <p:extLst>
      <p:ext uri="{BB962C8B-B14F-4D97-AF65-F5344CB8AC3E}">
        <p14:creationId xmlns:p14="http://schemas.microsoft.com/office/powerpoint/2010/main" val="2626665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106"/>
          <p:cNvGrpSpPr/>
          <p:nvPr/>
        </p:nvGrpSpPr>
        <p:grpSpPr>
          <a:xfrm>
            <a:off x="2659682" y="1795185"/>
            <a:ext cx="5282285" cy="923330"/>
            <a:chOff x="4113734" y="1419512"/>
            <a:chExt cx="7109038" cy="1242642"/>
          </a:xfrm>
        </p:grpSpPr>
        <p:sp>
          <p:nvSpPr>
            <p:cNvPr id="82"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3" name="TextBox 12"/>
            <p:cNvSpPr txBox="1"/>
            <p:nvPr/>
          </p:nvSpPr>
          <p:spPr>
            <a:xfrm>
              <a:off x="5486400" y="1419512"/>
              <a:ext cx="5736372" cy="1242642"/>
            </a:xfrm>
            <a:prstGeom prst="rect">
              <a:avLst/>
            </a:prstGeom>
            <a:noFill/>
          </p:spPr>
          <p:txBody>
            <a:bodyPr wrap="square" rtlCol="0" anchor="ctr">
              <a:spAutoFit/>
            </a:bodyPr>
            <a:lstStyle/>
            <a:p>
              <a:pPr algn="just"/>
              <a:r>
                <a:rPr lang="es-CO" b="1" dirty="0"/>
                <a:t>Proyecto</a:t>
              </a:r>
              <a:endParaRPr lang="es-CO" dirty="0"/>
            </a:p>
            <a:p>
              <a:pPr algn="just"/>
              <a:r>
                <a:rPr lang="es-CO" dirty="0"/>
                <a:t>Acompañamiento al desarrollo del egresado</a:t>
              </a:r>
              <a:endParaRPr lang="es-CO" sz="1800" dirty="0"/>
            </a:p>
          </p:txBody>
        </p:sp>
        <p:sp>
          <p:nvSpPr>
            <p:cNvPr id="84"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grpSp>
        <p:nvGrpSpPr>
          <p:cNvPr id="85" name="Group 5"/>
          <p:cNvGrpSpPr/>
          <p:nvPr/>
        </p:nvGrpSpPr>
        <p:grpSpPr>
          <a:xfrm>
            <a:off x="3471107" y="3998776"/>
            <a:ext cx="6376900" cy="923330"/>
            <a:chOff x="4878898" y="3154509"/>
            <a:chExt cx="8579969" cy="1242319"/>
          </a:xfrm>
        </p:grpSpPr>
        <p:sp>
          <p:nvSpPr>
            <p:cNvPr id="86"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7" name="TextBox 20"/>
            <p:cNvSpPr txBox="1"/>
            <p:nvPr/>
          </p:nvSpPr>
          <p:spPr>
            <a:xfrm>
              <a:off x="6041519" y="3154509"/>
              <a:ext cx="7417348" cy="1242319"/>
            </a:xfrm>
            <a:prstGeom prst="rect">
              <a:avLst/>
            </a:prstGeom>
            <a:noFill/>
          </p:spPr>
          <p:txBody>
            <a:bodyPr wrap="square" rtlCol="0" anchor="ctr">
              <a:spAutoFit/>
            </a:bodyPr>
            <a:lstStyle/>
            <a:p>
              <a:r>
                <a:rPr lang="es-CO" b="1" dirty="0"/>
                <a:t>Proyecto</a:t>
              </a:r>
              <a:endParaRPr lang="es-CO" dirty="0"/>
            </a:p>
            <a:p>
              <a:r>
                <a:rPr lang="es-CO" dirty="0"/>
                <a:t>Vinculación de los egresados a los procesos institucionales.</a:t>
              </a:r>
              <a:endParaRPr lang="es-MX" sz="1800" dirty="0"/>
            </a:p>
          </p:txBody>
        </p:sp>
        <p:sp>
          <p:nvSpPr>
            <p:cNvPr id="88"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grpSp>
      <p:grpSp>
        <p:nvGrpSpPr>
          <p:cNvPr id="4" name="Grupo 3"/>
          <p:cNvGrpSpPr/>
          <p:nvPr/>
        </p:nvGrpSpPr>
        <p:grpSpPr>
          <a:xfrm>
            <a:off x="179512" y="2420888"/>
            <a:ext cx="3112173" cy="3112173"/>
            <a:chOff x="320020" y="2564903"/>
            <a:chExt cx="3112173" cy="3112173"/>
          </a:xfrm>
        </p:grpSpPr>
        <p:sp>
          <p:nvSpPr>
            <p:cNvPr id="166" name="Donut 2"/>
            <p:cNvSpPr/>
            <p:nvPr/>
          </p:nvSpPr>
          <p:spPr>
            <a:xfrm>
              <a:off x="467544" y="2708920"/>
              <a:ext cx="2829248" cy="2829248"/>
            </a:xfrm>
            <a:prstGeom prst="donut">
              <a:avLst>
                <a:gd name="adj" fmla="val 10687"/>
              </a:avLst>
            </a:prstGeom>
            <a:gradFill>
              <a:gsLst>
                <a:gs pos="16000">
                  <a:schemeClr val="bg1">
                    <a:lumMod val="9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67" name="Donut 101"/>
            <p:cNvSpPr/>
            <p:nvPr/>
          </p:nvSpPr>
          <p:spPr>
            <a:xfrm>
              <a:off x="320020" y="2564903"/>
              <a:ext cx="3112173" cy="3112173"/>
            </a:xfrm>
            <a:prstGeom prst="donut">
              <a:avLst>
                <a:gd name="adj" fmla="val 1514"/>
              </a:avLst>
            </a:prstGeom>
            <a:gradFill>
              <a:gsLst>
                <a:gs pos="16000">
                  <a:schemeClr val="bg1">
                    <a:lumMod val="8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76" name="TextBox 20"/>
            <p:cNvSpPr txBox="1"/>
            <p:nvPr/>
          </p:nvSpPr>
          <p:spPr>
            <a:xfrm>
              <a:off x="795081" y="3520824"/>
              <a:ext cx="2160240" cy="1200329"/>
            </a:xfrm>
            <a:prstGeom prst="rect">
              <a:avLst/>
            </a:prstGeom>
            <a:noFill/>
          </p:spPr>
          <p:txBody>
            <a:bodyPr wrap="square" rtlCol="0" anchor="ctr">
              <a:spAutoFit/>
            </a:bodyPr>
            <a:lstStyle/>
            <a:p>
              <a:pPr algn="ctr"/>
              <a:r>
                <a:rPr lang="es-CO" b="1" dirty="0">
                  <a:solidFill>
                    <a:schemeClr val="bg2">
                      <a:lumMod val="50000"/>
                    </a:schemeClr>
                  </a:solidFill>
                </a:rPr>
                <a:t>Programa 4</a:t>
              </a:r>
            </a:p>
            <a:p>
              <a:pPr algn="ctr"/>
              <a:r>
                <a:rPr lang="es-CO" b="1" dirty="0"/>
                <a:t>Vinculación e integración del Egresado</a:t>
              </a:r>
            </a:p>
          </p:txBody>
        </p:sp>
      </p:grpSp>
      <p:sp>
        <p:nvSpPr>
          <p:cNvPr id="3" name="CuadroTexto 2"/>
          <p:cNvSpPr txBox="1"/>
          <p:nvPr/>
        </p:nvSpPr>
        <p:spPr>
          <a:xfrm>
            <a:off x="4051005" y="2737089"/>
            <a:ext cx="4922586" cy="584775"/>
          </a:xfrm>
          <a:prstGeom prst="rect">
            <a:avLst/>
          </a:prstGeom>
          <a:noFill/>
        </p:spPr>
        <p:txBody>
          <a:bodyPr wrap="square" rtlCol="0">
            <a:spAutoFit/>
          </a:bodyPr>
          <a:lstStyle/>
          <a:p>
            <a:pPr marL="285750" indent="-285750">
              <a:buFont typeface="Arial" panose="020B0604020202020204" pitchFamily="34" charset="0"/>
              <a:buChar char="•"/>
            </a:pPr>
            <a:r>
              <a:rPr lang="es-CO" sz="1600" dirty="0">
                <a:solidFill>
                  <a:schemeClr val="accent2">
                    <a:lumMod val="75000"/>
                  </a:schemeClr>
                </a:solidFill>
              </a:rPr>
              <a:t>Gestión de Egresados</a:t>
            </a:r>
          </a:p>
          <a:p>
            <a:pPr marL="285750" indent="-285750">
              <a:buFont typeface="Arial" panose="020B0604020202020204" pitchFamily="34" charset="0"/>
              <a:buChar char="•"/>
            </a:pPr>
            <a:r>
              <a:rPr lang="es-CO" sz="1600" dirty="0">
                <a:solidFill>
                  <a:schemeClr val="accent2">
                    <a:lumMod val="75000"/>
                  </a:schemeClr>
                </a:solidFill>
              </a:rPr>
              <a:t>Empleabilidad y emprendimiento</a:t>
            </a:r>
          </a:p>
        </p:txBody>
      </p:sp>
      <p:sp>
        <p:nvSpPr>
          <p:cNvPr id="28" name="CuadroTexto 27"/>
          <p:cNvSpPr txBox="1"/>
          <p:nvPr/>
        </p:nvSpPr>
        <p:spPr>
          <a:xfrm>
            <a:off x="4051005" y="5001293"/>
            <a:ext cx="4922586" cy="338554"/>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solidFill>
                  <a:schemeClr val="accent2">
                    <a:lumMod val="75000"/>
                  </a:schemeClr>
                </a:solidFill>
              </a:rPr>
              <a:t>Política Institucional del Egresado</a:t>
            </a:r>
          </a:p>
        </p:txBody>
      </p:sp>
      <p:sp>
        <p:nvSpPr>
          <p:cNvPr id="18" name="Título 1"/>
          <p:cNvSpPr>
            <a:spLocks noGrp="1"/>
          </p:cNvSpPr>
          <p:nvPr>
            <p:ph type="title"/>
          </p:nvPr>
        </p:nvSpPr>
        <p:spPr>
          <a:xfrm>
            <a:off x="468652" y="827592"/>
            <a:ext cx="8229600" cy="749905"/>
          </a:xfrm>
        </p:spPr>
        <p:txBody>
          <a:bodyPr/>
          <a:lstStyle/>
          <a:p>
            <a:r>
              <a:rPr lang="es-CO" sz="3200" dirty="0"/>
              <a:t>Proyectos y Planes Operativos</a:t>
            </a:r>
            <a:br>
              <a:rPr lang="es-CO" sz="3200" dirty="0"/>
            </a:br>
            <a:r>
              <a:rPr lang="es-CO" sz="3200" dirty="0"/>
              <a:t>del programa 4</a:t>
            </a:r>
            <a:br>
              <a:rPr lang="es-ES" sz="3200" dirty="0">
                <a:solidFill>
                  <a:srgbClr val="C00000"/>
                </a:solidFill>
                <a:cs typeface="Arial" panose="020B0604020202020204" pitchFamily="34" charset="0"/>
              </a:rPr>
            </a:br>
            <a:r>
              <a:rPr lang="es-CO" sz="3200" b="1" dirty="0"/>
              <a:t> </a:t>
            </a:r>
            <a:endParaRPr lang="es-CO" sz="3200" b="1" dirty="0">
              <a:solidFill>
                <a:srgbClr val="FF0000"/>
              </a:solidFill>
            </a:endParaRPr>
          </a:p>
        </p:txBody>
      </p:sp>
    </p:spTree>
    <p:extLst>
      <p:ext uri="{BB962C8B-B14F-4D97-AF65-F5344CB8AC3E}">
        <p14:creationId xmlns:p14="http://schemas.microsoft.com/office/powerpoint/2010/main" val="2370201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a 16"/>
          <p:cNvGraphicFramePr/>
          <p:nvPr>
            <p:extLst>
              <p:ext uri="{D42A27DB-BD31-4B8C-83A1-F6EECF244321}">
                <p14:modId xmlns:p14="http://schemas.microsoft.com/office/powerpoint/2010/main" val="3687395972"/>
              </p:ext>
            </p:extLst>
          </p:nvPr>
        </p:nvGraphicFramePr>
        <p:xfrm>
          <a:off x="2289717" y="2719218"/>
          <a:ext cx="6718816" cy="1700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1278966352"/>
              </p:ext>
            </p:extLst>
          </p:nvPr>
        </p:nvGraphicFramePr>
        <p:xfrm>
          <a:off x="322245" y="4461281"/>
          <a:ext cx="8451540" cy="2231229"/>
        </p:xfrm>
        <a:graphic>
          <a:graphicData uri="http://schemas.openxmlformats.org/drawingml/2006/table">
            <a:tbl>
              <a:tblPr firstRow="1" firstCol="1" bandRow="1">
                <a:tableStyleId>{3B4B98B0-60AC-42C2-AFA5-B58CD77FA1E5}</a:tableStyleId>
              </a:tblPr>
              <a:tblGrid>
                <a:gridCol w="3577607">
                  <a:extLst>
                    <a:ext uri="{9D8B030D-6E8A-4147-A177-3AD203B41FA5}">
                      <a16:colId xmlns:a16="http://schemas.microsoft.com/office/drawing/2014/main" val="3349873158"/>
                    </a:ext>
                  </a:extLst>
                </a:gridCol>
                <a:gridCol w="1507067">
                  <a:extLst>
                    <a:ext uri="{9D8B030D-6E8A-4147-A177-3AD203B41FA5}">
                      <a16:colId xmlns:a16="http://schemas.microsoft.com/office/drawing/2014/main" val="2043317098"/>
                    </a:ext>
                  </a:extLst>
                </a:gridCol>
                <a:gridCol w="897466">
                  <a:extLst>
                    <a:ext uri="{9D8B030D-6E8A-4147-A177-3AD203B41FA5}">
                      <a16:colId xmlns:a16="http://schemas.microsoft.com/office/drawing/2014/main" val="3405429193"/>
                    </a:ext>
                  </a:extLst>
                </a:gridCol>
                <a:gridCol w="838200">
                  <a:extLst>
                    <a:ext uri="{9D8B030D-6E8A-4147-A177-3AD203B41FA5}">
                      <a16:colId xmlns:a16="http://schemas.microsoft.com/office/drawing/2014/main" val="2359458262"/>
                    </a:ext>
                  </a:extLst>
                </a:gridCol>
                <a:gridCol w="889000">
                  <a:extLst>
                    <a:ext uri="{9D8B030D-6E8A-4147-A177-3AD203B41FA5}">
                      <a16:colId xmlns:a16="http://schemas.microsoft.com/office/drawing/2014/main" val="1555395791"/>
                    </a:ext>
                  </a:extLst>
                </a:gridCol>
                <a:gridCol w="742200">
                  <a:extLst>
                    <a:ext uri="{9D8B030D-6E8A-4147-A177-3AD203B41FA5}">
                      <a16:colId xmlns:a16="http://schemas.microsoft.com/office/drawing/2014/main" val="2963958973"/>
                    </a:ext>
                  </a:extLst>
                </a:gridCol>
              </a:tblGrid>
              <a:tr h="188626">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Unidad de medida del 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gridSpan="4">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Metas</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61189851"/>
                  </a:ext>
                </a:extLst>
              </a:tr>
              <a:tr h="412362">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2020</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2022</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2025</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2028</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548975328"/>
                  </a:ext>
                </a:extLst>
              </a:tr>
              <a:tr h="600988">
                <a:tc>
                  <a:txBody>
                    <a:bodyPr/>
                    <a:lstStyle/>
                    <a:p>
                      <a:pPr algn="ctr">
                        <a:lnSpc>
                          <a:spcPct val="115000"/>
                        </a:lnSpc>
                        <a:spcAft>
                          <a:spcPts val="0"/>
                        </a:spcAft>
                      </a:pPr>
                      <a:r>
                        <a:rPr lang="es-CO" sz="1200" b="0" dirty="0">
                          <a:effectLst/>
                          <a:latin typeface="Arial" panose="020B0604020202020204" pitchFamily="34" charset="0"/>
                          <a:ea typeface="Times New Roman" panose="02020603050405020304" pitchFamily="18" charset="0"/>
                          <a:cs typeface="Arial" panose="020B0604020202020204" pitchFamily="34" charset="0"/>
                        </a:rPr>
                        <a:t>Número de Docentes en ruta de intervención mediado por TIC</a:t>
                      </a:r>
                      <a:endParaRPr lang="es-CO"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Porcentaje</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10%</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30%</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15000"/>
                        </a:lnSpc>
                        <a:spcAft>
                          <a:spcPts val="0"/>
                        </a:spcAft>
                      </a:pPr>
                      <a:r>
                        <a:rPr lang="es-CO" sz="1200">
                          <a:effectLst/>
                          <a:latin typeface="Arial" panose="020B0604020202020204" pitchFamily="34" charset="0"/>
                          <a:ea typeface="Times New Roman" panose="02020603050405020304" pitchFamily="18" charset="0"/>
                          <a:cs typeface="Arial" panose="020B0604020202020204" pitchFamily="34" charset="0"/>
                        </a:rPr>
                        <a:t>50%</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15000"/>
                        </a:lnSpc>
                        <a:spcAft>
                          <a:spcPts val="0"/>
                        </a:spcAft>
                      </a:pPr>
                      <a:r>
                        <a:rPr lang="es-CO" sz="1200">
                          <a:effectLst/>
                          <a:latin typeface="Arial" panose="020B0604020202020204" pitchFamily="34" charset="0"/>
                          <a:ea typeface="Times New Roman" panose="02020603050405020304" pitchFamily="18" charset="0"/>
                          <a:cs typeface="Arial" panose="020B0604020202020204" pitchFamily="34" charset="0"/>
                        </a:rPr>
                        <a:t>70%</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842798677"/>
                  </a:ext>
                </a:extLst>
              </a:tr>
              <a:tr h="512705">
                <a:tc>
                  <a:txBody>
                    <a:bodyPr/>
                    <a:lstStyle/>
                    <a:p>
                      <a:pPr algn="ctr">
                        <a:lnSpc>
                          <a:spcPct val="115000"/>
                        </a:lnSpc>
                        <a:spcAft>
                          <a:spcPts val="0"/>
                        </a:spcAft>
                      </a:pPr>
                      <a:r>
                        <a:rPr lang="es-CO" sz="1200" b="0" dirty="0">
                          <a:effectLst/>
                          <a:latin typeface="Arial" panose="020B0604020202020204" pitchFamily="34" charset="0"/>
                          <a:ea typeface="Times New Roman" panose="02020603050405020304" pitchFamily="18" charset="0"/>
                          <a:cs typeface="Arial" panose="020B0604020202020204" pitchFamily="34" charset="0"/>
                        </a:rPr>
                        <a:t>Número de Estudiantes vinculados a procesos académicos mediado por TIC</a:t>
                      </a:r>
                      <a:endParaRPr lang="es-CO"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Porcentaje</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10%</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30%</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50%</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200">
                          <a:effectLst/>
                          <a:latin typeface="Arial" panose="020B0604020202020204" pitchFamily="34" charset="0"/>
                          <a:ea typeface="Times New Roman" panose="02020603050405020304" pitchFamily="18" charset="0"/>
                          <a:cs typeface="Arial" panose="020B0604020202020204" pitchFamily="34" charset="0"/>
                        </a:rPr>
                        <a:t>70%</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43020706"/>
                  </a:ext>
                </a:extLst>
              </a:tr>
              <a:tr h="512705">
                <a:tc>
                  <a:txBody>
                    <a:bodyPr/>
                    <a:lstStyle/>
                    <a:p>
                      <a:pPr algn="ctr">
                        <a:lnSpc>
                          <a:spcPct val="115000"/>
                        </a:lnSpc>
                        <a:spcAft>
                          <a:spcPts val="0"/>
                        </a:spcAft>
                      </a:pPr>
                      <a:r>
                        <a:rPr lang="es-CO" sz="1200" b="0" dirty="0">
                          <a:effectLst/>
                          <a:latin typeface="Arial" panose="020B0604020202020204" pitchFamily="34" charset="0"/>
                          <a:ea typeface="Times New Roman" panose="02020603050405020304" pitchFamily="18" charset="0"/>
                          <a:cs typeface="Arial" panose="020B0604020202020204" pitchFamily="34" charset="0"/>
                        </a:rPr>
                        <a:t>Número de espacios físicos interactivos disponibles para uso de la  comunidad UTP</a:t>
                      </a:r>
                      <a:endParaRPr lang="es-CO"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15000"/>
                        </a:lnSpc>
                        <a:spcAft>
                          <a:spcPts val="0"/>
                        </a:spcAft>
                      </a:pPr>
                      <a:r>
                        <a:rPr lang="es-CO" sz="1200">
                          <a:effectLst/>
                          <a:latin typeface="Arial" panose="020B0604020202020204" pitchFamily="34" charset="0"/>
                          <a:ea typeface="Times New Roman" panose="02020603050405020304" pitchFamily="18" charset="0"/>
                          <a:cs typeface="Arial" panose="020B0604020202020204" pitchFamily="34" charset="0"/>
                        </a:rPr>
                        <a:t>Número</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15000"/>
                        </a:lnSpc>
                        <a:spcAft>
                          <a:spcPts val="0"/>
                        </a:spcAft>
                      </a:pPr>
                      <a:r>
                        <a:rPr lang="es-CO" sz="1200">
                          <a:effectLst/>
                          <a:latin typeface="Arial" panose="020B0604020202020204" pitchFamily="34" charset="0"/>
                          <a:ea typeface="Times New Roman" panose="02020603050405020304" pitchFamily="18" charset="0"/>
                          <a:cs typeface="Arial" panose="020B0604020202020204" pitchFamily="34" charset="0"/>
                        </a:rPr>
                        <a:t>5</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10</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20</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30</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10004"/>
                  </a:ext>
                </a:extLst>
              </a:tr>
            </a:tbl>
          </a:graphicData>
        </a:graphic>
      </p:graphicFrame>
      <p:sp>
        <p:nvSpPr>
          <p:cNvPr id="13" name="Rectangle 9"/>
          <p:cNvSpPr/>
          <p:nvPr/>
        </p:nvSpPr>
        <p:spPr>
          <a:xfrm rot="297575">
            <a:off x="383941" y="1556781"/>
            <a:ext cx="8152179" cy="898500"/>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4" name="Rectangle 10"/>
          <p:cNvSpPr/>
          <p:nvPr/>
        </p:nvSpPr>
        <p:spPr>
          <a:xfrm>
            <a:off x="466305" y="1310823"/>
            <a:ext cx="8163421" cy="1390386"/>
          </a:xfrm>
          <a:prstGeom prst="rect">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400" kern="0" dirty="0">
              <a:solidFill>
                <a:schemeClr val="bg1"/>
              </a:solidFill>
              <a:latin typeface="Arial" panose="020B0604020202020204" pitchFamily="34" charset="0"/>
              <a:cs typeface="Arial" panose="020B0604020202020204" pitchFamily="34" charset="0"/>
            </a:endParaRPr>
          </a:p>
        </p:txBody>
      </p:sp>
      <p:sp>
        <p:nvSpPr>
          <p:cNvPr id="15" name="Rounded Rectangle 5"/>
          <p:cNvSpPr/>
          <p:nvPr/>
        </p:nvSpPr>
        <p:spPr>
          <a:xfrm>
            <a:off x="369280" y="993507"/>
            <a:ext cx="2814814" cy="523686"/>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rgbClr val="002060"/>
                </a:solidFill>
                <a:latin typeface="Arial" panose="020B0604020202020204" pitchFamily="34" charset="0"/>
                <a:cs typeface="Arial" panose="020B0604020202020204" pitchFamily="34" charset="0"/>
              </a:rPr>
              <a:t>Descripción del programa</a:t>
            </a:r>
          </a:p>
        </p:txBody>
      </p:sp>
      <p:sp>
        <p:nvSpPr>
          <p:cNvPr id="16" name="TextBox 6"/>
          <p:cNvSpPr txBox="1"/>
          <p:nvPr/>
        </p:nvSpPr>
        <p:spPr>
          <a:xfrm>
            <a:off x="731100" y="1583831"/>
            <a:ext cx="7769295" cy="1269578"/>
          </a:xfrm>
          <a:prstGeom prst="rect">
            <a:avLst/>
          </a:prstGeom>
          <a:noFill/>
        </p:spPr>
        <p:txBody>
          <a:bodyPr wrap="square" rtlCol="0">
            <a:spAutoFit/>
          </a:bodyPr>
          <a:lstStyle/>
          <a:p>
            <a:pPr algn="just"/>
            <a:r>
              <a:rPr lang="es-CO" sz="1100" kern="0" dirty="0">
                <a:solidFill>
                  <a:schemeClr val="bg1"/>
                </a:solidFill>
                <a:latin typeface="Arial" panose="020B0604020202020204" pitchFamily="34" charset="0"/>
                <a:cs typeface="Arial" panose="020B0604020202020204" pitchFamily="34" charset="0"/>
              </a:rPr>
              <a:t>Se propone a partir de procesos de investigación y acuerdos multidisciplinares, establecer una ruta de formación y apropiación de TIC para estudiantes y docentes de la institución, incluyendo planes y mecanismos de monitoreo, seguimiento y actualización permanente de competencias TIC, y al mismo tiempo realizar las adecuaciones e instalaciones necesarias para garantizar los espacios y herramientas TIC pertinentes para la implementación y desarrollo de cada una de las propuestas didácticas y metodológicas surgidas en el proceso del desarrollo del Ecosistema TIC permitiendo a los egresados  de la institución una transición natural al mercado global.</a:t>
            </a:r>
          </a:p>
          <a:p>
            <a:pPr lvl="0" algn="just"/>
            <a:r>
              <a:rPr lang="es-CO" sz="1050" kern="0" dirty="0">
                <a:solidFill>
                  <a:schemeClr val="bg1"/>
                </a:solidFill>
                <a:latin typeface="Arial" panose="020B0604020202020204" pitchFamily="34" charset="0"/>
                <a:cs typeface="Arial" panose="020B0604020202020204" pitchFamily="34" charset="0"/>
              </a:rPr>
              <a:t>.</a:t>
            </a:r>
          </a:p>
        </p:txBody>
      </p:sp>
      <p:sp>
        <p:nvSpPr>
          <p:cNvPr id="4" name="Rectángulo 3"/>
          <p:cNvSpPr/>
          <p:nvPr/>
        </p:nvSpPr>
        <p:spPr>
          <a:xfrm>
            <a:off x="59267" y="64684"/>
            <a:ext cx="1801845"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2" name="Group 106"/>
          <p:cNvGrpSpPr/>
          <p:nvPr/>
        </p:nvGrpSpPr>
        <p:grpSpPr>
          <a:xfrm>
            <a:off x="37460" y="34815"/>
            <a:ext cx="5233295" cy="833754"/>
            <a:chOff x="4113734" y="1462930"/>
            <a:chExt cx="7043108" cy="1122088"/>
          </a:xfrm>
        </p:grpSpPr>
        <p:sp>
          <p:nvSpPr>
            <p:cNvPr id="2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Arial" panose="020B0604020202020204" pitchFamily="34" charset="0"/>
                <a:cs typeface="Arial" panose="020B0604020202020204" pitchFamily="34" charset="0"/>
              </a:endParaRPr>
            </a:p>
          </p:txBody>
        </p:sp>
        <p:sp>
          <p:nvSpPr>
            <p:cNvPr id="25"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5</a:t>
              </a:r>
            </a:p>
          </p:txBody>
        </p:sp>
      </p:grpSp>
      <p:sp>
        <p:nvSpPr>
          <p:cNvPr id="27" name="Rounded Rectangle 5"/>
          <p:cNvSpPr/>
          <p:nvPr/>
        </p:nvSpPr>
        <p:spPr>
          <a:xfrm>
            <a:off x="292223" y="3090731"/>
            <a:ext cx="1785828" cy="658775"/>
          </a:xfrm>
          <a:prstGeom prst="roundRect">
            <a:avLst>
              <a:gd name="adj" fmla="val 50000"/>
            </a:avLst>
          </a:prstGeom>
          <a:solidFill>
            <a:schemeClr val="bg1"/>
          </a:solidFill>
          <a:ln>
            <a:solidFill>
              <a:schemeClr val="accent1">
                <a:lumMod val="75000"/>
              </a:schemeClr>
            </a:solid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rgbClr val="002060"/>
                </a:solidFill>
              </a:rPr>
              <a:t>Apuestas Estratégicas</a:t>
            </a:r>
          </a:p>
        </p:txBody>
      </p:sp>
      <p:sp>
        <p:nvSpPr>
          <p:cNvPr id="2" name="Rectángulo 1"/>
          <p:cNvSpPr/>
          <p:nvPr/>
        </p:nvSpPr>
        <p:spPr>
          <a:xfrm>
            <a:off x="893021" y="150852"/>
            <a:ext cx="6867319" cy="646331"/>
          </a:xfrm>
          <a:prstGeom prst="rect">
            <a:avLst/>
          </a:prstGeom>
        </p:spPr>
        <p:txBody>
          <a:bodyPr wrap="square">
            <a:spAutoFit/>
          </a:bodyPr>
          <a:lstStyle/>
          <a:p>
            <a:pPr algn="just"/>
            <a:r>
              <a:rPr lang="es-CO" b="1" dirty="0">
                <a:solidFill>
                  <a:schemeClr val="bg2">
                    <a:lumMod val="50000"/>
                  </a:schemeClr>
                </a:solidFill>
              </a:rPr>
              <a:t>Programa 5</a:t>
            </a:r>
          </a:p>
          <a:p>
            <a:pPr algn="just"/>
            <a:r>
              <a:rPr lang="es-CO" b="1" dirty="0"/>
              <a:t>Medios, recursos e integración de TIC en los procesos educativos</a:t>
            </a:r>
          </a:p>
        </p:txBody>
      </p:sp>
    </p:spTree>
    <p:extLst>
      <p:ext uri="{BB962C8B-B14F-4D97-AF65-F5344CB8AC3E}">
        <p14:creationId xmlns:p14="http://schemas.microsoft.com/office/powerpoint/2010/main" val="1910771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106"/>
          <p:cNvGrpSpPr/>
          <p:nvPr/>
        </p:nvGrpSpPr>
        <p:grpSpPr>
          <a:xfrm>
            <a:off x="1735598" y="1326297"/>
            <a:ext cx="5330837" cy="1088791"/>
            <a:chOff x="4113734" y="1119694"/>
            <a:chExt cx="7174381" cy="1465324"/>
          </a:xfrm>
        </p:grpSpPr>
        <p:sp>
          <p:nvSpPr>
            <p:cNvPr id="82"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3" name="TextBox 12"/>
            <p:cNvSpPr txBox="1"/>
            <p:nvPr/>
          </p:nvSpPr>
          <p:spPr>
            <a:xfrm>
              <a:off x="5551743" y="1119694"/>
              <a:ext cx="5736372" cy="1449749"/>
            </a:xfrm>
            <a:prstGeom prst="rect">
              <a:avLst/>
            </a:prstGeom>
            <a:noFill/>
          </p:spPr>
          <p:txBody>
            <a:bodyPr wrap="square" rtlCol="0" anchor="ctr">
              <a:spAutoFit/>
            </a:bodyPr>
            <a:lstStyle/>
            <a:p>
              <a:endParaRPr lang="es-CO" sz="1600" dirty="0"/>
            </a:p>
            <a:p>
              <a:r>
                <a:rPr lang="es-CO" sz="1600" b="1" dirty="0"/>
                <a:t>Proyecto</a:t>
              </a:r>
              <a:endParaRPr lang="es-CO" sz="1600" dirty="0"/>
            </a:p>
            <a:p>
              <a:r>
                <a:rPr lang="es-CO" sz="1600" dirty="0"/>
                <a:t>Aseguramiento de la infraestructura tecnológica para soportar los procesos de formación con TIC.</a:t>
              </a:r>
            </a:p>
          </p:txBody>
        </p:sp>
        <p:sp>
          <p:nvSpPr>
            <p:cNvPr id="84"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grpSp>
        <p:nvGrpSpPr>
          <p:cNvPr id="85" name="Group 5"/>
          <p:cNvGrpSpPr/>
          <p:nvPr/>
        </p:nvGrpSpPr>
        <p:grpSpPr>
          <a:xfrm>
            <a:off x="3471107" y="4530544"/>
            <a:ext cx="6161306" cy="923330"/>
            <a:chOff x="4878898" y="3154509"/>
            <a:chExt cx="8289892" cy="1242319"/>
          </a:xfrm>
        </p:grpSpPr>
        <p:sp>
          <p:nvSpPr>
            <p:cNvPr id="86"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7" name="TextBox 20"/>
            <p:cNvSpPr txBox="1"/>
            <p:nvPr/>
          </p:nvSpPr>
          <p:spPr>
            <a:xfrm>
              <a:off x="6041519" y="3154509"/>
              <a:ext cx="7127271" cy="1242319"/>
            </a:xfrm>
            <a:prstGeom prst="rect">
              <a:avLst/>
            </a:prstGeom>
            <a:noFill/>
          </p:spPr>
          <p:txBody>
            <a:bodyPr wrap="square" rtlCol="0" anchor="ctr">
              <a:spAutoFit/>
            </a:bodyPr>
            <a:lstStyle/>
            <a:p>
              <a:r>
                <a:rPr lang="es-CO" b="1" dirty="0"/>
                <a:t>Proyecto</a:t>
              </a:r>
              <a:endParaRPr lang="es-CO" dirty="0"/>
            </a:p>
            <a:p>
              <a:r>
                <a:rPr lang="es-CO" dirty="0"/>
                <a:t>Desarrollo de  Ecosistemas TIC  enfocados a experiencias y ambientes educativos interactivos</a:t>
              </a:r>
              <a:endParaRPr lang="es-MX" sz="1800" dirty="0"/>
            </a:p>
          </p:txBody>
        </p:sp>
        <p:sp>
          <p:nvSpPr>
            <p:cNvPr id="88"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grpSp>
      <p:grpSp>
        <p:nvGrpSpPr>
          <p:cNvPr id="4" name="Grupo 3"/>
          <p:cNvGrpSpPr/>
          <p:nvPr/>
        </p:nvGrpSpPr>
        <p:grpSpPr>
          <a:xfrm>
            <a:off x="179512" y="2420888"/>
            <a:ext cx="3112173" cy="3112173"/>
            <a:chOff x="320020" y="2564903"/>
            <a:chExt cx="3112173" cy="3112173"/>
          </a:xfrm>
        </p:grpSpPr>
        <p:sp>
          <p:nvSpPr>
            <p:cNvPr id="166" name="Donut 2"/>
            <p:cNvSpPr/>
            <p:nvPr/>
          </p:nvSpPr>
          <p:spPr>
            <a:xfrm>
              <a:off x="467544" y="2708920"/>
              <a:ext cx="2829248" cy="2829248"/>
            </a:xfrm>
            <a:prstGeom prst="donut">
              <a:avLst>
                <a:gd name="adj" fmla="val 10687"/>
              </a:avLst>
            </a:prstGeom>
            <a:gradFill>
              <a:gsLst>
                <a:gs pos="16000">
                  <a:schemeClr val="bg1">
                    <a:lumMod val="9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67" name="Donut 101"/>
            <p:cNvSpPr/>
            <p:nvPr/>
          </p:nvSpPr>
          <p:spPr>
            <a:xfrm>
              <a:off x="320020" y="2564903"/>
              <a:ext cx="3112173" cy="3112173"/>
            </a:xfrm>
            <a:prstGeom prst="donut">
              <a:avLst>
                <a:gd name="adj" fmla="val 1514"/>
              </a:avLst>
            </a:prstGeom>
            <a:gradFill>
              <a:gsLst>
                <a:gs pos="16000">
                  <a:schemeClr val="bg1">
                    <a:lumMod val="8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76" name="TextBox 20"/>
            <p:cNvSpPr txBox="1"/>
            <p:nvPr/>
          </p:nvSpPr>
          <p:spPr>
            <a:xfrm>
              <a:off x="827584" y="3368026"/>
              <a:ext cx="2160240" cy="1477328"/>
            </a:xfrm>
            <a:prstGeom prst="rect">
              <a:avLst/>
            </a:prstGeom>
            <a:noFill/>
          </p:spPr>
          <p:txBody>
            <a:bodyPr wrap="square" rtlCol="0" anchor="ctr">
              <a:spAutoFit/>
            </a:bodyPr>
            <a:lstStyle/>
            <a:p>
              <a:pPr algn="ctr"/>
              <a:r>
                <a:rPr lang="es-CO" b="1" dirty="0">
                  <a:solidFill>
                    <a:schemeClr val="bg2">
                      <a:lumMod val="50000"/>
                    </a:schemeClr>
                  </a:solidFill>
                </a:rPr>
                <a:t>Programa 5</a:t>
              </a:r>
            </a:p>
            <a:p>
              <a:pPr algn="ctr"/>
              <a:r>
                <a:rPr lang="es-CO" b="1" dirty="0"/>
                <a:t>Medios, recursos e integración de TIC en los procesos educativos</a:t>
              </a:r>
            </a:p>
          </p:txBody>
        </p:sp>
      </p:grpSp>
      <p:sp>
        <p:nvSpPr>
          <p:cNvPr id="3" name="CuadroTexto 2"/>
          <p:cNvSpPr txBox="1"/>
          <p:nvPr/>
        </p:nvSpPr>
        <p:spPr>
          <a:xfrm>
            <a:off x="3303808" y="2500423"/>
            <a:ext cx="5736786" cy="1569660"/>
          </a:xfrm>
          <a:prstGeom prst="rect">
            <a:avLst/>
          </a:prstGeom>
          <a:noFill/>
        </p:spPr>
        <p:txBody>
          <a:bodyPr wrap="square" rtlCol="0">
            <a:spAutoFit/>
          </a:bodyPr>
          <a:lstStyle/>
          <a:p>
            <a:pPr marL="285750" indent="-285750">
              <a:buFont typeface="Arial" panose="020B0604020202020204" pitchFamily="34" charset="0"/>
              <a:buChar char="•"/>
            </a:pPr>
            <a:r>
              <a:rPr lang="es-ES" sz="1600">
                <a:solidFill>
                  <a:schemeClr val="accent2">
                    <a:lumMod val="75000"/>
                  </a:schemeClr>
                </a:solidFill>
              </a:rPr>
              <a:t>Elaboración de plan de diseño e implementación de espacios interactivos de formación</a:t>
            </a:r>
          </a:p>
          <a:p>
            <a:pPr marL="285750" indent="-285750">
              <a:buFont typeface="Arial" panose="020B0604020202020204" pitchFamily="34" charset="0"/>
              <a:buChar char="•"/>
            </a:pPr>
            <a:r>
              <a:rPr lang="es-ES" sz="1600">
                <a:solidFill>
                  <a:schemeClr val="accent2">
                    <a:lumMod val="75000"/>
                  </a:schemeClr>
                </a:solidFill>
              </a:rPr>
              <a:t>Selección y Diseño de espacios interactivos de formación</a:t>
            </a:r>
          </a:p>
          <a:p>
            <a:pPr marL="285750" indent="-285750">
              <a:buFont typeface="Arial" panose="020B0604020202020204" pitchFamily="34" charset="0"/>
              <a:buChar char="•"/>
            </a:pPr>
            <a:r>
              <a:rPr lang="es-ES" sz="1600">
                <a:solidFill>
                  <a:schemeClr val="accent2">
                    <a:lumMod val="75000"/>
                  </a:schemeClr>
                </a:solidFill>
              </a:rPr>
              <a:t>Implementación de espacios interactivos mediados por TIC de acuerdo a tendencias tecnológicas y pedagógicas seleccionadas por la institución.</a:t>
            </a:r>
            <a:endParaRPr lang="es-ES" sz="1600" dirty="0">
              <a:solidFill>
                <a:schemeClr val="accent2">
                  <a:lumMod val="75000"/>
                </a:schemeClr>
              </a:solidFill>
            </a:endParaRPr>
          </a:p>
        </p:txBody>
      </p:sp>
      <p:sp>
        <p:nvSpPr>
          <p:cNvPr id="28" name="CuadroTexto 27"/>
          <p:cNvSpPr txBox="1"/>
          <p:nvPr/>
        </p:nvSpPr>
        <p:spPr>
          <a:xfrm>
            <a:off x="4051005" y="5533061"/>
            <a:ext cx="4922586" cy="1077218"/>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solidFill>
                  <a:schemeClr val="accent2">
                    <a:lumMod val="75000"/>
                  </a:schemeClr>
                </a:solidFill>
              </a:rPr>
              <a:t>Uso de recursos y tecnologías digitales de información con TIC en la planeación ejecución y evaluación</a:t>
            </a:r>
          </a:p>
          <a:p>
            <a:pPr marL="285750" indent="-285750" algn="just">
              <a:buFont typeface="Arial" panose="020B0604020202020204" pitchFamily="34" charset="0"/>
              <a:buChar char="•"/>
            </a:pPr>
            <a:r>
              <a:rPr lang="es-CO" sz="1600" dirty="0">
                <a:solidFill>
                  <a:schemeClr val="accent2">
                    <a:lumMod val="75000"/>
                  </a:schemeClr>
                </a:solidFill>
              </a:rPr>
              <a:t>experiencias y ambientes educativos interactivos</a:t>
            </a:r>
          </a:p>
        </p:txBody>
      </p:sp>
      <p:sp>
        <p:nvSpPr>
          <p:cNvPr id="18" name="Título 1"/>
          <p:cNvSpPr>
            <a:spLocks noGrp="1"/>
          </p:cNvSpPr>
          <p:nvPr>
            <p:ph type="title"/>
          </p:nvPr>
        </p:nvSpPr>
        <p:spPr>
          <a:xfrm>
            <a:off x="451868" y="576392"/>
            <a:ext cx="8229600" cy="749905"/>
          </a:xfrm>
        </p:spPr>
        <p:txBody>
          <a:bodyPr/>
          <a:lstStyle/>
          <a:p>
            <a:r>
              <a:rPr lang="es-CO" sz="3200" dirty="0"/>
              <a:t>Proyectos y Planes Operativos</a:t>
            </a:r>
            <a:br>
              <a:rPr lang="es-CO" sz="3200" dirty="0"/>
            </a:br>
            <a:r>
              <a:rPr lang="es-CO" sz="3200" dirty="0"/>
              <a:t>del programa 5</a:t>
            </a:r>
            <a:br>
              <a:rPr lang="es-ES" sz="3200" dirty="0">
                <a:solidFill>
                  <a:srgbClr val="C00000"/>
                </a:solidFill>
                <a:cs typeface="Arial" panose="020B0604020202020204" pitchFamily="34" charset="0"/>
              </a:rPr>
            </a:br>
            <a:r>
              <a:rPr lang="es-CO" sz="3200" b="1" dirty="0"/>
              <a:t> </a:t>
            </a:r>
            <a:endParaRPr lang="es-CO" sz="3200" b="1" dirty="0">
              <a:solidFill>
                <a:srgbClr val="FF0000"/>
              </a:solidFill>
            </a:endParaRPr>
          </a:p>
        </p:txBody>
      </p:sp>
    </p:spTree>
    <p:extLst>
      <p:ext uri="{BB962C8B-B14F-4D97-AF65-F5344CB8AC3E}">
        <p14:creationId xmlns:p14="http://schemas.microsoft.com/office/powerpoint/2010/main" val="303469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bwMode="auto">
          <a:xfrm>
            <a:off x="2692074" y="1070322"/>
            <a:ext cx="6172200"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spAutoFit/>
          </a:bodyPr>
          <a:lstStyle>
            <a:lvl1pPr algn="ctr" defTabSz="457200" rtl="0" eaLnBrk="0" fontAlgn="base" hangingPunct="0">
              <a:spcBef>
                <a:spcPct val="0"/>
              </a:spcBef>
              <a:spcAft>
                <a:spcPct val="0"/>
              </a:spcAft>
              <a:defRPr lang="es-CO" sz="3200" b="1" kern="1200">
                <a:solidFill>
                  <a:schemeClr val="tx2"/>
                </a:solidFill>
                <a:latin typeface="+mn-lt"/>
                <a:ea typeface="MS PGothic" panose="020B0600070205080204" pitchFamily="34" charset="-128"/>
                <a:cs typeface="Arial" pitchFamily="34" charset="0"/>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r>
              <a:rPr lang="es-CO" sz="2700" dirty="0"/>
              <a:t>Misión Institucional</a:t>
            </a:r>
          </a:p>
        </p:txBody>
      </p:sp>
      <p:sp>
        <p:nvSpPr>
          <p:cNvPr id="8" name="Marcador de contenido 2"/>
          <p:cNvSpPr>
            <a:spLocks noGrp="1"/>
          </p:cNvSpPr>
          <p:nvPr>
            <p:ph idx="1"/>
          </p:nvPr>
        </p:nvSpPr>
        <p:spPr>
          <a:xfrm>
            <a:off x="2692074" y="1610380"/>
            <a:ext cx="6172200" cy="2964795"/>
          </a:xfrm>
          <a:solidFill>
            <a:schemeClr val="bg1"/>
          </a:solidFill>
        </p:spPr>
        <p:txBody>
          <a:bodyPr>
            <a:noAutofit/>
          </a:bodyPr>
          <a:lstStyle/>
          <a:p>
            <a:pPr marL="0" indent="0">
              <a:buNone/>
            </a:pPr>
            <a:r>
              <a:rPr lang="es-ES" sz="1200" dirty="0"/>
              <a:t>Somos una universidad estatal de carácter público, </a:t>
            </a:r>
            <a:r>
              <a:rPr lang="es-ES" sz="1200" b="1" dirty="0">
                <a:solidFill>
                  <a:schemeClr val="accent2">
                    <a:lumMod val="75000"/>
                  </a:schemeClr>
                </a:solidFill>
              </a:rPr>
              <a:t>vinculada a la sociedad</a:t>
            </a:r>
            <a:r>
              <a:rPr lang="es-ES" sz="1200" dirty="0"/>
              <a:t>, que conserva el legado material e inmaterial y ejerce sus propósitos de </a:t>
            </a:r>
            <a:r>
              <a:rPr lang="es-ES" sz="1200" b="1" dirty="0">
                <a:solidFill>
                  <a:schemeClr val="accent2">
                    <a:lumMod val="75000"/>
                  </a:schemeClr>
                </a:solidFill>
              </a:rPr>
              <a:t>formación integral </a:t>
            </a:r>
            <a:r>
              <a:rPr lang="es-ES" sz="1200" dirty="0"/>
              <a:t>en los distintos niveles de la educación superior, </a:t>
            </a:r>
            <a:r>
              <a:rPr lang="es-ES" sz="1200" b="1" dirty="0">
                <a:solidFill>
                  <a:schemeClr val="accent2">
                    <a:lumMod val="75000"/>
                  </a:schemeClr>
                </a:solidFill>
              </a:rPr>
              <a:t>investigación, extensión, innovación </a:t>
            </a:r>
            <a:r>
              <a:rPr lang="es-ES" sz="1200" dirty="0"/>
              <a:t>y </a:t>
            </a:r>
            <a:r>
              <a:rPr lang="es-ES" sz="1200" b="1" dirty="0">
                <a:solidFill>
                  <a:schemeClr val="accent2">
                    <a:lumMod val="75000"/>
                  </a:schemeClr>
                </a:solidFill>
              </a:rPr>
              <a:t>proyección social</a:t>
            </a:r>
            <a:r>
              <a:rPr lang="es-ES" sz="1200" dirty="0"/>
              <a:t>; con principios y valores apropiados por la comunidad universitaria en el ejercicio de su autonomía.</a:t>
            </a:r>
          </a:p>
          <a:p>
            <a:pPr marL="0" indent="0">
              <a:buNone/>
            </a:pPr>
            <a:r>
              <a:rPr lang="es-ES" sz="1200" dirty="0"/>
              <a:t>Una comunidad universitaria comprometida con la </a:t>
            </a:r>
            <a:r>
              <a:rPr lang="es-ES" sz="1200" b="1" dirty="0">
                <a:solidFill>
                  <a:schemeClr val="accent2">
                    <a:lumMod val="75000"/>
                  </a:schemeClr>
                </a:solidFill>
              </a:rPr>
              <a:t>formación humana y académica </a:t>
            </a:r>
            <a:r>
              <a:rPr lang="es-ES" sz="1200" dirty="0"/>
              <a:t>de ciudadanos con </a:t>
            </a:r>
            <a:r>
              <a:rPr lang="es-ES" sz="1200" b="1" dirty="0">
                <a:solidFill>
                  <a:schemeClr val="accent2">
                    <a:lumMod val="75000"/>
                  </a:schemeClr>
                </a:solidFill>
              </a:rPr>
              <a:t>pensamiento crítico </a:t>
            </a:r>
            <a:r>
              <a:rPr lang="es-ES" sz="1200" dirty="0"/>
              <a:t>y capacidad de participar en el fortalecimiento de la democracia; con una mirada </a:t>
            </a:r>
            <a:r>
              <a:rPr lang="es-ES" sz="1200" b="1" dirty="0"/>
              <a:t>i</a:t>
            </a:r>
            <a:r>
              <a:rPr lang="es-ES" sz="1200" b="1" dirty="0">
                <a:solidFill>
                  <a:schemeClr val="accent2">
                    <a:lumMod val="75000"/>
                  </a:schemeClr>
                </a:solidFill>
              </a:rPr>
              <a:t>nterdisciplinar</a:t>
            </a:r>
            <a:r>
              <a:rPr lang="es-ES" sz="1200" dirty="0"/>
              <a:t> para la comprensión y búsqueda de </a:t>
            </a:r>
            <a:r>
              <a:rPr lang="es-ES" sz="1200" b="1" dirty="0"/>
              <a:t>soluciones a problemas de la sociedad</a:t>
            </a:r>
            <a:r>
              <a:rPr lang="es-ES" sz="1200" dirty="0"/>
              <a:t>; fundamentada en el </a:t>
            </a:r>
            <a:r>
              <a:rPr lang="es-ES" sz="1200" b="1" dirty="0">
                <a:solidFill>
                  <a:schemeClr val="accent2">
                    <a:lumMod val="75000"/>
                  </a:schemeClr>
                </a:solidFill>
              </a:rPr>
              <a:t>conocimiento</a:t>
            </a:r>
            <a:r>
              <a:rPr lang="es-ES" sz="1200" dirty="0"/>
              <a:t> </a:t>
            </a:r>
            <a:r>
              <a:rPr lang="es-ES" sz="1200" b="1" dirty="0">
                <a:solidFill>
                  <a:schemeClr val="accent2">
                    <a:lumMod val="75000"/>
                  </a:schemeClr>
                </a:solidFill>
              </a:rPr>
              <a:t>de</a:t>
            </a:r>
            <a:r>
              <a:rPr lang="es-ES" sz="1200" dirty="0"/>
              <a:t> las </a:t>
            </a:r>
            <a:r>
              <a:rPr lang="es-ES" sz="1200" b="1" dirty="0">
                <a:solidFill>
                  <a:schemeClr val="accent2">
                    <a:lumMod val="75000"/>
                  </a:schemeClr>
                </a:solidFill>
              </a:rPr>
              <a:t>ciencias,</a:t>
            </a:r>
            <a:r>
              <a:rPr lang="es-ES" sz="1200" dirty="0"/>
              <a:t> las </a:t>
            </a:r>
            <a:r>
              <a:rPr lang="es-ES" sz="1200" b="1" dirty="0"/>
              <a:t>d</a:t>
            </a:r>
            <a:r>
              <a:rPr lang="es-ES" sz="1200" b="1" dirty="0">
                <a:solidFill>
                  <a:schemeClr val="accent2">
                    <a:lumMod val="75000"/>
                  </a:schemeClr>
                </a:solidFill>
              </a:rPr>
              <a:t>isciplinas</a:t>
            </a:r>
            <a:r>
              <a:rPr lang="es-ES" sz="1200" dirty="0"/>
              <a:t>, las </a:t>
            </a:r>
            <a:r>
              <a:rPr lang="es-ES" sz="1200" b="1" dirty="0">
                <a:solidFill>
                  <a:schemeClr val="accent2">
                    <a:lumMod val="75000"/>
                  </a:schemeClr>
                </a:solidFill>
              </a:rPr>
              <a:t>artes</a:t>
            </a:r>
            <a:r>
              <a:rPr lang="es-ES" sz="1200" dirty="0"/>
              <a:t> y los </a:t>
            </a:r>
            <a:r>
              <a:rPr lang="es-ES" sz="1200" b="1" dirty="0">
                <a:solidFill>
                  <a:schemeClr val="accent2">
                    <a:lumMod val="75000"/>
                  </a:schemeClr>
                </a:solidFill>
              </a:rPr>
              <a:t>saberes.</a:t>
            </a:r>
          </a:p>
          <a:p>
            <a:pPr marL="0" indent="0">
              <a:buNone/>
            </a:pPr>
            <a:r>
              <a:rPr lang="es-ES" sz="1200" dirty="0"/>
              <a:t>Vinculada a </a:t>
            </a:r>
            <a:r>
              <a:rPr lang="es-ES" sz="1200" b="1" dirty="0">
                <a:solidFill>
                  <a:schemeClr val="accent2">
                    <a:lumMod val="75000"/>
                  </a:schemeClr>
                </a:solidFill>
              </a:rPr>
              <a:t>redes y comunidades académicas locales y globales </a:t>
            </a:r>
            <a:r>
              <a:rPr lang="es-ES" sz="1200" dirty="0"/>
              <a:t>mediante </a:t>
            </a:r>
            <a:r>
              <a:rPr lang="es-ES" sz="1200" b="1" dirty="0">
                <a:solidFill>
                  <a:schemeClr val="accent2">
                    <a:lumMod val="75000"/>
                  </a:schemeClr>
                </a:solidFill>
              </a:rPr>
              <a:t>procesos de investigación </a:t>
            </a:r>
            <a:r>
              <a:rPr lang="es-ES" sz="1200" dirty="0"/>
              <a:t>que crean, transforman, transfieren, contextualizan, aplican, gestionan, innovan e intercambian conocimiento, para </a:t>
            </a:r>
            <a:r>
              <a:rPr lang="es-ES" sz="1200" b="1" dirty="0">
                <a:solidFill>
                  <a:schemeClr val="accent2">
                    <a:lumMod val="75000"/>
                  </a:schemeClr>
                </a:solidFill>
              </a:rPr>
              <a:t>contribuir al desarrollo económico y social de manera sostenible</a:t>
            </a:r>
            <a:r>
              <a:rPr lang="es-ES" sz="1200" b="1" dirty="0"/>
              <a:t>.</a:t>
            </a:r>
          </a:p>
          <a:p>
            <a:pPr marL="0" indent="0">
              <a:buNone/>
            </a:pPr>
            <a:r>
              <a:rPr lang="es-ES" sz="1200" b="1" dirty="0"/>
              <a:t> </a:t>
            </a:r>
            <a:r>
              <a:rPr lang="es-ES" sz="1200" dirty="0"/>
              <a:t>Sus funciones misionales le permiten </a:t>
            </a:r>
            <a:r>
              <a:rPr lang="es-ES" sz="1200" b="1" dirty="0">
                <a:solidFill>
                  <a:schemeClr val="accent2">
                    <a:lumMod val="75000"/>
                  </a:schemeClr>
                </a:solidFill>
              </a:rPr>
              <a:t>ofrecer servicios derivados de sus actividad académica </a:t>
            </a:r>
            <a:r>
              <a:rPr lang="es-ES" sz="1200" dirty="0"/>
              <a:t>a </a:t>
            </a:r>
            <a:r>
              <a:rPr lang="es-ES" sz="1200" b="1" dirty="0">
                <a:solidFill>
                  <a:schemeClr val="accent2">
                    <a:lumMod val="75000"/>
                  </a:schemeClr>
                </a:solidFill>
              </a:rPr>
              <a:t>los sectores públicos y privados </a:t>
            </a:r>
            <a:r>
              <a:rPr lang="es-ES" sz="1200" dirty="0"/>
              <a:t>en todos sus órdenes,  mediante </a:t>
            </a:r>
            <a:r>
              <a:rPr lang="es-ES" sz="1200" b="1" dirty="0">
                <a:solidFill>
                  <a:schemeClr val="accent2">
                    <a:lumMod val="75000"/>
                  </a:schemeClr>
                </a:solidFill>
              </a:rPr>
              <a:t>convenios o contratos </a:t>
            </a:r>
            <a:r>
              <a:rPr lang="es-ES" sz="1200" dirty="0"/>
              <a:t>para </a:t>
            </a:r>
            <a:r>
              <a:rPr lang="es-ES" sz="1200" b="1" dirty="0">
                <a:solidFill>
                  <a:schemeClr val="accent2">
                    <a:lumMod val="75000"/>
                  </a:schemeClr>
                </a:solidFill>
              </a:rPr>
              <a:t>servicios técnicos, tecnológicos científicos,  artísticos, de consultoría</a:t>
            </a:r>
            <a:r>
              <a:rPr lang="es-ES" sz="1200" dirty="0"/>
              <a:t> o de </a:t>
            </a:r>
            <a:r>
              <a:rPr lang="es-ES" sz="1200" b="1" dirty="0">
                <a:solidFill>
                  <a:schemeClr val="accent2">
                    <a:lumMod val="75000"/>
                  </a:schemeClr>
                </a:solidFill>
              </a:rPr>
              <a:t>cualquier tipo afín </a:t>
            </a:r>
            <a:r>
              <a:rPr lang="es-ES" sz="1200" dirty="0"/>
              <a:t>a </a:t>
            </a:r>
            <a:r>
              <a:rPr lang="es-ES" sz="1200" b="1" dirty="0">
                <a:solidFill>
                  <a:schemeClr val="accent2">
                    <a:lumMod val="75000"/>
                  </a:schemeClr>
                </a:solidFill>
              </a:rPr>
              <a:t>sus objetivos misionales. </a:t>
            </a:r>
            <a:endParaRPr lang="es-CO" sz="1200" b="1" dirty="0">
              <a:solidFill>
                <a:schemeClr val="accent2">
                  <a:lumMod val="75000"/>
                </a:schemeClr>
              </a:solidFill>
            </a:endParaRPr>
          </a:p>
        </p:txBody>
      </p:sp>
      <p:sp>
        <p:nvSpPr>
          <p:cNvPr id="3" name="Título 2"/>
          <p:cNvSpPr>
            <a:spLocks noGrp="1"/>
          </p:cNvSpPr>
          <p:nvPr>
            <p:ph type="title"/>
          </p:nvPr>
        </p:nvSpPr>
        <p:spPr>
          <a:xfrm>
            <a:off x="628650" y="356810"/>
            <a:ext cx="7886700" cy="808946"/>
          </a:xfrm>
        </p:spPr>
        <p:txBody>
          <a:bodyPr/>
          <a:lstStyle/>
          <a:p>
            <a:r>
              <a:rPr lang="es-CO" sz="3200" b="1" dirty="0"/>
              <a:t>Alcance del Plan de Desarrollo Institucional</a:t>
            </a:r>
          </a:p>
        </p:txBody>
      </p:sp>
      <p:sp>
        <p:nvSpPr>
          <p:cNvPr id="4" name="Rectángulo redondeado 3"/>
          <p:cNvSpPr/>
          <p:nvPr/>
        </p:nvSpPr>
        <p:spPr>
          <a:xfrm>
            <a:off x="192881" y="2073011"/>
            <a:ext cx="2357438" cy="2943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t>Generar</a:t>
            </a:r>
            <a:r>
              <a:rPr lang="es-CO" dirty="0"/>
              <a:t> y </a:t>
            </a:r>
            <a:r>
              <a:rPr lang="es-CO" b="1" dirty="0"/>
              <a:t>Fortalecer capacidades </a:t>
            </a:r>
            <a:r>
              <a:rPr lang="es-CO" dirty="0"/>
              <a:t>institucionales para el </a:t>
            </a:r>
            <a:r>
              <a:rPr lang="es-CO" b="1" dirty="0"/>
              <a:t>cumplimiento</a:t>
            </a:r>
            <a:r>
              <a:rPr lang="es-CO" dirty="0"/>
              <a:t> de la </a:t>
            </a:r>
            <a:r>
              <a:rPr lang="es-CO" b="1" dirty="0"/>
              <a:t>Misión</a:t>
            </a:r>
            <a:r>
              <a:rPr lang="es-CO" dirty="0"/>
              <a:t> y la </a:t>
            </a:r>
            <a:r>
              <a:rPr lang="es-CO" b="1" dirty="0"/>
              <a:t>Visión Institucional</a:t>
            </a:r>
          </a:p>
        </p:txBody>
      </p:sp>
      <p:sp>
        <p:nvSpPr>
          <p:cNvPr id="9" name="Título 1"/>
          <p:cNvSpPr txBox="1">
            <a:spLocks/>
          </p:cNvSpPr>
          <p:nvPr/>
        </p:nvSpPr>
        <p:spPr bwMode="auto">
          <a:xfrm>
            <a:off x="2692074" y="4680728"/>
            <a:ext cx="6172200"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spAutoFit/>
          </a:bodyPr>
          <a:lstStyle>
            <a:lvl1pPr algn="ctr" defTabSz="457200" rtl="0" eaLnBrk="0" fontAlgn="base" hangingPunct="0">
              <a:spcBef>
                <a:spcPct val="0"/>
              </a:spcBef>
              <a:spcAft>
                <a:spcPct val="0"/>
              </a:spcAft>
              <a:defRPr lang="es-CO" sz="3200" b="1" kern="1200">
                <a:solidFill>
                  <a:schemeClr val="tx2"/>
                </a:solidFill>
                <a:latin typeface="+mn-lt"/>
                <a:ea typeface="MS PGothic" panose="020B0600070205080204" pitchFamily="34" charset="-128"/>
                <a:cs typeface="Arial" pitchFamily="34" charset="0"/>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r>
              <a:rPr lang="es-CO" sz="2700" dirty="0"/>
              <a:t>Visión Institucional</a:t>
            </a:r>
          </a:p>
        </p:txBody>
      </p:sp>
      <p:sp>
        <p:nvSpPr>
          <p:cNvPr id="10" name="Marcador de contenido 2"/>
          <p:cNvSpPr txBox="1">
            <a:spLocks/>
          </p:cNvSpPr>
          <p:nvPr/>
        </p:nvSpPr>
        <p:spPr>
          <a:xfrm>
            <a:off x="2692074" y="5271029"/>
            <a:ext cx="6172200" cy="1095904"/>
          </a:xfrm>
          <a:prstGeom prst="rect">
            <a:avLst/>
          </a:prstGeom>
          <a:solidFill>
            <a:schemeClr val="bg1"/>
          </a:solidFill>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j-lt"/>
                <a:ea typeface="+mn-ea"/>
                <a:cs typeface="+mn-cs"/>
              </a:defRPr>
            </a:lvl1pPr>
            <a:lvl2pPr marL="685800" indent="-228600" algn="just"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j-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j-lt"/>
                <a:ea typeface="+mn-ea"/>
                <a:cs typeface="+mn-cs"/>
              </a:defRPr>
            </a:lvl3pPr>
            <a:lvl4pPr marL="1600200" indent="-228600" algn="just"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j-lt"/>
                <a:ea typeface="+mn-ea"/>
                <a:cs typeface="+mn-cs"/>
              </a:defRPr>
            </a:lvl4pPr>
            <a:lvl5pPr marL="2057400" indent="-228600" algn="just"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s-ES" sz="1200" dirty="0"/>
              <a:t>Como universidad pública, al año 2028 mantendremos la condición de </a:t>
            </a:r>
            <a:r>
              <a:rPr lang="es-ES" sz="1200" b="1" dirty="0">
                <a:solidFill>
                  <a:schemeClr val="accent2">
                    <a:lumMod val="75000"/>
                  </a:schemeClr>
                </a:solidFill>
              </a:rPr>
              <a:t>alta calidad</a:t>
            </a:r>
            <a:r>
              <a:rPr lang="es-ES" sz="1200" b="1" dirty="0"/>
              <a:t> </a:t>
            </a:r>
            <a:r>
              <a:rPr lang="es-ES" sz="1200" dirty="0"/>
              <a:t>en los </a:t>
            </a:r>
            <a:r>
              <a:rPr lang="es-ES" sz="1200" b="1" dirty="0">
                <a:solidFill>
                  <a:schemeClr val="accent2">
                    <a:lumMod val="75000"/>
                  </a:schemeClr>
                </a:solidFill>
              </a:rPr>
              <a:t>procesos </a:t>
            </a:r>
            <a:r>
              <a:rPr lang="es-ES" sz="1200" dirty="0">
                <a:solidFill>
                  <a:schemeClr val="tx1"/>
                </a:solidFill>
              </a:rPr>
              <a:t>de</a:t>
            </a:r>
            <a:r>
              <a:rPr lang="es-ES" sz="1200" b="1" dirty="0">
                <a:solidFill>
                  <a:schemeClr val="accent2">
                    <a:lumMod val="75000"/>
                  </a:schemeClr>
                </a:solidFill>
              </a:rPr>
              <a:t> formación integral, investigación, innovación y transferencia </a:t>
            </a:r>
            <a:r>
              <a:rPr lang="es-ES" sz="1200" dirty="0">
                <a:solidFill>
                  <a:schemeClr val="tx1"/>
                </a:solidFill>
              </a:rPr>
              <a:t>de</a:t>
            </a:r>
            <a:r>
              <a:rPr lang="es-ES" sz="1200" b="1" dirty="0">
                <a:solidFill>
                  <a:schemeClr val="accent2">
                    <a:lumMod val="75000"/>
                  </a:schemeClr>
                </a:solidFill>
              </a:rPr>
              <a:t> conocimiento</a:t>
            </a:r>
            <a:r>
              <a:rPr lang="es-ES" sz="1200" dirty="0"/>
              <a:t>; con </a:t>
            </a:r>
            <a:r>
              <a:rPr lang="es-ES" sz="1200" b="1" dirty="0">
                <a:solidFill>
                  <a:schemeClr val="accent2">
                    <a:lumMod val="75000"/>
                  </a:schemeClr>
                </a:solidFill>
              </a:rPr>
              <a:t>reconocimiento internacional, vinculación </a:t>
            </a:r>
            <a:r>
              <a:rPr lang="es-ES" sz="1200" dirty="0">
                <a:solidFill>
                  <a:schemeClr val="tx1"/>
                </a:solidFill>
              </a:rPr>
              <a:t>de las </a:t>
            </a:r>
            <a:r>
              <a:rPr lang="es-ES" sz="1200" b="1" dirty="0">
                <a:solidFill>
                  <a:schemeClr val="accent2">
                    <a:lumMod val="75000"/>
                  </a:schemeClr>
                </a:solidFill>
              </a:rPr>
              <a:t>tecnologías de la información </a:t>
            </a:r>
            <a:r>
              <a:rPr lang="es-ES" sz="1200" dirty="0">
                <a:solidFill>
                  <a:schemeClr val="tx1"/>
                </a:solidFill>
              </a:rPr>
              <a:t>y la </a:t>
            </a:r>
            <a:r>
              <a:rPr lang="es-ES" sz="1200" b="1" dirty="0">
                <a:solidFill>
                  <a:schemeClr val="accent2">
                    <a:lumMod val="75000"/>
                  </a:schemeClr>
                </a:solidFill>
              </a:rPr>
              <a:t>comunicación </a:t>
            </a:r>
            <a:r>
              <a:rPr lang="es-ES" sz="1200" dirty="0"/>
              <a:t>e </a:t>
            </a:r>
            <a:r>
              <a:rPr lang="es-ES" sz="1200" b="1" dirty="0">
                <a:solidFill>
                  <a:schemeClr val="accent2">
                    <a:lumMod val="75000"/>
                  </a:schemeClr>
                </a:solidFill>
              </a:rPr>
              <a:t>impacto </a:t>
            </a:r>
            <a:r>
              <a:rPr lang="es-ES" sz="1200" dirty="0">
                <a:solidFill>
                  <a:schemeClr val="tx1"/>
                </a:solidFill>
              </a:rPr>
              <a:t>en la </a:t>
            </a:r>
            <a:r>
              <a:rPr lang="es-ES" sz="1200" b="1" dirty="0">
                <a:solidFill>
                  <a:schemeClr val="accent2">
                    <a:lumMod val="75000"/>
                  </a:schemeClr>
                </a:solidFill>
              </a:rPr>
              <a:t>academia </a:t>
            </a:r>
            <a:r>
              <a:rPr lang="es-ES" sz="1200" dirty="0">
                <a:solidFill>
                  <a:schemeClr val="tx1"/>
                </a:solidFill>
              </a:rPr>
              <a:t>y en los diferentes </a:t>
            </a:r>
            <a:r>
              <a:rPr lang="es-ES" sz="1200" b="1" dirty="0">
                <a:solidFill>
                  <a:schemeClr val="accent2">
                    <a:lumMod val="75000"/>
                  </a:schemeClr>
                </a:solidFill>
              </a:rPr>
              <a:t>sectores sociales </a:t>
            </a:r>
            <a:r>
              <a:rPr lang="es-ES" sz="1200" dirty="0">
                <a:solidFill>
                  <a:schemeClr val="tx1"/>
                </a:solidFill>
              </a:rPr>
              <a:t>y</a:t>
            </a:r>
            <a:r>
              <a:rPr lang="es-ES" sz="1200" b="1" dirty="0">
                <a:solidFill>
                  <a:schemeClr val="accent2">
                    <a:lumMod val="75000"/>
                  </a:schemeClr>
                </a:solidFill>
              </a:rPr>
              <a:t> económicos, </a:t>
            </a:r>
            <a:r>
              <a:rPr lang="es-ES" sz="1200" dirty="0">
                <a:solidFill>
                  <a:schemeClr val="tx1"/>
                </a:solidFill>
              </a:rPr>
              <a:t>a</a:t>
            </a:r>
            <a:r>
              <a:rPr lang="es-ES" sz="1200" b="1" dirty="0">
                <a:solidFill>
                  <a:schemeClr val="accent2">
                    <a:lumMod val="75000"/>
                  </a:schemeClr>
                </a:solidFill>
              </a:rPr>
              <a:t> nivel local y global</a:t>
            </a:r>
            <a:r>
              <a:rPr lang="es-ES" sz="1200" dirty="0"/>
              <a:t>; destacada socialmente por conservar el legado material e inmaterial como uno de sus pilares para el </a:t>
            </a:r>
            <a:r>
              <a:rPr lang="es-ES" sz="1200" b="1" dirty="0">
                <a:solidFill>
                  <a:schemeClr val="accent2">
                    <a:lumMod val="75000"/>
                  </a:schemeClr>
                </a:solidFill>
              </a:rPr>
              <a:t>desarrollo sostenible.</a:t>
            </a:r>
            <a:endParaRPr lang="es-CO" sz="1200" b="1" dirty="0">
              <a:solidFill>
                <a:schemeClr val="accent2">
                  <a:lumMod val="75000"/>
                </a:schemeClr>
              </a:solidFill>
            </a:endParaRPr>
          </a:p>
          <a:p>
            <a:pPr marL="0" indent="0">
              <a:buFont typeface="Arial" panose="020B0604020202020204" pitchFamily="34" charset="0"/>
              <a:buNone/>
            </a:pPr>
            <a:endParaRPr lang="es-CO" sz="1200" b="1" dirty="0"/>
          </a:p>
        </p:txBody>
      </p:sp>
    </p:spTree>
    <p:extLst>
      <p:ext uri="{BB962C8B-B14F-4D97-AF65-F5344CB8AC3E}">
        <p14:creationId xmlns:p14="http://schemas.microsoft.com/office/powerpoint/2010/main" val="2927733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a 11"/>
          <p:cNvGraphicFramePr>
            <a:graphicFrameLocks noGrp="1"/>
          </p:cNvGraphicFramePr>
          <p:nvPr>
            <p:extLst>
              <p:ext uri="{D42A27DB-BD31-4B8C-83A1-F6EECF244321}">
                <p14:modId xmlns:p14="http://schemas.microsoft.com/office/powerpoint/2010/main" val="379417009"/>
              </p:ext>
            </p:extLst>
          </p:nvPr>
        </p:nvGraphicFramePr>
        <p:xfrm>
          <a:off x="322245" y="4461281"/>
          <a:ext cx="8451540" cy="2249072"/>
        </p:xfrm>
        <a:graphic>
          <a:graphicData uri="http://schemas.openxmlformats.org/drawingml/2006/table">
            <a:tbl>
              <a:tblPr firstRow="1" firstCol="1" bandRow="1">
                <a:tableStyleId>{3B4B98B0-60AC-42C2-AFA5-B58CD77FA1E5}</a:tableStyleId>
              </a:tblPr>
              <a:tblGrid>
                <a:gridCol w="3577607">
                  <a:extLst>
                    <a:ext uri="{9D8B030D-6E8A-4147-A177-3AD203B41FA5}">
                      <a16:colId xmlns:a16="http://schemas.microsoft.com/office/drawing/2014/main" val="3349873158"/>
                    </a:ext>
                  </a:extLst>
                </a:gridCol>
                <a:gridCol w="1507067">
                  <a:extLst>
                    <a:ext uri="{9D8B030D-6E8A-4147-A177-3AD203B41FA5}">
                      <a16:colId xmlns:a16="http://schemas.microsoft.com/office/drawing/2014/main" val="2043317098"/>
                    </a:ext>
                  </a:extLst>
                </a:gridCol>
                <a:gridCol w="897466">
                  <a:extLst>
                    <a:ext uri="{9D8B030D-6E8A-4147-A177-3AD203B41FA5}">
                      <a16:colId xmlns:a16="http://schemas.microsoft.com/office/drawing/2014/main" val="3405429193"/>
                    </a:ext>
                  </a:extLst>
                </a:gridCol>
                <a:gridCol w="838200">
                  <a:extLst>
                    <a:ext uri="{9D8B030D-6E8A-4147-A177-3AD203B41FA5}">
                      <a16:colId xmlns:a16="http://schemas.microsoft.com/office/drawing/2014/main" val="2359458262"/>
                    </a:ext>
                  </a:extLst>
                </a:gridCol>
                <a:gridCol w="889000">
                  <a:extLst>
                    <a:ext uri="{9D8B030D-6E8A-4147-A177-3AD203B41FA5}">
                      <a16:colId xmlns:a16="http://schemas.microsoft.com/office/drawing/2014/main" val="1555395791"/>
                    </a:ext>
                  </a:extLst>
                </a:gridCol>
                <a:gridCol w="742200">
                  <a:extLst>
                    <a:ext uri="{9D8B030D-6E8A-4147-A177-3AD203B41FA5}">
                      <a16:colId xmlns:a16="http://schemas.microsoft.com/office/drawing/2014/main" val="2963958973"/>
                    </a:ext>
                  </a:extLst>
                </a:gridCol>
              </a:tblGrid>
              <a:tr h="188626">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Unidad de medida del 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gridSpan="4">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Metas</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61189851"/>
                  </a:ext>
                </a:extLst>
              </a:tr>
              <a:tr h="412362">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2020</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2022</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2025</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2028</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548975328"/>
                  </a:ext>
                </a:extLst>
              </a:tr>
              <a:tr h="600988">
                <a:tc>
                  <a:txBody>
                    <a:bodyPr/>
                    <a:lstStyle/>
                    <a:p>
                      <a:pPr algn="ctr">
                        <a:lnSpc>
                          <a:spcPct val="115000"/>
                        </a:lnSpc>
                        <a:spcAft>
                          <a:spcPts val="0"/>
                        </a:spcAft>
                      </a:pPr>
                      <a:r>
                        <a:rPr lang="es-CO" sz="1400" b="0" dirty="0">
                          <a:effectLst/>
                          <a:latin typeface="Arial" panose="020B0604020202020204" pitchFamily="34" charset="0"/>
                          <a:ea typeface="Times New Roman" panose="02020603050405020304" pitchFamily="18" charset="0"/>
                          <a:cs typeface="Arial" panose="020B0604020202020204" pitchFamily="34" charset="0"/>
                        </a:rPr>
                        <a:t>Formación Académica mediada por Ambientes Virtuales</a:t>
                      </a:r>
                      <a:endParaRPr lang="es-CO" sz="14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Número</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65</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100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150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200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842798677"/>
                  </a:ext>
                </a:extLst>
              </a:tr>
              <a:tr h="512705">
                <a:tc>
                  <a:txBody>
                    <a:bodyPr/>
                    <a:lstStyle/>
                    <a:p>
                      <a:pPr algn="ctr">
                        <a:lnSpc>
                          <a:spcPct val="115000"/>
                        </a:lnSpc>
                        <a:spcAft>
                          <a:spcPts val="0"/>
                        </a:spcAft>
                      </a:pPr>
                      <a:r>
                        <a:rPr lang="es-CO" sz="1400" b="0" dirty="0">
                          <a:effectLst/>
                          <a:latin typeface="Arial" panose="020B0604020202020204" pitchFamily="34" charset="0"/>
                          <a:ea typeface="Times New Roman" panose="02020603050405020304" pitchFamily="18" charset="0"/>
                          <a:cs typeface="Arial" panose="020B0604020202020204" pitchFamily="34" charset="0"/>
                        </a:rPr>
                        <a:t>Sistema de credenciales digitales alternativas</a:t>
                      </a:r>
                      <a:endParaRPr lang="es-CO" sz="14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Número</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10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40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60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43020706"/>
                  </a:ext>
                </a:extLst>
              </a:tr>
              <a:tr h="512705">
                <a:tc>
                  <a:txBody>
                    <a:bodyPr/>
                    <a:lstStyle/>
                    <a:p>
                      <a:pPr algn="ctr">
                        <a:lnSpc>
                          <a:spcPct val="115000"/>
                        </a:lnSpc>
                        <a:spcAft>
                          <a:spcPts val="0"/>
                        </a:spcAft>
                      </a:pPr>
                      <a:r>
                        <a:rPr lang="es-CO" sz="1400" b="0" dirty="0">
                          <a:effectLst/>
                          <a:latin typeface="Arial" panose="020B0604020202020204" pitchFamily="34" charset="0"/>
                          <a:ea typeface="Times New Roman" panose="02020603050405020304" pitchFamily="18" charset="0"/>
                          <a:cs typeface="Arial" panose="020B0604020202020204" pitchFamily="34" charset="0"/>
                        </a:rPr>
                        <a:t>Univirtual en la estructura de la Universidad Tecnológica de Pereira</a:t>
                      </a:r>
                      <a:endParaRPr lang="es-CO" sz="14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Porcentaje</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20%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50%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100%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100%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10004"/>
                  </a:ext>
                </a:extLst>
              </a:tr>
            </a:tbl>
          </a:graphicData>
        </a:graphic>
      </p:graphicFrame>
      <p:sp>
        <p:nvSpPr>
          <p:cNvPr id="13" name="Rectangle 9"/>
          <p:cNvSpPr/>
          <p:nvPr/>
        </p:nvSpPr>
        <p:spPr>
          <a:xfrm rot="297575">
            <a:off x="383941" y="1556781"/>
            <a:ext cx="8152179" cy="898500"/>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4" name="Rectangle 10"/>
          <p:cNvSpPr/>
          <p:nvPr/>
        </p:nvSpPr>
        <p:spPr>
          <a:xfrm>
            <a:off x="466305" y="1310823"/>
            <a:ext cx="8163421" cy="1390386"/>
          </a:xfrm>
          <a:prstGeom prst="rect">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400" kern="0" dirty="0">
              <a:solidFill>
                <a:schemeClr val="bg1"/>
              </a:solidFill>
              <a:latin typeface="Arial" panose="020B0604020202020204" pitchFamily="34" charset="0"/>
              <a:cs typeface="Arial" panose="020B0604020202020204" pitchFamily="34" charset="0"/>
            </a:endParaRPr>
          </a:p>
        </p:txBody>
      </p:sp>
      <p:sp>
        <p:nvSpPr>
          <p:cNvPr id="15" name="Rounded Rectangle 5"/>
          <p:cNvSpPr/>
          <p:nvPr/>
        </p:nvSpPr>
        <p:spPr>
          <a:xfrm>
            <a:off x="369280" y="993507"/>
            <a:ext cx="2814814" cy="523686"/>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rgbClr val="002060"/>
                </a:solidFill>
                <a:latin typeface="Arial" panose="020B0604020202020204" pitchFamily="34" charset="0"/>
                <a:cs typeface="Arial" panose="020B0604020202020204" pitchFamily="34" charset="0"/>
              </a:rPr>
              <a:t>Descripción del programa</a:t>
            </a:r>
          </a:p>
        </p:txBody>
      </p:sp>
      <p:sp>
        <p:nvSpPr>
          <p:cNvPr id="16" name="TextBox 6"/>
          <p:cNvSpPr txBox="1"/>
          <p:nvPr/>
        </p:nvSpPr>
        <p:spPr>
          <a:xfrm>
            <a:off x="663367" y="1615610"/>
            <a:ext cx="7896331" cy="977191"/>
          </a:xfrm>
          <a:prstGeom prst="rect">
            <a:avLst/>
          </a:prstGeom>
          <a:noFill/>
        </p:spPr>
        <p:txBody>
          <a:bodyPr wrap="square" rtlCol="0">
            <a:spAutoFit/>
          </a:bodyPr>
          <a:lstStyle/>
          <a:p>
            <a:pPr lvl="0" algn="just"/>
            <a:r>
              <a:rPr lang="es-CO" sz="1150" kern="0" dirty="0">
                <a:solidFill>
                  <a:schemeClr val="bg1"/>
                </a:solidFill>
                <a:latin typeface="Arial" panose="020B0604020202020204" pitchFamily="34" charset="0"/>
                <a:cs typeface="Arial" panose="020B0604020202020204" pitchFamily="34" charset="0"/>
              </a:rPr>
              <a:t>El programa busca dar cuenta de la apropiación y ejecución de procesos educativos que integren las tendencias de las tecnologías de la Información y la Comunicación en una educación del siglo XXI, generando nuevas posibilidades de acceso, permanencia, aprendizaje y visibilización de logros. Sus principales alcances se evidencian en generar las capacidades académicas y administrativas para operación de la educación virtual, la oferta de programas académicos virtuales y la visibilización de logros académicos a través de credenciales digitales alternativas.</a:t>
            </a:r>
          </a:p>
        </p:txBody>
      </p:sp>
      <p:sp>
        <p:nvSpPr>
          <p:cNvPr id="4" name="Rectángulo 3"/>
          <p:cNvSpPr/>
          <p:nvPr/>
        </p:nvSpPr>
        <p:spPr>
          <a:xfrm>
            <a:off x="59267" y="64684"/>
            <a:ext cx="1801845"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2" name="Group 106"/>
          <p:cNvGrpSpPr/>
          <p:nvPr/>
        </p:nvGrpSpPr>
        <p:grpSpPr>
          <a:xfrm>
            <a:off x="37460" y="34815"/>
            <a:ext cx="5233295" cy="833754"/>
            <a:chOff x="4113734" y="1462930"/>
            <a:chExt cx="7043108" cy="1122088"/>
          </a:xfrm>
        </p:grpSpPr>
        <p:sp>
          <p:nvSpPr>
            <p:cNvPr id="2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Arial" panose="020B0604020202020204" pitchFamily="34" charset="0"/>
                <a:cs typeface="Arial" panose="020B0604020202020204" pitchFamily="34" charset="0"/>
              </a:endParaRPr>
            </a:p>
          </p:txBody>
        </p:sp>
        <p:sp>
          <p:nvSpPr>
            <p:cNvPr id="25"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6</a:t>
              </a:r>
            </a:p>
          </p:txBody>
        </p:sp>
      </p:grpSp>
      <p:sp>
        <p:nvSpPr>
          <p:cNvPr id="27" name="Rounded Rectangle 5"/>
          <p:cNvSpPr/>
          <p:nvPr/>
        </p:nvSpPr>
        <p:spPr>
          <a:xfrm>
            <a:off x="292223" y="3090731"/>
            <a:ext cx="2264710" cy="658775"/>
          </a:xfrm>
          <a:prstGeom prst="roundRect">
            <a:avLst>
              <a:gd name="adj" fmla="val 50000"/>
            </a:avLst>
          </a:prstGeom>
          <a:solidFill>
            <a:schemeClr val="bg1"/>
          </a:solidFill>
          <a:ln>
            <a:solidFill>
              <a:schemeClr val="accent1">
                <a:lumMod val="75000"/>
              </a:schemeClr>
            </a:solid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rgbClr val="002060"/>
                </a:solidFill>
              </a:rPr>
              <a:t>Apuestas Estratégicas</a:t>
            </a:r>
          </a:p>
        </p:txBody>
      </p:sp>
      <p:sp>
        <p:nvSpPr>
          <p:cNvPr id="2" name="Rectángulo 1"/>
          <p:cNvSpPr/>
          <p:nvPr/>
        </p:nvSpPr>
        <p:spPr>
          <a:xfrm>
            <a:off x="893021" y="150852"/>
            <a:ext cx="6867319" cy="646331"/>
          </a:xfrm>
          <a:prstGeom prst="rect">
            <a:avLst/>
          </a:prstGeom>
        </p:spPr>
        <p:txBody>
          <a:bodyPr wrap="square">
            <a:spAutoFit/>
          </a:bodyPr>
          <a:lstStyle/>
          <a:p>
            <a:pPr algn="just"/>
            <a:r>
              <a:rPr lang="es-CO" b="1" dirty="0">
                <a:solidFill>
                  <a:schemeClr val="bg2">
                    <a:lumMod val="50000"/>
                  </a:schemeClr>
                </a:solidFill>
              </a:rPr>
              <a:t>Programa 6</a:t>
            </a:r>
          </a:p>
          <a:p>
            <a:pPr algn="just"/>
            <a:r>
              <a:rPr lang="es-CO" b="1" dirty="0"/>
              <a:t>Consolidación de la educación virtual</a:t>
            </a:r>
          </a:p>
        </p:txBody>
      </p:sp>
      <p:sp>
        <p:nvSpPr>
          <p:cNvPr id="3" name="Rectángulo 2"/>
          <p:cNvSpPr/>
          <p:nvPr/>
        </p:nvSpPr>
        <p:spPr>
          <a:xfrm>
            <a:off x="2556933" y="2904407"/>
            <a:ext cx="6072793" cy="1323439"/>
          </a:xfrm>
          <a:prstGeom prst="rect">
            <a:avLst/>
          </a:prstGeom>
        </p:spPr>
        <p:txBody>
          <a:bodyPr wrap="square">
            <a:spAutoFit/>
          </a:bodyPr>
          <a:lstStyle/>
          <a:p>
            <a:pPr marL="285750" lvl="0" indent="-285750" algn="just">
              <a:buFont typeface="Arial" panose="020B0604020202020204" pitchFamily="34" charset="0"/>
              <a:buChar char="•"/>
            </a:pPr>
            <a:r>
              <a:rPr lang="es-CO" sz="1600" dirty="0">
                <a:latin typeface="Arial" panose="020B0604020202020204" pitchFamily="34" charset="0"/>
                <a:cs typeface="Arial" panose="020B0604020202020204" pitchFamily="34" charset="0"/>
              </a:rPr>
              <a:t>Fortalecer los procesos de formación académica integrando tendencias actuales de las tecnologías de la información y la comunicación en la educación a través de la implementación de pedagogías activas, brindando nuevas posibilidades de acceso,  flexibilización y evaluación.</a:t>
            </a:r>
          </a:p>
        </p:txBody>
      </p:sp>
    </p:spTree>
    <p:extLst>
      <p:ext uri="{BB962C8B-B14F-4D97-AF65-F5344CB8AC3E}">
        <p14:creationId xmlns:p14="http://schemas.microsoft.com/office/powerpoint/2010/main" val="2696380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106"/>
          <p:cNvGrpSpPr/>
          <p:nvPr/>
        </p:nvGrpSpPr>
        <p:grpSpPr>
          <a:xfrm>
            <a:off x="2570670" y="1772965"/>
            <a:ext cx="5282285" cy="923330"/>
            <a:chOff x="4113734" y="1419512"/>
            <a:chExt cx="7109038" cy="1242642"/>
          </a:xfrm>
        </p:grpSpPr>
        <p:sp>
          <p:nvSpPr>
            <p:cNvPr id="82"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3" name="TextBox 12"/>
            <p:cNvSpPr txBox="1"/>
            <p:nvPr/>
          </p:nvSpPr>
          <p:spPr>
            <a:xfrm>
              <a:off x="5486400" y="1419512"/>
              <a:ext cx="5736372" cy="1242642"/>
            </a:xfrm>
            <a:prstGeom prst="rect">
              <a:avLst/>
            </a:prstGeom>
            <a:noFill/>
          </p:spPr>
          <p:txBody>
            <a:bodyPr wrap="square" rtlCol="0" anchor="ctr">
              <a:spAutoFit/>
            </a:bodyPr>
            <a:lstStyle/>
            <a:p>
              <a:r>
                <a:rPr lang="es-CO" b="1" dirty="0"/>
                <a:t>Proyecto</a:t>
              </a:r>
              <a:endParaRPr lang="es-CO" dirty="0"/>
            </a:p>
            <a:p>
              <a:r>
                <a:rPr lang="es-CO" dirty="0"/>
                <a:t>Formación Académica mediada por ambientes virtuales</a:t>
              </a:r>
              <a:endParaRPr lang="es-CO" sz="1800" dirty="0"/>
            </a:p>
          </p:txBody>
        </p:sp>
        <p:sp>
          <p:nvSpPr>
            <p:cNvPr id="84"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grpSp>
        <p:nvGrpSpPr>
          <p:cNvPr id="85" name="Group 5"/>
          <p:cNvGrpSpPr/>
          <p:nvPr/>
        </p:nvGrpSpPr>
        <p:grpSpPr>
          <a:xfrm>
            <a:off x="3439209" y="4023142"/>
            <a:ext cx="5704791" cy="859442"/>
            <a:chOff x="4878898" y="3216626"/>
            <a:chExt cx="7675662" cy="1156359"/>
          </a:xfrm>
        </p:grpSpPr>
        <p:sp>
          <p:nvSpPr>
            <p:cNvPr id="86"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7" name="TextBox 20"/>
            <p:cNvSpPr txBox="1"/>
            <p:nvPr/>
          </p:nvSpPr>
          <p:spPr>
            <a:xfrm>
              <a:off x="6041519" y="3216626"/>
              <a:ext cx="6513041" cy="1118087"/>
            </a:xfrm>
            <a:prstGeom prst="rect">
              <a:avLst/>
            </a:prstGeom>
            <a:noFill/>
          </p:spPr>
          <p:txBody>
            <a:bodyPr wrap="square" rtlCol="0" anchor="ctr">
              <a:spAutoFit/>
            </a:bodyPr>
            <a:lstStyle/>
            <a:p>
              <a:r>
                <a:rPr lang="es-CO" sz="1600" b="1" dirty="0"/>
                <a:t>Proyecto</a:t>
              </a:r>
              <a:endParaRPr lang="es-CO" sz="1600" dirty="0"/>
            </a:p>
            <a:p>
              <a:r>
                <a:rPr lang="es-ES" sz="1600" dirty="0"/>
                <a:t>Capacidad académica y administrativa que garantice la proyección de la Educación Superior con TIC</a:t>
              </a:r>
              <a:endParaRPr lang="es-MX" sz="1600" dirty="0"/>
            </a:p>
          </p:txBody>
        </p:sp>
        <p:sp>
          <p:nvSpPr>
            <p:cNvPr id="88"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grpSp>
      <p:grpSp>
        <p:nvGrpSpPr>
          <p:cNvPr id="4" name="Grupo 3"/>
          <p:cNvGrpSpPr/>
          <p:nvPr/>
        </p:nvGrpSpPr>
        <p:grpSpPr>
          <a:xfrm>
            <a:off x="179512" y="2420888"/>
            <a:ext cx="3112173" cy="3112173"/>
            <a:chOff x="320020" y="2564903"/>
            <a:chExt cx="3112173" cy="3112173"/>
          </a:xfrm>
        </p:grpSpPr>
        <p:sp>
          <p:nvSpPr>
            <p:cNvPr id="166" name="Donut 2"/>
            <p:cNvSpPr/>
            <p:nvPr/>
          </p:nvSpPr>
          <p:spPr>
            <a:xfrm>
              <a:off x="467544" y="2708920"/>
              <a:ext cx="2829248" cy="2829248"/>
            </a:xfrm>
            <a:prstGeom prst="donut">
              <a:avLst>
                <a:gd name="adj" fmla="val 10687"/>
              </a:avLst>
            </a:prstGeom>
            <a:gradFill>
              <a:gsLst>
                <a:gs pos="16000">
                  <a:schemeClr val="bg1">
                    <a:lumMod val="9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67" name="Donut 101"/>
            <p:cNvSpPr/>
            <p:nvPr/>
          </p:nvSpPr>
          <p:spPr>
            <a:xfrm>
              <a:off x="320020" y="2564903"/>
              <a:ext cx="3112173" cy="3112173"/>
            </a:xfrm>
            <a:prstGeom prst="donut">
              <a:avLst>
                <a:gd name="adj" fmla="val 1514"/>
              </a:avLst>
            </a:prstGeom>
            <a:gradFill>
              <a:gsLst>
                <a:gs pos="16000">
                  <a:schemeClr val="bg1">
                    <a:lumMod val="8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76" name="TextBox 20"/>
            <p:cNvSpPr txBox="1"/>
            <p:nvPr/>
          </p:nvSpPr>
          <p:spPr>
            <a:xfrm>
              <a:off x="795986" y="3288248"/>
              <a:ext cx="2160240" cy="1200329"/>
            </a:xfrm>
            <a:prstGeom prst="rect">
              <a:avLst/>
            </a:prstGeom>
            <a:noFill/>
          </p:spPr>
          <p:txBody>
            <a:bodyPr wrap="square" rtlCol="0" anchor="ctr">
              <a:spAutoFit/>
            </a:bodyPr>
            <a:lstStyle/>
            <a:p>
              <a:pPr algn="ctr"/>
              <a:endParaRPr lang="es-CO" b="1" dirty="0"/>
            </a:p>
            <a:p>
              <a:pPr algn="ctr"/>
              <a:r>
                <a:rPr lang="es-CO" b="1" dirty="0">
                  <a:solidFill>
                    <a:schemeClr val="bg2">
                      <a:lumMod val="50000"/>
                    </a:schemeClr>
                  </a:solidFill>
                </a:rPr>
                <a:t>Programa 6 </a:t>
              </a:r>
              <a:r>
                <a:rPr lang="es-CO" b="1" dirty="0"/>
                <a:t>Consolidación de la educación virtual</a:t>
              </a:r>
            </a:p>
          </p:txBody>
        </p:sp>
      </p:grpSp>
      <p:sp>
        <p:nvSpPr>
          <p:cNvPr id="3" name="CuadroTexto 2"/>
          <p:cNvSpPr txBox="1"/>
          <p:nvPr/>
        </p:nvSpPr>
        <p:spPr>
          <a:xfrm>
            <a:off x="3651725" y="2793203"/>
            <a:ext cx="5321866" cy="1077218"/>
          </a:xfrm>
          <a:prstGeom prst="rect">
            <a:avLst/>
          </a:prstGeom>
          <a:noFill/>
        </p:spPr>
        <p:txBody>
          <a:bodyPr wrap="square" rtlCol="0">
            <a:spAutoFit/>
          </a:bodyPr>
          <a:lstStyle/>
          <a:p>
            <a:pPr marL="285750" indent="-285750">
              <a:buFont typeface="Arial" panose="020B0604020202020204" pitchFamily="34" charset="0"/>
              <a:buChar char="•"/>
            </a:pPr>
            <a:r>
              <a:rPr lang="es-CO" sz="1600" dirty="0">
                <a:solidFill>
                  <a:schemeClr val="accent2">
                    <a:lumMod val="75000"/>
                  </a:schemeClr>
                </a:solidFill>
              </a:rPr>
              <a:t>Creación de nuevos programas virtuales</a:t>
            </a:r>
          </a:p>
          <a:p>
            <a:pPr marL="285750" indent="-285750">
              <a:buFont typeface="Arial" panose="020B0604020202020204" pitchFamily="34" charset="0"/>
              <a:buChar char="•"/>
            </a:pPr>
            <a:r>
              <a:rPr lang="es-CO" sz="1600" dirty="0">
                <a:solidFill>
                  <a:schemeClr val="accent2">
                    <a:lumMod val="75000"/>
                  </a:schemeClr>
                </a:solidFill>
              </a:rPr>
              <a:t>Creación de procesos de formación virtual integrados a los currículos en modalidad presencial</a:t>
            </a:r>
          </a:p>
          <a:p>
            <a:pPr marL="285750" indent="-285750">
              <a:buFont typeface="Arial" panose="020B0604020202020204" pitchFamily="34" charset="0"/>
              <a:buChar char="•"/>
            </a:pPr>
            <a:r>
              <a:rPr lang="es-CO" sz="1600" dirty="0">
                <a:solidFill>
                  <a:schemeClr val="accent2">
                    <a:lumMod val="75000"/>
                  </a:schemeClr>
                </a:solidFill>
              </a:rPr>
              <a:t>Fomento de prácticas educativas integrando las TIC</a:t>
            </a:r>
          </a:p>
        </p:txBody>
      </p:sp>
      <p:sp>
        <p:nvSpPr>
          <p:cNvPr id="28" name="CuadroTexto 27"/>
          <p:cNvSpPr txBox="1"/>
          <p:nvPr/>
        </p:nvSpPr>
        <p:spPr>
          <a:xfrm>
            <a:off x="4103910" y="5107274"/>
            <a:ext cx="4922586" cy="1077218"/>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solidFill>
                  <a:schemeClr val="accent2">
                    <a:lumMod val="75000"/>
                  </a:schemeClr>
                </a:solidFill>
              </a:rPr>
              <a:t>Gestión para el desarrollo de la unidad académica de educación virtual.</a:t>
            </a:r>
          </a:p>
          <a:p>
            <a:pPr marL="285750" indent="-285750" algn="just">
              <a:buFont typeface="Arial" panose="020B0604020202020204" pitchFamily="34" charset="0"/>
              <a:buChar char="•"/>
            </a:pPr>
            <a:r>
              <a:rPr lang="es-CO" sz="1600" dirty="0">
                <a:solidFill>
                  <a:schemeClr val="accent2">
                    <a:lumMod val="75000"/>
                  </a:schemeClr>
                </a:solidFill>
              </a:rPr>
              <a:t>Fortalecimiento de la infraestructura física y tecnológica.</a:t>
            </a:r>
          </a:p>
        </p:txBody>
      </p:sp>
      <p:sp>
        <p:nvSpPr>
          <p:cNvPr id="18" name="Título 1"/>
          <p:cNvSpPr>
            <a:spLocks noGrp="1"/>
          </p:cNvSpPr>
          <p:nvPr>
            <p:ph type="title"/>
          </p:nvPr>
        </p:nvSpPr>
        <p:spPr>
          <a:xfrm>
            <a:off x="468652" y="827592"/>
            <a:ext cx="8229600" cy="749905"/>
          </a:xfrm>
        </p:spPr>
        <p:txBody>
          <a:bodyPr/>
          <a:lstStyle/>
          <a:p>
            <a:r>
              <a:rPr lang="es-CO" sz="3200" dirty="0"/>
              <a:t>Proyectos y Planes Operativos</a:t>
            </a:r>
            <a:br>
              <a:rPr lang="es-CO" sz="3200" dirty="0"/>
            </a:br>
            <a:r>
              <a:rPr lang="es-CO" sz="3200" dirty="0"/>
              <a:t>del programa 6</a:t>
            </a:r>
            <a:br>
              <a:rPr lang="es-ES" sz="3200" dirty="0">
                <a:solidFill>
                  <a:srgbClr val="C00000"/>
                </a:solidFill>
                <a:cs typeface="Arial" panose="020B0604020202020204" pitchFamily="34" charset="0"/>
              </a:rPr>
            </a:br>
            <a:r>
              <a:rPr lang="es-CO" sz="3200" b="1" dirty="0"/>
              <a:t> </a:t>
            </a:r>
            <a:endParaRPr lang="es-CO" sz="3200" b="1" dirty="0">
              <a:solidFill>
                <a:srgbClr val="FF0000"/>
              </a:solidFill>
            </a:endParaRPr>
          </a:p>
        </p:txBody>
      </p:sp>
    </p:spTree>
    <p:extLst>
      <p:ext uri="{BB962C8B-B14F-4D97-AF65-F5344CB8AC3E}">
        <p14:creationId xmlns:p14="http://schemas.microsoft.com/office/powerpoint/2010/main" val="3510959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80D3AC3C-A92E-46BA-BB88-B579747076F3}"/>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55872" y="1407901"/>
            <a:ext cx="8153988" cy="1113180"/>
          </a:xfrm>
          <a:prstGeom prst="rect">
            <a:avLst/>
          </a:prstGeom>
        </p:spPr>
      </p:pic>
      <p:pic>
        <p:nvPicPr>
          <p:cNvPr id="2" name="Imagen 1"/>
          <p:cNvPicPr>
            <a:picLocks noChangeAspect="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20170" y="3299228"/>
            <a:ext cx="1057678" cy="3347317"/>
          </a:xfrm>
          <a:prstGeom prst="rect">
            <a:avLst/>
          </a:prstGeom>
        </p:spPr>
      </p:pic>
      <p:pic>
        <p:nvPicPr>
          <p:cNvPr id="5" name="Imagen 4"/>
          <p:cNvPicPr>
            <a:picLocks noChangeAspect="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61659" y="3294905"/>
            <a:ext cx="1152844" cy="3347318"/>
          </a:xfrm>
          <a:prstGeom prst="rect">
            <a:avLst/>
          </a:prstGeom>
        </p:spPr>
      </p:pic>
      <p:pic>
        <p:nvPicPr>
          <p:cNvPr id="6" name="Imagen 5"/>
          <p:cNvPicPr>
            <a:picLocks noChangeAspect="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78086" y="3340647"/>
            <a:ext cx="1152844" cy="3347317"/>
          </a:xfrm>
          <a:prstGeom prst="rect">
            <a:avLst/>
          </a:prstGeom>
        </p:spPr>
      </p:pic>
      <p:sp>
        <p:nvSpPr>
          <p:cNvPr id="9" name="Rectángulo 8"/>
          <p:cNvSpPr/>
          <p:nvPr/>
        </p:nvSpPr>
        <p:spPr>
          <a:xfrm>
            <a:off x="6698376" y="4466777"/>
            <a:ext cx="1512264" cy="1423467"/>
          </a:xfrm>
          <a:prstGeom prst="rect">
            <a:avLst/>
          </a:prstGeom>
          <a:noFill/>
        </p:spPr>
        <p:txBody>
          <a:bodyPr wrap="square" lIns="68580" tIns="34290" rIns="68580" bIns="34290">
            <a:spAutoFit/>
          </a:bodyPr>
          <a:lstStyle/>
          <a:p>
            <a:pPr algn="ctr"/>
            <a:r>
              <a:rPr lang="es-ES" sz="1100" b="1" dirty="0">
                <a:ln w="0"/>
                <a:effectLst>
                  <a:outerShdw blurRad="38100" dist="19050" dir="2700000" algn="tl" rotWithShape="0">
                    <a:schemeClr val="dk1">
                      <a:alpha val="40000"/>
                    </a:schemeClr>
                  </a:outerShdw>
                </a:effectLst>
              </a:rPr>
              <a:t>P3</a:t>
            </a:r>
            <a:r>
              <a:rPr lang="es-ES" sz="1100" b="1" dirty="0"/>
              <a:t>. Gestión del Conocimiento, Innovación y Emprendimiento con impacto en la sociedad y reconocimiento nacional e internacional </a:t>
            </a:r>
          </a:p>
        </p:txBody>
      </p:sp>
      <p:sp>
        <p:nvSpPr>
          <p:cNvPr id="12" name="Rectángulo 11"/>
          <p:cNvSpPr/>
          <p:nvPr/>
        </p:nvSpPr>
        <p:spPr>
          <a:xfrm>
            <a:off x="753109" y="4333963"/>
            <a:ext cx="1591800" cy="1762021"/>
          </a:xfrm>
          <a:prstGeom prst="rect">
            <a:avLst/>
          </a:prstGeom>
          <a:noFill/>
        </p:spPr>
        <p:txBody>
          <a:bodyPr wrap="square" lIns="68580" tIns="34290" rIns="68580" bIns="34290">
            <a:spAutoFit/>
          </a:bodyPr>
          <a:lstStyle/>
          <a:p>
            <a:pPr algn="ctr"/>
            <a:r>
              <a:rPr lang="es-ES" sz="1100" b="1" dirty="0">
                <a:ln w="0"/>
                <a:effectLst>
                  <a:outerShdw blurRad="38100" dist="19050" dir="2700000" algn="tl" rotWithShape="0">
                    <a:schemeClr val="dk1">
                      <a:alpha val="40000"/>
                    </a:schemeClr>
                  </a:outerShdw>
                </a:effectLst>
              </a:rPr>
              <a:t>P1. </a:t>
            </a:r>
            <a:r>
              <a:rPr lang="es-ES" sz="1100" b="1" dirty="0"/>
              <a:t>Consolidación de la investigación institucional con impacto en la sociedad y reconocimiento nacional e internacional, a través de la generación de conocimiento  y la creación artística </a:t>
            </a:r>
          </a:p>
          <a:p>
            <a:pPr algn="ctr"/>
            <a:endParaRPr lang="es-ES" sz="1100" b="1" dirty="0"/>
          </a:p>
        </p:txBody>
      </p:sp>
      <p:sp>
        <p:nvSpPr>
          <p:cNvPr id="15" name="Rectángulo 14"/>
          <p:cNvSpPr/>
          <p:nvPr/>
        </p:nvSpPr>
        <p:spPr>
          <a:xfrm>
            <a:off x="3686519" y="4466777"/>
            <a:ext cx="1512266" cy="1254189"/>
          </a:xfrm>
          <a:prstGeom prst="rect">
            <a:avLst/>
          </a:prstGeom>
          <a:noFill/>
        </p:spPr>
        <p:txBody>
          <a:bodyPr wrap="square" lIns="68580" tIns="34290" rIns="68580" bIns="34290">
            <a:spAutoFit/>
          </a:bodyPr>
          <a:lstStyle/>
          <a:p>
            <a:pPr algn="ctr"/>
            <a:r>
              <a:rPr lang="es-ES" sz="1100" dirty="0">
                <a:ln w="0"/>
                <a:effectLst>
                  <a:outerShdw blurRad="38100" dist="19050" dir="2700000" algn="tl" rotWithShape="0">
                    <a:schemeClr val="dk1">
                      <a:alpha val="40000"/>
                    </a:schemeClr>
                  </a:outerShdw>
                </a:effectLst>
              </a:rPr>
              <a:t> </a:t>
            </a:r>
            <a:r>
              <a:rPr lang="es-ES" sz="1100" b="1" dirty="0">
                <a:ln w="0"/>
                <a:effectLst>
                  <a:outerShdw blurRad="38100" dist="19050" dir="2700000" algn="tl" rotWithShape="0">
                    <a:schemeClr val="dk1">
                      <a:alpha val="40000"/>
                    </a:schemeClr>
                  </a:outerShdw>
                </a:effectLst>
              </a:rPr>
              <a:t>P2. </a:t>
            </a:r>
            <a:r>
              <a:rPr lang="es-CO" sz="1100" b="1" dirty="0"/>
              <a:t>Consolidación de la Extensión institucional con impacto en la sociedad y reconocimiento nacional e internacional</a:t>
            </a:r>
            <a:endParaRPr lang="es-ES" sz="1100" dirty="0">
              <a:ln w="0"/>
              <a:effectLst>
                <a:outerShdw blurRad="38100" dist="19050" dir="2700000" algn="tl" rotWithShape="0">
                  <a:schemeClr val="dk1">
                    <a:alpha val="40000"/>
                  </a:schemeClr>
                </a:outerShdw>
              </a:effectLst>
            </a:endParaRPr>
          </a:p>
        </p:txBody>
      </p:sp>
      <p:sp>
        <p:nvSpPr>
          <p:cNvPr id="22" name="Rectángulo 21"/>
          <p:cNvSpPr/>
          <p:nvPr/>
        </p:nvSpPr>
        <p:spPr>
          <a:xfrm>
            <a:off x="2863789" y="1734056"/>
            <a:ext cx="3284513" cy="33841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cs typeface="Arial" panose="020B0604020202020204" pitchFamily="34" charset="0"/>
              </a:rPr>
              <a:t>Creación, Gestión y Transferencia del conocimiento</a:t>
            </a:r>
          </a:p>
        </p:txBody>
      </p:sp>
      <p:pic>
        <p:nvPicPr>
          <p:cNvPr id="23" name="Imagen 22"/>
          <p:cNvPicPr>
            <a:picLocks noChangeAspect="1"/>
          </p:cNvPicPr>
          <p:nvPr/>
        </p:nvPicPr>
        <p:blipFill rotWithShape="1">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28133" t="15300" r="28660" b="18625"/>
          <a:stretch/>
        </p:blipFill>
        <p:spPr>
          <a:xfrm rot="5400000">
            <a:off x="3832400" y="-305992"/>
            <a:ext cx="1380045" cy="7016435"/>
          </a:xfrm>
          <a:prstGeom prst="rect">
            <a:avLst/>
          </a:prstGeom>
        </p:spPr>
      </p:pic>
      <p:sp>
        <p:nvSpPr>
          <p:cNvPr id="25" name="Rectángulo 24"/>
          <p:cNvSpPr/>
          <p:nvPr/>
        </p:nvSpPr>
        <p:spPr>
          <a:xfrm>
            <a:off x="1097335" y="2615774"/>
            <a:ext cx="6807726" cy="73019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1000" b="1" dirty="0">
                <a:cs typeface="Arial" panose="020B0604020202020204" pitchFamily="34" charset="0"/>
              </a:rPr>
              <a:t>Gestionar la generación de conocimiento, la creación artística, los productos de desarrollo tecnológico y los emprendimientos pertinentes con las demandas y necesidades de la sociedad  y las fronteras de la ciencia, para lograr que los grupos de investigación obtengan reconocimiento y mejoren su clasificación en la medición realizada por Colciencias, los productos de desarrollo tecnológico sean transferidos a la sociedad y se  incrementen las capacidades de emprendimiento de la comunidad universitaria.</a:t>
            </a:r>
          </a:p>
        </p:txBody>
      </p:sp>
      <p:sp>
        <p:nvSpPr>
          <p:cNvPr id="13" name="Rectángulo redondeado 4">
            <a:extLst>
              <a:ext uri="{FF2B5EF4-FFF2-40B4-BE49-F238E27FC236}">
                <a16:creationId xmlns:a16="http://schemas.microsoft.com/office/drawing/2014/main" id="{AF6F3454-202B-4AD6-A75A-FBB7F6DF645F}"/>
              </a:ext>
            </a:extLst>
          </p:cNvPr>
          <p:cNvSpPr/>
          <p:nvPr/>
        </p:nvSpPr>
        <p:spPr>
          <a:xfrm>
            <a:off x="1044830" y="3420551"/>
            <a:ext cx="6961152" cy="347409"/>
          </a:xfrm>
          <a:prstGeom prst="roundRect">
            <a:avLst>
              <a:gd name="adj" fmla="val 0"/>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1000" b="1" dirty="0">
                <a:cs typeface="Arial" panose="020B0604020202020204" pitchFamily="34" charset="0"/>
              </a:rPr>
              <a:t>Consolidar la oferta de servicios de extensión con impacto a nivel regional, nacional e internacional a través de la promoción  de estos servicios que permitan aumentar la comercialización y transferencia de las capacidades institucionales.</a:t>
            </a:r>
            <a:endParaRPr lang="es-CO" sz="1000" b="1" dirty="0">
              <a:cs typeface="Arial" panose="020B0604020202020204" pitchFamily="34" charset="0"/>
            </a:endParaRPr>
          </a:p>
        </p:txBody>
      </p:sp>
      <p:sp>
        <p:nvSpPr>
          <p:cNvPr id="14" name="Rectángulo redondeado 13"/>
          <p:cNvSpPr/>
          <p:nvPr/>
        </p:nvSpPr>
        <p:spPr>
          <a:xfrm>
            <a:off x="1097335" y="527974"/>
            <a:ext cx="6943530" cy="715089"/>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fontAlgn="ctr"/>
            <a:r>
              <a:rPr lang="es-CO" b="1" dirty="0">
                <a:solidFill>
                  <a:srgbClr val="000000"/>
                </a:solidFill>
                <a:latin typeface="Calibri" panose="020F0502020204030204" pitchFamily="34" charset="0"/>
              </a:rPr>
              <a:t>Objetivo del Pilar de Gestión: </a:t>
            </a:r>
            <a:r>
              <a:rPr lang="es-CO" dirty="0">
                <a:solidFill>
                  <a:srgbClr val="000000"/>
                </a:solidFill>
                <a:latin typeface="Calibri" panose="020F0502020204030204" pitchFamily="34" charset="0"/>
              </a:rPr>
              <a:t>Fomentar  y fortalecer la Creación, Gestión y transferencia del conocimiento.</a:t>
            </a:r>
          </a:p>
        </p:txBody>
      </p:sp>
    </p:spTree>
    <p:extLst>
      <p:ext uri="{BB962C8B-B14F-4D97-AF65-F5344CB8AC3E}">
        <p14:creationId xmlns:p14="http://schemas.microsoft.com/office/powerpoint/2010/main" val="1968304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116419" y="327441"/>
            <a:ext cx="6911162" cy="584775"/>
          </a:xfrm>
          <a:prstGeom prst="rect">
            <a:avLst/>
          </a:prstGeom>
          <a:noFill/>
        </p:spPr>
        <p:txBody>
          <a:bodyPr wrap="square" rtlCol="0">
            <a:spAutoFit/>
          </a:bodyPr>
          <a:lstStyle/>
          <a:p>
            <a:pPr algn="ctr"/>
            <a:r>
              <a:rPr lang="es-CO" sz="3200" b="1" dirty="0">
                <a:solidFill>
                  <a:schemeClr val="accent5">
                    <a:lumMod val="75000"/>
                  </a:schemeClr>
                </a:solidFill>
              </a:rPr>
              <a:t>Indicadores de efectos  y metas</a:t>
            </a:r>
          </a:p>
        </p:txBody>
      </p:sp>
      <p:graphicFrame>
        <p:nvGraphicFramePr>
          <p:cNvPr id="4" name="Tabla 3"/>
          <p:cNvGraphicFramePr>
            <a:graphicFrameLocks noGrp="1"/>
          </p:cNvGraphicFramePr>
          <p:nvPr/>
        </p:nvGraphicFramePr>
        <p:xfrm>
          <a:off x="209447" y="1181424"/>
          <a:ext cx="8691240" cy="5003031"/>
        </p:xfrm>
        <a:graphic>
          <a:graphicData uri="http://schemas.openxmlformats.org/drawingml/2006/table">
            <a:tbl>
              <a:tblPr firstRow="1" firstCol="1" bandRow="1"/>
              <a:tblGrid>
                <a:gridCol w="3169747">
                  <a:extLst>
                    <a:ext uri="{9D8B030D-6E8A-4147-A177-3AD203B41FA5}">
                      <a16:colId xmlns:a16="http://schemas.microsoft.com/office/drawing/2014/main" val="4069588854"/>
                    </a:ext>
                  </a:extLst>
                </a:gridCol>
                <a:gridCol w="1942748">
                  <a:extLst>
                    <a:ext uri="{9D8B030D-6E8A-4147-A177-3AD203B41FA5}">
                      <a16:colId xmlns:a16="http://schemas.microsoft.com/office/drawing/2014/main" val="3027182527"/>
                    </a:ext>
                  </a:extLst>
                </a:gridCol>
                <a:gridCol w="1124749">
                  <a:extLst>
                    <a:ext uri="{9D8B030D-6E8A-4147-A177-3AD203B41FA5}">
                      <a16:colId xmlns:a16="http://schemas.microsoft.com/office/drawing/2014/main" val="4127087264"/>
                    </a:ext>
                  </a:extLst>
                </a:gridCol>
                <a:gridCol w="613499">
                  <a:extLst>
                    <a:ext uri="{9D8B030D-6E8A-4147-A177-3AD203B41FA5}">
                      <a16:colId xmlns:a16="http://schemas.microsoft.com/office/drawing/2014/main" val="1493648960"/>
                    </a:ext>
                  </a:extLst>
                </a:gridCol>
                <a:gridCol w="613499">
                  <a:extLst>
                    <a:ext uri="{9D8B030D-6E8A-4147-A177-3AD203B41FA5}">
                      <a16:colId xmlns:a16="http://schemas.microsoft.com/office/drawing/2014/main" val="3545647994"/>
                    </a:ext>
                  </a:extLst>
                </a:gridCol>
                <a:gridCol w="613499">
                  <a:extLst>
                    <a:ext uri="{9D8B030D-6E8A-4147-A177-3AD203B41FA5}">
                      <a16:colId xmlns:a16="http://schemas.microsoft.com/office/drawing/2014/main" val="188885838"/>
                    </a:ext>
                  </a:extLst>
                </a:gridCol>
                <a:gridCol w="613499">
                  <a:extLst>
                    <a:ext uri="{9D8B030D-6E8A-4147-A177-3AD203B41FA5}">
                      <a16:colId xmlns:a16="http://schemas.microsoft.com/office/drawing/2014/main" val="4234492341"/>
                    </a:ext>
                  </a:extLst>
                </a:gridCol>
              </a:tblGrid>
              <a:tr h="60950">
                <a:tc rowSpan="2">
                  <a:txBody>
                    <a:bodyPr/>
                    <a:lstStyle/>
                    <a:p>
                      <a:pPr algn="ctr">
                        <a:lnSpc>
                          <a:spcPct val="115000"/>
                        </a:lnSpc>
                        <a:spcAft>
                          <a:spcPts val="0"/>
                        </a:spcAft>
                      </a:pPr>
                      <a:r>
                        <a:rPr lang="es-CO" sz="1100" b="1" dirty="0">
                          <a:effectLst/>
                          <a:latin typeface="Arial" panose="020B0604020202020204" pitchFamily="34" charset="0"/>
                          <a:ea typeface="Times New Roman" panose="02020603050405020304" pitchFamily="18" charset="0"/>
                          <a:cs typeface="Arial" panose="020B0604020202020204" pitchFamily="34" charset="0"/>
                        </a:rPr>
                        <a:t>Impulsores Estratégicos</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14222" marR="14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rowSpan="2">
                  <a:txBody>
                    <a:bodyPr/>
                    <a:lstStyle/>
                    <a:p>
                      <a:pPr algn="ctr">
                        <a:lnSpc>
                          <a:spcPct val="115000"/>
                        </a:lnSpc>
                        <a:spcAft>
                          <a:spcPts val="0"/>
                        </a:spcAft>
                      </a:pPr>
                      <a:r>
                        <a:rPr lang="es-CO" sz="1100" b="1" dirty="0">
                          <a:effectLst/>
                          <a:latin typeface="Arial" panose="020B0604020202020204" pitchFamily="34" charset="0"/>
                          <a:ea typeface="Times New Roman" panose="02020603050405020304" pitchFamily="18" charset="0"/>
                          <a:cs typeface="Arial" panose="020B0604020202020204" pitchFamily="34" charset="0"/>
                        </a:rPr>
                        <a:t>Indicador</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14222" marR="14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rowSpan="2">
                  <a:txBody>
                    <a:bodyPr/>
                    <a:lstStyle/>
                    <a:p>
                      <a:pPr algn="ctr">
                        <a:lnSpc>
                          <a:spcPct val="115000"/>
                        </a:lnSpc>
                        <a:spcAft>
                          <a:spcPts val="0"/>
                        </a:spcAft>
                      </a:pPr>
                      <a:r>
                        <a:rPr lang="es-CO" sz="1100" b="1" dirty="0">
                          <a:effectLst/>
                          <a:latin typeface="Arial" panose="020B0604020202020204" pitchFamily="34" charset="0"/>
                          <a:ea typeface="Times New Roman" panose="02020603050405020304" pitchFamily="18" charset="0"/>
                          <a:cs typeface="Arial" panose="020B0604020202020204" pitchFamily="34" charset="0"/>
                        </a:rPr>
                        <a:t>Unidad de medida del indicador</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14222" marR="14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gridSpan="4">
                  <a:txBody>
                    <a:bodyPr/>
                    <a:lstStyle/>
                    <a:p>
                      <a:pPr algn="ctr">
                        <a:lnSpc>
                          <a:spcPct val="115000"/>
                        </a:lnSpc>
                        <a:spcAft>
                          <a:spcPts val="0"/>
                        </a:spcAft>
                      </a:pPr>
                      <a:r>
                        <a:rPr lang="es-CO" sz="1100" b="1">
                          <a:effectLst/>
                          <a:latin typeface="Arial" panose="020B0604020202020204" pitchFamily="34" charset="0"/>
                          <a:ea typeface="Times New Roman" panose="02020603050405020304" pitchFamily="18" charset="0"/>
                          <a:cs typeface="Arial" panose="020B0604020202020204" pitchFamily="34" charset="0"/>
                        </a:rPr>
                        <a:t>Metas</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14222" marR="14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884144154"/>
                  </a:ext>
                </a:extLst>
              </a:tr>
              <a:tr h="7362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1100" b="1" dirty="0">
                          <a:effectLst/>
                          <a:latin typeface="Arial" panose="020B0604020202020204" pitchFamily="34" charset="0"/>
                          <a:ea typeface="Times New Roman" panose="02020603050405020304" pitchFamily="18" charset="0"/>
                          <a:cs typeface="Arial" panose="020B0604020202020204" pitchFamily="34" charset="0"/>
                        </a:rPr>
                        <a:t>2020</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14222" marR="14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15000"/>
                        </a:lnSpc>
                        <a:spcAft>
                          <a:spcPts val="0"/>
                        </a:spcAft>
                      </a:pPr>
                      <a:r>
                        <a:rPr lang="es-CO" sz="1100" b="1">
                          <a:effectLst/>
                          <a:latin typeface="Arial" panose="020B0604020202020204" pitchFamily="34" charset="0"/>
                          <a:ea typeface="Times New Roman" panose="02020603050405020304" pitchFamily="18" charset="0"/>
                          <a:cs typeface="Arial" panose="020B0604020202020204" pitchFamily="34" charset="0"/>
                        </a:rPr>
                        <a:t>2022</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14222" marR="14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15000"/>
                        </a:lnSpc>
                        <a:spcAft>
                          <a:spcPts val="0"/>
                        </a:spcAft>
                      </a:pPr>
                      <a:r>
                        <a:rPr lang="es-CO"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2025</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14222" marR="14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15000"/>
                        </a:lnSpc>
                        <a:spcAft>
                          <a:spcPts val="0"/>
                        </a:spcAft>
                      </a:pPr>
                      <a:r>
                        <a:rPr lang="es-CO"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2028</a:t>
                      </a:r>
                      <a:endParaRPr lang="es-CO" sz="1100">
                        <a:effectLst/>
                        <a:latin typeface="Arial" panose="020B0604020202020204" pitchFamily="34" charset="0"/>
                        <a:ea typeface="Calibri" panose="020F0502020204030204" pitchFamily="34" charset="0"/>
                        <a:cs typeface="Times New Roman" panose="02020603050405020304" pitchFamily="18" charset="0"/>
                      </a:endParaRPr>
                    </a:p>
                  </a:txBody>
                  <a:tcPr marL="14222" marR="14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697565129"/>
                  </a:ext>
                </a:extLst>
              </a:tr>
              <a:tr h="1480352">
                <a:tc rowSpan="2">
                  <a:txBody>
                    <a:bodyPr/>
                    <a:lstStyle/>
                    <a:p>
                      <a:pPr algn="ctr">
                        <a:lnSpc>
                          <a:spcPct val="115000"/>
                        </a:lnSpc>
                        <a:spcAft>
                          <a:spcPts val="0"/>
                        </a:spcAft>
                      </a:pPr>
                      <a:r>
                        <a:rPr lang="es-ES"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Gestionar la generación de conocimiento, la creación artística, los productos de desarrollo tecnológico y los emprendimientos pertinentes con las demandas y necesidades de la sociedad  y las fronteras de la ciencia, para lograr que los grupos de investigación obtengan reconocimiento y mejoren su clasificación en la medición realizada por Colciencias, los productos de desarrollo tecnológico sean transferidos a la sociedad y se  incrementen las capacidades de emprendimiento de la comunidad universitaria.</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14222" marR="14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15000"/>
                        </a:lnSpc>
                        <a:spcAft>
                          <a:spcPts val="0"/>
                        </a:spcAft>
                      </a:pPr>
                      <a:r>
                        <a:rPr lang="es-CO" sz="1100" dirty="0">
                          <a:effectLst/>
                          <a:latin typeface="Arial" panose="020B0604020202020204" pitchFamily="34" charset="0"/>
                          <a:ea typeface="Times New Roman" panose="02020603050405020304" pitchFamily="18" charset="0"/>
                          <a:cs typeface="Arial" panose="020B0604020202020204" pitchFamily="34" charset="0"/>
                        </a:rPr>
                        <a:t>No de Grupos de Investigación Reconocidos por Colciencias</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14222" marR="14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dirty="0">
                          <a:effectLst/>
                          <a:latin typeface="Arial" panose="020B0604020202020204" pitchFamily="34" charset="0"/>
                          <a:ea typeface="Times New Roman" panose="02020603050405020304" pitchFamily="18" charset="0"/>
                          <a:cs typeface="Arial" panose="020B0604020202020204" pitchFamily="34" charset="0"/>
                        </a:rPr>
                        <a:t>Número</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14222" marR="14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dirty="0">
                          <a:effectLst/>
                          <a:latin typeface="Arial" panose="020B0604020202020204" pitchFamily="34" charset="0"/>
                          <a:ea typeface="Times New Roman" panose="02020603050405020304" pitchFamily="18" charset="0"/>
                          <a:cs typeface="Arial" panose="020B0604020202020204" pitchFamily="34" charset="0"/>
                        </a:rPr>
                        <a:t>116</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14222" marR="14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dirty="0">
                          <a:effectLst/>
                          <a:latin typeface="Arial" panose="020B0604020202020204" pitchFamily="34" charset="0"/>
                          <a:ea typeface="Times New Roman" panose="02020603050405020304" pitchFamily="18" charset="0"/>
                          <a:cs typeface="Arial" panose="020B0604020202020204" pitchFamily="34" charset="0"/>
                        </a:rPr>
                        <a:t>116</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14222" marR="14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dirty="0">
                          <a:effectLst/>
                          <a:latin typeface="Arial" panose="020B0604020202020204" pitchFamily="34" charset="0"/>
                          <a:ea typeface="Times New Roman" panose="02020603050405020304" pitchFamily="18" charset="0"/>
                          <a:cs typeface="Arial" panose="020B0604020202020204" pitchFamily="34" charset="0"/>
                        </a:rPr>
                        <a:t>125</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14222" marR="14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dirty="0">
                          <a:effectLst/>
                          <a:latin typeface="Arial" panose="020B0604020202020204" pitchFamily="34" charset="0"/>
                          <a:ea typeface="Times New Roman" panose="02020603050405020304" pitchFamily="18" charset="0"/>
                          <a:cs typeface="Arial" panose="020B0604020202020204" pitchFamily="34" charset="0"/>
                        </a:rPr>
                        <a:t>130</a:t>
                      </a:r>
                      <a:endParaRPr lang="es-CO" sz="1100" dirty="0">
                        <a:effectLst/>
                        <a:latin typeface="Arial" panose="020B0604020202020204" pitchFamily="34" charset="0"/>
                        <a:ea typeface="Calibri" panose="020F0502020204030204" pitchFamily="34" charset="0"/>
                        <a:cs typeface="Times New Roman" panose="02020603050405020304" pitchFamily="18" charset="0"/>
                      </a:endParaRPr>
                    </a:p>
                  </a:txBody>
                  <a:tcPr marL="14222" marR="14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28936361"/>
                  </a:ext>
                </a:extLst>
              </a:tr>
              <a:tr h="1480352">
                <a:tc vMerge="1">
                  <a:txBody>
                    <a:bodyPr/>
                    <a:lstStyle/>
                    <a:p>
                      <a:pPr algn="ctr">
                        <a:lnSpc>
                          <a:spcPct val="115000"/>
                        </a:lnSpc>
                        <a:spcAft>
                          <a:spcPts val="0"/>
                        </a:spcAft>
                      </a:pP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14222" marR="14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de contratos, acuerdos o certificaciones de transferencia de resultados de investigación al entorno</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14222" marR="14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dirty="0">
                          <a:effectLst/>
                          <a:latin typeface="Arial" panose="020B0604020202020204" pitchFamily="34" charset="0"/>
                          <a:ea typeface="Times New Roman" panose="02020603050405020304" pitchFamily="18" charset="0"/>
                          <a:cs typeface="Arial" panose="020B0604020202020204" pitchFamily="34" charset="0"/>
                        </a:rPr>
                        <a:t>Número</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14222" marR="14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dirty="0">
                          <a:effectLst/>
                          <a:latin typeface="Arial" panose="020B0604020202020204" pitchFamily="34" charset="0"/>
                          <a:ea typeface="Times New Roman" panose="02020603050405020304" pitchFamily="18" charset="0"/>
                          <a:cs typeface="Arial" panose="020B0604020202020204" pitchFamily="34" charset="0"/>
                        </a:rPr>
                        <a:t>5</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14222" marR="14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dirty="0">
                          <a:effectLst/>
                          <a:latin typeface="Arial" panose="020B0604020202020204" pitchFamily="34" charset="0"/>
                          <a:ea typeface="Times New Roman" panose="02020603050405020304" pitchFamily="18" charset="0"/>
                          <a:cs typeface="Arial" panose="020B0604020202020204" pitchFamily="34" charset="0"/>
                        </a:rPr>
                        <a:t>10</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14222" marR="14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dirty="0">
                          <a:effectLst/>
                          <a:latin typeface="Arial" panose="020B0604020202020204" pitchFamily="34" charset="0"/>
                          <a:ea typeface="Times New Roman" panose="02020603050405020304" pitchFamily="18" charset="0"/>
                          <a:cs typeface="Arial" panose="020B0604020202020204" pitchFamily="34" charset="0"/>
                        </a:rPr>
                        <a:t>13</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14222" marR="14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dirty="0">
                          <a:effectLst/>
                          <a:latin typeface="Arial" panose="020B0604020202020204" pitchFamily="34" charset="0"/>
                          <a:ea typeface="Times New Roman" panose="02020603050405020304" pitchFamily="18" charset="0"/>
                          <a:cs typeface="Arial" panose="020B0604020202020204" pitchFamily="34" charset="0"/>
                        </a:rPr>
                        <a:t>15</a:t>
                      </a:r>
                      <a:endParaRPr lang="es-CO" sz="1100" dirty="0">
                        <a:effectLst/>
                        <a:latin typeface="Arial" panose="020B0604020202020204" pitchFamily="34" charset="0"/>
                        <a:ea typeface="Calibri" panose="020F0502020204030204" pitchFamily="34" charset="0"/>
                        <a:cs typeface="Times New Roman" panose="02020603050405020304" pitchFamily="18" charset="0"/>
                      </a:endParaRPr>
                    </a:p>
                  </a:txBody>
                  <a:tcPr marL="14222" marR="14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90846163"/>
                  </a:ext>
                </a:extLst>
              </a:tr>
              <a:tr h="1480352">
                <a:tc>
                  <a:txBody>
                    <a:bodyPr/>
                    <a:lstStyle/>
                    <a:p>
                      <a:pPr algn="ctr">
                        <a:lnSpc>
                          <a:spcPct val="115000"/>
                        </a:lnSpc>
                        <a:spcAft>
                          <a:spcPts val="0"/>
                        </a:spcAft>
                      </a:pPr>
                      <a:r>
                        <a:rPr lang="es-CO"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Consolidar la oferta de servicios de extensión con impacto a nivel regional, nacional e internacional a través de la promoción  de estos servicios que permitan aumentar la comercialización y transferencia de las capacidades institucionales</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14222" marR="14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Servicios de Extensión comercializados y transferidos a la sociedad</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14222" marR="14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dirty="0">
                          <a:effectLst/>
                          <a:latin typeface="Arial" panose="020B0604020202020204" pitchFamily="34" charset="0"/>
                          <a:ea typeface="Times New Roman" panose="02020603050405020304" pitchFamily="18" charset="0"/>
                          <a:cs typeface="Arial" panose="020B0604020202020204" pitchFamily="34" charset="0"/>
                        </a:rPr>
                        <a:t>Número</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14222" marR="14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dirty="0">
                          <a:effectLst/>
                          <a:latin typeface="Arial" panose="020B0604020202020204" pitchFamily="34" charset="0"/>
                          <a:ea typeface="Times New Roman" panose="02020603050405020304" pitchFamily="18" charset="0"/>
                          <a:cs typeface="Arial" panose="020B0604020202020204" pitchFamily="34" charset="0"/>
                        </a:rPr>
                        <a:t>3830</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14222" marR="14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dirty="0">
                          <a:effectLst/>
                          <a:latin typeface="Arial" panose="020B0604020202020204" pitchFamily="34" charset="0"/>
                          <a:ea typeface="Times New Roman" panose="02020603050405020304" pitchFamily="18" charset="0"/>
                          <a:cs typeface="Arial" panose="020B0604020202020204" pitchFamily="34" charset="0"/>
                        </a:rPr>
                        <a:t>4044</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14222" marR="14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dirty="0">
                          <a:effectLst/>
                          <a:latin typeface="Arial" panose="020B0604020202020204" pitchFamily="34" charset="0"/>
                          <a:ea typeface="Times New Roman" panose="02020603050405020304" pitchFamily="18" charset="0"/>
                          <a:cs typeface="Arial" panose="020B0604020202020204" pitchFamily="34" charset="0"/>
                        </a:rPr>
                        <a:t>4250</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14222" marR="14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100" dirty="0">
                          <a:effectLst/>
                          <a:latin typeface="Arial" panose="020B0604020202020204" pitchFamily="34" charset="0"/>
                          <a:ea typeface="Times New Roman" panose="02020603050405020304" pitchFamily="18" charset="0"/>
                          <a:cs typeface="Arial" panose="020B0604020202020204" pitchFamily="34" charset="0"/>
                        </a:rPr>
                        <a:t>4470</a:t>
                      </a:r>
                      <a:endParaRPr lang="es-CO" sz="1100" dirty="0">
                        <a:effectLst/>
                        <a:latin typeface="Arial" panose="020B0604020202020204" pitchFamily="34" charset="0"/>
                        <a:ea typeface="Calibri" panose="020F0502020204030204" pitchFamily="34" charset="0"/>
                        <a:cs typeface="Times New Roman" panose="02020603050405020304" pitchFamily="18" charset="0"/>
                      </a:endParaRPr>
                    </a:p>
                  </a:txBody>
                  <a:tcPr marL="14222" marR="14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5633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p:nvPr/>
        </p:nvSpPr>
        <p:spPr>
          <a:xfrm rot="297575">
            <a:off x="393490" y="1633047"/>
            <a:ext cx="7948658" cy="686415"/>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4" name="Rectangle 10"/>
          <p:cNvSpPr/>
          <p:nvPr/>
        </p:nvSpPr>
        <p:spPr>
          <a:xfrm>
            <a:off x="466305" y="1279082"/>
            <a:ext cx="8440628" cy="1124217"/>
          </a:xfrm>
          <a:prstGeom prst="rect">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400" kern="0" dirty="0">
              <a:solidFill>
                <a:schemeClr val="bg1"/>
              </a:solidFill>
              <a:latin typeface="Arial" panose="020B0604020202020204" pitchFamily="34" charset="0"/>
              <a:cs typeface="Arial" panose="020B0604020202020204" pitchFamily="34" charset="0"/>
            </a:endParaRPr>
          </a:p>
        </p:txBody>
      </p:sp>
      <p:sp>
        <p:nvSpPr>
          <p:cNvPr id="15" name="Rounded Rectangle 5"/>
          <p:cNvSpPr/>
          <p:nvPr/>
        </p:nvSpPr>
        <p:spPr>
          <a:xfrm>
            <a:off x="369280" y="1078173"/>
            <a:ext cx="2814814" cy="374209"/>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rgbClr val="002060"/>
                </a:solidFill>
                <a:latin typeface="Arial" panose="020B0604020202020204" pitchFamily="34" charset="0"/>
                <a:cs typeface="Arial" panose="020B0604020202020204" pitchFamily="34" charset="0"/>
              </a:rPr>
              <a:t>Descripción del programa</a:t>
            </a:r>
          </a:p>
        </p:txBody>
      </p:sp>
      <p:sp>
        <p:nvSpPr>
          <p:cNvPr id="16" name="TextBox 6"/>
          <p:cNvSpPr txBox="1"/>
          <p:nvPr/>
        </p:nvSpPr>
        <p:spPr>
          <a:xfrm>
            <a:off x="717884" y="1488939"/>
            <a:ext cx="7456459" cy="830997"/>
          </a:xfrm>
          <a:prstGeom prst="rect">
            <a:avLst/>
          </a:prstGeom>
          <a:noFill/>
        </p:spPr>
        <p:txBody>
          <a:bodyPr wrap="square" rtlCol="0">
            <a:spAutoFit/>
          </a:bodyPr>
          <a:lstStyle/>
          <a:p>
            <a:pPr lvl="0" algn="just"/>
            <a:r>
              <a:rPr lang="es-CO" sz="1200" kern="0" dirty="0">
                <a:solidFill>
                  <a:schemeClr val="bg1"/>
                </a:solidFill>
                <a:latin typeface="Arial" panose="020B0604020202020204" pitchFamily="34" charset="0"/>
                <a:cs typeface="Arial" panose="020B0604020202020204" pitchFamily="34" charset="0"/>
              </a:rPr>
              <a:t>Busca implementar las capacidades desarrolladas en los últimos años por los grupos de investigación de la Universidad Tecnológica de Pereira y sus investigadores en servicio de la sociedad (comunidad, empresa, instituciones, etc.), sin dejar de lado la investigación básica pilar fundamental de cualquier tipo de desarrollo. </a:t>
            </a:r>
          </a:p>
        </p:txBody>
      </p:sp>
      <p:sp>
        <p:nvSpPr>
          <p:cNvPr id="4" name="Rectángulo 3"/>
          <p:cNvSpPr/>
          <p:nvPr/>
        </p:nvSpPr>
        <p:spPr>
          <a:xfrm>
            <a:off x="59267" y="64684"/>
            <a:ext cx="1801845"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2" name="Group 106"/>
          <p:cNvGrpSpPr/>
          <p:nvPr/>
        </p:nvGrpSpPr>
        <p:grpSpPr>
          <a:xfrm>
            <a:off x="37460" y="34814"/>
            <a:ext cx="7269273" cy="844901"/>
            <a:chOff x="4113734" y="1462930"/>
            <a:chExt cx="9783181" cy="1137091"/>
          </a:xfrm>
        </p:grpSpPr>
        <p:sp>
          <p:nvSpPr>
            <p:cNvPr id="2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Arial" panose="020B0604020202020204" pitchFamily="34" charset="0"/>
                <a:cs typeface="Arial" panose="020B0604020202020204" pitchFamily="34" charset="0"/>
              </a:endParaRPr>
            </a:p>
          </p:txBody>
        </p:sp>
        <p:sp>
          <p:nvSpPr>
            <p:cNvPr id="24" name="TextBox 12"/>
            <p:cNvSpPr txBox="1"/>
            <p:nvPr/>
          </p:nvSpPr>
          <p:spPr>
            <a:xfrm>
              <a:off x="5486400" y="1481642"/>
              <a:ext cx="8410515" cy="1118379"/>
            </a:xfrm>
            <a:prstGeom prst="rect">
              <a:avLst/>
            </a:prstGeom>
            <a:noFill/>
          </p:spPr>
          <p:txBody>
            <a:bodyPr wrap="square" rtlCol="0" anchor="ctr">
              <a:spAutoFit/>
            </a:bodyPr>
            <a:lstStyle/>
            <a:p>
              <a:pPr algn="just"/>
              <a:r>
                <a:rPr lang="es-CO" sz="1200" b="1" dirty="0">
                  <a:solidFill>
                    <a:schemeClr val="bg2">
                      <a:lumMod val="50000"/>
                    </a:schemeClr>
                  </a:solidFill>
                  <a:latin typeface="Arial" panose="020B0604020202020204" pitchFamily="34" charset="0"/>
                  <a:cs typeface="Arial" panose="020B0604020202020204" pitchFamily="34" charset="0"/>
                </a:rPr>
                <a:t>Programa 1</a:t>
              </a:r>
            </a:p>
            <a:p>
              <a:pPr algn="just"/>
              <a:r>
                <a:rPr lang="es-ES" sz="1200" b="1" dirty="0">
                  <a:latin typeface="Arial" panose="020B0604020202020204" pitchFamily="34" charset="0"/>
                  <a:cs typeface="Arial" panose="020B0604020202020204" pitchFamily="34" charset="0"/>
                </a:rPr>
                <a:t>Consolidación de la investigación institucional con impacto en la sociedad y reconocimiento nacional e internacional, a través de la generación de conocimiento  y la creación artística. </a:t>
              </a:r>
            </a:p>
          </p:txBody>
        </p:sp>
        <p:sp>
          <p:nvSpPr>
            <p:cNvPr id="25"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sp>
        <p:nvSpPr>
          <p:cNvPr id="27" name="Rounded Rectangle 5"/>
          <p:cNvSpPr/>
          <p:nvPr/>
        </p:nvSpPr>
        <p:spPr>
          <a:xfrm>
            <a:off x="310013" y="2538317"/>
            <a:ext cx="2814814" cy="460537"/>
          </a:xfrm>
          <a:prstGeom prst="roundRect">
            <a:avLst>
              <a:gd name="adj" fmla="val 50000"/>
            </a:avLst>
          </a:prstGeom>
          <a:solidFill>
            <a:schemeClr val="bg1"/>
          </a:solidFill>
          <a:ln>
            <a:solidFill>
              <a:schemeClr val="accent1">
                <a:lumMod val="75000"/>
              </a:schemeClr>
            </a:solid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rgbClr val="002060"/>
                </a:solidFill>
                <a:latin typeface="Arial" panose="020B0604020202020204" pitchFamily="34" charset="0"/>
                <a:cs typeface="Arial" panose="020B0604020202020204" pitchFamily="34" charset="0"/>
              </a:rPr>
              <a:t>Apuestas Estratégicas</a:t>
            </a:r>
          </a:p>
        </p:txBody>
      </p:sp>
      <p:graphicFrame>
        <p:nvGraphicFramePr>
          <p:cNvPr id="2" name="Diagrama 1"/>
          <p:cNvGraphicFramePr/>
          <p:nvPr/>
        </p:nvGraphicFramePr>
        <p:xfrm>
          <a:off x="59267" y="2998854"/>
          <a:ext cx="9047273" cy="1405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0" y="5892801"/>
            <a:ext cx="9143999" cy="965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2" name="Tabla 11"/>
          <p:cNvGraphicFramePr>
            <a:graphicFrameLocks noGrp="1"/>
          </p:cNvGraphicFramePr>
          <p:nvPr/>
        </p:nvGraphicFramePr>
        <p:xfrm>
          <a:off x="59267" y="4394636"/>
          <a:ext cx="8998280" cy="2367185"/>
        </p:xfrm>
        <a:graphic>
          <a:graphicData uri="http://schemas.openxmlformats.org/drawingml/2006/table">
            <a:tbl>
              <a:tblPr firstRow="1" firstCol="1" bandRow="1">
                <a:tableStyleId>{3B4B98B0-60AC-42C2-AFA5-B58CD77FA1E5}</a:tableStyleId>
              </a:tblPr>
              <a:tblGrid>
                <a:gridCol w="3809046">
                  <a:extLst>
                    <a:ext uri="{9D8B030D-6E8A-4147-A177-3AD203B41FA5}">
                      <a16:colId xmlns:a16="http://schemas.microsoft.com/office/drawing/2014/main" val="3349873158"/>
                    </a:ext>
                  </a:extLst>
                </a:gridCol>
                <a:gridCol w="1604561">
                  <a:extLst>
                    <a:ext uri="{9D8B030D-6E8A-4147-A177-3AD203B41FA5}">
                      <a16:colId xmlns:a16="http://schemas.microsoft.com/office/drawing/2014/main" val="2043317098"/>
                    </a:ext>
                  </a:extLst>
                </a:gridCol>
                <a:gridCol w="955525">
                  <a:extLst>
                    <a:ext uri="{9D8B030D-6E8A-4147-A177-3AD203B41FA5}">
                      <a16:colId xmlns:a16="http://schemas.microsoft.com/office/drawing/2014/main" val="3405429193"/>
                    </a:ext>
                  </a:extLst>
                </a:gridCol>
                <a:gridCol w="892424">
                  <a:extLst>
                    <a:ext uri="{9D8B030D-6E8A-4147-A177-3AD203B41FA5}">
                      <a16:colId xmlns:a16="http://schemas.microsoft.com/office/drawing/2014/main" val="2359458262"/>
                    </a:ext>
                  </a:extLst>
                </a:gridCol>
                <a:gridCol w="946510">
                  <a:extLst>
                    <a:ext uri="{9D8B030D-6E8A-4147-A177-3AD203B41FA5}">
                      <a16:colId xmlns:a16="http://schemas.microsoft.com/office/drawing/2014/main" val="1555395791"/>
                    </a:ext>
                  </a:extLst>
                </a:gridCol>
                <a:gridCol w="790214">
                  <a:extLst>
                    <a:ext uri="{9D8B030D-6E8A-4147-A177-3AD203B41FA5}">
                      <a16:colId xmlns:a16="http://schemas.microsoft.com/office/drawing/2014/main" val="2963958973"/>
                    </a:ext>
                  </a:extLst>
                </a:gridCol>
              </a:tblGrid>
              <a:tr h="190298">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Unidad de medida del 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gridSpan="4">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Metas</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61189851"/>
                  </a:ext>
                </a:extLst>
              </a:tr>
              <a:tr h="204234">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2020</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2022</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2025</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2028</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548975328"/>
                  </a:ext>
                </a:extLst>
              </a:tr>
              <a:tr h="485783">
                <a:tc>
                  <a:txBody>
                    <a:bodyPr/>
                    <a:lstStyle/>
                    <a:p>
                      <a:pPr algn="ctr">
                        <a:lnSpc>
                          <a:spcPct val="115000"/>
                        </a:lnSpc>
                        <a:spcAft>
                          <a:spcPts val="0"/>
                        </a:spcAft>
                      </a:pPr>
                      <a:r>
                        <a:rPr lang="es-CO" sz="1200" b="0" dirty="0">
                          <a:effectLst/>
                          <a:latin typeface="Arial" panose="020B0604020202020204" pitchFamily="34" charset="0"/>
                          <a:ea typeface="Times New Roman" panose="02020603050405020304" pitchFamily="18" charset="0"/>
                          <a:cs typeface="Arial" panose="020B0604020202020204" pitchFamily="34" charset="0"/>
                        </a:rPr>
                        <a:t>No de Proyectos de Investigación con impacto a la sociedad o apropiados por la sociedad.</a:t>
                      </a:r>
                      <a:endParaRPr lang="es-CO"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32845" marR="32845" marT="0" marB="0" anchor="ct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Número</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2845" marR="32845" marT="0" marB="0" anchor="ct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100</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2845" marR="32845" marT="0" marB="0" anchor="ct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110</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2845" marR="32845" marT="0" marB="0" anchor="ctr"/>
                </a:tc>
                <a:tc>
                  <a:txBody>
                    <a:bodyPr/>
                    <a:lstStyle/>
                    <a:p>
                      <a:pPr algn="ctr">
                        <a:lnSpc>
                          <a:spcPct val="115000"/>
                        </a:lnSpc>
                        <a:spcAft>
                          <a:spcPts val="0"/>
                        </a:spcAft>
                      </a:pPr>
                      <a:r>
                        <a:rPr lang="es-CO" sz="1200">
                          <a:effectLst/>
                          <a:latin typeface="Arial" panose="020B0604020202020204" pitchFamily="34" charset="0"/>
                          <a:ea typeface="Times New Roman" panose="02020603050405020304" pitchFamily="18" charset="0"/>
                          <a:cs typeface="Arial" panose="020B0604020202020204" pitchFamily="34" charset="0"/>
                        </a:rPr>
                        <a:t>120</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2845" marR="32845" marT="0" marB="0" anchor="ct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130</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2845" marR="32845" marT="0" marB="0" anchor="ctr"/>
                </a:tc>
                <a:extLst>
                  <a:ext uri="{0D108BD9-81ED-4DB2-BD59-A6C34878D82A}">
                    <a16:rowId xmlns:a16="http://schemas.microsoft.com/office/drawing/2014/main" val="842798677"/>
                  </a:ext>
                </a:extLst>
              </a:tr>
              <a:tr h="482600">
                <a:tc>
                  <a:txBody>
                    <a:bodyPr/>
                    <a:lstStyle/>
                    <a:p>
                      <a:pPr algn="ctr">
                        <a:lnSpc>
                          <a:spcPct val="115000"/>
                        </a:lnSpc>
                        <a:spcAft>
                          <a:spcPts val="0"/>
                        </a:spcAft>
                      </a:pPr>
                      <a:r>
                        <a:rPr lang="es-CO" sz="1200" b="0" dirty="0">
                          <a:effectLst/>
                          <a:latin typeface="Arial" panose="020B0604020202020204" pitchFamily="34" charset="0"/>
                          <a:ea typeface="Times New Roman" panose="02020603050405020304" pitchFamily="18" charset="0"/>
                          <a:cs typeface="Arial" panose="020B0604020202020204" pitchFamily="34" charset="0"/>
                        </a:rPr>
                        <a:t>No de Investigadores Reconocidos por Colciencias</a:t>
                      </a:r>
                      <a:endParaRPr lang="es-CO"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32845" marR="32845" marT="0" marB="0" anchor="ct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Número</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2845" marR="32845" marT="0" marB="0" anchor="ct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150</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2845" marR="32845" marT="0" marB="0" anchor="ctr"/>
                </a:tc>
                <a:tc>
                  <a:txBody>
                    <a:bodyPr/>
                    <a:lstStyle/>
                    <a:p>
                      <a:pPr algn="ctr">
                        <a:lnSpc>
                          <a:spcPct val="115000"/>
                        </a:lnSpc>
                        <a:spcAft>
                          <a:spcPts val="0"/>
                        </a:spcAft>
                      </a:pPr>
                      <a:r>
                        <a:rPr lang="es-CO" sz="1200">
                          <a:effectLst/>
                          <a:latin typeface="Arial" panose="020B0604020202020204" pitchFamily="34" charset="0"/>
                          <a:ea typeface="Times New Roman" panose="02020603050405020304" pitchFamily="18" charset="0"/>
                          <a:cs typeface="Arial" panose="020B0604020202020204" pitchFamily="34" charset="0"/>
                        </a:rPr>
                        <a:t>170</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2845" marR="32845" marT="0" marB="0" anchor="ct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190</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2845" marR="32845" marT="0" marB="0" anchor="ct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210</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2845" marR="32845" marT="0" marB="0" anchor="ctr"/>
                </a:tc>
                <a:extLst>
                  <a:ext uri="{0D108BD9-81ED-4DB2-BD59-A6C34878D82A}">
                    <a16:rowId xmlns:a16="http://schemas.microsoft.com/office/drawing/2014/main" val="1743020706"/>
                  </a:ext>
                </a:extLst>
              </a:tr>
              <a:tr h="482600">
                <a:tc>
                  <a:txBody>
                    <a:bodyPr/>
                    <a:lstStyle/>
                    <a:p>
                      <a:pPr algn="ctr">
                        <a:lnSpc>
                          <a:spcPct val="115000"/>
                        </a:lnSpc>
                        <a:spcAft>
                          <a:spcPts val="0"/>
                        </a:spcAft>
                      </a:pPr>
                      <a:r>
                        <a:rPr lang="es-CO" sz="1200" b="0" dirty="0">
                          <a:effectLst/>
                          <a:latin typeface="Arial" panose="020B0604020202020204" pitchFamily="34" charset="0"/>
                          <a:ea typeface="Times New Roman" panose="02020603050405020304" pitchFamily="18" charset="0"/>
                          <a:cs typeface="Arial" panose="020B0604020202020204" pitchFamily="34" charset="0"/>
                        </a:rPr>
                        <a:t>No de Semilleros de Investigación activos</a:t>
                      </a:r>
                      <a:endParaRPr lang="es-CO"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32845" marR="32845" marT="0" marB="0" anchor="ctr">
                    <a:solidFill>
                      <a:schemeClr val="bg1"/>
                    </a:solidFill>
                  </a:tcP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Número</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2845" marR="32845" marT="0" marB="0" anchor="ctr">
                    <a:solidFill>
                      <a:schemeClr val="bg1"/>
                    </a:solidFill>
                  </a:tcP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80</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2845" marR="32845" marT="0" marB="0" anchor="ctr">
                    <a:solidFill>
                      <a:schemeClr val="bg1"/>
                    </a:solidFill>
                  </a:tcP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90</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2845" marR="32845" marT="0" marB="0" anchor="ctr">
                    <a:solidFill>
                      <a:schemeClr val="bg1"/>
                    </a:solidFill>
                  </a:tcP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100</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2845" marR="32845" marT="0" marB="0" anchor="ctr">
                    <a:solidFill>
                      <a:schemeClr val="bg1"/>
                    </a:solidFill>
                  </a:tcP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110</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2845" marR="32845" marT="0" marB="0" anchor="ctr">
                    <a:solidFill>
                      <a:schemeClr val="bg1"/>
                    </a:solidFill>
                  </a:tcPr>
                </a:tc>
                <a:extLst>
                  <a:ext uri="{0D108BD9-81ED-4DB2-BD59-A6C34878D82A}">
                    <a16:rowId xmlns:a16="http://schemas.microsoft.com/office/drawing/2014/main" val="10004"/>
                  </a:ext>
                </a:extLst>
              </a:tr>
              <a:tr h="513421">
                <a:tc>
                  <a:txBody>
                    <a:bodyPr/>
                    <a:lstStyle/>
                    <a:p>
                      <a:pPr algn="ctr">
                        <a:lnSpc>
                          <a:spcPct val="115000"/>
                        </a:lnSpc>
                        <a:spcAft>
                          <a:spcPts val="0"/>
                        </a:spcAft>
                      </a:pPr>
                      <a:r>
                        <a:rPr lang="es-CO" sz="1200" b="0" dirty="0">
                          <a:effectLst/>
                          <a:latin typeface="Arial" panose="020B0604020202020204" pitchFamily="34" charset="0"/>
                          <a:ea typeface="Times New Roman" panose="02020603050405020304" pitchFamily="18" charset="0"/>
                          <a:cs typeface="Arial" panose="020B0604020202020204" pitchFamily="34" charset="0"/>
                        </a:rPr>
                        <a:t>No de productos resultados de investigación</a:t>
                      </a:r>
                      <a:endParaRPr lang="es-CO"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32845" marR="32845" marT="0" marB="0" anchor="ctr"/>
                </a:tc>
                <a:tc>
                  <a:txBody>
                    <a:bodyPr/>
                    <a:lstStyle/>
                    <a:p>
                      <a:pPr algn="ctr">
                        <a:lnSpc>
                          <a:spcPct val="115000"/>
                        </a:lnSpc>
                        <a:spcAft>
                          <a:spcPts val="0"/>
                        </a:spcAft>
                      </a:pPr>
                      <a:r>
                        <a:rPr lang="es-CO" sz="1200">
                          <a:effectLst/>
                          <a:latin typeface="Arial" panose="020B0604020202020204" pitchFamily="34" charset="0"/>
                          <a:ea typeface="Times New Roman" panose="02020603050405020304" pitchFamily="18" charset="0"/>
                          <a:cs typeface="Arial" panose="020B0604020202020204" pitchFamily="34" charset="0"/>
                        </a:rPr>
                        <a:t>Número</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2845" marR="32845" marT="0" marB="0" anchor="ctr"/>
                </a:tc>
                <a:tc>
                  <a:txBody>
                    <a:bodyPr/>
                    <a:lstStyle/>
                    <a:p>
                      <a:pPr algn="ctr">
                        <a:lnSpc>
                          <a:spcPct val="115000"/>
                        </a:lnSpc>
                        <a:spcAft>
                          <a:spcPts val="0"/>
                        </a:spcAft>
                      </a:pPr>
                      <a:r>
                        <a:rPr lang="es-CO" sz="1200">
                          <a:effectLst/>
                          <a:latin typeface="Arial" panose="020B0604020202020204" pitchFamily="34" charset="0"/>
                          <a:ea typeface="Times New Roman" panose="02020603050405020304" pitchFamily="18" charset="0"/>
                          <a:cs typeface="Arial" panose="020B0604020202020204" pitchFamily="34" charset="0"/>
                        </a:rPr>
                        <a:t>400</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2845" marR="32845" marT="0" marB="0" anchor="ct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420</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2845" marR="32845" marT="0" marB="0" anchor="ct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440</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2845" marR="32845" marT="0" marB="0" anchor="ct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460</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2845" marR="32845"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98353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106"/>
          <p:cNvGrpSpPr/>
          <p:nvPr/>
        </p:nvGrpSpPr>
        <p:grpSpPr>
          <a:xfrm>
            <a:off x="2383235" y="1522039"/>
            <a:ext cx="5282285" cy="923330"/>
            <a:chOff x="4113734" y="1419512"/>
            <a:chExt cx="7109038" cy="1242642"/>
          </a:xfrm>
        </p:grpSpPr>
        <p:sp>
          <p:nvSpPr>
            <p:cNvPr id="82"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3" name="TextBox 12"/>
            <p:cNvSpPr txBox="1"/>
            <p:nvPr/>
          </p:nvSpPr>
          <p:spPr>
            <a:xfrm>
              <a:off x="5486400" y="1419512"/>
              <a:ext cx="5736372" cy="1242642"/>
            </a:xfrm>
            <a:prstGeom prst="rect">
              <a:avLst/>
            </a:prstGeom>
            <a:noFill/>
          </p:spPr>
          <p:txBody>
            <a:bodyPr wrap="square" rtlCol="0" anchor="ctr">
              <a:spAutoFit/>
            </a:bodyPr>
            <a:lstStyle/>
            <a:p>
              <a:r>
                <a:rPr lang="es-CO" b="1" dirty="0"/>
                <a:t>Proyecto</a:t>
              </a:r>
              <a:endParaRPr lang="es-CO" dirty="0"/>
            </a:p>
            <a:p>
              <a:r>
                <a:rPr lang="es-CO" dirty="0"/>
                <a:t>Fortalecimiento de la Investigación Institucional </a:t>
              </a:r>
              <a:endParaRPr lang="es-CO" sz="1800" dirty="0"/>
            </a:p>
          </p:txBody>
        </p:sp>
        <p:sp>
          <p:nvSpPr>
            <p:cNvPr id="84"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grpSp>
        <p:nvGrpSpPr>
          <p:cNvPr id="85" name="Group 5"/>
          <p:cNvGrpSpPr/>
          <p:nvPr/>
        </p:nvGrpSpPr>
        <p:grpSpPr>
          <a:xfrm>
            <a:off x="3368187" y="4228703"/>
            <a:ext cx="6161306" cy="923330"/>
            <a:chOff x="4878898" y="3154509"/>
            <a:chExt cx="8289892" cy="1242319"/>
          </a:xfrm>
        </p:grpSpPr>
        <p:sp>
          <p:nvSpPr>
            <p:cNvPr id="86"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7" name="TextBox 20"/>
            <p:cNvSpPr txBox="1"/>
            <p:nvPr/>
          </p:nvSpPr>
          <p:spPr>
            <a:xfrm>
              <a:off x="6041519" y="3154509"/>
              <a:ext cx="7127271" cy="1242319"/>
            </a:xfrm>
            <a:prstGeom prst="rect">
              <a:avLst/>
            </a:prstGeom>
            <a:noFill/>
          </p:spPr>
          <p:txBody>
            <a:bodyPr wrap="square" rtlCol="0" anchor="ctr">
              <a:spAutoFit/>
            </a:bodyPr>
            <a:lstStyle/>
            <a:p>
              <a:r>
                <a:rPr lang="es-CO" b="1" dirty="0"/>
                <a:t>Proyecto</a:t>
              </a:r>
              <a:endParaRPr lang="es-CO" dirty="0"/>
            </a:p>
            <a:p>
              <a:r>
                <a:rPr lang="es-CO" dirty="0"/>
                <a:t>Internacionalización de la Investigación, Innovación </a:t>
              </a:r>
            </a:p>
            <a:p>
              <a:r>
                <a:rPr lang="es-CO" dirty="0"/>
                <a:t>y Extensión</a:t>
              </a:r>
              <a:endParaRPr lang="es-MX" sz="1800" dirty="0"/>
            </a:p>
          </p:txBody>
        </p:sp>
        <p:sp>
          <p:nvSpPr>
            <p:cNvPr id="88"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grpSp>
      <p:grpSp>
        <p:nvGrpSpPr>
          <p:cNvPr id="4" name="Grupo 3"/>
          <p:cNvGrpSpPr/>
          <p:nvPr/>
        </p:nvGrpSpPr>
        <p:grpSpPr>
          <a:xfrm>
            <a:off x="179512" y="2420888"/>
            <a:ext cx="3112173" cy="3112173"/>
            <a:chOff x="320020" y="2564903"/>
            <a:chExt cx="3112173" cy="3112173"/>
          </a:xfrm>
        </p:grpSpPr>
        <p:sp>
          <p:nvSpPr>
            <p:cNvPr id="166" name="Donut 2"/>
            <p:cNvSpPr/>
            <p:nvPr/>
          </p:nvSpPr>
          <p:spPr>
            <a:xfrm>
              <a:off x="467544" y="2708920"/>
              <a:ext cx="2829248" cy="2829248"/>
            </a:xfrm>
            <a:prstGeom prst="donut">
              <a:avLst>
                <a:gd name="adj" fmla="val 10687"/>
              </a:avLst>
            </a:prstGeom>
            <a:gradFill>
              <a:gsLst>
                <a:gs pos="16000">
                  <a:schemeClr val="bg1">
                    <a:lumMod val="9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67" name="Donut 101"/>
            <p:cNvSpPr/>
            <p:nvPr/>
          </p:nvSpPr>
          <p:spPr>
            <a:xfrm>
              <a:off x="320020" y="2564903"/>
              <a:ext cx="3112173" cy="3112173"/>
            </a:xfrm>
            <a:prstGeom prst="donut">
              <a:avLst>
                <a:gd name="adj" fmla="val 1514"/>
              </a:avLst>
            </a:prstGeom>
            <a:gradFill>
              <a:gsLst>
                <a:gs pos="16000">
                  <a:schemeClr val="bg1">
                    <a:lumMod val="8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76" name="TextBox 20"/>
            <p:cNvSpPr txBox="1"/>
            <p:nvPr/>
          </p:nvSpPr>
          <p:spPr>
            <a:xfrm>
              <a:off x="827584" y="3075639"/>
              <a:ext cx="2160240" cy="2062103"/>
            </a:xfrm>
            <a:prstGeom prst="rect">
              <a:avLst/>
            </a:prstGeom>
            <a:noFill/>
          </p:spPr>
          <p:txBody>
            <a:bodyPr wrap="square" rtlCol="0" anchor="ctr">
              <a:spAutoFit/>
            </a:bodyPr>
            <a:lstStyle/>
            <a:p>
              <a:pPr algn="ctr"/>
              <a:r>
                <a:rPr lang="es-CO" sz="1600" b="1" dirty="0">
                  <a:solidFill>
                    <a:schemeClr val="bg2">
                      <a:lumMod val="50000"/>
                    </a:schemeClr>
                  </a:solidFill>
                </a:rPr>
                <a:t>Programa 1</a:t>
              </a:r>
            </a:p>
            <a:p>
              <a:pPr algn="ctr"/>
              <a:r>
                <a:rPr lang="es-ES" sz="1400" b="1" dirty="0"/>
                <a:t>Consolidación de la investigación institucional con impacto en la sociedad y reconocimiento nacional e internacional, a través de la generación de conocimiento  y la creación artística. </a:t>
              </a:r>
              <a:endParaRPr lang="es-CO" sz="1400" b="1" dirty="0"/>
            </a:p>
          </p:txBody>
        </p:sp>
      </p:grpSp>
      <p:sp>
        <p:nvSpPr>
          <p:cNvPr id="3" name="CuadroTexto 2"/>
          <p:cNvSpPr txBox="1"/>
          <p:nvPr/>
        </p:nvSpPr>
        <p:spPr>
          <a:xfrm>
            <a:off x="3375278" y="2437778"/>
            <a:ext cx="5321866" cy="1569660"/>
          </a:xfrm>
          <a:prstGeom prst="rect">
            <a:avLst/>
          </a:prstGeom>
          <a:noFill/>
        </p:spPr>
        <p:txBody>
          <a:bodyPr wrap="square" rtlCol="0">
            <a:spAutoFit/>
          </a:bodyPr>
          <a:lstStyle/>
          <a:p>
            <a:pPr marL="285750" indent="-285750">
              <a:buFont typeface="Arial" panose="020B0604020202020204" pitchFamily="34" charset="0"/>
              <a:buChar char="•"/>
            </a:pPr>
            <a:r>
              <a:rPr lang="es-CO" sz="1200" dirty="0">
                <a:solidFill>
                  <a:schemeClr val="accent2">
                    <a:lumMod val="75000"/>
                  </a:schemeClr>
                </a:solidFill>
              </a:rPr>
              <a:t>Estrategias de financiación interna y externa para el apoyo de proyectos de investigación. </a:t>
            </a:r>
          </a:p>
          <a:p>
            <a:pPr marL="285750" indent="-285750">
              <a:buFont typeface="Arial" panose="020B0604020202020204" pitchFamily="34" charset="0"/>
              <a:buChar char="•"/>
            </a:pPr>
            <a:r>
              <a:rPr lang="es-CO" sz="1200" dirty="0">
                <a:solidFill>
                  <a:schemeClr val="accent2">
                    <a:lumMod val="75000"/>
                  </a:schemeClr>
                </a:solidFill>
              </a:rPr>
              <a:t>Procesos de seguimiento y control en el desarrollo de los proyectos de investigación.</a:t>
            </a:r>
          </a:p>
          <a:p>
            <a:pPr marL="285750" indent="-285750">
              <a:buFont typeface="Arial" panose="020B0604020202020204" pitchFamily="34" charset="0"/>
              <a:buChar char="•"/>
            </a:pPr>
            <a:r>
              <a:rPr lang="es-CO" sz="1200" dirty="0">
                <a:solidFill>
                  <a:schemeClr val="accent2">
                    <a:lumMod val="75000"/>
                  </a:schemeClr>
                </a:solidFill>
              </a:rPr>
              <a:t>Desarrollo y Plan de Formación continua dirigido a los investigadores</a:t>
            </a:r>
          </a:p>
          <a:p>
            <a:pPr marL="285750" indent="-285750">
              <a:buFont typeface="Arial" panose="020B0604020202020204" pitchFamily="34" charset="0"/>
              <a:buChar char="•"/>
            </a:pPr>
            <a:r>
              <a:rPr lang="es-CO" sz="1200" dirty="0">
                <a:solidFill>
                  <a:schemeClr val="accent2">
                    <a:lumMod val="75000"/>
                  </a:schemeClr>
                </a:solidFill>
              </a:rPr>
              <a:t>Institucionalización de procesos de investigación.</a:t>
            </a:r>
          </a:p>
          <a:p>
            <a:pPr marL="285750" indent="-285750">
              <a:buFont typeface="Arial" panose="020B0604020202020204" pitchFamily="34" charset="0"/>
              <a:buChar char="•"/>
            </a:pPr>
            <a:r>
              <a:rPr lang="es-CO" sz="1200" dirty="0">
                <a:solidFill>
                  <a:schemeClr val="accent2">
                    <a:lumMod val="75000"/>
                  </a:schemeClr>
                </a:solidFill>
              </a:rPr>
              <a:t>Articulación de la investigación en los procesos de enseñanza en pregrado y postgrado y entre grupos.</a:t>
            </a:r>
          </a:p>
        </p:txBody>
      </p:sp>
      <p:sp>
        <p:nvSpPr>
          <p:cNvPr id="28" name="CuadroTexto 27"/>
          <p:cNvSpPr txBox="1"/>
          <p:nvPr/>
        </p:nvSpPr>
        <p:spPr>
          <a:xfrm>
            <a:off x="3948085" y="5231220"/>
            <a:ext cx="4922586" cy="1200329"/>
          </a:xfrm>
          <a:prstGeom prst="rect">
            <a:avLst/>
          </a:prstGeom>
          <a:noFill/>
        </p:spPr>
        <p:txBody>
          <a:bodyPr wrap="square" rtlCol="0">
            <a:spAutoFit/>
          </a:bodyPr>
          <a:lstStyle/>
          <a:p>
            <a:pPr marL="285750" indent="-285750" algn="just">
              <a:buFont typeface="Arial" panose="020B0604020202020204" pitchFamily="34" charset="0"/>
              <a:buChar char="•"/>
            </a:pPr>
            <a:r>
              <a:rPr lang="es-CO" sz="1200" dirty="0">
                <a:solidFill>
                  <a:schemeClr val="accent2">
                    <a:lumMod val="75000"/>
                  </a:schemeClr>
                </a:solidFill>
              </a:rPr>
              <a:t>Alianzas internacionales para la formulación y ejecución de proyectos de cooperación en I+D+i.</a:t>
            </a:r>
          </a:p>
          <a:p>
            <a:pPr marL="285750" indent="-285750" algn="just">
              <a:buFont typeface="Arial" panose="020B0604020202020204" pitchFamily="34" charset="0"/>
              <a:buChar char="•"/>
            </a:pPr>
            <a:r>
              <a:rPr lang="es-CO" sz="1200" dirty="0">
                <a:solidFill>
                  <a:schemeClr val="accent2">
                    <a:lumMod val="75000"/>
                  </a:schemeClr>
                </a:solidFill>
              </a:rPr>
              <a:t>Movilidad docente y estudiantil en el marco de procesos de investigación.</a:t>
            </a:r>
          </a:p>
          <a:p>
            <a:pPr marL="285750" indent="-285750" algn="just">
              <a:buFont typeface="Arial" panose="020B0604020202020204" pitchFamily="34" charset="0"/>
              <a:buChar char="•"/>
            </a:pPr>
            <a:r>
              <a:rPr lang="es-CO" sz="1200" dirty="0">
                <a:solidFill>
                  <a:schemeClr val="accent2">
                    <a:lumMod val="75000"/>
                  </a:schemeClr>
                </a:solidFill>
              </a:rPr>
              <a:t>Acciones de cooperación con aliados estratégicos</a:t>
            </a:r>
          </a:p>
          <a:p>
            <a:pPr marL="285750" indent="-285750" algn="just">
              <a:buFont typeface="Arial" panose="020B0604020202020204" pitchFamily="34" charset="0"/>
              <a:buChar char="•"/>
            </a:pPr>
            <a:r>
              <a:rPr lang="es-CO" sz="1200" dirty="0">
                <a:solidFill>
                  <a:schemeClr val="accent2">
                    <a:lumMod val="75000"/>
                  </a:schemeClr>
                </a:solidFill>
              </a:rPr>
              <a:t>Visibilidad internacional de las capacidades en I+D+i.</a:t>
            </a:r>
          </a:p>
        </p:txBody>
      </p:sp>
      <p:sp>
        <p:nvSpPr>
          <p:cNvPr id="18" name="Título 1"/>
          <p:cNvSpPr>
            <a:spLocks noGrp="1"/>
          </p:cNvSpPr>
          <p:nvPr>
            <p:ph type="title"/>
          </p:nvPr>
        </p:nvSpPr>
        <p:spPr>
          <a:xfrm>
            <a:off x="467544" y="651295"/>
            <a:ext cx="8229600" cy="749905"/>
          </a:xfrm>
        </p:spPr>
        <p:txBody>
          <a:bodyPr/>
          <a:lstStyle/>
          <a:p>
            <a:r>
              <a:rPr lang="es-CO" sz="3200" dirty="0"/>
              <a:t>Proyectos y Planes Operativos</a:t>
            </a:r>
            <a:br>
              <a:rPr lang="es-CO" sz="3200" dirty="0"/>
            </a:br>
            <a:r>
              <a:rPr lang="es-CO" sz="3200" dirty="0"/>
              <a:t>del programa 1</a:t>
            </a:r>
            <a:br>
              <a:rPr lang="es-ES" sz="3200" dirty="0">
                <a:solidFill>
                  <a:srgbClr val="C00000"/>
                </a:solidFill>
                <a:cs typeface="Arial" panose="020B0604020202020204" pitchFamily="34" charset="0"/>
              </a:rPr>
            </a:br>
            <a:r>
              <a:rPr lang="es-CO" sz="3200" b="1" dirty="0"/>
              <a:t> </a:t>
            </a:r>
            <a:endParaRPr lang="es-CO" sz="3200" b="1" dirty="0">
              <a:solidFill>
                <a:srgbClr val="FF0000"/>
              </a:solidFill>
            </a:endParaRPr>
          </a:p>
        </p:txBody>
      </p:sp>
    </p:spTree>
    <p:extLst>
      <p:ext uri="{BB962C8B-B14F-4D97-AF65-F5344CB8AC3E}">
        <p14:creationId xmlns:p14="http://schemas.microsoft.com/office/powerpoint/2010/main" val="3167255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p:nvPr/>
        </p:nvSpPr>
        <p:spPr>
          <a:xfrm rot="297575">
            <a:off x="360117" y="1437267"/>
            <a:ext cx="8152179" cy="788516"/>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4" name="Rectangle 10"/>
          <p:cNvSpPr/>
          <p:nvPr/>
        </p:nvSpPr>
        <p:spPr>
          <a:xfrm>
            <a:off x="454337" y="1122570"/>
            <a:ext cx="8163421" cy="1187271"/>
          </a:xfrm>
          <a:prstGeom prst="rect">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400" kern="0" dirty="0">
              <a:solidFill>
                <a:schemeClr val="bg1"/>
              </a:solidFill>
              <a:latin typeface="Arial" panose="020B0604020202020204" pitchFamily="34" charset="0"/>
              <a:cs typeface="Arial" panose="020B0604020202020204" pitchFamily="34" charset="0"/>
            </a:endParaRPr>
          </a:p>
        </p:txBody>
      </p:sp>
      <p:sp>
        <p:nvSpPr>
          <p:cNvPr id="15" name="Rounded Rectangle 5"/>
          <p:cNvSpPr/>
          <p:nvPr/>
        </p:nvSpPr>
        <p:spPr>
          <a:xfrm>
            <a:off x="369280" y="993507"/>
            <a:ext cx="2814814" cy="458520"/>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rgbClr val="002060"/>
                </a:solidFill>
                <a:latin typeface="Arial" panose="020B0604020202020204" pitchFamily="34" charset="0"/>
                <a:cs typeface="Arial" panose="020B0604020202020204" pitchFamily="34" charset="0"/>
              </a:rPr>
              <a:t>Descripción del programa</a:t>
            </a:r>
          </a:p>
        </p:txBody>
      </p:sp>
      <p:sp>
        <p:nvSpPr>
          <p:cNvPr id="16" name="TextBox 6"/>
          <p:cNvSpPr txBox="1"/>
          <p:nvPr/>
        </p:nvSpPr>
        <p:spPr>
          <a:xfrm>
            <a:off x="580346" y="1465435"/>
            <a:ext cx="7983306" cy="830997"/>
          </a:xfrm>
          <a:prstGeom prst="rect">
            <a:avLst/>
          </a:prstGeom>
          <a:noFill/>
        </p:spPr>
        <p:txBody>
          <a:bodyPr wrap="square" rtlCol="0">
            <a:spAutoFit/>
          </a:bodyPr>
          <a:lstStyle/>
          <a:p>
            <a:pPr lvl="0" algn="just"/>
            <a:r>
              <a:rPr lang="es-CO" sz="1200" kern="0" dirty="0">
                <a:solidFill>
                  <a:schemeClr val="bg1"/>
                </a:solidFill>
                <a:latin typeface="Arial" panose="020B0604020202020204" pitchFamily="34" charset="0"/>
                <a:cs typeface="Arial" panose="020B0604020202020204" pitchFamily="34" charset="0"/>
              </a:rPr>
              <a:t>El programa consolidación de la Extensión institucional con impacto en la sociedad y reconocimiento nacional e internacional busca promover, fortalecer e impulsar los diferentes mecanismos institucionales a través de los cuales se impacta de manera positiva el entorno, dándole valor a las capacidades institucionales en docencia e investigación y generando una apropiación por parte la sociedad.</a:t>
            </a:r>
          </a:p>
        </p:txBody>
      </p:sp>
      <p:sp>
        <p:nvSpPr>
          <p:cNvPr id="4" name="Rectángulo 3"/>
          <p:cNvSpPr/>
          <p:nvPr/>
        </p:nvSpPr>
        <p:spPr>
          <a:xfrm>
            <a:off x="59267" y="64684"/>
            <a:ext cx="1801845"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2" name="Group 106"/>
          <p:cNvGrpSpPr/>
          <p:nvPr/>
        </p:nvGrpSpPr>
        <p:grpSpPr>
          <a:xfrm>
            <a:off x="37460" y="34815"/>
            <a:ext cx="5233295" cy="833754"/>
            <a:chOff x="4113734" y="1462930"/>
            <a:chExt cx="7043108" cy="1122088"/>
          </a:xfrm>
        </p:grpSpPr>
        <p:sp>
          <p:nvSpPr>
            <p:cNvPr id="2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Arial" panose="020B0604020202020204" pitchFamily="34" charset="0"/>
                <a:cs typeface="Arial" panose="020B0604020202020204" pitchFamily="34" charset="0"/>
              </a:endParaRPr>
            </a:p>
          </p:txBody>
        </p:sp>
        <p:sp>
          <p:nvSpPr>
            <p:cNvPr id="25"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grpSp>
      <p:graphicFrame>
        <p:nvGraphicFramePr>
          <p:cNvPr id="26" name="Diagrama 25"/>
          <p:cNvGraphicFramePr/>
          <p:nvPr>
            <p:extLst>
              <p:ext uri="{D42A27DB-BD31-4B8C-83A1-F6EECF244321}">
                <p14:modId xmlns:p14="http://schemas.microsoft.com/office/powerpoint/2010/main" val="1492867876"/>
              </p:ext>
            </p:extLst>
          </p:nvPr>
        </p:nvGraphicFramePr>
        <p:xfrm>
          <a:off x="195221" y="2657579"/>
          <a:ext cx="8753556" cy="1752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Rounded Rectangle 5"/>
          <p:cNvSpPr/>
          <p:nvPr/>
        </p:nvSpPr>
        <p:spPr>
          <a:xfrm>
            <a:off x="308761" y="2444513"/>
            <a:ext cx="2814814" cy="513859"/>
          </a:xfrm>
          <a:prstGeom prst="roundRect">
            <a:avLst>
              <a:gd name="adj" fmla="val 50000"/>
            </a:avLst>
          </a:prstGeom>
          <a:solidFill>
            <a:schemeClr val="bg1"/>
          </a:solidFill>
          <a:ln>
            <a:solidFill>
              <a:schemeClr val="accent1">
                <a:lumMod val="75000"/>
              </a:schemeClr>
            </a:solid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rgbClr val="002060"/>
                </a:solidFill>
              </a:rPr>
              <a:t>Apuestas Estratégicas</a:t>
            </a:r>
          </a:p>
        </p:txBody>
      </p:sp>
      <p:sp>
        <p:nvSpPr>
          <p:cNvPr id="2" name="Rectángulo 1"/>
          <p:cNvSpPr/>
          <p:nvPr/>
        </p:nvSpPr>
        <p:spPr>
          <a:xfrm>
            <a:off x="871214" y="105925"/>
            <a:ext cx="7434586" cy="738664"/>
          </a:xfrm>
          <a:prstGeom prst="rect">
            <a:avLst/>
          </a:prstGeom>
        </p:spPr>
        <p:txBody>
          <a:bodyPr wrap="square">
            <a:spAutoFit/>
          </a:bodyPr>
          <a:lstStyle/>
          <a:p>
            <a:pPr algn="just"/>
            <a:r>
              <a:rPr lang="es-CO" sz="1400" b="1" dirty="0">
                <a:solidFill>
                  <a:schemeClr val="bg2">
                    <a:lumMod val="50000"/>
                  </a:schemeClr>
                </a:solidFill>
                <a:latin typeface="Arial" panose="020B0604020202020204" pitchFamily="34" charset="0"/>
                <a:cs typeface="Arial" panose="020B0604020202020204" pitchFamily="34" charset="0"/>
              </a:rPr>
              <a:t>Programa 2</a:t>
            </a:r>
          </a:p>
          <a:p>
            <a:pPr algn="just"/>
            <a:r>
              <a:rPr lang="es-CO" sz="1400" b="1" dirty="0">
                <a:latin typeface="Arial" panose="020B0604020202020204" pitchFamily="34" charset="0"/>
                <a:cs typeface="Arial" panose="020B0604020202020204" pitchFamily="34" charset="0"/>
              </a:rPr>
              <a:t>Consolidación de la Extensión institucional con impacto en la sociedad y reconocimiento nacional e internacional</a:t>
            </a:r>
          </a:p>
        </p:txBody>
      </p:sp>
      <p:sp>
        <p:nvSpPr>
          <p:cNvPr id="17" name="Rectángulo 16"/>
          <p:cNvSpPr/>
          <p:nvPr/>
        </p:nvSpPr>
        <p:spPr>
          <a:xfrm>
            <a:off x="0" y="5892801"/>
            <a:ext cx="9143999" cy="965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8" name="Tabla 17"/>
          <p:cNvGraphicFramePr>
            <a:graphicFrameLocks noGrp="1"/>
          </p:cNvGraphicFramePr>
          <p:nvPr>
            <p:extLst>
              <p:ext uri="{D42A27DB-BD31-4B8C-83A1-F6EECF244321}">
                <p14:modId xmlns:p14="http://schemas.microsoft.com/office/powerpoint/2010/main" val="244240922"/>
              </p:ext>
            </p:extLst>
          </p:nvPr>
        </p:nvGraphicFramePr>
        <p:xfrm>
          <a:off x="72859" y="4207707"/>
          <a:ext cx="8998280" cy="2565626"/>
        </p:xfrm>
        <a:graphic>
          <a:graphicData uri="http://schemas.openxmlformats.org/drawingml/2006/table">
            <a:tbl>
              <a:tblPr firstRow="1" firstCol="1" bandRow="1">
                <a:tableStyleId>{3B4B98B0-60AC-42C2-AFA5-B58CD77FA1E5}</a:tableStyleId>
              </a:tblPr>
              <a:tblGrid>
                <a:gridCol w="4414474">
                  <a:extLst>
                    <a:ext uri="{9D8B030D-6E8A-4147-A177-3AD203B41FA5}">
                      <a16:colId xmlns:a16="http://schemas.microsoft.com/office/drawing/2014/main" val="3349873158"/>
                    </a:ext>
                  </a:extLst>
                </a:gridCol>
                <a:gridCol w="999133">
                  <a:extLst>
                    <a:ext uri="{9D8B030D-6E8A-4147-A177-3AD203B41FA5}">
                      <a16:colId xmlns:a16="http://schemas.microsoft.com/office/drawing/2014/main" val="2043317098"/>
                    </a:ext>
                  </a:extLst>
                </a:gridCol>
                <a:gridCol w="955525">
                  <a:extLst>
                    <a:ext uri="{9D8B030D-6E8A-4147-A177-3AD203B41FA5}">
                      <a16:colId xmlns:a16="http://schemas.microsoft.com/office/drawing/2014/main" val="3405429193"/>
                    </a:ext>
                  </a:extLst>
                </a:gridCol>
                <a:gridCol w="892424">
                  <a:extLst>
                    <a:ext uri="{9D8B030D-6E8A-4147-A177-3AD203B41FA5}">
                      <a16:colId xmlns:a16="http://schemas.microsoft.com/office/drawing/2014/main" val="2359458262"/>
                    </a:ext>
                  </a:extLst>
                </a:gridCol>
                <a:gridCol w="946510">
                  <a:extLst>
                    <a:ext uri="{9D8B030D-6E8A-4147-A177-3AD203B41FA5}">
                      <a16:colId xmlns:a16="http://schemas.microsoft.com/office/drawing/2014/main" val="1555395791"/>
                    </a:ext>
                  </a:extLst>
                </a:gridCol>
                <a:gridCol w="790214">
                  <a:extLst>
                    <a:ext uri="{9D8B030D-6E8A-4147-A177-3AD203B41FA5}">
                      <a16:colId xmlns:a16="http://schemas.microsoft.com/office/drawing/2014/main" val="2963958973"/>
                    </a:ext>
                  </a:extLst>
                </a:gridCol>
              </a:tblGrid>
              <a:tr h="182163">
                <a:tc rowSpan="2">
                  <a:txBody>
                    <a:bodyPr/>
                    <a:lstStyle/>
                    <a:p>
                      <a:pPr algn="ctr">
                        <a:lnSpc>
                          <a:spcPct val="115000"/>
                        </a:lnSpc>
                        <a:spcAft>
                          <a:spcPts val="0"/>
                        </a:spcAft>
                      </a:pPr>
                      <a:r>
                        <a:rPr lang="es-CO" sz="1100" dirty="0">
                          <a:effectLst/>
                          <a:latin typeface="Arial" panose="020B0604020202020204" pitchFamily="34" charset="0"/>
                          <a:cs typeface="Arial" panose="020B0604020202020204" pitchFamily="34" charset="0"/>
                        </a:rPr>
                        <a:t>Indicador</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rowSpan="2">
                  <a:txBody>
                    <a:bodyPr/>
                    <a:lstStyle/>
                    <a:p>
                      <a:pPr algn="ctr">
                        <a:lnSpc>
                          <a:spcPct val="115000"/>
                        </a:lnSpc>
                        <a:spcAft>
                          <a:spcPts val="0"/>
                        </a:spcAft>
                      </a:pPr>
                      <a:r>
                        <a:rPr lang="es-CO" sz="1100" dirty="0">
                          <a:effectLst/>
                          <a:latin typeface="Arial" panose="020B0604020202020204" pitchFamily="34" charset="0"/>
                          <a:cs typeface="Arial" panose="020B0604020202020204" pitchFamily="34" charset="0"/>
                        </a:rPr>
                        <a:t>Und.</a:t>
                      </a:r>
                      <a:r>
                        <a:rPr lang="es-CO" sz="1100" baseline="0" dirty="0">
                          <a:effectLst/>
                          <a:latin typeface="Arial" panose="020B0604020202020204" pitchFamily="34" charset="0"/>
                          <a:cs typeface="Arial" panose="020B0604020202020204" pitchFamily="34" charset="0"/>
                        </a:rPr>
                        <a:t> Medida </a:t>
                      </a:r>
                      <a:r>
                        <a:rPr lang="es-CO" sz="1100" dirty="0">
                          <a:effectLst/>
                          <a:latin typeface="Arial" panose="020B0604020202020204" pitchFamily="34" charset="0"/>
                          <a:cs typeface="Arial" panose="020B0604020202020204" pitchFamily="34" charset="0"/>
                        </a:rPr>
                        <a:t>del indicador</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gridSpan="4">
                  <a:txBody>
                    <a:bodyPr/>
                    <a:lstStyle/>
                    <a:p>
                      <a:pPr algn="ctr">
                        <a:lnSpc>
                          <a:spcPct val="115000"/>
                        </a:lnSpc>
                        <a:spcAft>
                          <a:spcPts val="0"/>
                        </a:spcAft>
                      </a:pPr>
                      <a:r>
                        <a:rPr lang="es-CO" sz="1100" dirty="0">
                          <a:effectLst/>
                          <a:latin typeface="Arial" panose="020B0604020202020204" pitchFamily="34" charset="0"/>
                          <a:cs typeface="Arial" panose="020B0604020202020204" pitchFamily="34" charset="0"/>
                        </a:rPr>
                        <a:t>Metas</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61189851"/>
                  </a:ext>
                </a:extLst>
              </a:tr>
              <a:tr h="316340">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1100" b="1" dirty="0">
                          <a:effectLst/>
                          <a:latin typeface="Arial" panose="020B0604020202020204" pitchFamily="34" charset="0"/>
                          <a:cs typeface="Arial" panose="020B0604020202020204" pitchFamily="34" charset="0"/>
                        </a:rPr>
                        <a:t>2020</a:t>
                      </a:r>
                      <a:endParaRPr lang="es-CO" sz="11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100" b="1" dirty="0">
                          <a:effectLst/>
                          <a:latin typeface="Arial" panose="020B0604020202020204" pitchFamily="34" charset="0"/>
                          <a:cs typeface="Arial" panose="020B0604020202020204" pitchFamily="34" charset="0"/>
                        </a:rPr>
                        <a:t>2022</a:t>
                      </a:r>
                      <a:endParaRPr lang="es-CO" sz="11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100" b="1" dirty="0">
                          <a:effectLst/>
                          <a:latin typeface="Arial" panose="020B0604020202020204" pitchFamily="34" charset="0"/>
                          <a:cs typeface="Arial" panose="020B0604020202020204" pitchFamily="34" charset="0"/>
                        </a:rPr>
                        <a:t>2025</a:t>
                      </a:r>
                      <a:endParaRPr lang="es-CO" sz="11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100" b="1" dirty="0">
                          <a:effectLst/>
                          <a:latin typeface="Arial" panose="020B0604020202020204" pitchFamily="34" charset="0"/>
                          <a:cs typeface="Arial" panose="020B0604020202020204" pitchFamily="34" charset="0"/>
                        </a:rPr>
                        <a:t>2028</a:t>
                      </a:r>
                      <a:endParaRPr lang="es-CO" sz="11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548975328"/>
                  </a:ext>
                </a:extLst>
              </a:tr>
              <a:tr h="779405">
                <a:tc>
                  <a:txBody>
                    <a:bodyPr/>
                    <a:lstStyle/>
                    <a:p>
                      <a:pPr algn="ctr">
                        <a:lnSpc>
                          <a:spcPct val="115000"/>
                        </a:lnSpc>
                        <a:spcAft>
                          <a:spcPts val="0"/>
                        </a:spcAft>
                      </a:pPr>
                      <a:r>
                        <a:rPr lang="es-CO" sz="11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de Actividades de Extensión Universitaria desarrolladas orientadas a educación continua y actividades artísticas, culturales, recreativas y sociales</a:t>
                      </a:r>
                      <a:endParaRPr lang="es-CO" sz="1100" b="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CO" sz="11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Oferta de educación continua institucional</a:t>
                      </a:r>
                      <a:endParaRPr lang="es-CO"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6507" marR="6507" marT="0" marB="0" anchor="ctr"/>
                </a:tc>
                <a:tc>
                  <a:txBody>
                    <a:bodyPr/>
                    <a:lstStyle/>
                    <a:p>
                      <a:pPr algn="ct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Número</a:t>
                      </a:r>
                      <a:endParaRPr lang="es-CO"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07" marR="6507" marT="0" marB="0" anchor="ctr"/>
                </a:tc>
                <a:tc>
                  <a:txBody>
                    <a:bodyPr/>
                    <a:lstStyle/>
                    <a:p>
                      <a:pPr algn="ct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600</a:t>
                      </a:r>
                      <a:endParaRPr lang="es-CO"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07" marR="6507" marT="0" marB="0" anchor="ctr"/>
                </a:tc>
                <a:tc>
                  <a:txBody>
                    <a:bodyPr/>
                    <a:lstStyle/>
                    <a:p>
                      <a:pPr algn="ctr">
                        <a:lnSpc>
                          <a:spcPct val="115000"/>
                        </a:lnSpc>
                        <a:spcAft>
                          <a:spcPts val="0"/>
                        </a:spcAft>
                      </a:pPr>
                      <a:r>
                        <a:rPr lang="es-CO"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630</a:t>
                      </a:r>
                      <a:endParaRPr lang="es-CO" sz="1100">
                        <a:effectLst/>
                        <a:latin typeface="Arial" panose="020B0604020202020204" pitchFamily="34" charset="0"/>
                        <a:ea typeface="Calibri" panose="020F0502020204030204" pitchFamily="34" charset="0"/>
                        <a:cs typeface="Times New Roman" panose="02020603050405020304" pitchFamily="18" charset="0"/>
                      </a:endParaRPr>
                    </a:p>
                  </a:txBody>
                  <a:tcPr marL="6507" marR="6507" marT="0" marB="0" anchor="ctr"/>
                </a:tc>
                <a:tc>
                  <a:txBody>
                    <a:bodyPr/>
                    <a:lstStyle/>
                    <a:p>
                      <a:pPr algn="ct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662</a:t>
                      </a:r>
                      <a:endParaRPr lang="es-CO"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07" marR="6507" marT="0" marB="0" anchor="ctr"/>
                </a:tc>
                <a:tc>
                  <a:txBody>
                    <a:bodyPr/>
                    <a:lstStyle/>
                    <a:p>
                      <a:pPr algn="ct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695</a:t>
                      </a:r>
                      <a:endParaRPr lang="es-CO"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07" marR="6507" marT="0" marB="0" anchor="ctr"/>
                </a:tc>
                <a:extLst>
                  <a:ext uri="{0D108BD9-81ED-4DB2-BD59-A6C34878D82A}">
                    <a16:rowId xmlns:a16="http://schemas.microsoft.com/office/drawing/2014/main" val="842798677"/>
                  </a:ext>
                </a:extLst>
              </a:tr>
              <a:tr h="283983">
                <a:tc>
                  <a:txBody>
                    <a:bodyPr/>
                    <a:lstStyle/>
                    <a:p>
                      <a:pPr algn="ctr">
                        <a:lnSpc>
                          <a:spcPct val="115000"/>
                        </a:lnSpc>
                        <a:spcAft>
                          <a:spcPts val="0"/>
                        </a:spcAft>
                      </a:pPr>
                      <a:r>
                        <a:rPr lang="es-CO" sz="11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de Servicios de Extensión ofrecidos</a:t>
                      </a:r>
                      <a:endParaRPr lang="es-CO"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6507" marR="6507" marT="0" marB="0" anchor="ctr"/>
                </a:tc>
                <a:tc>
                  <a:txBody>
                    <a:bodyPr/>
                    <a:lstStyle/>
                    <a:p>
                      <a:pPr algn="ct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Número</a:t>
                      </a:r>
                      <a:endParaRPr lang="es-CO"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07" marR="6507" marT="0" marB="0" anchor="ctr"/>
                </a:tc>
                <a:tc>
                  <a:txBody>
                    <a:bodyPr/>
                    <a:lstStyle/>
                    <a:p>
                      <a:pPr algn="ct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3200</a:t>
                      </a:r>
                      <a:endParaRPr lang="es-CO"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07" marR="6507" marT="0" marB="0" anchor="ctr"/>
                </a:tc>
                <a:tc>
                  <a:txBody>
                    <a:bodyPr/>
                    <a:lstStyle/>
                    <a:p>
                      <a:pPr algn="ct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3400</a:t>
                      </a:r>
                      <a:endParaRPr lang="es-CO"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07" marR="6507" marT="0" marB="0" anchor="ctr"/>
                </a:tc>
                <a:tc>
                  <a:txBody>
                    <a:bodyPr/>
                    <a:lstStyle/>
                    <a:p>
                      <a:pPr algn="ct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3600</a:t>
                      </a:r>
                      <a:endParaRPr lang="es-CO"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07" marR="6507" marT="0" marB="0" anchor="ctr"/>
                </a:tc>
                <a:tc>
                  <a:txBody>
                    <a:bodyPr/>
                    <a:lstStyle/>
                    <a:p>
                      <a:pPr algn="ctr">
                        <a:lnSpc>
                          <a:spcPct val="115000"/>
                        </a:lnSpc>
                        <a:spcAft>
                          <a:spcPts val="0"/>
                        </a:spcAft>
                      </a:pPr>
                      <a:r>
                        <a:rPr lang="es-CO"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3800</a:t>
                      </a:r>
                      <a:endParaRPr lang="es-CO" sz="1100">
                        <a:effectLst/>
                        <a:latin typeface="Arial" panose="020B0604020202020204" pitchFamily="34" charset="0"/>
                        <a:ea typeface="Calibri" panose="020F0502020204030204" pitchFamily="34" charset="0"/>
                        <a:cs typeface="Times New Roman" panose="02020603050405020304" pitchFamily="18" charset="0"/>
                      </a:endParaRPr>
                    </a:p>
                  </a:txBody>
                  <a:tcPr marL="6507" marR="6507" marT="0" marB="0" anchor="ctr"/>
                </a:tc>
                <a:extLst>
                  <a:ext uri="{0D108BD9-81ED-4DB2-BD59-A6C34878D82A}">
                    <a16:rowId xmlns:a16="http://schemas.microsoft.com/office/drawing/2014/main" val="1743020706"/>
                  </a:ext>
                </a:extLst>
              </a:tr>
              <a:tr h="283983">
                <a:tc>
                  <a:txBody>
                    <a:bodyPr/>
                    <a:lstStyle/>
                    <a:p>
                      <a:pPr algn="ctr">
                        <a:lnSpc>
                          <a:spcPct val="115000"/>
                        </a:lnSpc>
                        <a:spcAft>
                          <a:spcPts val="0"/>
                        </a:spcAft>
                      </a:pPr>
                      <a:r>
                        <a:rPr lang="es-CO" sz="11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de entidades vinculadas a procesos de extensión</a:t>
                      </a:r>
                      <a:endParaRPr lang="es-CO"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6507" marR="6507" marT="0" marB="0" anchor="ctr">
                    <a:solidFill>
                      <a:schemeClr val="bg1"/>
                    </a:solidFill>
                  </a:tcPr>
                </a:tc>
                <a:tc>
                  <a:txBody>
                    <a:bodyPr/>
                    <a:lstStyle/>
                    <a:p>
                      <a:pPr algn="ct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Número</a:t>
                      </a:r>
                      <a:endParaRPr lang="es-CO"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07" marR="6507" marT="0" marB="0" anchor="ctr">
                    <a:solidFill>
                      <a:schemeClr val="bg1"/>
                    </a:solidFill>
                  </a:tcPr>
                </a:tc>
                <a:tc>
                  <a:txBody>
                    <a:bodyPr/>
                    <a:lstStyle/>
                    <a:p>
                      <a:pPr algn="ct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850</a:t>
                      </a:r>
                      <a:endParaRPr lang="es-CO"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07" marR="6507" marT="0" marB="0" anchor="ctr">
                    <a:solidFill>
                      <a:schemeClr val="bg1"/>
                    </a:solidFill>
                  </a:tcPr>
                </a:tc>
                <a:tc>
                  <a:txBody>
                    <a:bodyPr/>
                    <a:lstStyle/>
                    <a:p>
                      <a:pPr algn="ct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860</a:t>
                      </a:r>
                      <a:endParaRPr lang="es-CO"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07" marR="6507" marT="0" marB="0" anchor="ctr">
                    <a:solidFill>
                      <a:schemeClr val="bg1"/>
                    </a:solidFill>
                  </a:tcPr>
                </a:tc>
                <a:tc>
                  <a:txBody>
                    <a:bodyPr/>
                    <a:lstStyle/>
                    <a:p>
                      <a:pPr algn="ct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870</a:t>
                      </a:r>
                      <a:endParaRPr lang="es-CO"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07" marR="6507" marT="0" marB="0" anchor="ctr">
                    <a:solidFill>
                      <a:schemeClr val="bg1"/>
                    </a:solidFill>
                  </a:tcPr>
                </a:tc>
                <a:tc>
                  <a:txBody>
                    <a:bodyPr/>
                    <a:lstStyle/>
                    <a:p>
                      <a:pPr algn="ct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880</a:t>
                      </a:r>
                      <a:endParaRPr lang="es-CO"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07" marR="6507" marT="0" marB="0" anchor="ctr">
                    <a:solidFill>
                      <a:schemeClr val="bg1"/>
                    </a:solidFill>
                  </a:tcPr>
                </a:tc>
                <a:extLst>
                  <a:ext uri="{0D108BD9-81ED-4DB2-BD59-A6C34878D82A}">
                    <a16:rowId xmlns:a16="http://schemas.microsoft.com/office/drawing/2014/main" val="10004"/>
                  </a:ext>
                </a:extLst>
              </a:tr>
              <a:tr h="258661">
                <a:tc>
                  <a:txBody>
                    <a:bodyPr/>
                    <a:lstStyle/>
                    <a:p>
                      <a:pPr algn="ctr">
                        <a:lnSpc>
                          <a:spcPct val="115000"/>
                        </a:lnSpc>
                        <a:spcAft>
                          <a:spcPts val="0"/>
                        </a:spcAft>
                      </a:pPr>
                      <a:r>
                        <a:rPr lang="es-CO" sz="11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de Prácticas Universitarias</a:t>
                      </a:r>
                      <a:endParaRPr lang="es-CO"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6507" marR="6507" marT="0" marB="0" anchor="ctr"/>
                </a:tc>
                <a:tc>
                  <a:txBody>
                    <a:bodyPr/>
                    <a:lstStyle/>
                    <a:p>
                      <a:pPr algn="ct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Número</a:t>
                      </a:r>
                      <a:endParaRPr lang="es-CO"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07" marR="6507" marT="0" marB="0" anchor="ctr"/>
                </a:tc>
                <a:tc>
                  <a:txBody>
                    <a:bodyPr/>
                    <a:lstStyle/>
                    <a:p>
                      <a:pPr algn="ctr">
                        <a:lnSpc>
                          <a:spcPct val="115000"/>
                        </a:lnSpc>
                        <a:spcAft>
                          <a:spcPts val="0"/>
                        </a:spcAft>
                      </a:pPr>
                      <a:r>
                        <a:rPr lang="es-CO"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4200</a:t>
                      </a:r>
                      <a:endParaRPr lang="es-CO" sz="1100">
                        <a:effectLst/>
                        <a:latin typeface="Arial" panose="020B0604020202020204" pitchFamily="34" charset="0"/>
                        <a:ea typeface="Calibri" panose="020F0502020204030204" pitchFamily="34" charset="0"/>
                        <a:cs typeface="Times New Roman" panose="02020603050405020304" pitchFamily="18" charset="0"/>
                      </a:endParaRPr>
                    </a:p>
                  </a:txBody>
                  <a:tcPr marL="6507" marR="6507" marT="0" marB="0" anchor="ctr"/>
                </a:tc>
                <a:tc>
                  <a:txBody>
                    <a:bodyPr/>
                    <a:lstStyle/>
                    <a:p>
                      <a:pPr algn="ct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4410</a:t>
                      </a:r>
                      <a:endParaRPr lang="es-CO"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07" marR="6507" marT="0" marB="0" anchor="ctr"/>
                </a:tc>
                <a:tc>
                  <a:txBody>
                    <a:bodyPr/>
                    <a:lstStyle/>
                    <a:p>
                      <a:pPr algn="ct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4600</a:t>
                      </a:r>
                      <a:endParaRPr lang="es-CO"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07" marR="6507" marT="0" marB="0" anchor="ctr"/>
                </a:tc>
                <a:tc>
                  <a:txBody>
                    <a:bodyPr/>
                    <a:lstStyle/>
                    <a:p>
                      <a:pPr algn="ct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4700</a:t>
                      </a:r>
                      <a:endParaRPr lang="es-CO"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07" marR="6507" marT="0" marB="0" anchor="ctr"/>
                </a:tc>
                <a:extLst>
                  <a:ext uri="{0D108BD9-81ED-4DB2-BD59-A6C34878D82A}">
                    <a16:rowId xmlns:a16="http://schemas.microsoft.com/office/drawing/2014/main" val="10005"/>
                  </a:ext>
                </a:extLst>
              </a:tr>
              <a:tr h="461091">
                <a:tc>
                  <a:txBody>
                    <a:bodyPr/>
                    <a:lstStyle/>
                    <a:p>
                      <a:pPr algn="ctr">
                        <a:lnSpc>
                          <a:spcPct val="115000"/>
                        </a:lnSpc>
                        <a:spcAft>
                          <a:spcPts val="0"/>
                        </a:spcAft>
                      </a:pPr>
                      <a:r>
                        <a:rPr lang="es-CO" sz="11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Población beneficiadas a través de ejecución de espacios y procesos de apropiación social del conocimiento</a:t>
                      </a:r>
                      <a:endParaRPr lang="es-CO"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6507" marR="6507" marT="0" marB="0" anchor="ctr"/>
                </a:tc>
                <a:tc>
                  <a:txBody>
                    <a:bodyPr/>
                    <a:lstStyle/>
                    <a:p>
                      <a:pPr algn="ct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Numero</a:t>
                      </a:r>
                      <a:endParaRPr lang="es-CO"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07" marR="6507" marT="0" marB="0" anchor="ctr"/>
                </a:tc>
                <a:tc>
                  <a:txBody>
                    <a:bodyPr/>
                    <a:lstStyle/>
                    <a:p>
                      <a:pPr algn="ct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10000</a:t>
                      </a:r>
                      <a:endParaRPr lang="es-CO"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07" marR="6507" marT="0" marB="0" anchor="ctr"/>
                </a:tc>
                <a:tc>
                  <a:txBody>
                    <a:bodyPr/>
                    <a:lstStyle/>
                    <a:p>
                      <a:pPr algn="ct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12000</a:t>
                      </a:r>
                      <a:endParaRPr lang="es-CO"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07" marR="6507" marT="0" marB="0" anchor="ctr"/>
                </a:tc>
                <a:tc>
                  <a:txBody>
                    <a:bodyPr/>
                    <a:lstStyle/>
                    <a:p>
                      <a:pPr algn="ct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14000</a:t>
                      </a:r>
                      <a:endParaRPr lang="es-CO"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07" marR="6507" marT="0" marB="0" anchor="ctr"/>
                </a:tc>
                <a:tc>
                  <a:txBody>
                    <a:bodyPr/>
                    <a:lstStyle/>
                    <a:p>
                      <a:pPr algn="ct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16000</a:t>
                      </a:r>
                      <a:endParaRPr lang="es-CO"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07" marR="6507"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56777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106"/>
          <p:cNvGrpSpPr/>
          <p:nvPr/>
        </p:nvGrpSpPr>
        <p:grpSpPr>
          <a:xfrm>
            <a:off x="1775288" y="1155267"/>
            <a:ext cx="5282285" cy="923330"/>
            <a:chOff x="4113734" y="1419512"/>
            <a:chExt cx="7109038" cy="1242642"/>
          </a:xfrm>
        </p:grpSpPr>
        <p:sp>
          <p:nvSpPr>
            <p:cNvPr id="82"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3" name="TextBox 12"/>
            <p:cNvSpPr txBox="1"/>
            <p:nvPr/>
          </p:nvSpPr>
          <p:spPr>
            <a:xfrm>
              <a:off x="5486400" y="1419512"/>
              <a:ext cx="5736372" cy="1242642"/>
            </a:xfrm>
            <a:prstGeom prst="rect">
              <a:avLst/>
            </a:prstGeom>
            <a:noFill/>
          </p:spPr>
          <p:txBody>
            <a:bodyPr wrap="square" rtlCol="0" anchor="ctr">
              <a:spAutoFit/>
            </a:bodyPr>
            <a:lstStyle/>
            <a:p>
              <a:r>
                <a:rPr lang="es-CO" b="1" dirty="0"/>
                <a:t>Proyecto</a:t>
              </a:r>
              <a:endParaRPr lang="es-CO" dirty="0"/>
            </a:p>
            <a:p>
              <a:r>
                <a:rPr lang="es-CO" dirty="0"/>
                <a:t>Fomento y Fortalecimiento de la Extensión Universitaria</a:t>
              </a:r>
              <a:endParaRPr lang="es-CO" sz="1800" dirty="0"/>
            </a:p>
          </p:txBody>
        </p:sp>
        <p:sp>
          <p:nvSpPr>
            <p:cNvPr id="84"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grpSp>
        <p:nvGrpSpPr>
          <p:cNvPr id="85" name="Group 5"/>
          <p:cNvGrpSpPr/>
          <p:nvPr/>
        </p:nvGrpSpPr>
        <p:grpSpPr>
          <a:xfrm>
            <a:off x="3342273" y="3050180"/>
            <a:ext cx="5619499" cy="954107"/>
            <a:chOff x="4878898" y="3149245"/>
            <a:chExt cx="7560903" cy="1283729"/>
          </a:xfrm>
        </p:grpSpPr>
        <p:sp>
          <p:nvSpPr>
            <p:cNvPr id="86"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7" name="TextBox 20"/>
            <p:cNvSpPr txBox="1"/>
            <p:nvPr/>
          </p:nvSpPr>
          <p:spPr>
            <a:xfrm>
              <a:off x="6000693" y="3149245"/>
              <a:ext cx="6439108" cy="1283729"/>
            </a:xfrm>
            <a:prstGeom prst="rect">
              <a:avLst/>
            </a:prstGeom>
            <a:noFill/>
          </p:spPr>
          <p:txBody>
            <a:bodyPr wrap="square" rtlCol="0" anchor="ctr">
              <a:spAutoFit/>
            </a:bodyPr>
            <a:lstStyle/>
            <a:p>
              <a:r>
                <a:rPr lang="es-CO" sz="1400" b="1" dirty="0"/>
                <a:t>Proyecto</a:t>
              </a:r>
              <a:endParaRPr lang="es-CO" sz="1400" dirty="0"/>
            </a:p>
            <a:p>
              <a:r>
                <a:rPr lang="es-CO" sz="1400" dirty="0"/>
                <a:t>Promoción, comercialización y transferencia de capacidades institucionales a través de la prestación de Servicios de Extensión</a:t>
              </a:r>
              <a:endParaRPr lang="es-MX" sz="1400" dirty="0"/>
            </a:p>
          </p:txBody>
        </p:sp>
        <p:sp>
          <p:nvSpPr>
            <p:cNvPr id="88"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grpSp>
      <p:grpSp>
        <p:nvGrpSpPr>
          <p:cNvPr id="4" name="Grupo 3"/>
          <p:cNvGrpSpPr/>
          <p:nvPr/>
        </p:nvGrpSpPr>
        <p:grpSpPr>
          <a:xfrm>
            <a:off x="110744" y="2025981"/>
            <a:ext cx="3112173" cy="3112173"/>
            <a:chOff x="320020" y="2564903"/>
            <a:chExt cx="3112173" cy="3112173"/>
          </a:xfrm>
        </p:grpSpPr>
        <p:sp>
          <p:nvSpPr>
            <p:cNvPr id="166" name="Donut 2"/>
            <p:cNvSpPr/>
            <p:nvPr/>
          </p:nvSpPr>
          <p:spPr>
            <a:xfrm>
              <a:off x="467544" y="2708920"/>
              <a:ext cx="2829248" cy="2829248"/>
            </a:xfrm>
            <a:prstGeom prst="donut">
              <a:avLst>
                <a:gd name="adj" fmla="val 10687"/>
              </a:avLst>
            </a:prstGeom>
            <a:gradFill>
              <a:gsLst>
                <a:gs pos="16000">
                  <a:schemeClr val="bg1">
                    <a:lumMod val="9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67" name="Donut 101"/>
            <p:cNvSpPr/>
            <p:nvPr/>
          </p:nvSpPr>
          <p:spPr>
            <a:xfrm>
              <a:off x="320020" y="2564903"/>
              <a:ext cx="3112173" cy="3112173"/>
            </a:xfrm>
            <a:prstGeom prst="donut">
              <a:avLst>
                <a:gd name="adj" fmla="val 1514"/>
              </a:avLst>
            </a:prstGeom>
            <a:gradFill>
              <a:gsLst>
                <a:gs pos="16000">
                  <a:schemeClr val="bg1">
                    <a:lumMod val="8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76" name="TextBox 20"/>
            <p:cNvSpPr txBox="1"/>
            <p:nvPr/>
          </p:nvSpPr>
          <p:spPr>
            <a:xfrm>
              <a:off x="821363" y="3089937"/>
              <a:ext cx="2160240" cy="2062103"/>
            </a:xfrm>
            <a:prstGeom prst="rect">
              <a:avLst/>
            </a:prstGeom>
            <a:noFill/>
          </p:spPr>
          <p:txBody>
            <a:bodyPr wrap="square" rtlCol="0" anchor="ctr">
              <a:spAutoFit/>
            </a:bodyPr>
            <a:lstStyle/>
            <a:p>
              <a:pPr algn="ctr"/>
              <a:r>
                <a:rPr lang="es-CO" sz="1600" b="1" dirty="0">
                  <a:solidFill>
                    <a:schemeClr val="bg2">
                      <a:lumMod val="50000"/>
                    </a:schemeClr>
                  </a:solidFill>
                </a:rPr>
                <a:t>Programa 2</a:t>
              </a:r>
            </a:p>
            <a:p>
              <a:pPr algn="ctr"/>
              <a:r>
                <a:rPr lang="es-CO" sz="1600" b="1" dirty="0"/>
                <a:t>Consolidación de la Extensión institucional con impacto en la sociedad y reconocimiento nacional e internacional</a:t>
              </a:r>
            </a:p>
          </p:txBody>
        </p:sp>
      </p:grpSp>
      <p:sp>
        <p:nvSpPr>
          <p:cNvPr id="3" name="CuadroTexto 2"/>
          <p:cNvSpPr txBox="1"/>
          <p:nvPr/>
        </p:nvSpPr>
        <p:spPr>
          <a:xfrm>
            <a:off x="3168734" y="2004411"/>
            <a:ext cx="5321866" cy="1015663"/>
          </a:xfrm>
          <a:prstGeom prst="rect">
            <a:avLst/>
          </a:prstGeom>
          <a:noFill/>
        </p:spPr>
        <p:txBody>
          <a:bodyPr wrap="square" rtlCol="0">
            <a:spAutoFit/>
          </a:bodyPr>
          <a:lstStyle/>
          <a:p>
            <a:pPr marL="285750" indent="-285750">
              <a:buFont typeface="Arial" panose="020B0604020202020204" pitchFamily="34" charset="0"/>
              <a:buChar char="•"/>
            </a:pPr>
            <a:r>
              <a:rPr lang="es-CO" sz="1200" dirty="0">
                <a:solidFill>
                  <a:schemeClr val="accent2">
                    <a:lumMod val="75000"/>
                  </a:schemeClr>
                </a:solidFill>
              </a:rPr>
              <a:t>Estrategias de fomento de la cultura de Registro de actividades de extensión</a:t>
            </a:r>
          </a:p>
          <a:p>
            <a:pPr marL="285750" indent="-285750">
              <a:buFont typeface="Arial" panose="020B0604020202020204" pitchFamily="34" charset="0"/>
              <a:buChar char="•"/>
            </a:pPr>
            <a:r>
              <a:rPr lang="es-CO" sz="1200" dirty="0">
                <a:solidFill>
                  <a:schemeClr val="accent2">
                    <a:lumMod val="75000"/>
                  </a:schemeClr>
                </a:solidFill>
              </a:rPr>
              <a:t>Fortalecimiento institucional de la Educación Continua</a:t>
            </a:r>
          </a:p>
          <a:p>
            <a:pPr marL="285750" indent="-285750">
              <a:buFont typeface="Arial" panose="020B0604020202020204" pitchFamily="34" charset="0"/>
              <a:buChar char="•"/>
            </a:pPr>
            <a:r>
              <a:rPr lang="es-CO" sz="1200" dirty="0">
                <a:solidFill>
                  <a:schemeClr val="accent2">
                    <a:lumMod val="75000"/>
                  </a:schemeClr>
                </a:solidFill>
              </a:rPr>
              <a:t>Desarrollo y Plan de Formación continua dirigido a ejecutores de extensión universitaria</a:t>
            </a:r>
          </a:p>
          <a:p>
            <a:pPr marL="285750" indent="-285750">
              <a:buFont typeface="Arial" panose="020B0604020202020204" pitchFamily="34" charset="0"/>
              <a:buChar char="•"/>
            </a:pPr>
            <a:r>
              <a:rPr lang="es-CO" sz="1200" dirty="0">
                <a:solidFill>
                  <a:schemeClr val="accent2">
                    <a:lumMod val="75000"/>
                  </a:schemeClr>
                </a:solidFill>
              </a:rPr>
              <a:t>Convocatorias Internas y Externas para Financiación de Extensión</a:t>
            </a:r>
          </a:p>
        </p:txBody>
      </p:sp>
      <p:sp>
        <p:nvSpPr>
          <p:cNvPr id="28" name="CuadroTexto 27"/>
          <p:cNvSpPr txBox="1"/>
          <p:nvPr/>
        </p:nvSpPr>
        <p:spPr>
          <a:xfrm>
            <a:off x="4007625" y="4002029"/>
            <a:ext cx="4922586" cy="830997"/>
          </a:xfrm>
          <a:prstGeom prst="rect">
            <a:avLst/>
          </a:prstGeom>
          <a:noFill/>
        </p:spPr>
        <p:txBody>
          <a:bodyPr wrap="square" rtlCol="0">
            <a:spAutoFit/>
          </a:bodyPr>
          <a:lstStyle/>
          <a:p>
            <a:pPr marL="285750" indent="-285750" algn="just">
              <a:buFont typeface="Arial" panose="020B0604020202020204" pitchFamily="34" charset="0"/>
              <a:buChar char="•"/>
            </a:pPr>
            <a:r>
              <a:rPr lang="es-CO" sz="1200" dirty="0">
                <a:solidFill>
                  <a:schemeClr val="accent2">
                    <a:lumMod val="75000"/>
                  </a:schemeClr>
                </a:solidFill>
              </a:rPr>
              <a:t>Promoción y comercialización de capacidades institucionales</a:t>
            </a:r>
          </a:p>
          <a:p>
            <a:pPr marL="285750" indent="-285750" algn="just">
              <a:buFont typeface="Arial" panose="020B0604020202020204" pitchFamily="34" charset="0"/>
              <a:buChar char="•"/>
            </a:pPr>
            <a:r>
              <a:rPr lang="es-CO" sz="1200" dirty="0">
                <a:solidFill>
                  <a:schemeClr val="accent2">
                    <a:lumMod val="75000"/>
                  </a:schemeClr>
                </a:solidFill>
              </a:rPr>
              <a:t>Vinculación de entidades para la prestación de servicios de extensión</a:t>
            </a:r>
          </a:p>
          <a:p>
            <a:pPr marL="285750" indent="-285750" algn="just">
              <a:buFont typeface="Arial" panose="020B0604020202020204" pitchFamily="34" charset="0"/>
              <a:buChar char="•"/>
            </a:pPr>
            <a:r>
              <a:rPr lang="es-CO" sz="1200" dirty="0">
                <a:solidFill>
                  <a:schemeClr val="accent2">
                    <a:lumMod val="75000"/>
                  </a:schemeClr>
                </a:solidFill>
              </a:rPr>
              <a:t>Creación, fortalecimiento y posicionamiento de espacios de apropiación social del conocimiento. </a:t>
            </a:r>
          </a:p>
        </p:txBody>
      </p:sp>
      <p:grpSp>
        <p:nvGrpSpPr>
          <p:cNvPr id="17" name="Group 5"/>
          <p:cNvGrpSpPr/>
          <p:nvPr/>
        </p:nvGrpSpPr>
        <p:grpSpPr>
          <a:xfrm>
            <a:off x="2751175" y="4871500"/>
            <a:ext cx="5502484" cy="923330"/>
            <a:chOff x="4878898" y="3154509"/>
            <a:chExt cx="7403463" cy="1242319"/>
          </a:xfrm>
        </p:grpSpPr>
        <p:sp>
          <p:nvSpPr>
            <p:cNvPr id="18"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9" name="TextBox 20"/>
            <p:cNvSpPr txBox="1"/>
            <p:nvPr/>
          </p:nvSpPr>
          <p:spPr>
            <a:xfrm>
              <a:off x="6041519" y="3154509"/>
              <a:ext cx="6240842" cy="1242319"/>
            </a:xfrm>
            <a:prstGeom prst="rect">
              <a:avLst/>
            </a:prstGeom>
            <a:noFill/>
          </p:spPr>
          <p:txBody>
            <a:bodyPr wrap="square" rtlCol="0" anchor="ctr">
              <a:spAutoFit/>
            </a:bodyPr>
            <a:lstStyle/>
            <a:p>
              <a:r>
                <a:rPr lang="es-CO" b="1" dirty="0"/>
                <a:t>Proyecto</a:t>
              </a:r>
              <a:endParaRPr lang="es-CO" dirty="0"/>
            </a:p>
            <a:p>
              <a:r>
                <a:rPr lang="es-CO" dirty="0"/>
                <a:t>Vinculación de los estudiantes en el entorno a través de las prácticas universitarias</a:t>
              </a:r>
              <a:endParaRPr lang="es-MX" sz="1800" dirty="0"/>
            </a:p>
          </p:txBody>
        </p:sp>
        <p:sp>
          <p:nvSpPr>
            <p:cNvPr id="20"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3</a:t>
              </a:r>
            </a:p>
          </p:txBody>
        </p:sp>
      </p:grpSp>
      <p:sp>
        <p:nvSpPr>
          <p:cNvPr id="21" name="CuadroTexto 20"/>
          <p:cNvSpPr txBox="1"/>
          <p:nvPr/>
        </p:nvSpPr>
        <p:spPr>
          <a:xfrm>
            <a:off x="4007625" y="5774532"/>
            <a:ext cx="4922586" cy="830997"/>
          </a:xfrm>
          <a:prstGeom prst="rect">
            <a:avLst/>
          </a:prstGeom>
          <a:noFill/>
        </p:spPr>
        <p:txBody>
          <a:bodyPr wrap="square" rtlCol="0">
            <a:spAutoFit/>
          </a:bodyPr>
          <a:lstStyle/>
          <a:p>
            <a:pPr marL="285750" indent="-285750" algn="just">
              <a:buFont typeface="Arial" panose="020B0604020202020204" pitchFamily="34" charset="0"/>
              <a:buChar char="•"/>
            </a:pPr>
            <a:r>
              <a:rPr lang="es-CO" sz="1200" dirty="0">
                <a:solidFill>
                  <a:schemeClr val="accent2">
                    <a:lumMod val="75000"/>
                  </a:schemeClr>
                </a:solidFill>
              </a:rPr>
              <a:t>Mejoramiento continuo programa prácticas Universitarias</a:t>
            </a:r>
          </a:p>
          <a:p>
            <a:pPr marL="285750" indent="-285750" algn="just">
              <a:buFont typeface="Arial" panose="020B0604020202020204" pitchFamily="34" charset="0"/>
              <a:buChar char="•"/>
            </a:pPr>
            <a:r>
              <a:rPr lang="es-CO" sz="1200" dirty="0">
                <a:solidFill>
                  <a:schemeClr val="accent2">
                    <a:lumMod val="75000"/>
                  </a:schemeClr>
                </a:solidFill>
              </a:rPr>
              <a:t>Estrategias de fortalecimiento de Ofertas de práctica universitaria</a:t>
            </a:r>
          </a:p>
          <a:p>
            <a:pPr marL="285750" indent="-285750" algn="just">
              <a:buFont typeface="Arial" panose="020B0604020202020204" pitchFamily="34" charset="0"/>
              <a:buChar char="•"/>
            </a:pPr>
            <a:r>
              <a:rPr lang="es-CO" sz="1200" dirty="0">
                <a:solidFill>
                  <a:schemeClr val="accent2">
                    <a:lumMod val="75000"/>
                  </a:schemeClr>
                </a:solidFill>
              </a:rPr>
              <a:t>Estrategias de promoción y difusión del programa de prácticas en la comunidad estudiantil</a:t>
            </a:r>
          </a:p>
        </p:txBody>
      </p:sp>
      <p:sp>
        <p:nvSpPr>
          <p:cNvPr id="23" name="Título 1"/>
          <p:cNvSpPr>
            <a:spLocks noGrp="1"/>
          </p:cNvSpPr>
          <p:nvPr>
            <p:ph type="title"/>
          </p:nvPr>
        </p:nvSpPr>
        <p:spPr>
          <a:xfrm>
            <a:off x="418992" y="502929"/>
            <a:ext cx="8229600" cy="749905"/>
          </a:xfrm>
        </p:spPr>
        <p:txBody>
          <a:bodyPr/>
          <a:lstStyle/>
          <a:p>
            <a:r>
              <a:rPr lang="es-CO" sz="3200" dirty="0"/>
              <a:t>Proyectos y Planes Operativos</a:t>
            </a:r>
            <a:br>
              <a:rPr lang="es-CO" sz="3200" dirty="0"/>
            </a:br>
            <a:r>
              <a:rPr lang="es-CO" sz="3200" dirty="0"/>
              <a:t>del programa 2</a:t>
            </a:r>
            <a:br>
              <a:rPr lang="es-ES" sz="3200" dirty="0">
                <a:solidFill>
                  <a:srgbClr val="C00000"/>
                </a:solidFill>
                <a:cs typeface="Arial" panose="020B0604020202020204" pitchFamily="34" charset="0"/>
              </a:rPr>
            </a:br>
            <a:r>
              <a:rPr lang="es-CO" sz="3200" b="1" dirty="0"/>
              <a:t> </a:t>
            </a:r>
            <a:endParaRPr lang="es-CO" sz="3200" b="1" dirty="0">
              <a:solidFill>
                <a:srgbClr val="FF0000"/>
              </a:solidFill>
            </a:endParaRPr>
          </a:p>
        </p:txBody>
      </p:sp>
    </p:spTree>
    <p:extLst>
      <p:ext uri="{BB962C8B-B14F-4D97-AF65-F5344CB8AC3E}">
        <p14:creationId xmlns:p14="http://schemas.microsoft.com/office/powerpoint/2010/main" val="601577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p:nvPr/>
        </p:nvSpPr>
        <p:spPr>
          <a:xfrm rot="297575">
            <a:off x="380134" y="1556615"/>
            <a:ext cx="8152179" cy="986563"/>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4" name="Rectangle 10"/>
          <p:cNvSpPr/>
          <p:nvPr/>
        </p:nvSpPr>
        <p:spPr>
          <a:xfrm>
            <a:off x="466305" y="1310823"/>
            <a:ext cx="8163421" cy="1491644"/>
          </a:xfrm>
          <a:prstGeom prst="rect">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400" kern="0" dirty="0">
              <a:solidFill>
                <a:schemeClr val="bg1"/>
              </a:solidFill>
              <a:latin typeface="Arial" panose="020B0604020202020204" pitchFamily="34" charset="0"/>
              <a:cs typeface="Arial" panose="020B0604020202020204" pitchFamily="34" charset="0"/>
            </a:endParaRPr>
          </a:p>
        </p:txBody>
      </p:sp>
      <p:sp>
        <p:nvSpPr>
          <p:cNvPr id="15" name="Rounded Rectangle 5"/>
          <p:cNvSpPr/>
          <p:nvPr/>
        </p:nvSpPr>
        <p:spPr>
          <a:xfrm>
            <a:off x="369280" y="993507"/>
            <a:ext cx="2814814" cy="523686"/>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rgbClr val="002060"/>
                </a:solidFill>
                <a:latin typeface="Arial" panose="020B0604020202020204" pitchFamily="34" charset="0"/>
                <a:cs typeface="Arial" panose="020B0604020202020204" pitchFamily="34" charset="0"/>
              </a:rPr>
              <a:t>Descripción del programa</a:t>
            </a:r>
          </a:p>
        </p:txBody>
      </p:sp>
      <p:sp>
        <p:nvSpPr>
          <p:cNvPr id="16" name="TextBox 6"/>
          <p:cNvSpPr txBox="1"/>
          <p:nvPr/>
        </p:nvSpPr>
        <p:spPr>
          <a:xfrm>
            <a:off x="663367" y="1565182"/>
            <a:ext cx="7769295" cy="1169551"/>
          </a:xfrm>
          <a:prstGeom prst="rect">
            <a:avLst/>
          </a:prstGeom>
          <a:noFill/>
        </p:spPr>
        <p:txBody>
          <a:bodyPr wrap="square" rtlCol="0">
            <a:spAutoFit/>
          </a:bodyPr>
          <a:lstStyle/>
          <a:p>
            <a:pPr lvl="0" algn="just"/>
            <a:r>
              <a:rPr lang="es-CO" sz="1000" dirty="0">
                <a:solidFill>
                  <a:schemeClr val="bg1"/>
                </a:solidFill>
                <a:latin typeface="Arial" panose="020B0604020202020204" pitchFamily="34" charset="0"/>
                <a:cs typeface="Arial" panose="020B0604020202020204" pitchFamily="34" charset="0"/>
              </a:rPr>
              <a:t>Está orientado al fortalecimiento de la gestión y transferencia de los activos de conocimiento, el fomento de la cultura de la vigilancia tecnológica e inteligencia competitiva y la implementación de una ruta de emprendimiento que contribuya a articular los procesos internos y externos impactando el desarrollo de las habilidades emprendedoras en la comunidad universitaria. </a:t>
            </a:r>
          </a:p>
          <a:p>
            <a:pPr lvl="0" algn="just"/>
            <a:endParaRPr lang="es-CO" sz="1000" dirty="0">
              <a:solidFill>
                <a:schemeClr val="bg1"/>
              </a:solidFill>
              <a:latin typeface="Arial" panose="020B0604020202020204" pitchFamily="34" charset="0"/>
              <a:cs typeface="Arial" panose="020B0604020202020204" pitchFamily="34" charset="0"/>
            </a:endParaRPr>
          </a:p>
          <a:p>
            <a:pPr lvl="0" algn="just"/>
            <a:r>
              <a:rPr lang="es-CO" sz="1000" dirty="0">
                <a:solidFill>
                  <a:schemeClr val="bg1"/>
                </a:solidFill>
                <a:latin typeface="Arial" panose="020B0604020202020204" pitchFamily="34" charset="0"/>
                <a:cs typeface="Arial" panose="020B0604020202020204" pitchFamily="34" charset="0"/>
              </a:rPr>
              <a:t>En este contexto el Centro de Innovación y Desarrollo Tecnológico CIDT, el Centro de Desarrollo Tecnológico con énfasis en agroindustria y el Nodo de Biodiversidad con énfasis en Negocios Verdes, Servicios Ecosistémicos y conocimiento ancestral, se constituyen en actores institucionales que dinamizan los procesos para avanzar hacia las apuestas </a:t>
            </a:r>
            <a:endParaRPr lang="es-CO" sz="1000" kern="0" dirty="0">
              <a:solidFill>
                <a:schemeClr val="bg1"/>
              </a:solidFill>
              <a:latin typeface="Arial" panose="020B0604020202020204" pitchFamily="34" charset="0"/>
              <a:cs typeface="Arial" panose="020B0604020202020204" pitchFamily="34" charset="0"/>
            </a:endParaRPr>
          </a:p>
        </p:txBody>
      </p:sp>
      <p:sp>
        <p:nvSpPr>
          <p:cNvPr id="4" name="Rectángulo 3"/>
          <p:cNvSpPr/>
          <p:nvPr/>
        </p:nvSpPr>
        <p:spPr>
          <a:xfrm>
            <a:off x="59267" y="64684"/>
            <a:ext cx="1801845"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2" name="Group 106"/>
          <p:cNvGrpSpPr/>
          <p:nvPr/>
        </p:nvGrpSpPr>
        <p:grpSpPr>
          <a:xfrm>
            <a:off x="37460" y="34815"/>
            <a:ext cx="5233295" cy="833754"/>
            <a:chOff x="4113734" y="1462930"/>
            <a:chExt cx="7043108" cy="1122088"/>
          </a:xfrm>
        </p:grpSpPr>
        <p:sp>
          <p:nvSpPr>
            <p:cNvPr id="2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Arial" panose="020B0604020202020204" pitchFamily="34" charset="0"/>
                <a:cs typeface="Arial" panose="020B0604020202020204" pitchFamily="34" charset="0"/>
              </a:endParaRPr>
            </a:p>
          </p:txBody>
        </p:sp>
        <p:sp>
          <p:nvSpPr>
            <p:cNvPr id="25"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3</a:t>
              </a:r>
            </a:p>
          </p:txBody>
        </p:sp>
      </p:grpSp>
      <p:sp>
        <p:nvSpPr>
          <p:cNvPr id="27" name="Rounded Rectangle 5"/>
          <p:cNvSpPr/>
          <p:nvPr/>
        </p:nvSpPr>
        <p:spPr>
          <a:xfrm>
            <a:off x="352749" y="2941711"/>
            <a:ext cx="2814814" cy="513859"/>
          </a:xfrm>
          <a:prstGeom prst="roundRect">
            <a:avLst>
              <a:gd name="adj" fmla="val 50000"/>
            </a:avLst>
          </a:prstGeom>
          <a:solidFill>
            <a:schemeClr val="bg1"/>
          </a:solidFill>
          <a:ln>
            <a:solidFill>
              <a:schemeClr val="accent1">
                <a:lumMod val="75000"/>
              </a:schemeClr>
            </a:solid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rgbClr val="002060"/>
                </a:solidFill>
              </a:rPr>
              <a:t>Apuestas Estratégicas</a:t>
            </a:r>
          </a:p>
        </p:txBody>
      </p:sp>
      <p:sp>
        <p:nvSpPr>
          <p:cNvPr id="2" name="Rectángulo 1"/>
          <p:cNvSpPr/>
          <p:nvPr/>
        </p:nvSpPr>
        <p:spPr>
          <a:xfrm>
            <a:off x="871214" y="117487"/>
            <a:ext cx="7341453" cy="738664"/>
          </a:xfrm>
          <a:prstGeom prst="rect">
            <a:avLst/>
          </a:prstGeom>
        </p:spPr>
        <p:txBody>
          <a:bodyPr wrap="square">
            <a:spAutoFit/>
          </a:bodyPr>
          <a:lstStyle/>
          <a:p>
            <a:pPr algn="just"/>
            <a:r>
              <a:rPr lang="es-ES" sz="1400" b="1" dirty="0">
                <a:solidFill>
                  <a:schemeClr val="bg2">
                    <a:lumMod val="50000"/>
                  </a:schemeClr>
                </a:solidFill>
                <a:latin typeface="Arial" panose="020B0604020202020204" pitchFamily="34" charset="0"/>
                <a:cs typeface="Arial" panose="020B0604020202020204" pitchFamily="34" charset="0"/>
              </a:rPr>
              <a:t>Programa 3</a:t>
            </a:r>
          </a:p>
          <a:p>
            <a:pPr algn="just"/>
            <a:r>
              <a:rPr lang="es-ES" sz="1400" b="1" dirty="0">
                <a:latin typeface="Arial" panose="020B0604020202020204" pitchFamily="34" charset="0"/>
                <a:cs typeface="Arial" panose="020B0604020202020204" pitchFamily="34" charset="0"/>
              </a:rPr>
              <a:t>Gestión del Conocimiento, Innovación y Emprendimiento con impacto en la sociedad y reconocimiento nacional e internacional </a:t>
            </a:r>
            <a:endParaRPr lang="es-CO" sz="1400" b="1" dirty="0">
              <a:latin typeface="Arial" panose="020B0604020202020204" pitchFamily="34" charset="0"/>
              <a:cs typeface="Arial" panose="020B0604020202020204" pitchFamily="34" charset="0"/>
            </a:endParaRPr>
          </a:p>
        </p:txBody>
      </p:sp>
      <p:graphicFrame>
        <p:nvGraphicFramePr>
          <p:cNvPr id="17" name="Diagrama 16"/>
          <p:cNvGraphicFramePr/>
          <p:nvPr/>
        </p:nvGraphicFramePr>
        <p:xfrm>
          <a:off x="256180" y="3750733"/>
          <a:ext cx="8760820" cy="264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6819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a 11"/>
          <p:cNvGraphicFramePr>
            <a:graphicFrameLocks noGrp="1"/>
          </p:cNvGraphicFramePr>
          <p:nvPr>
            <p:extLst>
              <p:ext uri="{D42A27DB-BD31-4B8C-83A1-F6EECF244321}">
                <p14:modId xmlns:p14="http://schemas.microsoft.com/office/powerpoint/2010/main" val="3902565641"/>
              </p:ext>
            </p:extLst>
          </p:nvPr>
        </p:nvGraphicFramePr>
        <p:xfrm>
          <a:off x="383113" y="1417369"/>
          <a:ext cx="8451540" cy="4746364"/>
        </p:xfrm>
        <a:graphic>
          <a:graphicData uri="http://schemas.openxmlformats.org/drawingml/2006/table">
            <a:tbl>
              <a:tblPr firstRow="1" firstCol="1" bandRow="1">
                <a:tableStyleId>{3B4B98B0-60AC-42C2-AFA5-B58CD77FA1E5}</a:tableStyleId>
              </a:tblPr>
              <a:tblGrid>
                <a:gridCol w="3577607">
                  <a:extLst>
                    <a:ext uri="{9D8B030D-6E8A-4147-A177-3AD203B41FA5}">
                      <a16:colId xmlns:a16="http://schemas.microsoft.com/office/drawing/2014/main" val="3349873158"/>
                    </a:ext>
                  </a:extLst>
                </a:gridCol>
                <a:gridCol w="1507067">
                  <a:extLst>
                    <a:ext uri="{9D8B030D-6E8A-4147-A177-3AD203B41FA5}">
                      <a16:colId xmlns:a16="http://schemas.microsoft.com/office/drawing/2014/main" val="2043317098"/>
                    </a:ext>
                  </a:extLst>
                </a:gridCol>
                <a:gridCol w="897466">
                  <a:extLst>
                    <a:ext uri="{9D8B030D-6E8A-4147-A177-3AD203B41FA5}">
                      <a16:colId xmlns:a16="http://schemas.microsoft.com/office/drawing/2014/main" val="3405429193"/>
                    </a:ext>
                  </a:extLst>
                </a:gridCol>
                <a:gridCol w="838200">
                  <a:extLst>
                    <a:ext uri="{9D8B030D-6E8A-4147-A177-3AD203B41FA5}">
                      <a16:colId xmlns:a16="http://schemas.microsoft.com/office/drawing/2014/main" val="2359458262"/>
                    </a:ext>
                  </a:extLst>
                </a:gridCol>
                <a:gridCol w="889000">
                  <a:extLst>
                    <a:ext uri="{9D8B030D-6E8A-4147-A177-3AD203B41FA5}">
                      <a16:colId xmlns:a16="http://schemas.microsoft.com/office/drawing/2014/main" val="1555395791"/>
                    </a:ext>
                  </a:extLst>
                </a:gridCol>
                <a:gridCol w="742200">
                  <a:extLst>
                    <a:ext uri="{9D8B030D-6E8A-4147-A177-3AD203B41FA5}">
                      <a16:colId xmlns:a16="http://schemas.microsoft.com/office/drawing/2014/main" val="2963958973"/>
                    </a:ext>
                  </a:extLst>
                </a:gridCol>
              </a:tblGrid>
              <a:tr h="265583">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Unidad de medida del 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gridSpan="4">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Metas</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61189851"/>
                  </a:ext>
                </a:extLst>
              </a:tr>
              <a:tr h="290204">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2020</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2022</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2025</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2028</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548975328"/>
                  </a:ext>
                </a:extLst>
              </a:tr>
              <a:tr h="806613">
                <a:tc>
                  <a:txBody>
                    <a:bodyPr/>
                    <a:lstStyle/>
                    <a:p>
                      <a:pPr algn="ctr">
                        <a:lnSpc>
                          <a:spcPct val="115000"/>
                        </a:lnSpc>
                        <a:spcAft>
                          <a:spcPts val="0"/>
                        </a:spcAft>
                      </a:pPr>
                      <a:r>
                        <a:rPr lang="es-CO" sz="13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de activos caracterizados con la metodología TRL, Número de estrategias de P.I implementadas</a:t>
                      </a:r>
                      <a:endParaRPr lang="es-CO" sz="1300" b="0" dirty="0">
                        <a:effectLst/>
                        <a:latin typeface="Arial" panose="020B0604020202020204" pitchFamily="34" charset="0"/>
                        <a:ea typeface="Calibri" panose="020F0502020204030204" pitchFamily="34" charset="0"/>
                        <a:cs typeface="Times New Roman" panose="02020603050405020304" pitchFamily="18" charset="0"/>
                      </a:endParaRPr>
                    </a:p>
                  </a:txBody>
                  <a:tcPr marL="32081" marR="32081" marT="0" marB="0" anchor="ctr">
                    <a:solidFill>
                      <a:schemeClr val="bg1"/>
                    </a:solidFill>
                  </a:tcPr>
                </a:tc>
                <a:tc>
                  <a:txBody>
                    <a:bodyPr/>
                    <a:lstStyle/>
                    <a:p>
                      <a:pPr algn="ctr">
                        <a:lnSpc>
                          <a:spcPct val="115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Número</a:t>
                      </a:r>
                      <a:endParaRPr lang="es-CO" sz="1300" dirty="0">
                        <a:effectLst/>
                        <a:latin typeface="Arial" panose="020B0604020202020204" pitchFamily="34" charset="0"/>
                        <a:ea typeface="Calibri" panose="020F0502020204030204" pitchFamily="34" charset="0"/>
                        <a:cs typeface="Times New Roman" panose="02020603050405020304" pitchFamily="18" charset="0"/>
                      </a:endParaRPr>
                    </a:p>
                  </a:txBody>
                  <a:tcPr marL="32081" marR="32081" marT="0" marB="0" anchor="ctr">
                    <a:solidFill>
                      <a:schemeClr val="bg1"/>
                    </a:solidFill>
                  </a:tcPr>
                </a:tc>
                <a:tc>
                  <a:txBody>
                    <a:bodyPr/>
                    <a:lstStyle/>
                    <a:p>
                      <a:pPr algn="ctr">
                        <a:lnSpc>
                          <a:spcPct val="115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a:t>
                      </a:r>
                      <a:endParaRPr lang="es-CO" sz="1300" dirty="0">
                        <a:effectLst/>
                        <a:latin typeface="Arial" panose="020B0604020202020204" pitchFamily="34" charset="0"/>
                        <a:ea typeface="Calibri" panose="020F0502020204030204" pitchFamily="34" charset="0"/>
                        <a:cs typeface="Times New Roman" panose="02020603050405020304" pitchFamily="18" charset="0"/>
                      </a:endParaRPr>
                    </a:p>
                  </a:txBody>
                  <a:tcPr marL="32081" marR="32081" marT="0" marB="0" anchor="ctr">
                    <a:solidFill>
                      <a:schemeClr val="bg1"/>
                    </a:solidFill>
                  </a:tcPr>
                </a:tc>
                <a:tc>
                  <a:txBody>
                    <a:bodyPr/>
                    <a:lstStyle/>
                    <a:p>
                      <a:pPr algn="ctr">
                        <a:lnSpc>
                          <a:spcPct val="115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es-CO" sz="1300" dirty="0">
                        <a:effectLst/>
                        <a:latin typeface="Arial" panose="020B0604020202020204" pitchFamily="34" charset="0"/>
                        <a:ea typeface="Calibri" panose="020F0502020204030204" pitchFamily="34" charset="0"/>
                        <a:cs typeface="Times New Roman" panose="02020603050405020304" pitchFamily="18" charset="0"/>
                      </a:endParaRPr>
                    </a:p>
                  </a:txBody>
                  <a:tcPr marL="32081" marR="32081" marT="0" marB="0" anchor="ctr">
                    <a:solidFill>
                      <a:schemeClr val="bg1"/>
                    </a:solidFill>
                  </a:tcPr>
                </a:tc>
                <a:tc>
                  <a:txBody>
                    <a:bodyPr/>
                    <a:lstStyle/>
                    <a:p>
                      <a:pPr algn="ctr">
                        <a:lnSpc>
                          <a:spcPct val="115000"/>
                        </a:lnSpc>
                        <a:spcAft>
                          <a:spcPts val="0"/>
                        </a:spcAft>
                      </a:pPr>
                      <a:r>
                        <a:rPr lang="es-CO"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a:t>
                      </a:r>
                      <a:endParaRPr lang="es-CO" sz="1300">
                        <a:effectLst/>
                        <a:latin typeface="Arial" panose="020B0604020202020204" pitchFamily="34" charset="0"/>
                        <a:ea typeface="Calibri" panose="020F0502020204030204" pitchFamily="34" charset="0"/>
                        <a:cs typeface="Times New Roman" panose="02020603050405020304" pitchFamily="18" charset="0"/>
                      </a:endParaRPr>
                    </a:p>
                  </a:txBody>
                  <a:tcPr marL="32081" marR="32081" marT="0" marB="0" anchor="ctr">
                    <a:solidFill>
                      <a:schemeClr val="bg1"/>
                    </a:solidFill>
                  </a:tcPr>
                </a:tc>
                <a:tc>
                  <a:txBody>
                    <a:bodyPr/>
                    <a:lstStyle/>
                    <a:p>
                      <a:pPr algn="ctr">
                        <a:lnSpc>
                          <a:spcPct val="115000"/>
                        </a:lnSpc>
                        <a:spcAft>
                          <a:spcPts val="0"/>
                        </a:spcAft>
                      </a:pPr>
                      <a:r>
                        <a:rPr lang="es-CO"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a:t>
                      </a:r>
                      <a:endParaRPr lang="es-CO" sz="1300">
                        <a:effectLst/>
                        <a:latin typeface="Arial" panose="020B0604020202020204" pitchFamily="34" charset="0"/>
                        <a:ea typeface="Calibri" panose="020F0502020204030204" pitchFamily="34" charset="0"/>
                        <a:cs typeface="Times New Roman" panose="02020603050405020304" pitchFamily="18" charset="0"/>
                      </a:endParaRPr>
                    </a:p>
                  </a:txBody>
                  <a:tcPr marL="32081" marR="32081" marT="0" marB="0" anchor="ctr">
                    <a:solidFill>
                      <a:schemeClr val="bg1"/>
                    </a:solidFill>
                  </a:tcPr>
                </a:tc>
                <a:extLst>
                  <a:ext uri="{0D108BD9-81ED-4DB2-BD59-A6C34878D82A}">
                    <a16:rowId xmlns:a16="http://schemas.microsoft.com/office/drawing/2014/main" val="842798677"/>
                  </a:ext>
                </a:extLst>
              </a:tr>
              <a:tr h="845991">
                <a:tc>
                  <a:txBody>
                    <a:bodyPr/>
                    <a:lstStyle/>
                    <a:p>
                      <a:pPr algn="ctr">
                        <a:lnSpc>
                          <a:spcPct val="115000"/>
                        </a:lnSpc>
                        <a:spcAft>
                          <a:spcPts val="0"/>
                        </a:spcAft>
                      </a:pPr>
                      <a:r>
                        <a:rPr lang="es-CO" sz="13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de activos de productos y/o servicios validados en entorno real, Número de activos de conocimiento ofertados</a:t>
                      </a:r>
                      <a:endParaRPr lang="es-CO" sz="1300" b="0" dirty="0">
                        <a:effectLst/>
                        <a:latin typeface="Arial" panose="020B0604020202020204" pitchFamily="34" charset="0"/>
                        <a:ea typeface="Calibri" panose="020F0502020204030204" pitchFamily="34" charset="0"/>
                        <a:cs typeface="Times New Roman" panose="02020603050405020304" pitchFamily="18" charset="0"/>
                      </a:endParaRPr>
                    </a:p>
                  </a:txBody>
                  <a:tcPr marL="32081" marR="32081" marT="0" marB="0" anchor="ctr"/>
                </a:tc>
                <a:tc>
                  <a:txBody>
                    <a:bodyPr/>
                    <a:lstStyle/>
                    <a:p>
                      <a:pPr algn="ctr">
                        <a:lnSpc>
                          <a:spcPct val="115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Número</a:t>
                      </a:r>
                      <a:endParaRPr lang="es-CO" sz="1300" dirty="0">
                        <a:effectLst/>
                        <a:latin typeface="Arial" panose="020B0604020202020204" pitchFamily="34" charset="0"/>
                        <a:ea typeface="Calibri" panose="020F0502020204030204" pitchFamily="34" charset="0"/>
                        <a:cs typeface="Times New Roman" panose="02020603050405020304" pitchFamily="18" charset="0"/>
                      </a:endParaRPr>
                    </a:p>
                  </a:txBody>
                  <a:tcPr marL="32081" marR="32081" marT="0" marB="0" anchor="ctr"/>
                </a:tc>
                <a:tc>
                  <a:txBody>
                    <a:bodyPr/>
                    <a:lstStyle/>
                    <a:p>
                      <a:pPr algn="ctr">
                        <a:lnSpc>
                          <a:spcPct val="115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s-CO" sz="1300" dirty="0">
                        <a:effectLst/>
                        <a:latin typeface="Arial" panose="020B0604020202020204" pitchFamily="34" charset="0"/>
                        <a:ea typeface="Calibri" panose="020F0502020204030204" pitchFamily="34" charset="0"/>
                        <a:cs typeface="Times New Roman" panose="02020603050405020304" pitchFamily="18" charset="0"/>
                      </a:endParaRPr>
                    </a:p>
                  </a:txBody>
                  <a:tcPr marL="32081" marR="32081" marT="0" marB="0" anchor="ctr"/>
                </a:tc>
                <a:tc>
                  <a:txBody>
                    <a:bodyPr/>
                    <a:lstStyle/>
                    <a:p>
                      <a:pPr algn="ctr">
                        <a:lnSpc>
                          <a:spcPct val="115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s-CO" sz="1300" dirty="0">
                        <a:effectLst/>
                        <a:latin typeface="Arial" panose="020B0604020202020204" pitchFamily="34" charset="0"/>
                        <a:ea typeface="Calibri" panose="020F0502020204030204" pitchFamily="34" charset="0"/>
                        <a:cs typeface="Times New Roman" panose="02020603050405020304" pitchFamily="18" charset="0"/>
                      </a:endParaRPr>
                    </a:p>
                  </a:txBody>
                  <a:tcPr marL="32081" marR="32081" marT="0" marB="0" anchor="ctr"/>
                </a:tc>
                <a:tc>
                  <a:txBody>
                    <a:bodyPr/>
                    <a:lstStyle/>
                    <a:p>
                      <a:pPr algn="ctr">
                        <a:lnSpc>
                          <a:spcPct val="115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s-CO" sz="1300" dirty="0">
                        <a:effectLst/>
                        <a:latin typeface="Arial" panose="020B0604020202020204" pitchFamily="34" charset="0"/>
                        <a:ea typeface="Calibri" panose="020F0502020204030204" pitchFamily="34" charset="0"/>
                        <a:cs typeface="Times New Roman" panose="02020603050405020304" pitchFamily="18" charset="0"/>
                      </a:endParaRPr>
                    </a:p>
                  </a:txBody>
                  <a:tcPr marL="32081" marR="32081" marT="0" marB="0" anchor="ctr"/>
                </a:tc>
                <a:tc>
                  <a:txBody>
                    <a:bodyPr/>
                    <a:lstStyle/>
                    <a:p>
                      <a:pPr algn="ctr">
                        <a:lnSpc>
                          <a:spcPct val="115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s-CO" sz="1300" dirty="0">
                        <a:effectLst/>
                        <a:latin typeface="Arial" panose="020B0604020202020204" pitchFamily="34" charset="0"/>
                        <a:ea typeface="Calibri" panose="020F0502020204030204" pitchFamily="34" charset="0"/>
                        <a:cs typeface="Times New Roman" panose="02020603050405020304" pitchFamily="18" charset="0"/>
                      </a:endParaRPr>
                    </a:p>
                  </a:txBody>
                  <a:tcPr marL="32081" marR="32081" marT="0" marB="0" anchor="ctr"/>
                </a:tc>
                <a:extLst>
                  <a:ext uri="{0D108BD9-81ED-4DB2-BD59-A6C34878D82A}">
                    <a16:rowId xmlns:a16="http://schemas.microsoft.com/office/drawing/2014/main" val="1743020706"/>
                  </a:ext>
                </a:extLst>
              </a:tr>
              <a:tr h="845991">
                <a:tc>
                  <a:txBody>
                    <a:bodyPr/>
                    <a:lstStyle/>
                    <a:p>
                      <a:pPr algn="ctr">
                        <a:lnSpc>
                          <a:spcPct val="115000"/>
                        </a:lnSpc>
                        <a:spcAft>
                          <a:spcPts val="0"/>
                        </a:spcAft>
                      </a:pPr>
                      <a:r>
                        <a:rPr lang="es-CO" sz="13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de emprendedores participando en las actividades de la ruta Barranqueros</a:t>
                      </a:r>
                      <a:endParaRPr lang="es-CO" sz="1300" b="0" dirty="0">
                        <a:effectLst/>
                        <a:latin typeface="Arial" panose="020B0604020202020204" pitchFamily="34" charset="0"/>
                        <a:ea typeface="Calibri" panose="020F0502020204030204" pitchFamily="34" charset="0"/>
                        <a:cs typeface="Times New Roman" panose="02020603050405020304" pitchFamily="18" charset="0"/>
                      </a:endParaRPr>
                    </a:p>
                  </a:txBody>
                  <a:tcPr marL="32081" marR="32081" marT="0" marB="0" anchor="ctr"/>
                </a:tc>
                <a:tc>
                  <a:txBody>
                    <a:bodyPr/>
                    <a:lstStyle/>
                    <a:p>
                      <a:pPr algn="ctr">
                        <a:lnSpc>
                          <a:spcPct val="115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Número</a:t>
                      </a:r>
                      <a:endParaRPr lang="es-CO" sz="1300" dirty="0">
                        <a:effectLst/>
                        <a:latin typeface="Arial" panose="020B0604020202020204" pitchFamily="34" charset="0"/>
                        <a:ea typeface="Calibri" panose="020F0502020204030204" pitchFamily="34" charset="0"/>
                        <a:cs typeface="Times New Roman" panose="02020603050405020304" pitchFamily="18" charset="0"/>
                      </a:endParaRPr>
                    </a:p>
                  </a:txBody>
                  <a:tcPr marL="32081" marR="32081" marT="0" marB="0" anchor="ctr"/>
                </a:tc>
                <a:tc>
                  <a:txBody>
                    <a:bodyPr/>
                    <a:lstStyle/>
                    <a:p>
                      <a:pPr algn="ctr">
                        <a:lnSpc>
                          <a:spcPct val="115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es-CO" sz="1300" dirty="0">
                        <a:effectLst/>
                        <a:latin typeface="Arial" panose="020B0604020202020204" pitchFamily="34" charset="0"/>
                        <a:ea typeface="Calibri" panose="020F0502020204030204" pitchFamily="34" charset="0"/>
                        <a:cs typeface="Times New Roman" panose="02020603050405020304" pitchFamily="18" charset="0"/>
                      </a:endParaRPr>
                    </a:p>
                  </a:txBody>
                  <a:tcPr marL="32081" marR="32081" marT="0" marB="0" anchor="ctr"/>
                </a:tc>
                <a:tc>
                  <a:txBody>
                    <a:bodyPr/>
                    <a:lstStyle/>
                    <a:p>
                      <a:pPr algn="ctr">
                        <a:lnSpc>
                          <a:spcPct val="115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a:t>
                      </a:r>
                      <a:endParaRPr lang="es-CO" sz="1300" dirty="0">
                        <a:effectLst/>
                        <a:latin typeface="Arial" panose="020B0604020202020204" pitchFamily="34" charset="0"/>
                        <a:ea typeface="Calibri" panose="020F0502020204030204" pitchFamily="34" charset="0"/>
                        <a:cs typeface="Times New Roman" panose="02020603050405020304" pitchFamily="18" charset="0"/>
                      </a:endParaRPr>
                    </a:p>
                  </a:txBody>
                  <a:tcPr marL="32081" marR="32081" marT="0" marB="0" anchor="ctr"/>
                </a:tc>
                <a:tc>
                  <a:txBody>
                    <a:bodyPr/>
                    <a:lstStyle/>
                    <a:p>
                      <a:pPr algn="ctr">
                        <a:lnSpc>
                          <a:spcPct val="115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300</a:t>
                      </a:r>
                      <a:endParaRPr lang="es-CO" sz="1300" dirty="0">
                        <a:effectLst/>
                        <a:latin typeface="Arial" panose="020B0604020202020204" pitchFamily="34" charset="0"/>
                        <a:ea typeface="Calibri" panose="020F0502020204030204" pitchFamily="34" charset="0"/>
                        <a:cs typeface="Times New Roman" panose="02020603050405020304" pitchFamily="18" charset="0"/>
                      </a:endParaRPr>
                    </a:p>
                  </a:txBody>
                  <a:tcPr marL="32081" marR="32081" marT="0" marB="0" anchor="ctr"/>
                </a:tc>
                <a:tc>
                  <a:txBody>
                    <a:bodyPr/>
                    <a:lstStyle/>
                    <a:p>
                      <a:pPr algn="ctr">
                        <a:lnSpc>
                          <a:spcPct val="115000"/>
                        </a:lnSpc>
                        <a:spcAft>
                          <a:spcPts val="0"/>
                        </a:spcAft>
                      </a:pPr>
                      <a:r>
                        <a:rPr lang="es-CO"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400</a:t>
                      </a:r>
                      <a:endParaRPr lang="es-CO" sz="1300">
                        <a:effectLst/>
                        <a:latin typeface="Arial" panose="020B0604020202020204" pitchFamily="34" charset="0"/>
                        <a:ea typeface="Calibri" panose="020F0502020204030204" pitchFamily="34" charset="0"/>
                        <a:cs typeface="Times New Roman" panose="02020603050405020304" pitchFamily="18" charset="0"/>
                      </a:endParaRPr>
                    </a:p>
                  </a:txBody>
                  <a:tcPr marL="32081" marR="32081" marT="0" marB="0" anchor="ctr"/>
                </a:tc>
                <a:extLst>
                  <a:ext uri="{0D108BD9-81ED-4DB2-BD59-A6C34878D82A}">
                    <a16:rowId xmlns:a16="http://schemas.microsoft.com/office/drawing/2014/main" val="10004"/>
                  </a:ext>
                </a:extLst>
              </a:tr>
              <a:tr h="845991">
                <a:tc>
                  <a:txBody>
                    <a:bodyPr/>
                    <a:lstStyle/>
                    <a:p>
                      <a:pPr algn="ctr">
                        <a:lnSpc>
                          <a:spcPct val="115000"/>
                        </a:lnSpc>
                        <a:spcAft>
                          <a:spcPts val="0"/>
                        </a:spcAft>
                      </a:pPr>
                      <a:r>
                        <a:rPr lang="es-CO" sz="13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de proyectos de base tecnológica formulados y /o ejecutados en el marco de alianzas estratégicas UEES</a:t>
                      </a:r>
                      <a:endParaRPr lang="es-CO" sz="1300" b="0" dirty="0">
                        <a:effectLst/>
                        <a:latin typeface="Arial" panose="020B0604020202020204" pitchFamily="34" charset="0"/>
                        <a:ea typeface="Calibri" panose="020F0502020204030204" pitchFamily="34" charset="0"/>
                        <a:cs typeface="Times New Roman" panose="02020603050405020304" pitchFamily="18" charset="0"/>
                      </a:endParaRPr>
                    </a:p>
                  </a:txBody>
                  <a:tcPr marL="32081" marR="32081" marT="0" marB="0" anchor="ctr"/>
                </a:tc>
                <a:tc>
                  <a:txBody>
                    <a:bodyPr/>
                    <a:lstStyle/>
                    <a:p>
                      <a:pPr algn="ctr">
                        <a:lnSpc>
                          <a:spcPct val="115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Número</a:t>
                      </a:r>
                      <a:endParaRPr lang="es-CO" sz="1300" dirty="0">
                        <a:effectLst/>
                        <a:latin typeface="Arial" panose="020B0604020202020204" pitchFamily="34" charset="0"/>
                        <a:ea typeface="Calibri" panose="020F0502020204030204" pitchFamily="34" charset="0"/>
                        <a:cs typeface="Times New Roman" panose="02020603050405020304" pitchFamily="18" charset="0"/>
                      </a:endParaRPr>
                    </a:p>
                  </a:txBody>
                  <a:tcPr marL="32081" marR="32081" marT="0" marB="0" anchor="ctr"/>
                </a:tc>
                <a:tc>
                  <a:txBody>
                    <a:bodyPr/>
                    <a:lstStyle/>
                    <a:p>
                      <a:pPr algn="ctr">
                        <a:lnSpc>
                          <a:spcPct val="115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s-CO" sz="1300" dirty="0">
                        <a:effectLst/>
                        <a:latin typeface="Arial" panose="020B0604020202020204" pitchFamily="34" charset="0"/>
                        <a:ea typeface="Calibri" panose="020F0502020204030204" pitchFamily="34" charset="0"/>
                        <a:cs typeface="Times New Roman" panose="02020603050405020304" pitchFamily="18" charset="0"/>
                      </a:endParaRPr>
                    </a:p>
                  </a:txBody>
                  <a:tcPr marL="32081" marR="32081" marT="0" marB="0" anchor="ctr"/>
                </a:tc>
                <a:tc>
                  <a:txBody>
                    <a:bodyPr/>
                    <a:lstStyle/>
                    <a:p>
                      <a:pPr algn="ctr">
                        <a:lnSpc>
                          <a:spcPct val="115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s-CO" sz="1300" dirty="0">
                        <a:effectLst/>
                        <a:latin typeface="Arial" panose="020B0604020202020204" pitchFamily="34" charset="0"/>
                        <a:ea typeface="Calibri" panose="020F0502020204030204" pitchFamily="34" charset="0"/>
                        <a:cs typeface="Times New Roman" panose="02020603050405020304" pitchFamily="18" charset="0"/>
                      </a:endParaRPr>
                    </a:p>
                  </a:txBody>
                  <a:tcPr marL="32081" marR="32081" marT="0" marB="0" anchor="ctr"/>
                </a:tc>
                <a:tc>
                  <a:txBody>
                    <a:bodyPr/>
                    <a:lstStyle/>
                    <a:p>
                      <a:pPr algn="ctr">
                        <a:lnSpc>
                          <a:spcPct val="115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endParaRPr lang="es-CO" sz="1300" dirty="0">
                        <a:effectLst/>
                        <a:latin typeface="Arial" panose="020B0604020202020204" pitchFamily="34" charset="0"/>
                        <a:ea typeface="Calibri" panose="020F0502020204030204" pitchFamily="34" charset="0"/>
                        <a:cs typeface="Times New Roman" panose="02020603050405020304" pitchFamily="18" charset="0"/>
                      </a:endParaRPr>
                    </a:p>
                  </a:txBody>
                  <a:tcPr marL="32081" marR="32081" marT="0" marB="0" anchor="ctr"/>
                </a:tc>
                <a:tc>
                  <a:txBody>
                    <a:bodyPr/>
                    <a:lstStyle/>
                    <a:p>
                      <a:pPr algn="ctr">
                        <a:lnSpc>
                          <a:spcPct val="115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es-CO" sz="1300" dirty="0">
                        <a:effectLst/>
                        <a:latin typeface="Arial" panose="020B0604020202020204" pitchFamily="34" charset="0"/>
                        <a:ea typeface="Calibri" panose="020F0502020204030204" pitchFamily="34" charset="0"/>
                        <a:cs typeface="Times New Roman" panose="02020603050405020304" pitchFamily="18" charset="0"/>
                      </a:endParaRPr>
                    </a:p>
                  </a:txBody>
                  <a:tcPr marL="32081" marR="32081" marT="0" marB="0" anchor="ctr"/>
                </a:tc>
                <a:extLst>
                  <a:ext uri="{0D108BD9-81ED-4DB2-BD59-A6C34878D82A}">
                    <a16:rowId xmlns:a16="http://schemas.microsoft.com/office/drawing/2014/main" val="10005"/>
                  </a:ext>
                </a:extLst>
              </a:tr>
              <a:tr h="845991">
                <a:tc>
                  <a:txBody>
                    <a:bodyPr/>
                    <a:lstStyle/>
                    <a:p>
                      <a:pPr algn="ctr">
                        <a:lnSpc>
                          <a:spcPct val="115000"/>
                        </a:lnSpc>
                        <a:spcAft>
                          <a:spcPts val="0"/>
                        </a:spcAft>
                      </a:pPr>
                      <a:r>
                        <a:rPr lang="es-CO" sz="13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Procesos para la agregación de valor en las cadenas priorizadas en el departamento (Aguacate, Cacao, Mora, café  y Plátano</a:t>
                      </a:r>
                      <a:r>
                        <a:rPr lang="es-CO" sz="13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s-CO" sz="1300" b="0" dirty="0">
                        <a:effectLst/>
                        <a:latin typeface="Arial" panose="020B0604020202020204" pitchFamily="34" charset="0"/>
                        <a:ea typeface="Calibri" panose="020F0502020204030204" pitchFamily="34" charset="0"/>
                        <a:cs typeface="Times New Roman" panose="02020603050405020304" pitchFamily="18" charset="0"/>
                      </a:endParaRPr>
                    </a:p>
                  </a:txBody>
                  <a:tcPr marL="32081" marR="32081" marT="0" marB="0" anchor="ctr">
                    <a:solidFill>
                      <a:schemeClr val="bg1"/>
                    </a:solidFill>
                  </a:tcPr>
                </a:tc>
                <a:tc>
                  <a:txBody>
                    <a:bodyPr/>
                    <a:lstStyle/>
                    <a:p>
                      <a:pPr algn="ctr">
                        <a:lnSpc>
                          <a:spcPct val="115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Número</a:t>
                      </a:r>
                      <a:endParaRPr lang="es-CO" sz="1300" dirty="0">
                        <a:effectLst/>
                        <a:latin typeface="Arial" panose="020B0604020202020204" pitchFamily="34" charset="0"/>
                        <a:ea typeface="Calibri" panose="020F0502020204030204" pitchFamily="34" charset="0"/>
                        <a:cs typeface="Times New Roman" panose="02020603050405020304" pitchFamily="18" charset="0"/>
                      </a:endParaRPr>
                    </a:p>
                  </a:txBody>
                  <a:tcPr marL="32081" marR="32081" marT="0" marB="0" anchor="ctr">
                    <a:solidFill>
                      <a:schemeClr val="bg1"/>
                    </a:solidFill>
                  </a:tcPr>
                </a:tc>
                <a:tc>
                  <a:txBody>
                    <a:bodyPr/>
                    <a:lstStyle/>
                    <a:p>
                      <a:pPr algn="ctr">
                        <a:lnSpc>
                          <a:spcPct val="115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s-CO" sz="1300" dirty="0">
                        <a:effectLst/>
                        <a:latin typeface="Arial" panose="020B0604020202020204" pitchFamily="34" charset="0"/>
                        <a:ea typeface="Calibri" panose="020F0502020204030204" pitchFamily="34" charset="0"/>
                        <a:cs typeface="Times New Roman" panose="02020603050405020304" pitchFamily="18" charset="0"/>
                      </a:endParaRPr>
                    </a:p>
                  </a:txBody>
                  <a:tcPr marL="32081" marR="32081" marT="0" marB="0" anchor="ctr">
                    <a:solidFill>
                      <a:schemeClr val="bg1"/>
                    </a:solidFill>
                  </a:tcPr>
                </a:tc>
                <a:tc>
                  <a:txBody>
                    <a:bodyPr/>
                    <a:lstStyle/>
                    <a:p>
                      <a:pPr algn="ctr">
                        <a:lnSpc>
                          <a:spcPct val="115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s-CO" sz="1300" dirty="0">
                        <a:effectLst/>
                        <a:latin typeface="Arial" panose="020B0604020202020204" pitchFamily="34" charset="0"/>
                        <a:ea typeface="Calibri" panose="020F0502020204030204" pitchFamily="34" charset="0"/>
                        <a:cs typeface="Times New Roman" panose="02020603050405020304" pitchFamily="18" charset="0"/>
                      </a:endParaRPr>
                    </a:p>
                  </a:txBody>
                  <a:tcPr marL="32081" marR="32081" marT="0" marB="0" anchor="ctr">
                    <a:solidFill>
                      <a:schemeClr val="bg1"/>
                    </a:solidFill>
                  </a:tcPr>
                </a:tc>
                <a:tc>
                  <a:txBody>
                    <a:bodyPr/>
                    <a:lstStyle/>
                    <a:p>
                      <a:pPr algn="ctr">
                        <a:lnSpc>
                          <a:spcPct val="115000"/>
                        </a:lnSpc>
                        <a:spcAft>
                          <a:spcPts val="0"/>
                        </a:spcAft>
                      </a:pPr>
                      <a:r>
                        <a:rPr lang="es-CO" sz="13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endParaRPr lang="es-CO" sz="1300" dirty="0">
                        <a:effectLst/>
                        <a:latin typeface="Arial" panose="020B0604020202020204" pitchFamily="34" charset="0"/>
                        <a:ea typeface="Calibri" panose="020F0502020204030204" pitchFamily="34" charset="0"/>
                        <a:cs typeface="Times New Roman" panose="02020603050405020304" pitchFamily="18" charset="0"/>
                      </a:endParaRPr>
                    </a:p>
                  </a:txBody>
                  <a:tcPr marL="32081" marR="32081" marT="0" marB="0" anchor="ctr">
                    <a:solidFill>
                      <a:schemeClr val="bg1"/>
                    </a:solidFill>
                  </a:tcPr>
                </a:tc>
                <a:tc>
                  <a:txBody>
                    <a:bodyPr/>
                    <a:lstStyle/>
                    <a:p>
                      <a:pPr algn="ctr">
                        <a:lnSpc>
                          <a:spcPct val="115000"/>
                        </a:lnSpc>
                        <a:spcAft>
                          <a:spcPts val="0"/>
                        </a:spcAft>
                      </a:pPr>
                      <a:r>
                        <a:rPr lang="es-CO" sz="13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endParaRPr lang="es-CO" sz="1300" dirty="0">
                        <a:effectLst/>
                        <a:latin typeface="Arial" panose="020B0604020202020204" pitchFamily="34" charset="0"/>
                        <a:ea typeface="Calibri" panose="020F0502020204030204" pitchFamily="34" charset="0"/>
                        <a:cs typeface="Times New Roman" panose="02020603050405020304" pitchFamily="18" charset="0"/>
                      </a:endParaRPr>
                    </a:p>
                  </a:txBody>
                  <a:tcPr marL="32081" marR="32081" marT="0" marB="0" anchor="ctr">
                    <a:solidFill>
                      <a:schemeClr val="bg1"/>
                    </a:solidFill>
                  </a:tcPr>
                </a:tc>
                <a:extLst>
                  <a:ext uri="{0D108BD9-81ED-4DB2-BD59-A6C34878D82A}">
                    <a16:rowId xmlns:a16="http://schemas.microsoft.com/office/drawing/2014/main" val="10006"/>
                  </a:ext>
                </a:extLst>
              </a:tr>
            </a:tbl>
          </a:graphicData>
        </a:graphic>
      </p:graphicFrame>
      <p:sp>
        <p:nvSpPr>
          <p:cNvPr id="4" name="Rectángulo 3"/>
          <p:cNvSpPr/>
          <p:nvPr/>
        </p:nvSpPr>
        <p:spPr>
          <a:xfrm>
            <a:off x="59267" y="64684"/>
            <a:ext cx="1801845"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2" name="Group 106"/>
          <p:cNvGrpSpPr/>
          <p:nvPr/>
        </p:nvGrpSpPr>
        <p:grpSpPr>
          <a:xfrm>
            <a:off x="37460" y="34815"/>
            <a:ext cx="5233295" cy="833754"/>
            <a:chOff x="4113734" y="1462930"/>
            <a:chExt cx="7043108" cy="1122088"/>
          </a:xfrm>
        </p:grpSpPr>
        <p:sp>
          <p:nvSpPr>
            <p:cNvPr id="2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Arial" panose="020B0604020202020204" pitchFamily="34" charset="0"/>
                <a:cs typeface="Arial" panose="020B0604020202020204" pitchFamily="34" charset="0"/>
              </a:endParaRPr>
            </a:p>
          </p:txBody>
        </p:sp>
        <p:sp>
          <p:nvSpPr>
            <p:cNvPr id="25"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3</a:t>
              </a:r>
            </a:p>
          </p:txBody>
        </p:sp>
      </p:grpSp>
      <p:sp>
        <p:nvSpPr>
          <p:cNvPr id="2" name="Rectángulo 1"/>
          <p:cNvSpPr/>
          <p:nvPr/>
        </p:nvSpPr>
        <p:spPr>
          <a:xfrm>
            <a:off x="871214" y="117487"/>
            <a:ext cx="7341453" cy="738664"/>
          </a:xfrm>
          <a:prstGeom prst="rect">
            <a:avLst/>
          </a:prstGeom>
        </p:spPr>
        <p:txBody>
          <a:bodyPr wrap="square">
            <a:spAutoFit/>
          </a:bodyPr>
          <a:lstStyle/>
          <a:p>
            <a:pPr algn="just"/>
            <a:r>
              <a:rPr lang="es-ES" sz="1400" b="1" dirty="0">
                <a:solidFill>
                  <a:schemeClr val="bg2">
                    <a:lumMod val="50000"/>
                  </a:schemeClr>
                </a:solidFill>
                <a:latin typeface="Arial" panose="020B0604020202020204" pitchFamily="34" charset="0"/>
                <a:cs typeface="Arial" panose="020B0604020202020204" pitchFamily="34" charset="0"/>
              </a:rPr>
              <a:t>Programa 3</a:t>
            </a:r>
          </a:p>
          <a:p>
            <a:pPr algn="just"/>
            <a:r>
              <a:rPr lang="es-ES" sz="1400" b="1" dirty="0">
                <a:latin typeface="Arial" panose="020B0604020202020204" pitchFamily="34" charset="0"/>
                <a:cs typeface="Arial" panose="020B0604020202020204" pitchFamily="34" charset="0"/>
              </a:rPr>
              <a:t>Gestión del Conocimiento, Innovación y Emprendimiento con impacto en la sociedad y reconocimiento nacional e internacional </a:t>
            </a:r>
            <a:endParaRPr lang="es-CO"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795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228600" y="1797548"/>
            <a:ext cx="8686800" cy="242150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CO" sz="1350" dirty="0"/>
          </a:p>
        </p:txBody>
      </p:sp>
      <p:graphicFrame>
        <p:nvGraphicFramePr>
          <p:cNvPr id="8" name="Diagrama 7"/>
          <p:cNvGraphicFramePr/>
          <p:nvPr/>
        </p:nvGraphicFramePr>
        <p:xfrm>
          <a:off x="514351" y="1606979"/>
          <a:ext cx="8115300" cy="2064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Rectángulo redondeado 20"/>
          <p:cNvSpPr/>
          <p:nvPr/>
        </p:nvSpPr>
        <p:spPr>
          <a:xfrm>
            <a:off x="3545886" y="4820422"/>
            <a:ext cx="1836204" cy="648072"/>
          </a:xfrm>
          <a:prstGeom prst="roundRect">
            <a:avLst/>
          </a:prstGeom>
          <a:solidFill>
            <a:schemeClr val="accent4">
              <a:lumMod val="60000"/>
              <a:lumOff val="4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CO" sz="1350" b="1" dirty="0"/>
              <a:t>Implementación y Ejecución</a:t>
            </a:r>
          </a:p>
        </p:txBody>
      </p:sp>
      <p:sp>
        <p:nvSpPr>
          <p:cNvPr id="14" name="CuadroTexto 13"/>
          <p:cNvSpPr txBox="1"/>
          <p:nvPr/>
        </p:nvSpPr>
        <p:spPr>
          <a:xfrm>
            <a:off x="4017127" y="4413133"/>
            <a:ext cx="1080120" cy="300082"/>
          </a:xfrm>
          <a:prstGeom prst="rect">
            <a:avLst/>
          </a:prstGeom>
          <a:noFill/>
        </p:spPr>
        <p:txBody>
          <a:bodyPr wrap="square" rtlCol="0">
            <a:spAutoFit/>
          </a:bodyPr>
          <a:lstStyle/>
          <a:p>
            <a:pPr algn="ctr"/>
            <a:r>
              <a:rPr lang="es-CO" sz="1350" b="1" dirty="0">
                <a:solidFill>
                  <a:srgbClr val="6699FF"/>
                </a:solidFill>
              </a:rPr>
              <a:t>Etapa 5</a:t>
            </a:r>
          </a:p>
        </p:txBody>
      </p:sp>
      <p:sp>
        <p:nvSpPr>
          <p:cNvPr id="16" name="Flecha abajo 15"/>
          <p:cNvSpPr/>
          <p:nvPr/>
        </p:nvSpPr>
        <p:spPr>
          <a:xfrm>
            <a:off x="4366547" y="4098717"/>
            <a:ext cx="270030" cy="324036"/>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sz="1350" dirty="0"/>
          </a:p>
        </p:txBody>
      </p:sp>
      <p:sp>
        <p:nvSpPr>
          <p:cNvPr id="7" name="Rectángulo 6"/>
          <p:cNvSpPr/>
          <p:nvPr/>
        </p:nvSpPr>
        <p:spPr>
          <a:xfrm>
            <a:off x="1493658" y="1494693"/>
            <a:ext cx="1026114" cy="20611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O" sz="1200" b="1" dirty="0">
                <a:latin typeface="Arial" panose="020B0604020202020204" pitchFamily="34" charset="0"/>
                <a:cs typeface="Arial" panose="020B0604020202020204" pitchFamily="34" charset="0"/>
              </a:rPr>
              <a:t>2017 - 2018</a:t>
            </a:r>
          </a:p>
        </p:txBody>
      </p:sp>
      <p:sp>
        <p:nvSpPr>
          <p:cNvPr id="17" name="Rectángulo 16"/>
          <p:cNvSpPr/>
          <p:nvPr/>
        </p:nvSpPr>
        <p:spPr>
          <a:xfrm>
            <a:off x="3383869" y="1494693"/>
            <a:ext cx="762745" cy="20611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O" sz="1350" b="1" dirty="0">
                <a:latin typeface="Arial" panose="020B0604020202020204" pitchFamily="34" charset="0"/>
                <a:cs typeface="Arial" panose="020B0604020202020204" pitchFamily="34" charset="0"/>
              </a:rPr>
              <a:t>2018</a:t>
            </a:r>
          </a:p>
        </p:txBody>
      </p:sp>
      <p:sp>
        <p:nvSpPr>
          <p:cNvPr id="18" name="Rectángulo 17"/>
          <p:cNvSpPr/>
          <p:nvPr/>
        </p:nvSpPr>
        <p:spPr>
          <a:xfrm>
            <a:off x="5091684" y="1485425"/>
            <a:ext cx="762745" cy="20611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O" sz="1350" b="1" dirty="0">
                <a:latin typeface="Arial" panose="020B0604020202020204" pitchFamily="34" charset="0"/>
                <a:cs typeface="Arial" panose="020B0604020202020204" pitchFamily="34" charset="0"/>
              </a:rPr>
              <a:t>2019</a:t>
            </a:r>
          </a:p>
        </p:txBody>
      </p:sp>
      <p:sp>
        <p:nvSpPr>
          <p:cNvPr id="19" name="Rectángulo 18"/>
          <p:cNvSpPr/>
          <p:nvPr/>
        </p:nvSpPr>
        <p:spPr>
          <a:xfrm>
            <a:off x="6872034" y="1476603"/>
            <a:ext cx="762745" cy="20611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O" sz="1350" b="1" dirty="0">
                <a:latin typeface="Arial" panose="020B0604020202020204" pitchFamily="34" charset="0"/>
                <a:cs typeface="Arial" panose="020B0604020202020204" pitchFamily="34" charset="0"/>
              </a:rPr>
              <a:t>2019</a:t>
            </a:r>
          </a:p>
        </p:txBody>
      </p:sp>
      <p:sp>
        <p:nvSpPr>
          <p:cNvPr id="20" name="Rectángulo 19"/>
          <p:cNvSpPr/>
          <p:nvPr/>
        </p:nvSpPr>
        <p:spPr>
          <a:xfrm>
            <a:off x="5605349" y="5054135"/>
            <a:ext cx="762745" cy="20611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O" sz="1350" b="1" dirty="0">
                <a:latin typeface="Arial" panose="020B0604020202020204" pitchFamily="34" charset="0"/>
                <a:cs typeface="Arial" panose="020B0604020202020204" pitchFamily="34" charset="0"/>
              </a:rPr>
              <a:t>2020</a:t>
            </a:r>
          </a:p>
        </p:txBody>
      </p:sp>
      <p:sp>
        <p:nvSpPr>
          <p:cNvPr id="9" name="Flecha derecha 8"/>
          <p:cNvSpPr/>
          <p:nvPr/>
        </p:nvSpPr>
        <p:spPr>
          <a:xfrm>
            <a:off x="599470" y="3516976"/>
            <a:ext cx="7980174" cy="540060"/>
          </a:xfrm>
          <a:prstGeom prst="rightArrow">
            <a:avLst>
              <a:gd name="adj1" fmla="val 77660"/>
              <a:gd name="adj2" fmla="val 53772"/>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350" b="1" dirty="0"/>
              <a:t>Proceso de Autoevaluación con fines de acreditación institucional</a:t>
            </a:r>
          </a:p>
        </p:txBody>
      </p:sp>
      <p:sp>
        <p:nvSpPr>
          <p:cNvPr id="23" name="CuadroTexto 22">
            <a:extLst>
              <a:ext uri="{FF2B5EF4-FFF2-40B4-BE49-F238E27FC236}">
                <a16:creationId xmlns:a16="http://schemas.microsoft.com/office/drawing/2014/main" id="{DD3071E0-B072-463E-8981-5285EB785843}"/>
              </a:ext>
            </a:extLst>
          </p:cNvPr>
          <p:cNvSpPr txBox="1"/>
          <p:nvPr/>
        </p:nvSpPr>
        <p:spPr>
          <a:xfrm>
            <a:off x="745854" y="1880736"/>
            <a:ext cx="1080120" cy="300082"/>
          </a:xfrm>
          <a:prstGeom prst="rect">
            <a:avLst/>
          </a:prstGeom>
          <a:noFill/>
        </p:spPr>
        <p:txBody>
          <a:bodyPr wrap="square" rtlCol="0">
            <a:spAutoFit/>
          </a:bodyPr>
          <a:lstStyle/>
          <a:p>
            <a:pPr algn="ctr"/>
            <a:r>
              <a:rPr lang="es-CO" sz="1350" b="1" dirty="0">
                <a:solidFill>
                  <a:srgbClr val="6699FF"/>
                </a:solidFill>
              </a:rPr>
              <a:t>Etapa 1</a:t>
            </a:r>
          </a:p>
        </p:txBody>
      </p:sp>
      <p:sp>
        <p:nvSpPr>
          <p:cNvPr id="25" name="CuadroTexto 24">
            <a:extLst>
              <a:ext uri="{FF2B5EF4-FFF2-40B4-BE49-F238E27FC236}">
                <a16:creationId xmlns:a16="http://schemas.microsoft.com/office/drawing/2014/main" id="{F0B75ECB-699B-42B6-8523-2A9819F3A8CB}"/>
              </a:ext>
            </a:extLst>
          </p:cNvPr>
          <p:cNvSpPr txBox="1"/>
          <p:nvPr/>
        </p:nvSpPr>
        <p:spPr>
          <a:xfrm>
            <a:off x="2976065" y="1880736"/>
            <a:ext cx="1080120" cy="300082"/>
          </a:xfrm>
          <a:prstGeom prst="rect">
            <a:avLst/>
          </a:prstGeom>
          <a:noFill/>
        </p:spPr>
        <p:txBody>
          <a:bodyPr wrap="square" rtlCol="0">
            <a:spAutoFit/>
          </a:bodyPr>
          <a:lstStyle/>
          <a:p>
            <a:pPr algn="ctr"/>
            <a:r>
              <a:rPr lang="es-CO" sz="1350" b="1" dirty="0">
                <a:solidFill>
                  <a:srgbClr val="6699FF"/>
                </a:solidFill>
              </a:rPr>
              <a:t>Etapa 2</a:t>
            </a:r>
          </a:p>
        </p:txBody>
      </p:sp>
      <p:sp>
        <p:nvSpPr>
          <p:cNvPr id="26" name="CuadroTexto 25">
            <a:extLst>
              <a:ext uri="{FF2B5EF4-FFF2-40B4-BE49-F238E27FC236}">
                <a16:creationId xmlns:a16="http://schemas.microsoft.com/office/drawing/2014/main" id="{D4333CB5-F90C-40B3-9207-5CC259481065}"/>
              </a:ext>
            </a:extLst>
          </p:cNvPr>
          <p:cNvSpPr txBox="1"/>
          <p:nvPr/>
        </p:nvSpPr>
        <p:spPr>
          <a:xfrm>
            <a:off x="5206275" y="1886930"/>
            <a:ext cx="1080120" cy="300082"/>
          </a:xfrm>
          <a:prstGeom prst="rect">
            <a:avLst/>
          </a:prstGeom>
          <a:noFill/>
        </p:spPr>
        <p:txBody>
          <a:bodyPr wrap="square" rtlCol="0">
            <a:spAutoFit/>
          </a:bodyPr>
          <a:lstStyle/>
          <a:p>
            <a:pPr algn="ctr"/>
            <a:r>
              <a:rPr lang="es-CO" sz="1350" b="1" dirty="0">
                <a:solidFill>
                  <a:srgbClr val="6699FF"/>
                </a:solidFill>
              </a:rPr>
              <a:t>Etapa 3</a:t>
            </a:r>
          </a:p>
        </p:txBody>
      </p:sp>
      <p:sp>
        <p:nvSpPr>
          <p:cNvPr id="27" name="CuadroTexto 26">
            <a:extLst>
              <a:ext uri="{FF2B5EF4-FFF2-40B4-BE49-F238E27FC236}">
                <a16:creationId xmlns:a16="http://schemas.microsoft.com/office/drawing/2014/main" id="{B9AD8BB5-AE9F-4910-92D7-71CD4EC96CE2}"/>
              </a:ext>
            </a:extLst>
          </p:cNvPr>
          <p:cNvSpPr txBox="1"/>
          <p:nvPr/>
        </p:nvSpPr>
        <p:spPr>
          <a:xfrm>
            <a:off x="7288399" y="1892949"/>
            <a:ext cx="1080120" cy="300082"/>
          </a:xfrm>
          <a:prstGeom prst="rect">
            <a:avLst/>
          </a:prstGeom>
          <a:noFill/>
        </p:spPr>
        <p:txBody>
          <a:bodyPr wrap="square" rtlCol="0">
            <a:spAutoFit/>
          </a:bodyPr>
          <a:lstStyle/>
          <a:p>
            <a:pPr algn="ctr"/>
            <a:r>
              <a:rPr lang="es-CO" sz="1350" b="1" dirty="0">
                <a:solidFill>
                  <a:srgbClr val="6699FF"/>
                </a:solidFill>
              </a:rPr>
              <a:t>Etapa 4</a:t>
            </a:r>
          </a:p>
        </p:txBody>
      </p:sp>
      <p:sp>
        <p:nvSpPr>
          <p:cNvPr id="28" name="Rectángulo 27">
            <a:extLst>
              <a:ext uri="{FF2B5EF4-FFF2-40B4-BE49-F238E27FC236}">
                <a16:creationId xmlns:a16="http://schemas.microsoft.com/office/drawing/2014/main" id="{8FA22F07-DEF1-4740-9220-04C75E166157}"/>
              </a:ext>
            </a:extLst>
          </p:cNvPr>
          <p:cNvSpPr/>
          <p:nvPr/>
        </p:nvSpPr>
        <p:spPr>
          <a:xfrm>
            <a:off x="601644" y="3205265"/>
            <a:ext cx="1296144" cy="270030"/>
          </a:xfrm>
          <a:prstGeom prst="rect">
            <a:avLst/>
          </a:prstGeom>
          <a:solidFill>
            <a:schemeClr val="accent1">
              <a:lumMod val="60000"/>
              <a:lumOff val="4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CO" sz="1200" b="1" dirty="0"/>
              <a:t>Aprestamiento </a:t>
            </a:r>
          </a:p>
        </p:txBody>
      </p:sp>
      <p:sp>
        <p:nvSpPr>
          <p:cNvPr id="29" name="Rectángulo 28">
            <a:extLst>
              <a:ext uri="{FF2B5EF4-FFF2-40B4-BE49-F238E27FC236}">
                <a16:creationId xmlns:a16="http://schemas.microsoft.com/office/drawing/2014/main" id="{105155BB-8334-48FC-B161-6731799B3503}"/>
              </a:ext>
            </a:extLst>
          </p:cNvPr>
          <p:cNvSpPr/>
          <p:nvPr/>
        </p:nvSpPr>
        <p:spPr>
          <a:xfrm>
            <a:off x="4941904" y="3206908"/>
            <a:ext cx="3637739" cy="270030"/>
          </a:xfrm>
          <a:prstGeom prst="rect">
            <a:avLst/>
          </a:prstGeom>
          <a:solidFill>
            <a:schemeClr val="accent1">
              <a:lumMod val="60000"/>
              <a:lumOff val="4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CO" sz="1350" b="1" dirty="0"/>
              <a:t>Formulación</a:t>
            </a:r>
          </a:p>
        </p:txBody>
      </p:sp>
      <p:sp>
        <p:nvSpPr>
          <p:cNvPr id="31" name="Rectángulo 30">
            <a:extLst>
              <a:ext uri="{FF2B5EF4-FFF2-40B4-BE49-F238E27FC236}">
                <a16:creationId xmlns:a16="http://schemas.microsoft.com/office/drawing/2014/main" id="{C90F26A9-8AE6-4075-BFE7-3EC37BD21E58}"/>
              </a:ext>
            </a:extLst>
          </p:cNvPr>
          <p:cNvSpPr/>
          <p:nvPr/>
        </p:nvSpPr>
        <p:spPr>
          <a:xfrm>
            <a:off x="2826770" y="3202760"/>
            <a:ext cx="1296144" cy="270030"/>
          </a:xfrm>
          <a:prstGeom prst="rect">
            <a:avLst/>
          </a:prstGeom>
          <a:solidFill>
            <a:schemeClr val="accent1">
              <a:lumMod val="60000"/>
              <a:lumOff val="4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CO" sz="1200" b="1" dirty="0"/>
              <a:t>Diagnóstico</a:t>
            </a:r>
          </a:p>
        </p:txBody>
      </p:sp>
      <p:sp>
        <p:nvSpPr>
          <p:cNvPr id="22" name="Rectángulo redondeado 21"/>
          <p:cNvSpPr/>
          <p:nvPr/>
        </p:nvSpPr>
        <p:spPr>
          <a:xfrm>
            <a:off x="1825974" y="5616124"/>
            <a:ext cx="5462425" cy="2971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2400" b="1" dirty="0"/>
              <a:t>Sistema de Gerencia del PDI</a:t>
            </a:r>
          </a:p>
        </p:txBody>
      </p:sp>
      <p:sp>
        <p:nvSpPr>
          <p:cNvPr id="24" name="Título 2"/>
          <p:cNvSpPr>
            <a:spLocks noGrp="1"/>
          </p:cNvSpPr>
          <p:nvPr>
            <p:ph type="title"/>
          </p:nvPr>
        </p:nvSpPr>
        <p:spPr>
          <a:xfrm>
            <a:off x="896988" y="655742"/>
            <a:ext cx="7320395" cy="371474"/>
          </a:xfrm>
        </p:spPr>
        <p:txBody>
          <a:bodyPr/>
          <a:lstStyle/>
          <a:p>
            <a:r>
              <a:rPr lang="es-CO" sz="4400" b="1" dirty="0"/>
              <a:t>Etapas de formulación</a:t>
            </a:r>
          </a:p>
        </p:txBody>
      </p:sp>
      <p:sp>
        <p:nvSpPr>
          <p:cNvPr id="2" name="Rectángulo 1"/>
          <p:cNvSpPr/>
          <p:nvPr/>
        </p:nvSpPr>
        <p:spPr>
          <a:xfrm>
            <a:off x="1682543" y="1530048"/>
            <a:ext cx="1007328" cy="1396536"/>
          </a:xfrm>
          <a:prstGeom prst="rect">
            <a:avLst/>
          </a:prstGeom>
          <a:noFill/>
        </p:spPr>
        <p:txBody>
          <a:bodyPr wrap="none" lIns="68580" tIns="34290" rIns="68580" bIns="34290">
            <a:spAutoFit/>
          </a:bodyPr>
          <a:lstStyle/>
          <a:p>
            <a:pPr algn="ctr"/>
            <a:r>
              <a:rPr lang="es-ES" sz="8625" b="1" dirty="0">
                <a:ln w="22225">
                  <a:solidFill>
                    <a:schemeClr val="accent6">
                      <a:lumMod val="75000"/>
                    </a:schemeClr>
                  </a:solidFill>
                  <a:prstDash val="solid"/>
                </a:ln>
                <a:solidFill>
                  <a:srgbClr val="00B050"/>
                </a:solidFill>
                <a:sym typeface="Wingdings" panose="05000000000000000000" pitchFamily="2" charset="2"/>
              </a:rPr>
              <a:t></a:t>
            </a:r>
            <a:endParaRPr lang="es-ES" sz="8625" b="1" dirty="0">
              <a:ln w="22225">
                <a:solidFill>
                  <a:schemeClr val="accent6">
                    <a:lumMod val="75000"/>
                  </a:schemeClr>
                </a:solidFill>
                <a:prstDash val="solid"/>
              </a:ln>
              <a:solidFill>
                <a:srgbClr val="00B050"/>
              </a:solidFill>
            </a:endParaRPr>
          </a:p>
        </p:txBody>
      </p:sp>
      <p:sp>
        <p:nvSpPr>
          <p:cNvPr id="30" name="Rectángulo 29"/>
          <p:cNvSpPr/>
          <p:nvPr/>
        </p:nvSpPr>
        <p:spPr>
          <a:xfrm>
            <a:off x="3856172" y="1530048"/>
            <a:ext cx="1007328" cy="1396536"/>
          </a:xfrm>
          <a:prstGeom prst="rect">
            <a:avLst/>
          </a:prstGeom>
          <a:noFill/>
        </p:spPr>
        <p:txBody>
          <a:bodyPr wrap="none" lIns="68580" tIns="34290" rIns="68580" bIns="34290">
            <a:spAutoFit/>
          </a:bodyPr>
          <a:lstStyle/>
          <a:p>
            <a:pPr algn="ctr"/>
            <a:r>
              <a:rPr lang="es-ES" sz="8625" b="1" dirty="0">
                <a:ln w="22225">
                  <a:solidFill>
                    <a:schemeClr val="accent6">
                      <a:lumMod val="75000"/>
                    </a:schemeClr>
                  </a:solidFill>
                  <a:prstDash val="solid"/>
                </a:ln>
                <a:solidFill>
                  <a:srgbClr val="00B050"/>
                </a:solidFill>
                <a:sym typeface="Wingdings" panose="05000000000000000000" pitchFamily="2" charset="2"/>
              </a:rPr>
              <a:t></a:t>
            </a:r>
            <a:endParaRPr lang="es-ES" sz="8625" b="1" dirty="0">
              <a:ln w="22225">
                <a:solidFill>
                  <a:schemeClr val="accent6">
                    <a:lumMod val="75000"/>
                  </a:schemeClr>
                </a:solidFill>
                <a:prstDash val="solid"/>
              </a:ln>
              <a:solidFill>
                <a:srgbClr val="00B050"/>
              </a:solidFill>
            </a:endParaRPr>
          </a:p>
        </p:txBody>
      </p:sp>
      <p:sp>
        <p:nvSpPr>
          <p:cNvPr id="32" name="Rectángulo 31"/>
          <p:cNvSpPr/>
          <p:nvPr/>
        </p:nvSpPr>
        <p:spPr>
          <a:xfrm>
            <a:off x="5913660" y="1485425"/>
            <a:ext cx="1007328" cy="1396536"/>
          </a:xfrm>
          <a:prstGeom prst="rect">
            <a:avLst/>
          </a:prstGeom>
          <a:noFill/>
        </p:spPr>
        <p:txBody>
          <a:bodyPr wrap="none" lIns="68580" tIns="34290" rIns="68580" bIns="34290">
            <a:spAutoFit/>
          </a:bodyPr>
          <a:lstStyle/>
          <a:p>
            <a:pPr algn="ctr"/>
            <a:r>
              <a:rPr lang="es-ES" sz="8625" b="1" dirty="0">
                <a:ln w="22225">
                  <a:solidFill>
                    <a:schemeClr val="accent6">
                      <a:lumMod val="75000"/>
                    </a:schemeClr>
                  </a:solidFill>
                  <a:prstDash val="solid"/>
                </a:ln>
                <a:solidFill>
                  <a:srgbClr val="00B050"/>
                </a:solidFill>
                <a:sym typeface="Wingdings" panose="05000000000000000000" pitchFamily="2" charset="2"/>
              </a:rPr>
              <a:t></a:t>
            </a:r>
            <a:endParaRPr lang="es-ES" sz="8625" b="1" dirty="0">
              <a:ln w="22225">
                <a:solidFill>
                  <a:schemeClr val="accent6">
                    <a:lumMod val="75000"/>
                  </a:schemeClr>
                </a:solidFill>
                <a:prstDash val="solid"/>
              </a:ln>
              <a:solidFill>
                <a:srgbClr val="00B050"/>
              </a:solidFill>
            </a:endParaRPr>
          </a:p>
        </p:txBody>
      </p:sp>
      <p:sp>
        <p:nvSpPr>
          <p:cNvPr id="33" name="Rectángulo 32"/>
          <p:cNvSpPr/>
          <p:nvPr/>
        </p:nvSpPr>
        <p:spPr>
          <a:xfrm>
            <a:off x="8051169" y="1482550"/>
            <a:ext cx="1007328" cy="1396536"/>
          </a:xfrm>
          <a:prstGeom prst="rect">
            <a:avLst/>
          </a:prstGeom>
          <a:noFill/>
        </p:spPr>
        <p:txBody>
          <a:bodyPr wrap="none" lIns="68580" tIns="34290" rIns="68580" bIns="34290">
            <a:spAutoFit/>
          </a:bodyPr>
          <a:lstStyle/>
          <a:p>
            <a:pPr algn="ctr"/>
            <a:r>
              <a:rPr lang="es-ES" sz="8625" b="1" dirty="0">
                <a:ln w="22225">
                  <a:solidFill>
                    <a:schemeClr val="accent6">
                      <a:lumMod val="75000"/>
                    </a:schemeClr>
                  </a:solidFill>
                  <a:prstDash val="solid"/>
                </a:ln>
                <a:solidFill>
                  <a:srgbClr val="00B050"/>
                </a:solidFill>
                <a:sym typeface="Wingdings" panose="05000000000000000000" pitchFamily="2" charset="2"/>
              </a:rPr>
              <a:t></a:t>
            </a:r>
            <a:endParaRPr lang="es-ES" sz="8625" b="1" dirty="0">
              <a:ln w="22225">
                <a:solidFill>
                  <a:schemeClr val="accent6">
                    <a:lumMod val="75000"/>
                  </a:schemeClr>
                </a:solidFill>
                <a:prstDash val="solid"/>
              </a:ln>
              <a:solidFill>
                <a:srgbClr val="00B050"/>
              </a:solidFill>
            </a:endParaRPr>
          </a:p>
        </p:txBody>
      </p:sp>
    </p:spTree>
    <p:extLst>
      <p:ext uri="{BB962C8B-B14F-4D97-AF65-F5344CB8AC3E}">
        <p14:creationId xmlns:p14="http://schemas.microsoft.com/office/powerpoint/2010/main" val="22512489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106"/>
          <p:cNvGrpSpPr/>
          <p:nvPr/>
        </p:nvGrpSpPr>
        <p:grpSpPr>
          <a:xfrm>
            <a:off x="1438622" y="694266"/>
            <a:ext cx="7042241" cy="743507"/>
            <a:chOff x="4113734" y="1462930"/>
            <a:chExt cx="9477634" cy="1122088"/>
          </a:xfrm>
        </p:grpSpPr>
        <p:sp>
          <p:nvSpPr>
            <p:cNvPr id="82"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83" name="TextBox 12"/>
            <p:cNvSpPr txBox="1"/>
            <p:nvPr/>
          </p:nvSpPr>
          <p:spPr>
            <a:xfrm>
              <a:off x="5486399" y="1652504"/>
              <a:ext cx="8104969" cy="776651"/>
            </a:xfrm>
            <a:prstGeom prst="rect">
              <a:avLst/>
            </a:prstGeom>
            <a:noFill/>
          </p:spPr>
          <p:txBody>
            <a:bodyPr wrap="square" rtlCol="0" anchor="ctr">
              <a:spAutoFit/>
            </a:bodyPr>
            <a:lstStyle/>
            <a:p>
              <a:r>
                <a:rPr lang="es-CO" sz="1050" b="1" dirty="0"/>
                <a:t>Proyecto</a:t>
              </a:r>
              <a:endParaRPr lang="es-CO" sz="1050" dirty="0"/>
            </a:p>
            <a:p>
              <a:r>
                <a:rPr lang="es-CO" sz="1050" dirty="0"/>
                <a:t>Consolidación de las capacidades institucionales para la  Gestión del conocimiento, Innovación y Emprendimiento </a:t>
              </a:r>
            </a:p>
          </p:txBody>
        </p:sp>
        <p:sp>
          <p:nvSpPr>
            <p:cNvPr id="84"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000" kern="0" dirty="0">
                  <a:solidFill>
                    <a:schemeClr val="bg1"/>
                  </a:solidFill>
                  <a:latin typeface="Arial" pitchFamily="34" charset="0"/>
                  <a:cs typeface="Arial" pitchFamily="34" charset="0"/>
                </a:rPr>
                <a:t>1</a:t>
              </a:r>
            </a:p>
          </p:txBody>
        </p:sp>
      </p:grpSp>
      <p:grpSp>
        <p:nvGrpSpPr>
          <p:cNvPr id="85" name="Group 5"/>
          <p:cNvGrpSpPr/>
          <p:nvPr/>
        </p:nvGrpSpPr>
        <p:grpSpPr>
          <a:xfrm>
            <a:off x="3068575" y="2179157"/>
            <a:ext cx="5649842" cy="763579"/>
            <a:chOff x="4878898" y="3243971"/>
            <a:chExt cx="7601729" cy="1129014"/>
          </a:xfrm>
        </p:grpSpPr>
        <p:sp>
          <p:nvSpPr>
            <p:cNvPr id="86"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87" name="TextBox 20"/>
            <p:cNvSpPr txBox="1"/>
            <p:nvPr/>
          </p:nvSpPr>
          <p:spPr>
            <a:xfrm>
              <a:off x="6041519" y="3496147"/>
              <a:ext cx="6439108" cy="559043"/>
            </a:xfrm>
            <a:prstGeom prst="rect">
              <a:avLst/>
            </a:prstGeom>
            <a:noFill/>
          </p:spPr>
          <p:txBody>
            <a:bodyPr wrap="square" rtlCol="0" anchor="ctr">
              <a:spAutoFit/>
            </a:bodyPr>
            <a:lstStyle/>
            <a:p>
              <a:r>
                <a:rPr lang="es-CO" sz="1050" b="1" dirty="0"/>
                <a:t>Proyecto</a:t>
              </a:r>
              <a:endParaRPr lang="es-CO" sz="1050" dirty="0"/>
            </a:p>
            <a:p>
              <a:r>
                <a:rPr lang="es-CO" sz="1050" dirty="0"/>
                <a:t>Centro de innovación y desarrollo tecnológico</a:t>
              </a:r>
              <a:endParaRPr lang="es-MX" sz="1050" dirty="0"/>
            </a:p>
          </p:txBody>
        </p:sp>
        <p:sp>
          <p:nvSpPr>
            <p:cNvPr id="88"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3200" kern="0" dirty="0">
                  <a:solidFill>
                    <a:schemeClr val="bg1"/>
                  </a:solidFill>
                  <a:latin typeface="Arial" pitchFamily="34" charset="0"/>
                  <a:cs typeface="Arial" pitchFamily="34" charset="0"/>
                </a:rPr>
                <a:t>2</a:t>
              </a:r>
            </a:p>
          </p:txBody>
        </p:sp>
      </p:grpSp>
      <p:grpSp>
        <p:nvGrpSpPr>
          <p:cNvPr id="4" name="Grupo 3"/>
          <p:cNvGrpSpPr/>
          <p:nvPr/>
        </p:nvGrpSpPr>
        <p:grpSpPr>
          <a:xfrm>
            <a:off x="-9695" y="1779167"/>
            <a:ext cx="3112173" cy="3032140"/>
            <a:chOff x="320020" y="2564903"/>
            <a:chExt cx="3112173" cy="3112173"/>
          </a:xfrm>
        </p:grpSpPr>
        <p:sp>
          <p:nvSpPr>
            <p:cNvPr id="166" name="Donut 2"/>
            <p:cNvSpPr/>
            <p:nvPr/>
          </p:nvSpPr>
          <p:spPr>
            <a:xfrm>
              <a:off x="467544" y="2708920"/>
              <a:ext cx="2829248" cy="2829248"/>
            </a:xfrm>
            <a:prstGeom prst="donut">
              <a:avLst>
                <a:gd name="adj" fmla="val 10687"/>
              </a:avLst>
            </a:prstGeom>
            <a:gradFill>
              <a:gsLst>
                <a:gs pos="16000">
                  <a:schemeClr val="bg1">
                    <a:lumMod val="9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p:txBody>
        </p:sp>
        <p:sp>
          <p:nvSpPr>
            <p:cNvPr id="167" name="Donut 101"/>
            <p:cNvSpPr/>
            <p:nvPr/>
          </p:nvSpPr>
          <p:spPr>
            <a:xfrm>
              <a:off x="320020" y="2564903"/>
              <a:ext cx="3112173" cy="3112173"/>
            </a:xfrm>
            <a:prstGeom prst="donut">
              <a:avLst>
                <a:gd name="adj" fmla="val 1514"/>
              </a:avLst>
            </a:prstGeom>
            <a:gradFill>
              <a:gsLst>
                <a:gs pos="16000">
                  <a:schemeClr val="bg1">
                    <a:lumMod val="8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p:txBody>
        </p:sp>
        <p:sp>
          <p:nvSpPr>
            <p:cNvPr id="176" name="TextBox 20"/>
            <p:cNvSpPr txBox="1"/>
            <p:nvPr/>
          </p:nvSpPr>
          <p:spPr>
            <a:xfrm>
              <a:off x="827584" y="3575774"/>
              <a:ext cx="2160240" cy="1061829"/>
            </a:xfrm>
            <a:prstGeom prst="rect">
              <a:avLst/>
            </a:prstGeom>
            <a:noFill/>
          </p:spPr>
          <p:txBody>
            <a:bodyPr wrap="square" rtlCol="0" anchor="ctr">
              <a:spAutoFit/>
            </a:bodyPr>
            <a:lstStyle/>
            <a:p>
              <a:pPr algn="ctr"/>
              <a:r>
                <a:rPr lang="es-ES" sz="1050" b="1" dirty="0">
                  <a:solidFill>
                    <a:schemeClr val="bg2">
                      <a:lumMod val="50000"/>
                    </a:schemeClr>
                  </a:solidFill>
                </a:rPr>
                <a:t>Programa 3</a:t>
              </a:r>
            </a:p>
            <a:p>
              <a:pPr algn="ctr"/>
              <a:r>
                <a:rPr lang="es-ES" sz="1050" b="1" dirty="0"/>
                <a:t>Gestión del Conocimiento, Innovación y Emprendimiento con impacto en la sociedad y reconocimiento nacional e internacional </a:t>
              </a:r>
              <a:endParaRPr lang="es-CO" sz="1050" b="1" dirty="0"/>
            </a:p>
          </p:txBody>
        </p:sp>
      </p:grpSp>
      <p:sp>
        <p:nvSpPr>
          <p:cNvPr id="3" name="CuadroTexto 2"/>
          <p:cNvSpPr txBox="1"/>
          <p:nvPr/>
        </p:nvSpPr>
        <p:spPr>
          <a:xfrm>
            <a:off x="2677627" y="1345888"/>
            <a:ext cx="5745084" cy="738664"/>
          </a:xfrm>
          <a:prstGeom prst="rect">
            <a:avLst/>
          </a:prstGeom>
          <a:noFill/>
        </p:spPr>
        <p:txBody>
          <a:bodyPr wrap="square" rtlCol="0">
            <a:spAutoFit/>
          </a:bodyPr>
          <a:lstStyle/>
          <a:p>
            <a:pPr marL="285750" indent="-285750">
              <a:buFont typeface="Arial" panose="020B0604020202020204" pitchFamily="34" charset="0"/>
              <a:buChar char="•"/>
            </a:pPr>
            <a:r>
              <a:rPr lang="es-CO" sz="1050" dirty="0">
                <a:solidFill>
                  <a:schemeClr val="accent2">
                    <a:lumMod val="75000"/>
                  </a:schemeClr>
                </a:solidFill>
              </a:rPr>
              <a:t>Fortalecimiento de la gestión de activos de conocimiento derivados de los procesos de </a:t>
            </a:r>
            <a:r>
              <a:rPr lang="es-CO" sz="1050" dirty="0" err="1">
                <a:solidFill>
                  <a:schemeClr val="accent2">
                    <a:lumMod val="75000"/>
                  </a:schemeClr>
                </a:solidFill>
              </a:rPr>
              <a:t>I+D+i</a:t>
            </a:r>
            <a:endParaRPr lang="es-CO" sz="1050" dirty="0">
              <a:solidFill>
                <a:schemeClr val="accent2">
                  <a:lumMod val="75000"/>
                </a:schemeClr>
              </a:solidFill>
            </a:endParaRPr>
          </a:p>
          <a:p>
            <a:pPr marL="285750" indent="-285750">
              <a:buFont typeface="Arial" panose="020B0604020202020204" pitchFamily="34" charset="0"/>
              <a:buChar char="•"/>
            </a:pPr>
            <a:r>
              <a:rPr lang="es-CO" sz="1050" dirty="0">
                <a:solidFill>
                  <a:schemeClr val="accent2">
                    <a:lumMod val="75000"/>
                  </a:schemeClr>
                </a:solidFill>
              </a:rPr>
              <a:t>Fomento de la Cultura de la Vigilancia Tecnológica y la Inteligencia Competitiva </a:t>
            </a:r>
          </a:p>
          <a:p>
            <a:pPr marL="285750" indent="-285750">
              <a:buFont typeface="Arial" panose="020B0604020202020204" pitchFamily="34" charset="0"/>
              <a:buChar char="•"/>
            </a:pPr>
            <a:r>
              <a:rPr lang="es-CO" sz="1050" dirty="0">
                <a:solidFill>
                  <a:schemeClr val="accent2">
                    <a:lumMod val="75000"/>
                  </a:schemeClr>
                </a:solidFill>
              </a:rPr>
              <a:t>Gestión de la relación Universidad-Entorno</a:t>
            </a:r>
          </a:p>
          <a:p>
            <a:pPr marL="285750" indent="-285750">
              <a:buFont typeface="Arial" panose="020B0604020202020204" pitchFamily="34" charset="0"/>
              <a:buChar char="•"/>
            </a:pPr>
            <a:r>
              <a:rPr lang="es-CO" sz="1050" dirty="0">
                <a:solidFill>
                  <a:schemeClr val="accent2">
                    <a:lumMod val="75000"/>
                  </a:schemeClr>
                </a:solidFill>
              </a:rPr>
              <a:t>Ruta de emprendimiento Barranqueros UTP</a:t>
            </a:r>
          </a:p>
        </p:txBody>
      </p:sp>
      <p:sp>
        <p:nvSpPr>
          <p:cNvPr id="28" name="CuadroTexto 27"/>
          <p:cNvSpPr txBox="1"/>
          <p:nvPr/>
        </p:nvSpPr>
        <p:spPr>
          <a:xfrm>
            <a:off x="3637731" y="2912994"/>
            <a:ext cx="4922586" cy="577081"/>
          </a:xfrm>
          <a:prstGeom prst="rect">
            <a:avLst/>
          </a:prstGeom>
          <a:noFill/>
        </p:spPr>
        <p:txBody>
          <a:bodyPr wrap="square" rtlCol="0">
            <a:spAutoFit/>
          </a:bodyPr>
          <a:lstStyle/>
          <a:p>
            <a:pPr marL="285750" indent="-285750" algn="just">
              <a:buFont typeface="Arial" panose="020B0604020202020204" pitchFamily="34" charset="0"/>
              <a:buChar char="•"/>
            </a:pPr>
            <a:r>
              <a:rPr lang="es-CO" sz="1050" dirty="0">
                <a:solidFill>
                  <a:schemeClr val="accent2">
                    <a:lumMod val="75000"/>
                  </a:schemeClr>
                </a:solidFill>
              </a:rPr>
              <a:t>Alianzas Universidad-Empresa-Estado para el fomento de la innovación</a:t>
            </a:r>
          </a:p>
          <a:p>
            <a:pPr marL="285750" indent="-285750" algn="just">
              <a:buFont typeface="Arial" panose="020B0604020202020204" pitchFamily="34" charset="0"/>
              <a:buChar char="•"/>
            </a:pPr>
            <a:r>
              <a:rPr lang="es-CO" sz="1050" dirty="0">
                <a:solidFill>
                  <a:schemeClr val="accent2">
                    <a:lumMod val="75000"/>
                  </a:schemeClr>
                </a:solidFill>
              </a:rPr>
              <a:t>Promoción de proyectos de innovación de los grupos de investigación</a:t>
            </a:r>
          </a:p>
          <a:p>
            <a:pPr marL="285750" indent="-285750" algn="just">
              <a:buFont typeface="Arial" panose="020B0604020202020204" pitchFamily="34" charset="0"/>
              <a:buChar char="•"/>
            </a:pPr>
            <a:r>
              <a:rPr lang="es-CO" sz="1050" dirty="0">
                <a:solidFill>
                  <a:schemeClr val="accent2">
                    <a:lumMod val="75000"/>
                  </a:schemeClr>
                </a:solidFill>
              </a:rPr>
              <a:t>Consolidar la oferta tecnológica del CIDT</a:t>
            </a:r>
          </a:p>
        </p:txBody>
      </p:sp>
      <p:grpSp>
        <p:nvGrpSpPr>
          <p:cNvPr id="17" name="Group 5"/>
          <p:cNvGrpSpPr/>
          <p:nvPr/>
        </p:nvGrpSpPr>
        <p:grpSpPr>
          <a:xfrm>
            <a:off x="3283833" y="3569112"/>
            <a:ext cx="5502484" cy="807657"/>
            <a:chOff x="4878898" y="3243971"/>
            <a:chExt cx="7403463" cy="1129014"/>
          </a:xfrm>
        </p:grpSpPr>
        <p:sp>
          <p:nvSpPr>
            <p:cNvPr id="18"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9" name="TextBox 20"/>
            <p:cNvSpPr txBox="1"/>
            <p:nvPr/>
          </p:nvSpPr>
          <p:spPr>
            <a:xfrm>
              <a:off x="6041519" y="3496146"/>
              <a:ext cx="6240842" cy="559043"/>
            </a:xfrm>
            <a:prstGeom prst="rect">
              <a:avLst/>
            </a:prstGeom>
            <a:noFill/>
          </p:spPr>
          <p:txBody>
            <a:bodyPr wrap="square" rtlCol="0" anchor="ctr">
              <a:spAutoFit/>
            </a:bodyPr>
            <a:lstStyle/>
            <a:p>
              <a:r>
                <a:rPr lang="es-CO" sz="1050" b="1" dirty="0"/>
                <a:t>Proyecto</a:t>
              </a:r>
              <a:endParaRPr lang="es-CO" sz="1050" dirty="0"/>
            </a:p>
            <a:p>
              <a:r>
                <a:rPr lang="es-CO" sz="1050" dirty="0"/>
                <a:t>Nodo de Innovación en Biodiversidad</a:t>
              </a:r>
              <a:endParaRPr lang="es-MX" sz="1050" dirty="0"/>
            </a:p>
          </p:txBody>
        </p:sp>
        <p:sp>
          <p:nvSpPr>
            <p:cNvPr id="20"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3200" kern="0" dirty="0">
                  <a:solidFill>
                    <a:schemeClr val="bg1"/>
                  </a:solidFill>
                  <a:latin typeface="Arial" pitchFamily="34" charset="0"/>
                  <a:cs typeface="Arial" pitchFamily="34" charset="0"/>
                </a:rPr>
                <a:t>3</a:t>
              </a:r>
            </a:p>
          </p:txBody>
        </p:sp>
      </p:grpSp>
      <p:sp>
        <p:nvSpPr>
          <p:cNvPr id="21" name="CuadroTexto 20"/>
          <p:cNvSpPr txBox="1"/>
          <p:nvPr/>
        </p:nvSpPr>
        <p:spPr>
          <a:xfrm>
            <a:off x="4000405" y="4342498"/>
            <a:ext cx="4922586" cy="577081"/>
          </a:xfrm>
          <a:prstGeom prst="rect">
            <a:avLst/>
          </a:prstGeom>
          <a:noFill/>
        </p:spPr>
        <p:txBody>
          <a:bodyPr wrap="square" rtlCol="0">
            <a:spAutoFit/>
          </a:bodyPr>
          <a:lstStyle/>
          <a:p>
            <a:pPr marL="285750" indent="-285750" algn="just">
              <a:buFont typeface="Arial" panose="020B0604020202020204" pitchFamily="34" charset="0"/>
              <a:buChar char="•"/>
            </a:pPr>
            <a:r>
              <a:rPr lang="es-CO" sz="1050" dirty="0">
                <a:solidFill>
                  <a:schemeClr val="accent2">
                    <a:lumMod val="75000"/>
                  </a:schemeClr>
                </a:solidFill>
              </a:rPr>
              <a:t>Gestión de la  innovación en biodiversidad</a:t>
            </a:r>
          </a:p>
          <a:p>
            <a:pPr marL="285750" indent="-285750" algn="just">
              <a:buFont typeface="Arial" panose="020B0604020202020204" pitchFamily="34" charset="0"/>
              <a:buChar char="•"/>
            </a:pPr>
            <a:r>
              <a:rPr lang="es-CO" sz="1050" dirty="0">
                <a:solidFill>
                  <a:schemeClr val="accent2">
                    <a:lumMod val="75000"/>
                  </a:schemeClr>
                </a:solidFill>
              </a:rPr>
              <a:t>Banco de proyectos de innovación en biodiversidad</a:t>
            </a:r>
          </a:p>
          <a:p>
            <a:pPr marL="285750" indent="-285750" algn="just">
              <a:buFont typeface="Arial" panose="020B0604020202020204" pitchFamily="34" charset="0"/>
              <a:buChar char="•"/>
            </a:pPr>
            <a:r>
              <a:rPr lang="es-CO" sz="1050" dirty="0">
                <a:solidFill>
                  <a:schemeClr val="accent2">
                    <a:lumMod val="75000"/>
                  </a:schemeClr>
                </a:solidFill>
              </a:rPr>
              <a:t>Apropiación social del conocimiento en Biodiversidad</a:t>
            </a:r>
          </a:p>
        </p:txBody>
      </p:sp>
      <p:sp>
        <p:nvSpPr>
          <p:cNvPr id="23" name="Título 1"/>
          <p:cNvSpPr>
            <a:spLocks noGrp="1"/>
          </p:cNvSpPr>
          <p:nvPr>
            <p:ph type="title"/>
          </p:nvPr>
        </p:nvSpPr>
        <p:spPr>
          <a:xfrm>
            <a:off x="-809338" y="134715"/>
            <a:ext cx="9619486" cy="749905"/>
          </a:xfrm>
        </p:spPr>
        <p:txBody>
          <a:bodyPr/>
          <a:lstStyle/>
          <a:p>
            <a:r>
              <a:rPr lang="es-CO" sz="2000" dirty="0"/>
              <a:t>Proyectos y Planes Operativos del programa 3</a:t>
            </a:r>
            <a:br>
              <a:rPr lang="es-ES" sz="2000" dirty="0">
                <a:solidFill>
                  <a:srgbClr val="C00000"/>
                </a:solidFill>
                <a:cs typeface="Arial" panose="020B0604020202020204" pitchFamily="34" charset="0"/>
              </a:rPr>
            </a:br>
            <a:r>
              <a:rPr lang="es-CO" sz="2000" b="1" dirty="0"/>
              <a:t> </a:t>
            </a:r>
            <a:endParaRPr lang="es-CO" sz="2000" b="1" dirty="0">
              <a:solidFill>
                <a:srgbClr val="FF0000"/>
              </a:solidFill>
            </a:endParaRPr>
          </a:p>
        </p:txBody>
      </p:sp>
      <p:grpSp>
        <p:nvGrpSpPr>
          <p:cNvPr id="22" name="Group 106"/>
          <p:cNvGrpSpPr/>
          <p:nvPr/>
        </p:nvGrpSpPr>
        <p:grpSpPr>
          <a:xfrm>
            <a:off x="1496692" y="5074540"/>
            <a:ext cx="6012465" cy="777432"/>
            <a:chOff x="4113734" y="1462930"/>
            <a:chExt cx="8091734" cy="1122088"/>
          </a:xfrm>
        </p:grpSpPr>
        <p:sp>
          <p:nvSpPr>
            <p:cNvPr id="24"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5" name="TextBox 12"/>
            <p:cNvSpPr txBox="1"/>
            <p:nvPr/>
          </p:nvSpPr>
          <p:spPr>
            <a:xfrm>
              <a:off x="5486399" y="1652504"/>
              <a:ext cx="6719069" cy="776651"/>
            </a:xfrm>
            <a:prstGeom prst="rect">
              <a:avLst/>
            </a:prstGeom>
            <a:noFill/>
          </p:spPr>
          <p:txBody>
            <a:bodyPr wrap="square" rtlCol="0" anchor="ctr">
              <a:spAutoFit/>
            </a:bodyPr>
            <a:lstStyle/>
            <a:p>
              <a:r>
                <a:rPr lang="es-CO" sz="1050" b="1" dirty="0"/>
                <a:t>Proyecto</a:t>
              </a:r>
              <a:endParaRPr lang="es-CO" sz="1050" dirty="0"/>
            </a:p>
            <a:p>
              <a:r>
                <a:rPr lang="es-CO" sz="1050" dirty="0"/>
                <a:t>Consolidación de las capacidades institucionales para la  Gestión del conocimiento, Innovación y Emprendimiento </a:t>
              </a:r>
            </a:p>
          </p:txBody>
        </p:sp>
        <p:sp>
          <p:nvSpPr>
            <p:cNvPr id="26"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a:solidFill>
                    <a:schemeClr val="bg1"/>
                  </a:solidFill>
                  <a:latin typeface="Arial" pitchFamily="34" charset="0"/>
                  <a:cs typeface="Arial" pitchFamily="34" charset="0"/>
                </a:rPr>
                <a:t>4</a:t>
              </a:r>
            </a:p>
          </p:txBody>
        </p:sp>
      </p:grpSp>
      <p:sp>
        <p:nvSpPr>
          <p:cNvPr id="27" name="CuadroTexto 26"/>
          <p:cNvSpPr txBox="1"/>
          <p:nvPr/>
        </p:nvSpPr>
        <p:spPr>
          <a:xfrm>
            <a:off x="3048466" y="5782878"/>
            <a:ext cx="5745084" cy="738664"/>
          </a:xfrm>
          <a:prstGeom prst="rect">
            <a:avLst/>
          </a:prstGeom>
          <a:noFill/>
        </p:spPr>
        <p:txBody>
          <a:bodyPr wrap="square" rtlCol="0">
            <a:spAutoFit/>
          </a:bodyPr>
          <a:lstStyle/>
          <a:p>
            <a:pPr marL="285750" indent="-285750">
              <a:buFont typeface="Arial" panose="020B0604020202020204" pitchFamily="34" charset="0"/>
              <a:buChar char="•"/>
            </a:pPr>
            <a:r>
              <a:rPr lang="es-ES" sz="1050" dirty="0">
                <a:solidFill>
                  <a:schemeClr val="accent2">
                    <a:lumMod val="75000"/>
                  </a:schemeClr>
                </a:solidFill>
              </a:rPr>
              <a:t>Construcción de la infraestructura física y tecnológica para el apoyo a los procesos de desarrollo tecnológico agroindustrial del departamento</a:t>
            </a:r>
          </a:p>
          <a:p>
            <a:pPr marL="285750" indent="-285750">
              <a:buFont typeface="Arial" panose="020B0604020202020204" pitchFamily="34" charset="0"/>
              <a:buChar char="•"/>
            </a:pPr>
            <a:r>
              <a:rPr lang="es-ES" sz="1050" dirty="0">
                <a:solidFill>
                  <a:schemeClr val="accent2">
                    <a:lumMod val="75000"/>
                  </a:schemeClr>
                </a:solidFill>
              </a:rPr>
              <a:t>Ejecución de servicios, procesos y productos para la agregación de valor en las cadenas agroindustriales priorizadas en el departamento (Aguacate, Cacao, Mora y Plátano) </a:t>
            </a:r>
            <a:endParaRPr lang="es-CO" sz="1050" dirty="0">
              <a:solidFill>
                <a:schemeClr val="accent2">
                  <a:lumMod val="75000"/>
                </a:schemeClr>
              </a:solidFill>
            </a:endParaRPr>
          </a:p>
        </p:txBody>
      </p:sp>
    </p:spTree>
    <p:extLst>
      <p:ext uri="{BB962C8B-B14F-4D97-AF65-F5344CB8AC3E}">
        <p14:creationId xmlns:p14="http://schemas.microsoft.com/office/powerpoint/2010/main" val="386888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853017" y="2058730"/>
            <a:ext cx="1480818" cy="3649607"/>
          </a:xfrm>
          <a:prstGeom prst="rect">
            <a:avLst/>
          </a:prstGeom>
        </p:spPr>
      </p:pic>
      <p:pic>
        <p:nvPicPr>
          <p:cNvPr id="14" name="Imagen 13">
            <a:extLst>
              <a:ext uri="{FF2B5EF4-FFF2-40B4-BE49-F238E27FC236}">
                <a16:creationId xmlns:a16="http://schemas.microsoft.com/office/drawing/2014/main" id="{BB11BE0D-8D7F-4DF7-B531-085C494CB2BB}"/>
              </a:ext>
            </a:extLst>
          </p:cNvPr>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970475"/>
            <a:ext cx="8974748" cy="1113180"/>
          </a:xfrm>
          <a:prstGeom prst="rect">
            <a:avLst/>
          </a:prstGeom>
        </p:spPr>
      </p:pic>
      <p:pic>
        <p:nvPicPr>
          <p:cNvPr id="2" name="Imagen 1"/>
          <p:cNvPicPr>
            <a:picLocks noChangeAspect="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65642" y="2070592"/>
            <a:ext cx="1480818" cy="3649607"/>
          </a:xfrm>
          <a:prstGeom prst="rect">
            <a:avLst/>
          </a:prstGeom>
        </p:spPr>
      </p:pic>
      <p:pic>
        <p:nvPicPr>
          <p:cNvPr id="4" name="Imagen 3"/>
          <p:cNvPicPr>
            <a:picLocks noChangeAspect="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557524" y="2054172"/>
            <a:ext cx="1480818" cy="3649607"/>
          </a:xfrm>
          <a:prstGeom prst="rect">
            <a:avLst/>
          </a:prstGeom>
        </p:spPr>
      </p:pic>
      <p:pic>
        <p:nvPicPr>
          <p:cNvPr id="8" name="Imagen 7"/>
          <p:cNvPicPr>
            <a:picLocks noChangeAspect="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740397" y="2070592"/>
            <a:ext cx="1480818" cy="3649607"/>
          </a:xfrm>
          <a:prstGeom prst="rect">
            <a:avLst/>
          </a:prstGeom>
        </p:spPr>
      </p:pic>
      <p:sp>
        <p:nvSpPr>
          <p:cNvPr id="12" name="Rectángulo 11"/>
          <p:cNvSpPr/>
          <p:nvPr/>
        </p:nvSpPr>
        <p:spPr>
          <a:xfrm>
            <a:off x="443209" y="3491278"/>
            <a:ext cx="1725684" cy="900246"/>
          </a:xfrm>
          <a:prstGeom prst="rect">
            <a:avLst/>
          </a:prstGeom>
          <a:noFill/>
          <a:ln>
            <a:noFill/>
          </a:ln>
        </p:spPr>
        <p:txBody>
          <a:bodyPr wrap="square" lIns="68580" tIns="34290" rIns="68580" bIns="34290">
            <a:spAutoFit/>
          </a:bodyPr>
          <a:lstStyle/>
          <a:p>
            <a:pPr algn="ctr"/>
            <a:r>
              <a:rPr lang="es-ES" sz="1350" b="1" dirty="0">
                <a:ln w="0"/>
              </a:rPr>
              <a:t>P1. </a:t>
            </a:r>
          </a:p>
          <a:p>
            <a:pPr algn="ctr"/>
            <a:r>
              <a:rPr lang="es-ES" sz="1350" b="1" dirty="0">
                <a:ln w="0"/>
              </a:rPr>
              <a:t>Articulación interna para la gestión del contexto</a:t>
            </a:r>
          </a:p>
        </p:txBody>
      </p:sp>
      <p:sp>
        <p:nvSpPr>
          <p:cNvPr id="13" name="Rectángulo 12"/>
          <p:cNvSpPr/>
          <p:nvPr/>
        </p:nvSpPr>
        <p:spPr>
          <a:xfrm>
            <a:off x="4617964" y="3387403"/>
            <a:ext cx="1725684" cy="1107996"/>
          </a:xfrm>
          <a:prstGeom prst="rect">
            <a:avLst/>
          </a:prstGeom>
          <a:noFill/>
          <a:ln>
            <a:noFill/>
          </a:ln>
        </p:spPr>
        <p:txBody>
          <a:bodyPr wrap="square" lIns="68580" tIns="34290" rIns="68580" bIns="34290">
            <a:spAutoFit/>
          </a:bodyPr>
          <a:lstStyle/>
          <a:p>
            <a:pPr algn="ctr"/>
            <a:r>
              <a:rPr lang="es-ES" sz="1350" b="1" dirty="0">
                <a:ln w="0"/>
              </a:rPr>
              <a:t> P3. </a:t>
            </a:r>
          </a:p>
          <a:p>
            <a:pPr algn="ctr"/>
            <a:r>
              <a:rPr lang="es-CO" sz="1350" b="1" dirty="0">
                <a:ln w="0"/>
              </a:rPr>
              <a:t>Procesos asociados al desarrollo sostenible, la competitividad y la movilización social</a:t>
            </a:r>
            <a:endParaRPr lang="es-ES" sz="1350" b="1" dirty="0">
              <a:ln w="0"/>
            </a:endParaRPr>
          </a:p>
        </p:txBody>
      </p:sp>
      <p:sp>
        <p:nvSpPr>
          <p:cNvPr id="16" name="Rectángulo 15"/>
          <p:cNvSpPr/>
          <p:nvPr/>
        </p:nvSpPr>
        <p:spPr>
          <a:xfrm>
            <a:off x="2435091" y="3387403"/>
            <a:ext cx="1725684" cy="1107996"/>
          </a:xfrm>
          <a:prstGeom prst="rect">
            <a:avLst/>
          </a:prstGeom>
          <a:noFill/>
          <a:ln>
            <a:noFill/>
          </a:ln>
        </p:spPr>
        <p:txBody>
          <a:bodyPr wrap="square" lIns="68580" tIns="34290" rIns="68580" bIns="34290">
            <a:spAutoFit/>
          </a:bodyPr>
          <a:lstStyle/>
          <a:p>
            <a:pPr algn="ctr"/>
            <a:r>
              <a:rPr lang="es-ES" sz="1350" b="1" dirty="0">
                <a:ln w="0"/>
              </a:rPr>
              <a:t>  P2. </a:t>
            </a:r>
          </a:p>
          <a:p>
            <a:pPr algn="ctr"/>
            <a:r>
              <a:rPr lang="es-CO" sz="1350" b="1" dirty="0"/>
              <a:t>Universidad para la ciudadanía, la convivencia, la democracia y la Paz</a:t>
            </a:r>
          </a:p>
        </p:txBody>
      </p:sp>
      <p:sp>
        <p:nvSpPr>
          <p:cNvPr id="22" name="Rectángulo 21"/>
          <p:cNvSpPr/>
          <p:nvPr/>
        </p:nvSpPr>
        <p:spPr>
          <a:xfrm>
            <a:off x="505063" y="1375631"/>
            <a:ext cx="7932983" cy="410067"/>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CO" b="1" dirty="0">
                <a:cs typeface="Arial" panose="020B0604020202020204" pitchFamily="34" charset="0"/>
              </a:rPr>
              <a:t>Gestión del Contexto y Visibilidad Nacional e Internacional</a:t>
            </a:r>
          </a:p>
        </p:txBody>
      </p:sp>
      <p:pic>
        <p:nvPicPr>
          <p:cNvPr id="23" name="Imagen 22"/>
          <p:cNvPicPr>
            <a:picLocks noChangeAspect="1"/>
          </p:cNvPicPr>
          <p:nvPr/>
        </p:nvPicPr>
        <p:blipFill rotWithShape="1">
          <a:blip r:embed="rId7" cstate="print">
            <a:duotone>
              <a:schemeClr val="accent3">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l="28133" t="15300" r="28660" b="18625"/>
          <a:stretch/>
        </p:blipFill>
        <p:spPr>
          <a:xfrm rot="5400000">
            <a:off x="4188090" y="-1533636"/>
            <a:ext cx="663950" cy="7872406"/>
          </a:xfrm>
          <a:prstGeom prst="rect">
            <a:avLst/>
          </a:prstGeom>
        </p:spPr>
      </p:pic>
      <p:sp>
        <p:nvSpPr>
          <p:cNvPr id="25" name="Rectángulo 24"/>
          <p:cNvSpPr/>
          <p:nvPr/>
        </p:nvSpPr>
        <p:spPr>
          <a:xfrm>
            <a:off x="808892" y="2148746"/>
            <a:ext cx="4671914" cy="50643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1050" b="1" dirty="0">
                <a:cs typeface="Arial" panose="020B0604020202020204" pitchFamily="34" charset="0"/>
              </a:rPr>
              <a:t>Contribuir al desarrollo regional  sostenible mediante el aprovechamiento y la transformación de bienes y servicios, mediante la incidencia en políticas públicas, programas, proyectos y acciones, que sean pertinentes a las capacidades académicas e investigativas de la universidad.</a:t>
            </a:r>
          </a:p>
        </p:txBody>
      </p:sp>
      <p:sp>
        <p:nvSpPr>
          <p:cNvPr id="17" name="Rectángulo 16"/>
          <p:cNvSpPr/>
          <p:nvPr/>
        </p:nvSpPr>
        <p:spPr>
          <a:xfrm>
            <a:off x="6730584" y="3491278"/>
            <a:ext cx="1725684" cy="900246"/>
          </a:xfrm>
          <a:prstGeom prst="rect">
            <a:avLst/>
          </a:prstGeom>
          <a:noFill/>
          <a:ln>
            <a:noFill/>
          </a:ln>
        </p:spPr>
        <p:txBody>
          <a:bodyPr wrap="square" lIns="68580" tIns="34290" rIns="68580" bIns="34290">
            <a:spAutoFit/>
          </a:bodyPr>
          <a:lstStyle/>
          <a:p>
            <a:pPr algn="ctr"/>
            <a:r>
              <a:rPr lang="es-ES" sz="1350" b="1" dirty="0">
                <a:ln w="0"/>
              </a:rPr>
              <a:t> P4.</a:t>
            </a:r>
          </a:p>
          <a:p>
            <a:pPr algn="ctr"/>
            <a:r>
              <a:rPr lang="es-CO" sz="1350" b="1" dirty="0">
                <a:ln w="0"/>
              </a:rPr>
              <a:t>Internacionalización Integral de la Universidad</a:t>
            </a:r>
            <a:endParaRPr lang="es-ES" sz="1350" b="1" dirty="0">
              <a:ln w="0"/>
            </a:endParaRPr>
          </a:p>
        </p:txBody>
      </p:sp>
      <p:sp>
        <p:nvSpPr>
          <p:cNvPr id="3" name="Rectángulo 2"/>
          <p:cNvSpPr/>
          <p:nvPr/>
        </p:nvSpPr>
        <p:spPr>
          <a:xfrm>
            <a:off x="6645247" y="2133708"/>
            <a:ext cx="1829241" cy="50643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CO" sz="1050" b="1" dirty="0">
                <a:cs typeface="Arial" panose="020B0604020202020204" pitchFamily="34" charset="0"/>
              </a:rPr>
              <a:t>Lograr que los programas académicos tengan contexto y reconocimiento internacional</a:t>
            </a:r>
          </a:p>
        </p:txBody>
      </p:sp>
      <p:sp>
        <p:nvSpPr>
          <p:cNvPr id="18" name="Rectángulo 17"/>
          <p:cNvSpPr/>
          <p:nvPr/>
        </p:nvSpPr>
        <p:spPr>
          <a:xfrm>
            <a:off x="789556" y="5390311"/>
            <a:ext cx="7363997" cy="392415"/>
          </a:xfrm>
          <a:prstGeom prst="rect">
            <a:avLst/>
          </a:prstGeom>
          <a:solidFill>
            <a:schemeClr val="bg1"/>
          </a:solidFill>
          <a:ln>
            <a:noFill/>
          </a:ln>
        </p:spPr>
        <p:txBody>
          <a:bodyPr wrap="square" lIns="68580" tIns="34290" rIns="68580" bIns="34290">
            <a:spAutoFit/>
          </a:bodyPr>
          <a:lstStyle/>
          <a:p>
            <a:pPr algn="ctr"/>
            <a:endParaRPr lang="es-ES" sz="1050" b="1" dirty="0">
              <a:ln w="0"/>
            </a:endParaRPr>
          </a:p>
          <a:p>
            <a:pPr algn="ctr"/>
            <a:endParaRPr lang="es-ES" sz="1050" b="1" dirty="0">
              <a:ln w="0"/>
            </a:endParaRPr>
          </a:p>
        </p:txBody>
      </p:sp>
      <p:pic>
        <p:nvPicPr>
          <p:cNvPr id="5" name="Imagen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39948" y="5594454"/>
            <a:ext cx="3653219" cy="328790"/>
          </a:xfrm>
          <a:prstGeom prst="rect">
            <a:avLst/>
          </a:prstGeom>
        </p:spPr>
      </p:pic>
      <p:sp>
        <p:nvSpPr>
          <p:cNvPr id="6" name="CuadroTexto 5"/>
          <p:cNvSpPr txBox="1"/>
          <p:nvPr/>
        </p:nvSpPr>
        <p:spPr>
          <a:xfrm>
            <a:off x="687800" y="1793593"/>
            <a:ext cx="7557516" cy="300082"/>
          </a:xfrm>
          <a:prstGeom prst="rect">
            <a:avLst/>
          </a:prstGeom>
          <a:noFill/>
        </p:spPr>
        <p:txBody>
          <a:bodyPr wrap="square" rtlCol="0">
            <a:spAutoFit/>
          </a:bodyPr>
          <a:lstStyle/>
          <a:p>
            <a:pPr algn="ctr"/>
            <a:r>
              <a:rPr lang="es-CO" sz="1350" b="1" dirty="0"/>
              <a:t>IMPULSORES ESTRATÉGICOS </a:t>
            </a:r>
          </a:p>
        </p:txBody>
      </p:sp>
    </p:spTree>
    <p:extLst>
      <p:ext uri="{BB962C8B-B14F-4D97-AF65-F5344CB8AC3E}">
        <p14:creationId xmlns:p14="http://schemas.microsoft.com/office/powerpoint/2010/main" val="3805525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116419" y="327441"/>
            <a:ext cx="6911162" cy="584775"/>
          </a:xfrm>
          <a:prstGeom prst="rect">
            <a:avLst/>
          </a:prstGeom>
          <a:noFill/>
        </p:spPr>
        <p:txBody>
          <a:bodyPr wrap="square" rtlCol="0">
            <a:spAutoFit/>
          </a:bodyPr>
          <a:lstStyle/>
          <a:p>
            <a:pPr algn="ctr"/>
            <a:r>
              <a:rPr lang="es-CO" sz="3200" b="1" dirty="0">
                <a:solidFill>
                  <a:schemeClr val="accent5">
                    <a:lumMod val="75000"/>
                  </a:schemeClr>
                </a:solidFill>
              </a:rPr>
              <a:t>Indicadores de efectos  y metas</a:t>
            </a:r>
          </a:p>
        </p:txBody>
      </p:sp>
      <p:graphicFrame>
        <p:nvGraphicFramePr>
          <p:cNvPr id="6" name="Tabla 5"/>
          <p:cNvGraphicFramePr>
            <a:graphicFrameLocks noGrp="1"/>
          </p:cNvGraphicFramePr>
          <p:nvPr>
            <p:extLst>
              <p:ext uri="{D42A27DB-BD31-4B8C-83A1-F6EECF244321}">
                <p14:modId xmlns:p14="http://schemas.microsoft.com/office/powerpoint/2010/main" val="2613902798"/>
              </p:ext>
            </p:extLst>
          </p:nvPr>
        </p:nvGraphicFramePr>
        <p:xfrm>
          <a:off x="309147" y="1193114"/>
          <a:ext cx="8678333" cy="5485319"/>
        </p:xfrm>
        <a:graphic>
          <a:graphicData uri="http://schemas.openxmlformats.org/drawingml/2006/table">
            <a:tbl>
              <a:tblPr/>
              <a:tblGrid>
                <a:gridCol w="2797177">
                  <a:extLst>
                    <a:ext uri="{9D8B030D-6E8A-4147-A177-3AD203B41FA5}">
                      <a16:colId xmlns:a16="http://schemas.microsoft.com/office/drawing/2014/main" val="3594693518"/>
                    </a:ext>
                  </a:extLst>
                </a:gridCol>
                <a:gridCol w="1343883">
                  <a:extLst>
                    <a:ext uri="{9D8B030D-6E8A-4147-A177-3AD203B41FA5}">
                      <a16:colId xmlns:a16="http://schemas.microsoft.com/office/drawing/2014/main" val="4175661603"/>
                    </a:ext>
                  </a:extLst>
                </a:gridCol>
                <a:gridCol w="1113639">
                  <a:extLst>
                    <a:ext uri="{9D8B030D-6E8A-4147-A177-3AD203B41FA5}">
                      <a16:colId xmlns:a16="http://schemas.microsoft.com/office/drawing/2014/main" val="89023143"/>
                    </a:ext>
                  </a:extLst>
                </a:gridCol>
                <a:gridCol w="795456">
                  <a:extLst>
                    <a:ext uri="{9D8B030D-6E8A-4147-A177-3AD203B41FA5}">
                      <a16:colId xmlns:a16="http://schemas.microsoft.com/office/drawing/2014/main" val="738694987"/>
                    </a:ext>
                  </a:extLst>
                </a:gridCol>
                <a:gridCol w="954548">
                  <a:extLst>
                    <a:ext uri="{9D8B030D-6E8A-4147-A177-3AD203B41FA5}">
                      <a16:colId xmlns:a16="http://schemas.microsoft.com/office/drawing/2014/main" val="258880393"/>
                    </a:ext>
                  </a:extLst>
                </a:gridCol>
                <a:gridCol w="954548">
                  <a:extLst>
                    <a:ext uri="{9D8B030D-6E8A-4147-A177-3AD203B41FA5}">
                      <a16:colId xmlns:a16="http://schemas.microsoft.com/office/drawing/2014/main" val="4195527083"/>
                    </a:ext>
                  </a:extLst>
                </a:gridCol>
                <a:gridCol w="719082">
                  <a:extLst>
                    <a:ext uri="{9D8B030D-6E8A-4147-A177-3AD203B41FA5}">
                      <a16:colId xmlns:a16="http://schemas.microsoft.com/office/drawing/2014/main" val="3747005829"/>
                    </a:ext>
                  </a:extLst>
                </a:gridCol>
              </a:tblGrid>
              <a:tr h="437848">
                <a:tc rowSpan="2">
                  <a:txBody>
                    <a:bodyPr/>
                    <a:lstStyle/>
                    <a:p>
                      <a:pPr algn="ctr" fontAlgn="ctr"/>
                      <a:r>
                        <a:rPr lang="es-CO" sz="1400" b="1" i="0" u="none" strike="noStrike" dirty="0">
                          <a:solidFill>
                            <a:srgbClr val="000000"/>
                          </a:solidFill>
                          <a:effectLst/>
                          <a:latin typeface="Arial" panose="020B0604020202020204" pitchFamily="34" charset="0"/>
                          <a:cs typeface="Arial" panose="020B0604020202020204" pitchFamily="34" charset="0"/>
                        </a:rPr>
                        <a:t>Impulsores Estratégicos</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2">
                  <a:txBody>
                    <a:bodyPr/>
                    <a:lstStyle/>
                    <a:p>
                      <a:pPr algn="ctr" rtl="0" fontAlgn="ctr"/>
                      <a:r>
                        <a:rPr lang="es-CO" sz="1400" b="1" i="0" u="none" strike="noStrike" dirty="0">
                          <a:solidFill>
                            <a:srgbClr val="000000"/>
                          </a:solidFill>
                          <a:effectLst/>
                          <a:latin typeface="Arial" panose="020B0604020202020204" pitchFamily="34" charset="0"/>
                          <a:cs typeface="Arial" panose="020B0604020202020204" pitchFamily="34" charset="0"/>
                        </a:rPr>
                        <a:t>Indicador</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2">
                  <a:txBody>
                    <a:bodyPr/>
                    <a:lstStyle/>
                    <a:p>
                      <a:pPr algn="ctr" rtl="0" fontAlgn="ctr"/>
                      <a:r>
                        <a:rPr lang="es-CO" sz="1400" b="1" i="0" u="none" strike="noStrike" dirty="0">
                          <a:solidFill>
                            <a:srgbClr val="000000"/>
                          </a:solidFill>
                          <a:effectLst/>
                          <a:latin typeface="Arial" panose="020B0604020202020204" pitchFamily="34" charset="0"/>
                          <a:cs typeface="Arial" panose="020B0604020202020204" pitchFamily="34" charset="0"/>
                        </a:rPr>
                        <a:t>Unidad de medida del indicador</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4">
                  <a:txBody>
                    <a:bodyPr/>
                    <a:lstStyle/>
                    <a:p>
                      <a:pPr algn="ctr" rtl="0" fontAlgn="ctr"/>
                      <a:r>
                        <a:rPr lang="es-CO" sz="1400" b="1" i="0" u="none" strike="noStrike">
                          <a:solidFill>
                            <a:srgbClr val="000000"/>
                          </a:solidFill>
                          <a:effectLst/>
                          <a:latin typeface="Arial" panose="020B0604020202020204" pitchFamily="34" charset="0"/>
                          <a:cs typeface="Arial" panose="020B0604020202020204" pitchFamily="34" charset="0"/>
                        </a:rPr>
                        <a:t>Metas</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743640888"/>
                  </a:ext>
                </a:extLst>
              </a:tr>
              <a:tr h="528135">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1400" b="1" i="0" u="none" strike="noStrike">
                          <a:solidFill>
                            <a:srgbClr val="000000"/>
                          </a:solidFill>
                          <a:effectLst/>
                          <a:latin typeface="Arial" panose="020B0604020202020204" pitchFamily="34" charset="0"/>
                          <a:cs typeface="Arial" panose="020B0604020202020204" pitchFamily="34" charset="0"/>
                        </a:rPr>
                        <a:t>2020</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s-CO" sz="1400" b="1" i="0" u="none" strike="noStrike">
                          <a:solidFill>
                            <a:srgbClr val="000000"/>
                          </a:solidFill>
                          <a:effectLst/>
                          <a:latin typeface="Arial" panose="020B0604020202020204" pitchFamily="34" charset="0"/>
                          <a:cs typeface="Arial" panose="020B0604020202020204" pitchFamily="34" charset="0"/>
                        </a:rPr>
                        <a:t>2022</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s-CO" sz="1400" b="1" i="0" u="none" strike="noStrike">
                          <a:solidFill>
                            <a:srgbClr val="000000"/>
                          </a:solidFill>
                          <a:effectLst/>
                          <a:latin typeface="Arial" panose="020B0604020202020204" pitchFamily="34" charset="0"/>
                          <a:cs typeface="Arial" panose="020B0604020202020204" pitchFamily="34" charset="0"/>
                        </a:rPr>
                        <a:t>2025</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s-CO" sz="1400" b="1" i="0" u="none" strike="noStrike">
                          <a:solidFill>
                            <a:srgbClr val="000000"/>
                          </a:solidFill>
                          <a:effectLst/>
                          <a:latin typeface="Arial" panose="020B0604020202020204" pitchFamily="34" charset="0"/>
                          <a:cs typeface="Arial" panose="020B0604020202020204" pitchFamily="34" charset="0"/>
                        </a:rPr>
                        <a:t>2028</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380649701"/>
                  </a:ext>
                </a:extLst>
              </a:tr>
              <a:tr h="1743221">
                <a:tc>
                  <a:txBody>
                    <a:bodyPr/>
                    <a:lstStyle/>
                    <a:p>
                      <a:pPr algn="ctr">
                        <a:lnSpc>
                          <a:spcPct val="107000"/>
                        </a:lnSpc>
                        <a:spcAft>
                          <a:spcPts val="0"/>
                        </a:spcAft>
                      </a:pPr>
                      <a:r>
                        <a:rPr lang="es-CO" sz="1200" dirty="0">
                          <a:effectLst/>
                          <a:latin typeface="Arial" panose="020B0604020202020204" pitchFamily="34" charset="0"/>
                          <a:cs typeface="Arial" panose="020B0604020202020204" pitchFamily="34" charset="0"/>
                        </a:rPr>
                        <a:t>Contribuir al desarrollo regional sostenible mediante el aprovechamiento y la transformación de bienes y servicios, mediante la incidencia en políticas públicas, programas, proyectos y acciones, que sean pertinentes a las capacidades académicas e investigativas de la universidad.</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39069" marR="39069"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CO" sz="1200" dirty="0">
                          <a:effectLst/>
                          <a:latin typeface="Arial" panose="020B0604020202020204" pitchFamily="34" charset="0"/>
                          <a:cs typeface="Arial" panose="020B0604020202020204" pitchFamily="34" charset="0"/>
                        </a:rPr>
                        <a:t>Políticas públicas, proyectos de alto impacto en los que participa la Universidad </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39069" marR="39069"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200" dirty="0">
                          <a:effectLst/>
                          <a:latin typeface="Arial" panose="020B0604020202020204" pitchFamily="34" charset="0"/>
                          <a:cs typeface="Arial" panose="020B0604020202020204" pitchFamily="34" charset="0"/>
                        </a:rPr>
                        <a:t>Unidad</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39069" marR="39069"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200" dirty="0">
                          <a:effectLst/>
                          <a:latin typeface="Arial" panose="020B0604020202020204" pitchFamily="34" charset="0"/>
                          <a:cs typeface="Arial" panose="020B0604020202020204" pitchFamily="34" charset="0"/>
                        </a:rPr>
                        <a:t>12</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39069" marR="39069"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200" dirty="0">
                          <a:effectLst/>
                          <a:latin typeface="Arial" panose="020B0604020202020204" pitchFamily="34" charset="0"/>
                          <a:cs typeface="Arial" panose="020B0604020202020204" pitchFamily="34" charset="0"/>
                        </a:rPr>
                        <a:t>13</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39069" marR="39069"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200" dirty="0">
                          <a:effectLst/>
                          <a:latin typeface="Arial" panose="020B0604020202020204" pitchFamily="34" charset="0"/>
                          <a:cs typeface="Arial" panose="020B0604020202020204" pitchFamily="34" charset="0"/>
                        </a:rPr>
                        <a:t>14</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39069" marR="39069"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200" dirty="0">
                          <a:effectLst/>
                          <a:latin typeface="Arial" panose="020B0604020202020204" pitchFamily="34" charset="0"/>
                          <a:cs typeface="Arial" panose="020B0604020202020204" pitchFamily="34" charset="0"/>
                        </a:rPr>
                        <a:t>15</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39069" marR="39069"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23616904"/>
                  </a:ext>
                </a:extLst>
              </a:tr>
              <a:tr h="1233353">
                <a:tc rowSpan="2">
                  <a:txBody>
                    <a:bodyPr/>
                    <a:lstStyle/>
                    <a:p>
                      <a:pPr algn="ctr">
                        <a:lnSpc>
                          <a:spcPct val="107000"/>
                        </a:lnSpc>
                        <a:spcAft>
                          <a:spcPts val="0"/>
                        </a:spcAft>
                      </a:pPr>
                      <a:r>
                        <a:rPr lang="es-CO" sz="1200" dirty="0">
                          <a:effectLst/>
                          <a:latin typeface="Arial" panose="020B0604020202020204" pitchFamily="34" charset="0"/>
                          <a:cs typeface="Arial" panose="020B0604020202020204" pitchFamily="34" charset="0"/>
                        </a:rPr>
                        <a:t>Lograr que los programas académicos tengan contexto y reconocimiento internacional.</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39069" marR="39069"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CO" sz="1200" kern="1200" dirty="0">
                          <a:solidFill>
                            <a:schemeClr val="tx1"/>
                          </a:solidFill>
                          <a:effectLst/>
                          <a:latin typeface="Arial" panose="020B0604020202020204" pitchFamily="34" charset="0"/>
                          <a:ea typeface="+mn-ea"/>
                          <a:cs typeface="Arial" panose="020B0604020202020204" pitchFamily="34" charset="0"/>
                        </a:rPr>
                        <a:t>Programas académicos con visibilidad nacional</a:t>
                      </a:r>
                    </a:p>
                  </a:txBody>
                  <a:tcPr marL="39069" marR="39069"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200" kern="1200" dirty="0">
                          <a:solidFill>
                            <a:schemeClr val="tx1"/>
                          </a:solidFill>
                          <a:effectLst/>
                          <a:latin typeface="Arial" panose="020B0604020202020204" pitchFamily="34" charset="0"/>
                          <a:ea typeface="+mn-ea"/>
                          <a:cs typeface="Arial" panose="020B0604020202020204" pitchFamily="34" charset="0"/>
                        </a:rPr>
                        <a:t>Porcentaje</a:t>
                      </a:r>
                    </a:p>
                  </a:txBody>
                  <a:tcPr marL="39069" marR="39069"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kern="1200" dirty="0">
                          <a:solidFill>
                            <a:schemeClr val="tx1"/>
                          </a:solidFill>
                          <a:effectLst/>
                          <a:latin typeface="Arial" panose="020B0604020202020204" pitchFamily="34" charset="0"/>
                          <a:ea typeface="+mn-ea"/>
                          <a:cs typeface="Arial" panose="020B0604020202020204" pitchFamily="34" charset="0"/>
                        </a:rPr>
                        <a:t>33%</a:t>
                      </a: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kern="1200">
                          <a:solidFill>
                            <a:schemeClr val="tx1"/>
                          </a:solidFill>
                          <a:effectLst/>
                          <a:latin typeface="Arial" panose="020B0604020202020204" pitchFamily="34" charset="0"/>
                          <a:ea typeface="+mn-ea"/>
                          <a:cs typeface="Arial" panose="020B0604020202020204" pitchFamily="34" charset="0"/>
                        </a:rPr>
                        <a:t>39%</a:t>
                      </a: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kern="1200">
                          <a:solidFill>
                            <a:schemeClr val="tx1"/>
                          </a:solidFill>
                          <a:effectLst/>
                          <a:latin typeface="Arial" panose="020B0604020202020204" pitchFamily="34" charset="0"/>
                          <a:ea typeface="+mn-ea"/>
                          <a:cs typeface="Arial" panose="020B0604020202020204" pitchFamily="34" charset="0"/>
                        </a:rPr>
                        <a:t>45%</a:t>
                      </a: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kern="1200" dirty="0">
                          <a:solidFill>
                            <a:schemeClr val="tx1"/>
                          </a:solidFill>
                          <a:effectLst/>
                          <a:latin typeface="Arial" panose="020B0604020202020204" pitchFamily="34" charset="0"/>
                          <a:ea typeface="+mn-ea"/>
                          <a:cs typeface="Arial" panose="020B0604020202020204" pitchFamily="34" charset="0"/>
                        </a:rPr>
                        <a:t>50%</a:t>
                      </a: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542762">
                <a:tc vMerge="1">
                  <a:txBody>
                    <a:bodyPr/>
                    <a:lstStyle/>
                    <a:p>
                      <a:pPr algn="ctr">
                        <a:lnSpc>
                          <a:spcPct val="107000"/>
                        </a:lnSpc>
                        <a:spcAft>
                          <a:spcPts val="0"/>
                        </a:spcAft>
                      </a:pP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39069" marR="39069"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CO" sz="1200" kern="1200" dirty="0">
                          <a:solidFill>
                            <a:schemeClr val="tx1"/>
                          </a:solidFill>
                          <a:effectLst/>
                          <a:latin typeface="Arial" panose="020B0604020202020204" pitchFamily="34" charset="0"/>
                          <a:ea typeface="+mn-ea"/>
                          <a:cs typeface="Arial" panose="020B0604020202020204" pitchFamily="34" charset="0"/>
                        </a:rPr>
                        <a:t>Programas académicos con visibilidad internacional</a:t>
                      </a:r>
                    </a:p>
                  </a:txBody>
                  <a:tcPr marL="39069" marR="39069"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CO" sz="1200" kern="1200" dirty="0">
                          <a:solidFill>
                            <a:schemeClr val="tx1"/>
                          </a:solidFill>
                          <a:effectLst/>
                          <a:latin typeface="Arial" panose="020B0604020202020204" pitchFamily="34" charset="0"/>
                          <a:ea typeface="+mn-ea"/>
                          <a:cs typeface="Arial" panose="020B0604020202020204" pitchFamily="34" charset="0"/>
                        </a:rPr>
                        <a:t>Porcentaje</a:t>
                      </a:r>
                    </a:p>
                  </a:txBody>
                  <a:tcPr marL="39069" marR="39069"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kern="1200" dirty="0">
                          <a:solidFill>
                            <a:schemeClr val="tx1"/>
                          </a:solidFill>
                          <a:effectLst/>
                          <a:latin typeface="Arial" panose="020B0604020202020204" pitchFamily="34" charset="0"/>
                          <a:ea typeface="+mn-ea"/>
                          <a:cs typeface="Arial" panose="020B0604020202020204" pitchFamily="34" charset="0"/>
                        </a:rPr>
                        <a:t>33%</a:t>
                      </a: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kern="1200" dirty="0">
                          <a:solidFill>
                            <a:schemeClr val="tx1"/>
                          </a:solidFill>
                          <a:effectLst/>
                          <a:latin typeface="Arial" panose="020B0604020202020204" pitchFamily="34" charset="0"/>
                          <a:ea typeface="+mn-ea"/>
                          <a:cs typeface="Arial" panose="020B0604020202020204" pitchFamily="34" charset="0"/>
                        </a:rPr>
                        <a:t>39%</a:t>
                      </a: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kern="1200" dirty="0">
                          <a:solidFill>
                            <a:schemeClr val="tx1"/>
                          </a:solidFill>
                          <a:effectLst/>
                          <a:latin typeface="Arial" panose="020B0604020202020204" pitchFamily="34" charset="0"/>
                          <a:ea typeface="+mn-ea"/>
                          <a:cs typeface="Arial" panose="020B0604020202020204" pitchFamily="34" charset="0"/>
                        </a:rPr>
                        <a:t>45%</a:t>
                      </a: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kern="1200" dirty="0">
                          <a:solidFill>
                            <a:schemeClr val="tx1"/>
                          </a:solidFill>
                          <a:effectLst/>
                          <a:latin typeface="Arial" panose="020B0604020202020204" pitchFamily="34" charset="0"/>
                          <a:ea typeface="+mn-ea"/>
                          <a:cs typeface="Arial" panose="020B0604020202020204" pitchFamily="34" charset="0"/>
                        </a:rPr>
                        <a:t>50%</a:t>
                      </a: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03172900"/>
                  </a:ext>
                </a:extLst>
              </a:tr>
            </a:tbl>
          </a:graphicData>
        </a:graphic>
      </p:graphicFrame>
    </p:spTree>
    <p:extLst>
      <p:ext uri="{BB962C8B-B14F-4D97-AF65-F5344CB8AC3E}">
        <p14:creationId xmlns:p14="http://schemas.microsoft.com/office/powerpoint/2010/main" val="3720299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a 11"/>
          <p:cNvGraphicFramePr>
            <a:graphicFrameLocks noGrp="1"/>
          </p:cNvGraphicFramePr>
          <p:nvPr>
            <p:extLst>
              <p:ext uri="{D42A27DB-BD31-4B8C-83A1-F6EECF244321}">
                <p14:modId xmlns:p14="http://schemas.microsoft.com/office/powerpoint/2010/main" val="1821592916"/>
              </p:ext>
            </p:extLst>
          </p:nvPr>
        </p:nvGraphicFramePr>
        <p:xfrm>
          <a:off x="514912" y="4786961"/>
          <a:ext cx="8307354" cy="1874628"/>
        </p:xfrm>
        <a:graphic>
          <a:graphicData uri="http://schemas.openxmlformats.org/drawingml/2006/table">
            <a:tbl>
              <a:tblPr firstRow="1" firstCol="1" bandRow="1">
                <a:tableStyleId>{3B4B98B0-60AC-42C2-AFA5-B58CD77FA1E5}</a:tableStyleId>
              </a:tblPr>
              <a:tblGrid>
                <a:gridCol w="3516572">
                  <a:extLst>
                    <a:ext uri="{9D8B030D-6E8A-4147-A177-3AD203B41FA5}">
                      <a16:colId xmlns:a16="http://schemas.microsoft.com/office/drawing/2014/main" val="3349873158"/>
                    </a:ext>
                  </a:extLst>
                </a:gridCol>
                <a:gridCol w="1481356">
                  <a:extLst>
                    <a:ext uri="{9D8B030D-6E8A-4147-A177-3AD203B41FA5}">
                      <a16:colId xmlns:a16="http://schemas.microsoft.com/office/drawing/2014/main" val="2043317098"/>
                    </a:ext>
                  </a:extLst>
                </a:gridCol>
                <a:gridCol w="882155">
                  <a:extLst>
                    <a:ext uri="{9D8B030D-6E8A-4147-A177-3AD203B41FA5}">
                      <a16:colId xmlns:a16="http://schemas.microsoft.com/office/drawing/2014/main" val="3405429193"/>
                    </a:ext>
                  </a:extLst>
                </a:gridCol>
                <a:gridCol w="823900">
                  <a:extLst>
                    <a:ext uri="{9D8B030D-6E8A-4147-A177-3AD203B41FA5}">
                      <a16:colId xmlns:a16="http://schemas.microsoft.com/office/drawing/2014/main" val="2359458262"/>
                    </a:ext>
                  </a:extLst>
                </a:gridCol>
                <a:gridCol w="873833">
                  <a:extLst>
                    <a:ext uri="{9D8B030D-6E8A-4147-A177-3AD203B41FA5}">
                      <a16:colId xmlns:a16="http://schemas.microsoft.com/office/drawing/2014/main" val="1555395791"/>
                    </a:ext>
                  </a:extLst>
                </a:gridCol>
                <a:gridCol w="729538">
                  <a:extLst>
                    <a:ext uri="{9D8B030D-6E8A-4147-A177-3AD203B41FA5}">
                      <a16:colId xmlns:a16="http://schemas.microsoft.com/office/drawing/2014/main" val="2963958973"/>
                    </a:ext>
                  </a:extLst>
                </a:gridCol>
              </a:tblGrid>
              <a:tr h="253138">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Unidad de medida del 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gridSpan="4">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Metas</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61189851"/>
                  </a:ext>
                </a:extLst>
              </a:tr>
              <a:tr h="276605">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2020</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2022</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2025</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2028</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548975328"/>
                  </a:ext>
                </a:extLst>
              </a:tr>
              <a:tr h="538536">
                <a:tc>
                  <a:txBody>
                    <a:bodyPr/>
                    <a:lstStyle/>
                    <a:p>
                      <a:pPr algn="ctr">
                        <a:lnSpc>
                          <a:spcPct val="115000"/>
                        </a:lnSpc>
                        <a:spcAft>
                          <a:spcPts val="0"/>
                        </a:spcAft>
                      </a:pPr>
                      <a:r>
                        <a:rPr lang="es-CO"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Beneficiarios con la estrategia de empleabilidad</a:t>
                      </a:r>
                      <a:endParaRPr lang="es-CO" sz="14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Número de personas</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1141</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3594</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7611</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12030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42798677"/>
                  </a:ext>
                </a:extLst>
              </a:tr>
              <a:tr h="806349">
                <a:tc>
                  <a:txBody>
                    <a:bodyPr/>
                    <a:lstStyle/>
                    <a:p>
                      <a:pPr algn="ctr">
                        <a:lnSpc>
                          <a:spcPct val="115000"/>
                        </a:lnSpc>
                        <a:spcAft>
                          <a:spcPts val="0"/>
                        </a:spcAft>
                      </a:pPr>
                      <a:r>
                        <a:rPr lang="es-CO"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Informe presentados ante instancias de decisión</a:t>
                      </a:r>
                      <a:endParaRPr lang="es-CO" sz="14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Cantidad de informes</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18</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27</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43020706"/>
                  </a:ext>
                </a:extLst>
              </a:tr>
            </a:tbl>
          </a:graphicData>
        </a:graphic>
      </p:graphicFrame>
      <p:sp>
        <p:nvSpPr>
          <p:cNvPr id="13" name="Rectangle 9"/>
          <p:cNvSpPr/>
          <p:nvPr/>
        </p:nvSpPr>
        <p:spPr>
          <a:xfrm rot="297575">
            <a:off x="393944" y="1548400"/>
            <a:ext cx="7948658" cy="675905"/>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4" name="Rectangle 10"/>
          <p:cNvSpPr/>
          <p:nvPr/>
        </p:nvSpPr>
        <p:spPr>
          <a:xfrm>
            <a:off x="514912" y="1327330"/>
            <a:ext cx="8307355" cy="1111070"/>
          </a:xfrm>
          <a:prstGeom prst="rect">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400" kern="0" dirty="0">
              <a:solidFill>
                <a:schemeClr val="bg1"/>
              </a:solidFill>
              <a:latin typeface="Arial" panose="020B0604020202020204" pitchFamily="34" charset="0"/>
              <a:cs typeface="Arial" panose="020B0604020202020204" pitchFamily="34" charset="0"/>
            </a:endParaRPr>
          </a:p>
        </p:txBody>
      </p:sp>
      <p:sp>
        <p:nvSpPr>
          <p:cNvPr id="15" name="Rounded Rectangle 5"/>
          <p:cNvSpPr/>
          <p:nvPr/>
        </p:nvSpPr>
        <p:spPr>
          <a:xfrm>
            <a:off x="379607" y="968911"/>
            <a:ext cx="2814814" cy="372797"/>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rgbClr val="002060"/>
                </a:solidFill>
                <a:latin typeface="Arial" panose="020B0604020202020204" pitchFamily="34" charset="0"/>
                <a:cs typeface="Arial" panose="020B0604020202020204" pitchFamily="34" charset="0"/>
              </a:rPr>
              <a:t>Descripción del programa</a:t>
            </a:r>
          </a:p>
        </p:txBody>
      </p:sp>
      <p:sp>
        <p:nvSpPr>
          <p:cNvPr id="16" name="TextBox 6"/>
          <p:cNvSpPr txBox="1"/>
          <p:nvPr/>
        </p:nvSpPr>
        <p:spPr>
          <a:xfrm>
            <a:off x="722341" y="1351459"/>
            <a:ext cx="7752189" cy="1015663"/>
          </a:xfrm>
          <a:prstGeom prst="rect">
            <a:avLst/>
          </a:prstGeom>
          <a:noFill/>
        </p:spPr>
        <p:txBody>
          <a:bodyPr wrap="square" rtlCol="0">
            <a:spAutoFit/>
          </a:bodyPr>
          <a:lstStyle/>
          <a:p>
            <a:pPr lvl="0" algn="just"/>
            <a:r>
              <a:rPr lang="es-CO" sz="1200" kern="0" dirty="0">
                <a:solidFill>
                  <a:schemeClr val="bg1"/>
                </a:solidFill>
                <a:latin typeface="Arial" panose="020B0604020202020204" pitchFamily="34" charset="0"/>
                <a:cs typeface="Arial" panose="020B0604020202020204" pitchFamily="34" charset="0"/>
              </a:rPr>
              <a:t>El programa busca mejorar los procesos de articulación interna para potenciar la gestión del contexto, por ello, se trabajará en el diseño y creación de un centro de pensamiento y de liderazgo asociado a la agenda 2030 (Objetivos de Desarrollo Sostenible-ODS), el diseño y puesta en marcha de un centro de gestión integral del desarrollo profesional del egresado y la creación de un banco de proyectos institucionales, articulado a la operación del observatorio institucional y de contexto, fortaleciendo el trabajo en red.</a:t>
            </a:r>
          </a:p>
        </p:txBody>
      </p:sp>
      <p:sp>
        <p:nvSpPr>
          <p:cNvPr id="4" name="Rectángulo 3"/>
          <p:cNvSpPr/>
          <p:nvPr/>
        </p:nvSpPr>
        <p:spPr>
          <a:xfrm>
            <a:off x="59267" y="64684"/>
            <a:ext cx="1801845"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2" name="Group 106"/>
          <p:cNvGrpSpPr/>
          <p:nvPr/>
        </p:nvGrpSpPr>
        <p:grpSpPr>
          <a:xfrm>
            <a:off x="37460" y="34815"/>
            <a:ext cx="6333859" cy="833754"/>
            <a:chOff x="4113734" y="1462930"/>
            <a:chExt cx="8524276" cy="1122088"/>
          </a:xfrm>
        </p:grpSpPr>
        <p:sp>
          <p:nvSpPr>
            <p:cNvPr id="2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Arial" panose="020B0604020202020204" pitchFamily="34" charset="0"/>
                <a:cs typeface="Arial" panose="020B0604020202020204" pitchFamily="34" charset="0"/>
              </a:endParaRPr>
            </a:p>
          </p:txBody>
        </p:sp>
        <p:sp>
          <p:nvSpPr>
            <p:cNvPr id="24" name="TextBox 12"/>
            <p:cNvSpPr txBox="1"/>
            <p:nvPr/>
          </p:nvSpPr>
          <p:spPr>
            <a:xfrm>
              <a:off x="5355567" y="1519503"/>
              <a:ext cx="7282443" cy="869849"/>
            </a:xfrm>
            <a:prstGeom prst="rect">
              <a:avLst/>
            </a:prstGeom>
            <a:noFill/>
          </p:spPr>
          <p:txBody>
            <a:bodyPr wrap="square" rtlCol="0" anchor="ctr">
              <a:spAutoFit/>
            </a:bodyPr>
            <a:lstStyle/>
            <a:p>
              <a:pPr algn="just"/>
              <a:r>
                <a:rPr lang="es-CO" b="1" dirty="0">
                  <a:solidFill>
                    <a:schemeClr val="bg2">
                      <a:lumMod val="50000"/>
                    </a:schemeClr>
                  </a:solidFill>
                </a:rPr>
                <a:t>Programa 1</a:t>
              </a:r>
            </a:p>
            <a:p>
              <a:pPr algn="just"/>
              <a:r>
                <a:rPr lang="es-CO" b="1" dirty="0"/>
                <a:t>Articulación Interna para la Gestión del contexto</a:t>
              </a:r>
            </a:p>
          </p:txBody>
        </p:sp>
        <p:sp>
          <p:nvSpPr>
            <p:cNvPr id="25"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graphicFrame>
        <p:nvGraphicFramePr>
          <p:cNvPr id="26" name="Diagrama 25"/>
          <p:cNvGraphicFramePr/>
          <p:nvPr>
            <p:extLst>
              <p:ext uri="{D42A27DB-BD31-4B8C-83A1-F6EECF244321}">
                <p14:modId xmlns:p14="http://schemas.microsoft.com/office/powerpoint/2010/main" val="3101300631"/>
              </p:ext>
            </p:extLst>
          </p:nvPr>
        </p:nvGraphicFramePr>
        <p:xfrm>
          <a:off x="432439" y="2902169"/>
          <a:ext cx="8389828" cy="2200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Rounded Rectangle 5"/>
          <p:cNvSpPr/>
          <p:nvPr/>
        </p:nvSpPr>
        <p:spPr>
          <a:xfrm>
            <a:off x="379607" y="2535664"/>
            <a:ext cx="2814814" cy="513859"/>
          </a:xfrm>
          <a:prstGeom prst="roundRect">
            <a:avLst>
              <a:gd name="adj" fmla="val 50000"/>
            </a:avLst>
          </a:prstGeom>
          <a:solidFill>
            <a:schemeClr val="bg1"/>
          </a:solidFill>
          <a:ln>
            <a:solidFill>
              <a:schemeClr val="accent1">
                <a:lumMod val="75000"/>
              </a:schemeClr>
            </a:solid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rgbClr val="002060"/>
                </a:solidFill>
              </a:rPr>
              <a:t>Apuestas Estratégicas</a:t>
            </a:r>
          </a:p>
        </p:txBody>
      </p:sp>
      <p:sp>
        <p:nvSpPr>
          <p:cNvPr id="17" name="CuadroTexto 16"/>
          <p:cNvSpPr txBox="1"/>
          <p:nvPr/>
        </p:nvSpPr>
        <p:spPr>
          <a:xfrm>
            <a:off x="3265752" y="2525953"/>
            <a:ext cx="4010005" cy="769441"/>
          </a:xfrm>
          <a:prstGeom prst="rect">
            <a:avLst/>
          </a:prstGeom>
          <a:noFill/>
        </p:spPr>
        <p:txBody>
          <a:bodyPr wrap="square" rtlCol="0">
            <a:spAutoFit/>
          </a:bodyPr>
          <a:lstStyle/>
          <a:p>
            <a:pPr marL="285750" indent="-285750">
              <a:buFont typeface="Arial" panose="020B0604020202020204" pitchFamily="34" charset="0"/>
              <a:buChar char="•"/>
            </a:pPr>
            <a:r>
              <a:rPr lang="es-CO" sz="1100" b="1" i="1" dirty="0">
                <a:latin typeface="Arial" panose="020B0604020202020204" pitchFamily="34" charset="0"/>
                <a:cs typeface="Arial" panose="020B0604020202020204" pitchFamily="34" charset="0"/>
              </a:rPr>
              <a:t>Museo Arqueológico</a:t>
            </a:r>
          </a:p>
          <a:p>
            <a:pPr marL="285750" indent="-285750">
              <a:buFont typeface="Arial" panose="020B0604020202020204" pitchFamily="34" charset="0"/>
              <a:buChar char="•"/>
            </a:pPr>
            <a:r>
              <a:rPr lang="es-CO" sz="1100" b="1" i="1" dirty="0">
                <a:latin typeface="Arial" panose="020B0604020202020204" pitchFamily="34" charset="0"/>
                <a:cs typeface="Arial" panose="020B0604020202020204" pitchFamily="34" charset="0"/>
              </a:rPr>
              <a:t>Museo Antropológico</a:t>
            </a:r>
          </a:p>
          <a:p>
            <a:pPr marL="285750" indent="-285750">
              <a:buFont typeface="Arial" panose="020B0604020202020204" pitchFamily="34" charset="0"/>
              <a:buChar char="•"/>
            </a:pPr>
            <a:r>
              <a:rPr lang="es-CO" sz="1100" b="1" i="1" dirty="0">
                <a:latin typeface="Arial" panose="020B0604020202020204" pitchFamily="34" charset="0"/>
                <a:cs typeface="Arial" panose="020B0604020202020204" pitchFamily="34" charset="0"/>
              </a:rPr>
              <a:t>Museo interactivo salado de Consotá.</a:t>
            </a:r>
          </a:p>
          <a:p>
            <a:pPr marL="285750" indent="-285750">
              <a:buFont typeface="Arial" panose="020B0604020202020204" pitchFamily="34" charset="0"/>
              <a:buChar char="•"/>
            </a:pPr>
            <a:r>
              <a:rPr lang="es-CO" sz="1100" b="1" i="1" dirty="0">
                <a:latin typeface="Arial" panose="020B0604020202020204" pitchFamily="34" charset="0"/>
                <a:cs typeface="Arial" panose="020B0604020202020204" pitchFamily="34" charset="0"/>
              </a:rPr>
              <a:t>Clínica Valle de Risaralda</a:t>
            </a:r>
          </a:p>
        </p:txBody>
      </p:sp>
    </p:spTree>
    <p:extLst>
      <p:ext uri="{BB962C8B-B14F-4D97-AF65-F5344CB8AC3E}">
        <p14:creationId xmlns:p14="http://schemas.microsoft.com/office/powerpoint/2010/main" val="38340182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106"/>
          <p:cNvGrpSpPr/>
          <p:nvPr/>
        </p:nvGrpSpPr>
        <p:grpSpPr>
          <a:xfrm>
            <a:off x="2659682" y="1827446"/>
            <a:ext cx="5282285" cy="833754"/>
            <a:chOff x="4113734" y="1462930"/>
            <a:chExt cx="7109038" cy="1122088"/>
          </a:xfrm>
        </p:grpSpPr>
        <p:sp>
          <p:nvSpPr>
            <p:cNvPr id="82"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3" name="TextBox 12"/>
            <p:cNvSpPr txBox="1"/>
            <p:nvPr/>
          </p:nvSpPr>
          <p:spPr>
            <a:xfrm>
              <a:off x="5486400" y="1792303"/>
              <a:ext cx="5736372" cy="497057"/>
            </a:xfrm>
            <a:prstGeom prst="rect">
              <a:avLst/>
            </a:prstGeom>
            <a:noFill/>
          </p:spPr>
          <p:txBody>
            <a:bodyPr wrap="square" rtlCol="0" anchor="ctr">
              <a:spAutoFit/>
            </a:bodyPr>
            <a:lstStyle/>
            <a:p>
              <a:endParaRPr lang="es-CO" sz="1800" dirty="0"/>
            </a:p>
          </p:txBody>
        </p:sp>
        <p:sp>
          <p:nvSpPr>
            <p:cNvPr id="84"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grpSp>
        <p:nvGrpSpPr>
          <p:cNvPr id="85" name="Group 5"/>
          <p:cNvGrpSpPr/>
          <p:nvPr/>
        </p:nvGrpSpPr>
        <p:grpSpPr>
          <a:xfrm>
            <a:off x="3439209" y="3962674"/>
            <a:ext cx="6161306" cy="839118"/>
            <a:chOff x="4878898" y="3243971"/>
            <a:chExt cx="8289892" cy="1129014"/>
          </a:xfrm>
        </p:grpSpPr>
        <p:sp>
          <p:nvSpPr>
            <p:cNvPr id="86"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7" name="TextBox 20"/>
            <p:cNvSpPr txBox="1"/>
            <p:nvPr/>
          </p:nvSpPr>
          <p:spPr>
            <a:xfrm>
              <a:off x="6041519" y="3340856"/>
              <a:ext cx="7127271" cy="869623"/>
            </a:xfrm>
            <a:prstGeom prst="rect">
              <a:avLst/>
            </a:prstGeom>
            <a:noFill/>
          </p:spPr>
          <p:txBody>
            <a:bodyPr wrap="square" rtlCol="0" anchor="ctr">
              <a:spAutoFit/>
            </a:bodyPr>
            <a:lstStyle/>
            <a:p>
              <a:r>
                <a:rPr lang="es-CO" b="1" dirty="0"/>
                <a:t>Proyecto</a:t>
              </a:r>
              <a:endParaRPr lang="es-CO" dirty="0"/>
            </a:p>
            <a:p>
              <a:r>
                <a:rPr lang="es-CO" dirty="0"/>
                <a:t>Banco de proyectos para la gestión institucional</a:t>
              </a:r>
              <a:endParaRPr lang="es-MX" sz="1800" dirty="0"/>
            </a:p>
          </p:txBody>
        </p:sp>
        <p:sp>
          <p:nvSpPr>
            <p:cNvPr id="88"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grpSp>
      <p:grpSp>
        <p:nvGrpSpPr>
          <p:cNvPr id="4" name="Grupo 3"/>
          <p:cNvGrpSpPr/>
          <p:nvPr/>
        </p:nvGrpSpPr>
        <p:grpSpPr>
          <a:xfrm>
            <a:off x="179512" y="2420888"/>
            <a:ext cx="3112173" cy="3112173"/>
            <a:chOff x="320020" y="2564903"/>
            <a:chExt cx="3112173" cy="3112173"/>
          </a:xfrm>
        </p:grpSpPr>
        <p:sp>
          <p:nvSpPr>
            <p:cNvPr id="166" name="Donut 2"/>
            <p:cNvSpPr/>
            <p:nvPr/>
          </p:nvSpPr>
          <p:spPr>
            <a:xfrm>
              <a:off x="467544" y="2708920"/>
              <a:ext cx="2829248" cy="2829248"/>
            </a:xfrm>
            <a:prstGeom prst="donut">
              <a:avLst>
                <a:gd name="adj" fmla="val 10687"/>
              </a:avLst>
            </a:prstGeom>
            <a:gradFill>
              <a:gsLst>
                <a:gs pos="16000">
                  <a:schemeClr val="bg1">
                    <a:lumMod val="9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67" name="Donut 101"/>
            <p:cNvSpPr/>
            <p:nvPr/>
          </p:nvSpPr>
          <p:spPr>
            <a:xfrm>
              <a:off x="320020" y="2564903"/>
              <a:ext cx="3112173" cy="3112173"/>
            </a:xfrm>
            <a:prstGeom prst="donut">
              <a:avLst>
                <a:gd name="adj" fmla="val 1514"/>
              </a:avLst>
            </a:prstGeom>
            <a:gradFill>
              <a:gsLst>
                <a:gs pos="16000">
                  <a:schemeClr val="bg1">
                    <a:lumMod val="8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76" name="TextBox 20"/>
            <p:cNvSpPr txBox="1"/>
            <p:nvPr/>
          </p:nvSpPr>
          <p:spPr>
            <a:xfrm>
              <a:off x="827584" y="3506525"/>
              <a:ext cx="2160240" cy="1200329"/>
            </a:xfrm>
            <a:prstGeom prst="rect">
              <a:avLst/>
            </a:prstGeom>
            <a:noFill/>
          </p:spPr>
          <p:txBody>
            <a:bodyPr wrap="square" rtlCol="0" anchor="ctr">
              <a:spAutoFit/>
            </a:bodyPr>
            <a:lstStyle/>
            <a:p>
              <a:pPr algn="ctr"/>
              <a:r>
                <a:rPr lang="es-CO" b="1" dirty="0">
                  <a:solidFill>
                    <a:schemeClr val="bg2">
                      <a:lumMod val="50000"/>
                    </a:schemeClr>
                  </a:solidFill>
                </a:rPr>
                <a:t>Programa 1</a:t>
              </a:r>
            </a:p>
            <a:p>
              <a:pPr algn="ctr"/>
              <a:r>
                <a:rPr lang="es-CO" b="1" dirty="0"/>
                <a:t>Articulación Interna para la Gestión del contexto</a:t>
              </a:r>
            </a:p>
          </p:txBody>
        </p:sp>
      </p:grpSp>
      <p:sp>
        <p:nvSpPr>
          <p:cNvPr id="3" name="CuadroTexto 2"/>
          <p:cNvSpPr txBox="1"/>
          <p:nvPr/>
        </p:nvSpPr>
        <p:spPr>
          <a:xfrm>
            <a:off x="4051005" y="2827697"/>
            <a:ext cx="4922586" cy="830997"/>
          </a:xfrm>
          <a:prstGeom prst="rect">
            <a:avLst/>
          </a:prstGeom>
          <a:noFill/>
        </p:spPr>
        <p:txBody>
          <a:bodyPr wrap="square" rtlCol="0">
            <a:spAutoFit/>
          </a:bodyPr>
          <a:lstStyle/>
          <a:p>
            <a:pPr marL="285750" indent="-285750">
              <a:buFont typeface="Arial" panose="020B0604020202020204" pitchFamily="34" charset="0"/>
              <a:buChar char="•"/>
            </a:pPr>
            <a:r>
              <a:rPr lang="es-CO" sz="1600" dirty="0">
                <a:solidFill>
                  <a:schemeClr val="accent2">
                    <a:lumMod val="75000"/>
                  </a:schemeClr>
                </a:solidFill>
              </a:rPr>
              <a:t>Articulación interna para la participación e incidencia en el contexto</a:t>
            </a:r>
          </a:p>
          <a:p>
            <a:pPr marL="285750" indent="-285750">
              <a:buFont typeface="Arial" panose="020B0604020202020204" pitchFamily="34" charset="0"/>
              <a:buChar char="•"/>
            </a:pPr>
            <a:r>
              <a:rPr lang="es-CO" sz="1600" dirty="0">
                <a:solidFill>
                  <a:schemeClr val="accent2">
                    <a:lumMod val="75000"/>
                  </a:schemeClr>
                </a:solidFill>
              </a:rPr>
              <a:t>Unidad de empleabilidad para el egresado.</a:t>
            </a:r>
          </a:p>
        </p:txBody>
      </p:sp>
      <p:sp>
        <p:nvSpPr>
          <p:cNvPr id="28" name="CuadroTexto 27"/>
          <p:cNvSpPr txBox="1"/>
          <p:nvPr/>
        </p:nvSpPr>
        <p:spPr>
          <a:xfrm>
            <a:off x="4051005" y="5101765"/>
            <a:ext cx="4739427" cy="584775"/>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solidFill>
                  <a:schemeClr val="accent2">
                    <a:lumMod val="75000"/>
                  </a:schemeClr>
                </a:solidFill>
              </a:rPr>
              <a:t>Coordinación interna para la gestión de proyectos</a:t>
            </a:r>
          </a:p>
          <a:p>
            <a:pPr marL="285750" indent="-285750" algn="just">
              <a:buFont typeface="Arial" panose="020B0604020202020204" pitchFamily="34" charset="0"/>
              <a:buChar char="•"/>
            </a:pPr>
            <a:r>
              <a:rPr lang="es-CO" sz="1600" dirty="0">
                <a:solidFill>
                  <a:schemeClr val="accent2">
                    <a:lumMod val="75000"/>
                  </a:schemeClr>
                </a:solidFill>
              </a:rPr>
              <a:t>Observatorio del contexto interno y externo</a:t>
            </a:r>
          </a:p>
        </p:txBody>
      </p:sp>
      <p:sp>
        <p:nvSpPr>
          <p:cNvPr id="5" name="Rectángulo 4"/>
          <p:cNvSpPr/>
          <p:nvPr/>
        </p:nvSpPr>
        <p:spPr>
          <a:xfrm>
            <a:off x="3485855" y="1798470"/>
            <a:ext cx="5374924" cy="923330"/>
          </a:xfrm>
          <a:prstGeom prst="rect">
            <a:avLst/>
          </a:prstGeom>
        </p:spPr>
        <p:txBody>
          <a:bodyPr wrap="square">
            <a:spAutoFit/>
          </a:bodyPr>
          <a:lstStyle/>
          <a:p>
            <a:r>
              <a:rPr lang="es-CO" b="1" dirty="0"/>
              <a:t>Proyecto</a:t>
            </a:r>
            <a:endParaRPr lang="es-CO" dirty="0"/>
          </a:p>
          <a:p>
            <a:r>
              <a:rPr lang="es-CO" dirty="0"/>
              <a:t>Articulación interna para la participación en escenarios externos y el desarrollo profesional del egresado</a:t>
            </a:r>
          </a:p>
        </p:txBody>
      </p:sp>
      <p:sp>
        <p:nvSpPr>
          <p:cNvPr id="19" name="Título 1"/>
          <p:cNvSpPr>
            <a:spLocks noGrp="1"/>
          </p:cNvSpPr>
          <p:nvPr>
            <p:ph type="title"/>
          </p:nvPr>
        </p:nvSpPr>
        <p:spPr>
          <a:xfrm>
            <a:off x="265243" y="838189"/>
            <a:ext cx="8229600" cy="749905"/>
          </a:xfrm>
        </p:spPr>
        <p:txBody>
          <a:bodyPr/>
          <a:lstStyle/>
          <a:p>
            <a:r>
              <a:rPr lang="es-CO" sz="3200" dirty="0"/>
              <a:t>Proyectos y Planes Operativos</a:t>
            </a:r>
            <a:br>
              <a:rPr lang="es-CO" sz="3200" dirty="0"/>
            </a:br>
            <a:r>
              <a:rPr lang="es-CO" sz="3200" dirty="0"/>
              <a:t>del programa 1</a:t>
            </a:r>
            <a:br>
              <a:rPr lang="es-ES" sz="3200" dirty="0">
                <a:solidFill>
                  <a:srgbClr val="C00000"/>
                </a:solidFill>
                <a:cs typeface="Arial" panose="020B0604020202020204" pitchFamily="34" charset="0"/>
              </a:rPr>
            </a:br>
            <a:r>
              <a:rPr lang="es-CO" sz="3200" b="1" dirty="0"/>
              <a:t> </a:t>
            </a:r>
            <a:endParaRPr lang="es-CO" sz="3200" b="1" dirty="0">
              <a:solidFill>
                <a:srgbClr val="FF0000"/>
              </a:solidFill>
            </a:endParaRPr>
          </a:p>
        </p:txBody>
      </p:sp>
    </p:spTree>
    <p:extLst>
      <p:ext uri="{BB962C8B-B14F-4D97-AF65-F5344CB8AC3E}">
        <p14:creationId xmlns:p14="http://schemas.microsoft.com/office/powerpoint/2010/main" val="3788216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5850467"/>
            <a:ext cx="9144000" cy="1007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angle 9"/>
          <p:cNvSpPr/>
          <p:nvPr/>
        </p:nvSpPr>
        <p:spPr>
          <a:xfrm rot="297575">
            <a:off x="374053" y="1568193"/>
            <a:ext cx="8425633" cy="1115399"/>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4" name="Rectangle 10"/>
          <p:cNvSpPr/>
          <p:nvPr/>
        </p:nvSpPr>
        <p:spPr>
          <a:xfrm>
            <a:off x="514912" y="1327329"/>
            <a:ext cx="8392021" cy="1514314"/>
          </a:xfrm>
          <a:prstGeom prst="rect">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400" kern="0" dirty="0">
              <a:solidFill>
                <a:schemeClr val="bg1"/>
              </a:solidFill>
              <a:latin typeface="Arial" panose="020B0604020202020204" pitchFamily="34" charset="0"/>
              <a:cs typeface="Arial" panose="020B0604020202020204" pitchFamily="34" charset="0"/>
            </a:endParaRPr>
          </a:p>
        </p:txBody>
      </p:sp>
      <p:sp>
        <p:nvSpPr>
          <p:cNvPr id="15" name="Rounded Rectangle 5"/>
          <p:cNvSpPr/>
          <p:nvPr/>
        </p:nvSpPr>
        <p:spPr>
          <a:xfrm>
            <a:off x="369280" y="993507"/>
            <a:ext cx="2814814" cy="523686"/>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rgbClr val="002060"/>
                </a:solidFill>
                <a:latin typeface="Arial" panose="020B0604020202020204" pitchFamily="34" charset="0"/>
                <a:cs typeface="Arial" panose="020B0604020202020204" pitchFamily="34" charset="0"/>
              </a:rPr>
              <a:t>Descripción del programa</a:t>
            </a:r>
          </a:p>
        </p:txBody>
      </p:sp>
      <p:sp>
        <p:nvSpPr>
          <p:cNvPr id="16" name="TextBox 6"/>
          <p:cNvSpPr txBox="1"/>
          <p:nvPr/>
        </p:nvSpPr>
        <p:spPr>
          <a:xfrm>
            <a:off x="601133" y="1577821"/>
            <a:ext cx="8153400" cy="1223412"/>
          </a:xfrm>
          <a:prstGeom prst="rect">
            <a:avLst/>
          </a:prstGeom>
          <a:noFill/>
        </p:spPr>
        <p:txBody>
          <a:bodyPr wrap="square" rtlCol="0">
            <a:spAutoFit/>
          </a:bodyPr>
          <a:lstStyle/>
          <a:p>
            <a:pPr lvl="0" algn="just"/>
            <a:r>
              <a:rPr lang="es-CO" sz="1050" kern="0" dirty="0">
                <a:solidFill>
                  <a:schemeClr val="bg1"/>
                </a:solidFill>
                <a:latin typeface="Arial" panose="020B0604020202020204" pitchFamily="34" charset="0"/>
                <a:cs typeface="Arial" panose="020B0604020202020204" pitchFamily="34" charset="0"/>
              </a:rPr>
              <a:t>El programa busca aportar a la construcción de ciudadanía, convivencia, democracia y paz en dos niveles: </a:t>
            </a:r>
          </a:p>
          <a:p>
            <a:pPr lvl="0" algn="just"/>
            <a:endParaRPr lang="es-CO" sz="1050" kern="0" dirty="0">
              <a:solidFill>
                <a:schemeClr val="bg1"/>
              </a:solidFill>
              <a:latin typeface="Arial" panose="020B0604020202020204" pitchFamily="34" charset="0"/>
              <a:cs typeface="Arial" panose="020B0604020202020204" pitchFamily="34" charset="0"/>
            </a:endParaRPr>
          </a:p>
          <a:p>
            <a:pPr lvl="0" algn="just"/>
            <a:r>
              <a:rPr lang="es-CO" sz="1050" kern="0" dirty="0">
                <a:solidFill>
                  <a:schemeClr val="bg1"/>
                </a:solidFill>
                <a:latin typeface="Arial" panose="020B0604020202020204" pitchFamily="34" charset="0"/>
                <a:cs typeface="Arial" panose="020B0604020202020204" pitchFamily="34" charset="0"/>
              </a:rPr>
              <a:t>El primero, a partir de los procesos internos que se adelantan y se necesitan fortalecer para consolidar a la Universidad como un territorio de paz por medio del proyecto: UTP como territorio de paz, convivencia, ciudadanía y democracia.</a:t>
            </a:r>
          </a:p>
          <a:p>
            <a:pPr lvl="0" algn="just"/>
            <a:endParaRPr lang="es-CO" sz="1050" kern="0" dirty="0">
              <a:solidFill>
                <a:schemeClr val="bg1"/>
              </a:solidFill>
              <a:latin typeface="Arial" panose="020B0604020202020204" pitchFamily="34" charset="0"/>
              <a:cs typeface="Arial" panose="020B0604020202020204" pitchFamily="34" charset="0"/>
            </a:endParaRPr>
          </a:p>
          <a:p>
            <a:pPr lvl="0" algn="just"/>
            <a:r>
              <a:rPr lang="es-CO" sz="1050" kern="0" dirty="0">
                <a:solidFill>
                  <a:schemeClr val="bg1"/>
                </a:solidFill>
                <a:latin typeface="Arial" panose="020B0604020202020204" pitchFamily="34" charset="0"/>
                <a:cs typeface="Arial" panose="020B0604020202020204" pitchFamily="34" charset="0"/>
              </a:rPr>
              <a:t>El segundo, desde la extensión y los procesos externos que adelanta la Universidad a través del proyecto: Oferta académica, gestión de proyectos y alianzas para la ciudadanía, la convivencia, la democracia y la paz.</a:t>
            </a:r>
          </a:p>
        </p:txBody>
      </p:sp>
      <p:sp>
        <p:nvSpPr>
          <p:cNvPr id="4" name="Rectángulo 3"/>
          <p:cNvSpPr/>
          <p:nvPr/>
        </p:nvSpPr>
        <p:spPr>
          <a:xfrm>
            <a:off x="59267" y="64684"/>
            <a:ext cx="1801845"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2" name="Group 106"/>
          <p:cNvGrpSpPr/>
          <p:nvPr/>
        </p:nvGrpSpPr>
        <p:grpSpPr>
          <a:xfrm>
            <a:off x="37460" y="34815"/>
            <a:ext cx="5233295" cy="833754"/>
            <a:chOff x="4113734" y="1462930"/>
            <a:chExt cx="7043108" cy="1122088"/>
          </a:xfrm>
        </p:grpSpPr>
        <p:sp>
          <p:nvSpPr>
            <p:cNvPr id="2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Arial" panose="020B0604020202020204" pitchFamily="34" charset="0"/>
                <a:cs typeface="Arial" panose="020B0604020202020204" pitchFamily="34" charset="0"/>
              </a:endParaRPr>
            </a:p>
          </p:txBody>
        </p:sp>
        <p:sp>
          <p:nvSpPr>
            <p:cNvPr id="25"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grpSp>
      <p:graphicFrame>
        <p:nvGraphicFramePr>
          <p:cNvPr id="26" name="Diagrama 25"/>
          <p:cNvGraphicFramePr/>
          <p:nvPr>
            <p:extLst>
              <p:ext uri="{D42A27DB-BD31-4B8C-83A1-F6EECF244321}">
                <p14:modId xmlns:p14="http://schemas.microsoft.com/office/powerpoint/2010/main" val="2352489272"/>
              </p:ext>
            </p:extLst>
          </p:nvPr>
        </p:nvGraphicFramePr>
        <p:xfrm>
          <a:off x="-1074289" y="3620867"/>
          <a:ext cx="9380089" cy="1173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Rounded Rectangle 5"/>
          <p:cNvSpPr/>
          <p:nvPr/>
        </p:nvSpPr>
        <p:spPr>
          <a:xfrm>
            <a:off x="453705" y="3033188"/>
            <a:ext cx="2814814" cy="488758"/>
          </a:xfrm>
          <a:prstGeom prst="roundRect">
            <a:avLst>
              <a:gd name="adj" fmla="val 50000"/>
            </a:avLst>
          </a:prstGeom>
          <a:solidFill>
            <a:schemeClr val="bg1"/>
          </a:solidFill>
          <a:ln>
            <a:solidFill>
              <a:schemeClr val="accent1">
                <a:lumMod val="75000"/>
              </a:schemeClr>
            </a:solid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rgbClr val="002060"/>
                </a:solidFill>
              </a:rPr>
              <a:t>Apuestas Estratégicas</a:t>
            </a:r>
          </a:p>
        </p:txBody>
      </p:sp>
      <p:sp>
        <p:nvSpPr>
          <p:cNvPr id="2" name="Rectángulo 1"/>
          <p:cNvSpPr/>
          <p:nvPr/>
        </p:nvSpPr>
        <p:spPr>
          <a:xfrm>
            <a:off x="871214" y="117487"/>
            <a:ext cx="6816519" cy="646331"/>
          </a:xfrm>
          <a:prstGeom prst="rect">
            <a:avLst/>
          </a:prstGeom>
        </p:spPr>
        <p:txBody>
          <a:bodyPr wrap="square">
            <a:spAutoFit/>
          </a:bodyPr>
          <a:lstStyle/>
          <a:p>
            <a:r>
              <a:rPr lang="es-CO" b="1" dirty="0">
                <a:solidFill>
                  <a:schemeClr val="bg2">
                    <a:lumMod val="50000"/>
                  </a:schemeClr>
                </a:solidFill>
              </a:rPr>
              <a:t>Programa 2 </a:t>
            </a:r>
          </a:p>
          <a:p>
            <a:r>
              <a:rPr lang="es-CO" b="1" dirty="0"/>
              <a:t>Universidad para la ciudadanía, la convivencia, la democracia y la paz</a:t>
            </a:r>
          </a:p>
        </p:txBody>
      </p:sp>
      <p:sp>
        <p:nvSpPr>
          <p:cNvPr id="17" name="CuadroTexto 16"/>
          <p:cNvSpPr txBox="1"/>
          <p:nvPr/>
        </p:nvSpPr>
        <p:spPr>
          <a:xfrm>
            <a:off x="7318249" y="3747337"/>
            <a:ext cx="1741084" cy="1015663"/>
          </a:xfrm>
          <a:prstGeom prst="rect">
            <a:avLst/>
          </a:prstGeom>
          <a:noFill/>
        </p:spPr>
        <p:txBody>
          <a:bodyPr wrap="square" rtlCol="0">
            <a:spAutoFit/>
          </a:bodyPr>
          <a:lstStyle/>
          <a:p>
            <a:pPr algn="just"/>
            <a:r>
              <a:rPr lang="es-CO" sz="1200" b="1" i="1" dirty="0">
                <a:latin typeface="Arial" panose="020B0604020202020204" pitchFamily="34" charset="0"/>
                <a:cs typeface="Arial" panose="020B0604020202020204" pitchFamily="34" charset="0"/>
              </a:rPr>
              <a:t>Una de las principales estrategias es el Voluntariado para la Paz.</a:t>
            </a:r>
          </a:p>
        </p:txBody>
      </p:sp>
      <p:sp>
        <p:nvSpPr>
          <p:cNvPr id="6" name="Flecha derecha 5"/>
          <p:cNvSpPr/>
          <p:nvPr/>
        </p:nvSpPr>
        <p:spPr>
          <a:xfrm>
            <a:off x="6810249" y="4107146"/>
            <a:ext cx="508000" cy="2960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2" name="Tabla 11"/>
          <p:cNvGraphicFramePr>
            <a:graphicFrameLocks noGrp="1"/>
          </p:cNvGraphicFramePr>
          <p:nvPr>
            <p:extLst>
              <p:ext uri="{D42A27DB-BD31-4B8C-83A1-F6EECF244321}">
                <p14:modId xmlns:p14="http://schemas.microsoft.com/office/powerpoint/2010/main" val="531885862"/>
              </p:ext>
            </p:extLst>
          </p:nvPr>
        </p:nvGraphicFramePr>
        <p:xfrm>
          <a:off x="362383" y="4996362"/>
          <a:ext cx="8451540" cy="1708210"/>
        </p:xfrm>
        <a:graphic>
          <a:graphicData uri="http://schemas.openxmlformats.org/drawingml/2006/table">
            <a:tbl>
              <a:tblPr firstRow="1" firstCol="1" bandRow="1">
                <a:tableStyleId>{3B4B98B0-60AC-42C2-AFA5-B58CD77FA1E5}</a:tableStyleId>
              </a:tblPr>
              <a:tblGrid>
                <a:gridCol w="3577607">
                  <a:extLst>
                    <a:ext uri="{9D8B030D-6E8A-4147-A177-3AD203B41FA5}">
                      <a16:colId xmlns:a16="http://schemas.microsoft.com/office/drawing/2014/main" val="3349873158"/>
                    </a:ext>
                  </a:extLst>
                </a:gridCol>
                <a:gridCol w="1507067">
                  <a:extLst>
                    <a:ext uri="{9D8B030D-6E8A-4147-A177-3AD203B41FA5}">
                      <a16:colId xmlns:a16="http://schemas.microsoft.com/office/drawing/2014/main" val="2043317098"/>
                    </a:ext>
                  </a:extLst>
                </a:gridCol>
                <a:gridCol w="897466">
                  <a:extLst>
                    <a:ext uri="{9D8B030D-6E8A-4147-A177-3AD203B41FA5}">
                      <a16:colId xmlns:a16="http://schemas.microsoft.com/office/drawing/2014/main" val="3405429193"/>
                    </a:ext>
                  </a:extLst>
                </a:gridCol>
                <a:gridCol w="838200">
                  <a:extLst>
                    <a:ext uri="{9D8B030D-6E8A-4147-A177-3AD203B41FA5}">
                      <a16:colId xmlns:a16="http://schemas.microsoft.com/office/drawing/2014/main" val="2359458262"/>
                    </a:ext>
                  </a:extLst>
                </a:gridCol>
                <a:gridCol w="889000">
                  <a:extLst>
                    <a:ext uri="{9D8B030D-6E8A-4147-A177-3AD203B41FA5}">
                      <a16:colId xmlns:a16="http://schemas.microsoft.com/office/drawing/2014/main" val="1555395791"/>
                    </a:ext>
                  </a:extLst>
                </a:gridCol>
                <a:gridCol w="742200">
                  <a:extLst>
                    <a:ext uri="{9D8B030D-6E8A-4147-A177-3AD203B41FA5}">
                      <a16:colId xmlns:a16="http://schemas.microsoft.com/office/drawing/2014/main" val="2963958973"/>
                    </a:ext>
                  </a:extLst>
                </a:gridCol>
              </a:tblGrid>
              <a:tr h="230666">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Unidad de medida del 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gridSpan="4">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Metas</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61189851"/>
                  </a:ext>
                </a:extLst>
              </a:tr>
              <a:tr h="252050">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2020</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2022</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2025</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2028</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548975328"/>
                  </a:ext>
                </a:extLst>
              </a:tr>
              <a:tr h="482716">
                <a:tc>
                  <a:txBody>
                    <a:bodyPr/>
                    <a:lstStyle/>
                    <a:p>
                      <a:pPr algn="ctr">
                        <a:lnSpc>
                          <a:spcPct val="115000"/>
                        </a:lnSpc>
                        <a:spcAft>
                          <a:spcPts val="0"/>
                        </a:spcAft>
                      </a:pPr>
                      <a:r>
                        <a:rPr lang="es-CO"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Ofertas académicas orientadas a la consolidación de la paz</a:t>
                      </a:r>
                      <a:endParaRPr lang="es-CO" sz="14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Número</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7</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a:effectLst/>
                          <a:latin typeface="Arial" panose="020B0604020202020204" pitchFamily="34" charset="0"/>
                          <a:ea typeface="Times New Roman" panose="02020603050405020304" pitchFamily="18" charset="0"/>
                          <a:cs typeface="Arial" panose="020B0604020202020204" pitchFamily="34" charset="0"/>
                        </a:rPr>
                        <a:t>8</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42798677"/>
                  </a:ext>
                </a:extLst>
              </a:tr>
              <a:tr h="734766">
                <a:tc>
                  <a:txBody>
                    <a:bodyPr/>
                    <a:lstStyle/>
                    <a:p>
                      <a:pPr algn="ctr">
                        <a:lnSpc>
                          <a:spcPct val="115000"/>
                        </a:lnSpc>
                        <a:spcAft>
                          <a:spcPts val="0"/>
                        </a:spcAft>
                      </a:pPr>
                      <a:r>
                        <a:rPr lang="es-CO"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Estrategias para la paz implementadas</a:t>
                      </a:r>
                      <a:endParaRPr lang="es-CO" sz="14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Número</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3</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4</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43020706"/>
                  </a:ext>
                </a:extLst>
              </a:tr>
            </a:tbl>
          </a:graphicData>
        </a:graphic>
      </p:graphicFrame>
    </p:spTree>
    <p:extLst>
      <p:ext uri="{BB962C8B-B14F-4D97-AF65-F5344CB8AC3E}">
        <p14:creationId xmlns:p14="http://schemas.microsoft.com/office/powerpoint/2010/main" val="9750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106"/>
          <p:cNvGrpSpPr/>
          <p:nvPr/>
        </p:nvGrpSpPr>
        <p:grpSpPr>
          <a:xfrm>
            <a:off x="2659682" y="1981633"/>
            <a:ext cx="6037461" cy="923330"/>
            <a:chOff x="4113734" y="1419512"/>
            <a:chExt cx="8125374" cy="1242642"/>
          </a:xfrm>
        </p:grpSpPr>
        <p:sp>
          <p:nvSpPr>
            <p:cNvPr id="82"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3" name="TextBox 12"/>
            <p:cNvSpPr txBox="1"/>
            <p:nvPr/>
          </p:nvSpPr>
          <p:spPr>
            <a:xfrm>
              <a:off x="5359224" y="1419512"/>
              <a:ext cx="6879884" cy="1242642"/>
            </a:xfrm>
            <a:prstGeom prst="rect">
              <a:avLst/>
            </a:prstGeom>
            <a:noFill/>
          </p:spPr>
          <p:txBody>
            <a:bodyPr wrap="square" rtlCol="0" anchor="ctr">
              <a:spAutoFit/>
            </a:bodyPr>
            <a:lstStyle/>
            <a:p>
              <a:r>
                <a:rPr lang="es-CO" b="1" dirty="0"/>
                <a:t>Proyecto</a:t>
              </a:r>
              <a:endParaRPr lang="es-CO" dirty="0"/>
            </a:p>
            <a:p>
              <a:r>
                <a:rPr lang="es-CO" dirty="0"/>
                <a:t>UTP como territorio de paz, convivencia, ciudadanía y democracia</a:t>
              </a:r>
              <a:endParaRPr lang="es-CO" sz="1800" dirty="0"/>
            </a:p>
          </p:txBody>
        </p:sp>
        <p:sp>
          <p:nvSpPr>
            <p:cNvPr id="84"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grpSp>
        <p:nvGrpSpPr>
          <p:cNvPr id="85" name="Group 5"/>
          <p:cNvGrpSpPr/>
          <p:nvPr/>
        </p:nvGrpSpPr>
        <p:grpSpPr>
          <a:xfrm>
            <a:off x="3205386" y="3923806"/>
            <a:ext cx="6161306" cy="859444"/>
            <a:chOff x="4878898" y="3216623"/>
            <a:chExt cx="8289892" cy="1156362"/>
          </a:xfrm>
        </p:grpSpPr>
        <p:sp>
          <p:nvSpPr>
            <p:cNvPr id="86"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7" name="TextBox 20"/>
            <p:cNvSpPr txBox="1"/>
            <p:nvPr/>
          </p:nvSpPr>
          <p:spPr>
            <a:xfrm>
              <a:off x="6041519" y="3216623"/>
              <a:ext cx="7127271" cy="1118087"/>
            </a:xfrm>
            <a:prstGeom prst="rect">
              <a:avLst/>
            </a:prstGeom>
            <a:noFill/>
          </p:spPr>
          <p:txBody>
            <a:bodyPr wrap="square" rtlCol="0" anchor="ctr">
              <a:spAutoFit/>
            </a:bodyPr>
            <a:lstStyle/>
            <a:p>
              <a:r>
                <a:rPr lang="es-CO" sz="1600" b="1" dirty="0"/>
                <a:t>Proyecto</a:t>
              </a:r>
              <a:endParaRPr lang="es-CO" sz="1600" dirty="0"/>
            </a:p>
            <a:p>
              <a:r>
                <a:rPr lang="es-CO" sz="1600" dirty="0"/>
                <a:t>Ofertas académicas, gestión de proyectos y alianzas para la ciudadanía, la convivencia, la democracia y la paz </a:t>
              </a:r>
              <a:endParaRPr lang="es-MX" sz="1600" dirty="0"/>
            </a:p>
          </p:txBody>
        </p:sp>
        <p:sp>
          <p:nvSpPr>
            <p:cNvPr id="88"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grpSp>
      <p:grpSp>
        <p:nvGrpSpPr>
          <p:cNvPr id="4" name="Grupo 3"/>
          <p:cNvGrpSpPr/>
          <p:nvPr/>
        </p:nvGrpSpPr>
        <p:grpSpPr>
          <a:xfrm>
            <a:off x="16090" y="2241551"/>
            <a:ext cx="3112173" cy="3112173"/>
            <a:chOff x="287520" y="2559721"/>
            <a:chExt cx="3112173" cy="3112173"/>
          </a:xfrm>
        </p:grpSpPr>
        <p:sp>
          <p:nvSpPr>
            <p:cNvPr id="166" name="Donut 2"/>
            <p:cNvSpPr/>
            <p:nvPr/>
          </p:nvSpPr>
          <p:spPr>
            <a:xfrm>
              <a:off x="467544" y="2708920"/>
              <a:ext cx="2829248" cy="2829248"/>
            </a:xfrm>
            <a:prstGeom prst="donut">
              <a:avLst>
                <a:gd name="adj" fmla="val 10687"/>
              </a:avLst>
            </a:prstGeom>
            <a:gradFill>
              <a:gsLst>
                <a:gs pos="16000">
                  <a:schemeClr val="bg1">
                    <a:lumMod val="9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67" name="Donut 101"/>
            <p:cNvSpPr/>
            <p:nvPr/>
          </p:nvSpPr>
          <p:spPr>
            <a:xfrm>
              <a:off x="287520" y="2559721"/>
              <a:ext cx="3112173" cy="3112173"/>
            </a:xfrm>
            <a:prstGeom prst="donut">
              <a:avLst>
                <a:gd name="adj" fmla="val 1514"/>
              </a:avLst>
            </a:prstGeom>
            <a:gradFill>
              <a:gsLst>
                <a:gs pos="16000">
                  <a:schemeClr val="bg1">
                    <a:lumMod val="8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76" name="TextBox 20"/>
            <p:cNvSpPr txBox="1"/>
            <p:nvPr/>
          </p:nvSpPr>
          <p:spPr>
            <a:xfrm>
              <a:off x="596084" y="3332870"/>
              <a:ext cx="2620983" cy="1477328"/>
            </a:xfrm>
            <a:prstGeom prst="rect">
              <a:avLst/>
            </a:prstGeom>
            <a:noFill/>
          </p:spPr>
          <p:txBody>
            <a:bodyPr wrap="square" rtlCol="0" anchor="ctr">
              <a:spAutoFit/>
            </a:bodyPr>
            <a:lstStyle/>
            <a:p>
              <a:pPr algn="ctr"/>
              <a:r>
                <a:rPr lang="es-CO" b="1" dirty="0">
                  <a:solidFill>
                    <a:schemeClr val="bg2">
                      <a:lumMod val="50000"/>
                    </a:schemeClr>
                  </a:solidFill>
                </a:rPr>
                <a:t>Programa 2</a:t>
              </a:r>
            </a:p>
            <a:p>
              <a:pPr algn="ctr"/>
              <a:r>
                <a:rPr lang="es-CO" b="1" dirty="0"/>
                <a:t>Universidad para la ciudadanía, la convivencia, la democracia y la paz</a:t>
              </a:r>
            </a:p>
          </p:txBody>
        </p:sp>
      </p:grpSp>
      <p:sp>
        <p:nvSpPr>
          <p:cNvPr id="3" name="CuadroTexto 2"/>
          <p:cNvSpPr txBox="1"/>
          <p:nvPr/>
        </p:nvSpPr>
        <p:spPr>
          <a:xfrm>
            <a:off x="3774557" y="3027123"/>
            <a:ext cx="4922586" cy="830997"/>
          </a:xfrm>
          <a:prstGeom prst="rect">
            <a:avLst/>
          </a:prstGeom>
          <a:noFill/>
        </p:spPr>
        <p:txBody>
          <a:bodyPr wrap="square" rtlCol="0">
            <a:spAutoFit/>
          </a:bodyPr>
          <a:lstStyle/>
          <a:p>
            <a:pPr marL="285750" indent="-285750">
              <a:buFont typeface="Arial" panose="020B0604020202020204" pitchFamily="34" charset="0"/>
              <a:buChar char="•"/>
            </a:pPr>
            <a:r>
              <a:rPr lang="es-CO" sz="1600" dirty="0">
                <a:solidFill>
                  <a:schemeClr val="accent2">
                    <a:lumMod val="75000"/>
                  </a:schemeClr>
                </a:solidFill>
              </a:rPr>
              <a:t>Voluntariado de paz</a:t>
            </a:r>
          </a:p>
          <a:p>
            <a:pPr marL="285750" indent="-285750">
              <a:buFont typeface="Arial" panose="020B0604020202020204" pitchFamily="34" charset="0"/>
              <a:buChar char="•"/>
            </a:pPr>
            <a:r>
              <a:rPr lang="es-CO" sz="1600" dirty="0">
                <a:solidFill>
                  <a:schemeClr val="accent2">
                    <a:lumMod val="75000"/>
                  </a:schemeClr>
                </a:solidFill>
              </a:rPr>
              <a:t>Acciones para la convivencia, la construcción de ciudadanía y democracia</a:t>
            </a:r>
          </a:p>
        </p:txBody>
      </p:sp>
      <p:sp>
        <p:nvSpPr>
          <p:cNvPr id="28" name="CuadroTexto 27"/>
          <p:cNvSpPr txBox="1"/>
          <p:nvPr/>
        </p:nvSpPr>
        <p:spPr>
          <a:xfrm>
            <a:off x="3754634" y="4869262"/>
            <a:ext cx="5255919" cy="1569660"/>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solidFill>
                  <a:schemeClr val="accent2">
                    <a:lumMod val="75000"/>
                  </a:schemeClr>
                </a:solidFill>
              </a:rPr>
              <a:t>Ofertas académicas para la convivencia, la democracia y la paz</a:t>
            </a:r>
          </a:p>
          <a:p>
            <a:pPr marL="285750" indent="-285750" algn="just">
              <a:buFont typeface="Arial" panose="020B0604020202020204" pitchFamily="34" charset="0"/>
              <a:buChar char="•"/>
            </a:pPr>
            <a:r>
              <a:rPr lang="es-CO" sz="1600" dirty="0">
                <a:solidFill>
                  <a:schemeClr val="accent2">
                    <a:lumMod val="75000"/>
                  </a:schemeClr>
                </a:solidFill>
              </a:rPr>
              <a:t>Acciones investigativas, de comunicación y de proyección social del conocimiento</a:t>
            </a:r>
          </a:p>
          <a:p>
            <a:pPr marL="285750" indent="-285750" algn="just">
              <a:buFont typeface="Arial" panose="020B0604020202020204" pitchFamily="34" charset="0"/>
              <a:buChar char="•"/>
            </a:pPr>
            <a:r>
              <a:rPr lang="es-CO" sz="1600" dirty="0">
                <a:solidFill>
                  <a:schemeClr val="accent2">
                    <a:lumMod val="75000"/>
                  </a:schemeClr>
                </a:solidFill>
              </a:rPr>
              <a:t>Gestión de proyectos para la paz</a:t>
            </a:r>
          </a:p>
          <a:p>
            <a:pPr marL="285750" indent="-285750" algn="just">
              <a:buFont typeface="Arial" panose="020B0604020202020204" pitchFamily="34" charset="0"/>
              <a:buChar char="•"/>
            </a:pPr>
            <a:r>
              <a:rPr lang="es-CO" sz="1600" dirty="0">
                <a:solidFill>
                  <a:schemeClr val="accent2">
                    <a:lumMod val="75000"/>
                  </a:schemeClr>
                </a:solidFill>
              </a:rPr>
              <a:t>Alianzas para la paz</a:t>
            </a:r>
          </a:p>
        </p:txBody>
      </p:sp>
      <p:sp>
        <p:nvSpPr>
          <p:cNvPr id="18" name="Título 1"/>
          <p:cNvSpPr>
            <a:spLocks noGrp="1"/>
          </p:cNvSpPr>
          <p:nvPr>
            <p:ph type="title"/>
          </p:nvPr>
        </p:nvSpPr>
        <p:spPr>
          <a:xfrm>
            <a:off x="467543" y="712143"/>
            <a:ext cx="8229600" cy="749905"/>
          </a:xfrm>
        </p:spPr>
        <p:txBody>
          <a:bodyPr/>
          <a:lstStyle/>
          <a:p>
            <a:r>
              <a:rPr lang="es-CO" sz="3200" dirty="0"/>
              <a:t>Proyectos y Planes Operativos</a:t>
            </a:r>
            <a:br>
              <a:rPr lang="es-CO" sz="3200" dirty="0"/>
            </a:br>
            <a:r>
              <a:rPr lang="es-CO" sz="3200" dirty="0"/>
              <a:t>del programa 2</a:t>
            </a:r>
            <a:br>
              <a:rPr lang="es-ES" sz="3200" dirty="0">
                <a:solidFill>
                  <a:srgbClr val="C00000"/>
                </a:solidFill>
                <a:cs typeface="Arial" panose="020B0604020202020204" pitchFamily="34" charset="0"/>
              </a:rPr>
            </a:br>
            <a:r>
              <a:rPr lang="es-CO" sz="3200" b="1" dirty="0"/>
              <a:t> </a:t>
            </a:r>
            <a:endParaRPr lang="es-CO" sz="3200" b="1" dirty="0">
              <a:solidFill>
                <a:srgbClr val="FF0000"/>
              </a:solidFill>
            </a:endParaRPr>
          </a:p>
        </p:txBody>
      </p:sp>
    </p:spTree>
    <p:extLst>
      <p:ext uri="{BB962C8B-B14F-4D97-AF65-F5344CB8AC3E}">
        <p14:creationId xmlns:p14="http://schemas.microsoft.com/office/powerpoint/2010/main" val="320480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5850467"/>
            <a:ext cx="9144000" cy="1007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angle 9"/>
          <p:cNvSpPr/>
          <p:nvPr/>
        </p:nvSpPr>
        <p:spPr>
          <a:xfrm rot="297575">
            <a:off x="390728" y="1665183"/>
            <a:ext cx="8425633" cy="610439"/>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4" name="Rectangle 10"/>
          <p:cNvSpPr/>
          <p:nvPr/>
        </p:nvSpPr>
        <p:spPr>
          <a:xfrm>
            <a:off x="509760" y="1423374"/>
            <a:ext cx="8392021" cy="828759"/>
          </a:xfrm>
          <a:prstGeom prst="rect">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100" kern="0" dirty="0">
              <a:solidFill>
                <a:schemeClr val="bg1"/>
              </a:solidFill>
              <a:latin typeface="Arial" panose="020B0604020202020204" pitchFamily="34" charset="0"/>
              <a:cs typeface="Arial" panose="020B0604020202020204" pitchFamily="34" charset="0"/>
            </a:endParaRPr>
          </a:p>
        </p:txBody>
      </p:sp>
      <p:sp>
        <p:nvSpPr>
          <p:cNvPr id="15" name="Rounded Rectangle 5"/>
          <p:cNvSpPr/>
          <p:nvPr/>
        </p:nvSpPr>
        <p:spPr>
          <a:xfrm>
            <a:off x="369280" y="993507"/>
            <a:ext cx="2814814" cy="523686"/>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rgbClr val="002060"/>
                </a:solidFill>
                <a:latin typeface="Arial" panose="020B0604020202020204" pitchFamily="34" charset="0"/>
                <a:cs typeface="Arial" panose="020B0604020202020204" pitchFamily="34" charset="0"/>
              </a:rPr>
              <a:t>Descripción del programa</a:t>
            </a:r>
          </a:p>
        </p:txBody>
      </p:sp>
      <p:sp>
        <p:nvSpPr>
          <p:cNvPr id="16" name="TextBox 6"/>
          <p:cNvSpPr txBox="1"/>
          <p:nvPr/>
        </p:nvSpPr>
        <p:spPr>
          <a:xfrm>
            <a:off x="601133" y="1577821"/>
            <a:ext cx="8153400" cy="584775"/>
          </a:xfrm>
          <a:prstGeom prst="rect">
            <a:avLst/>
          </a:prstGeom>
          <a:noFill/>
        </p:spPr>
        <p:txBody>
          <a:bodyPr wrap="square" rtlCol="0">
            <a:spAutoFit/>
          </a:bodyPr>
          <a:lstStyle/>
          <a:p>
            <a:pPr lvl="0" algn="just"/>
            <a:r>
              <a:rPr lang="es-CO" sz="1600" kern="0" dirty="0">
                <a:solidFill>
                  <a:schemeClr val="bg1"/>
                </a:solidFill>
                <a:latin typeface="Arial" panose="020B0604020202020204" pitchFamily="34" charset="0"/>
                <a:cs typeface="Arial" panose="020B0604020202020204" pitchFamily="34" charset="0"/>
              </a:rPr>
              <a:t>El programa busca aportar al desarrollo sostenible, la competitividad y la movilización social.</a:t>
            </a:r>
          </a:p>
        </p:txBody>
      </p:sp>
      <p:sp>
        <p:nvSpPr>
          <p:cNvPr id="4" name="Rectángulo 3"/>
          <p:cNvSpPr/>
          <p:nvPr/>
        </p:nvSpPr>
        <p:spPr>
          <a:xfrm>
            <a:off x="59267" y="64684"/>
            <a:ext cx="1801845"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2" name="Group 106"/>
          <p:cNvGrpSpPr/>
          <p:nvPr/>
        </p:nvGrpSpPr>
        <p:grpSpPr>
          <a:xfrm>
            <a:off x="37460" y="34815"/>
            <a:ext cx="5233295" cy="833754"/>
            <a:chOff x="4113734" y="1462930"/>
            <a:chExt cx="7043108" cy="1122088"/>
          </a:xfrm>
        </p:grpSpPr>
        <p:sp>
          <p:nvSpPr>
            <p:cNvPr id="2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Arial" panose="020B0604020202020204" pitchFamily="34" charset="0"/>
                <a:cs typeface="Arial" panose="020B0604020202020204" pitchFamily="34" charset="0"/>
              </a:endParaRPr>
            </a:p>
          </p:txBody>
        </p:sp>
        <p:sp>
          <p:nvSpPr>
            <p:cNvPr id="25"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3</a:t>
              </a:r>
            </a:p>
          </p:txBody>
        </p:sp>
      </p:grpSp>
      <p:graphicFrame>
        <p:nvGraphicFramePr>
          <p:cNvPr id="26" name="Diagrama 25"/>
          <p:cNvGraphicFramePr/>
          <p:nvPr>
            <p:extLst>
              <p:ext uri="{D42A27DB-BD31-4B8C-83A1-F6EECF244321}">
                <p14:modId xmlns:p14="http://schemas.microsoft.com/office/powerpoint/2010/main" val="1322231314"/>
              </p:ext>
            </p:extLst>
          </p:nvPr>
        </p:nvGraphicFramePr>
        <p:xfrm>
          <a:off x="188145" y="2954816"/>
          <a:ext cx="8767709" cy="1512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Rounded Rectangle 5"/>
          <p:cNvSpPr/>
          <p:nvPr/>
        </p:nvSpPr>
        <p:spPr>
          <a:xfrm>
            <a:off x="369280" y="2394903"/>
            <a:ext cx="2814814" cy="488758"/>
          </a:xfrm>
          <a:prstGeom prst="roundRect">
            <a:avLst>
              <a:gd name="adj" fmla="val 50000"/>
            </a:avLst>
          </a:prstGeom>
          <a:solidFill>
            <a:schemeClr val="bg1"/>
          </a:solidFill>
          <a:ln>
            <a:solidFill>
              <a:schemeClr val="accent1">
                <a:lumMod val="75000"/>
              </a:schemeClr>
            </a:solid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rgbClr val="002060"/>
                </a:solidFill>
              </a:rPr>
              <a:t>Apuestas Estratégicas</a:t>
            </a:r>
          </a:p>
        </p:txBody>
      </p:sp>
      <p:sp>
        <p:nvSpPr>
          <p:cNvPr id="2" name="Rectángulo 1"/>
          <p:cNvSpPr/>
          <p:nvPr/>
        </p:nvSpPr>
        <p:spPr>
          <a:xfrm>
            <a:off x="871214" y="19740"/>
            <a:ext cx="7349919" cy="830997"/>
          </a:xfrm>
          <a:prstGeom prst="rect">
            <a:avLst/>
          </a:prstGeom>
        </p:spPr>
        <p:txBody>
          <a:bodyPr wrap="square">
            <a:spAutoFit/>
          </a:bodyPr>
          <a:lstStyle/>
          <a:p>
            <a:pPr algn="just"/>
            <a:r>
              <a:rPr lang="es-CO" sz="1600" b="1" dirty="0">
                <a:solidFill>
                  <a:schemeClr val="bg2">
                    <a:lumMod val="50000"/>
                  </a:schemeClr>
                </a:solidFill>
                <a:latin typeface="Arial" panose="020B0604020202020204" pitchFamily="34" charset="0"/>
                <a:cs typeface="Arial" panose="020B0604020202020204" pitchFamily="34" charset="0"/>
              </a:rPr>
              <a:t>Programa 3</a:t>
            </a:r>
          </a:p>
          <a:p>
            <a:pPr algn="just"/>
            <a:r>
              <a:rPr lang="es-CO" sz="1600" b="1" dirty="0">
                <a:latin typeface="Arial" panose="020B0604020202020204" pitchFamily="34" charset="0"/>
                <a:cs typeface="Arial" panose="020B0604020202020204" pitchFamily="34" charset="0"/>
              </a:rPr>
              <a:t>Procesos asociados al desarrollo sostenible, la competitividad y la movilización social</a:t>
            </a:r>
          </a:p>
        </p:txBody>
      </p:sp>
      <p:graphicFrame>
        <p:nvGraphicFramePr>
          <p:cNvPr id="12" name="Tabla 11"/>
          <p:cNvGraphicFramePr>
            <a:graphicFrameLocks noGrp="1"/>
          </p:cNvGraphicFramePr>
          <p:nvPr>
            <p:extLst>
              <p:ext uri="{D42A27DB-BD31-4B8C-83A1-F6EECF244321}">
                <p14:modId xmlns:p14="http://schemas.microsoft.com/office/powerpoint/2010/main" val="274302547"/>
              </p:ext>
            </p:extLst>
          </p:nvPr>
        </p:nvGraphicFramePr>
        <p:xfrm>
          <a:off x="133782" y="4606895"/>
          <a:ext cx="8908617" cy="2132159"/>
        </p:xfrm>
        <a:graphic>
          <a:graphicData uri="http://schemas.openxmlformats.org/drawingml/2006/table">
            <a:tbl>
              <a:tblPr firstRow="1" firstCol="1" bandRow="1">
                <a:tableStyleId>{3B4B98B0-60AC-42C2-AFA5-B58CD77FA1E5}</a:tableStyleId>
              </a:tblPr>
              <a:tblGrid>
                <a:gridCol w="3771091">
                  <a:extLst>
                    <a:ext uri="{9D8B030D-6E8A-4147-A177-3AD203B41FA5}">
                      <a16:colId xmlns:a16="http://schemas.microsoft.com/office/drawing/2014/main" val="3349873158"/>
                    </a:ext>
                  </a:extLst>
                </a:gridCol>
                <a:gridCol w="1588572">
                  <a:extLst>
                    <a:ext uri="{9D8B030D-6E8A-4147-A177-3AD203B41FA5}">
                      <a16:colId xmlns:a16="http://schemas.microsoft.com/office/drawing/2014/main" val="2043317098"/>
                    </a:ext>
                  </a:extLst>
                </a:gridCol>
                <a:gridCol w="946003">
                  <a:extLst>
                    <a:ext uri="{9D8B030D-6E8A-4147-A177-3AD203B41FA5}">
                      <a16:colId xmlns:a16="http://schemas.microsoft.com/office/drawing/2014/main" val="3405429193"/>
                    </a:ext>
                  </a:extLst>
                </a:gridCol>
                <a:gridCol w="883532">
                  <a:extLst>
                    <a:ext uri="{9D8B030D-6E8A-4147-A177-3AD203B41FA5}">
                      <a16:colId xmlns:a16="http://schemas.microsoft.com/office/drawing/2014/main" val="2359458262"/>
                    </a:ext>
                  </a:extLst>
                </a:gridCol>
                <a:gridCol w="937079">
                  <a:extLst>
                    <a:ext uri="{9D8B030D-6E8A-4147-A177-3AD203B41FA5}">
                      <a16:colId xmlns:a16="http://schemas.microsoft.com/office/drawing/2014/main" val="1555395791"/>
                    </a:ext>
                  </a:extLst>
                </a:gridCol>
                <a:gridCol w="782340">
                  <a:extLst>
                    <a:ext uri="{9D8B030D-6E8A-4147-A177-3AD203B41FA5}">
                      <a16:colId xmlns:a16="http://schemas.microsoft.com/office/drawing/2014/main" val="2963958973"/>
                    </a:ext>
                  </a:extLst>
                </a:gridCol>
              </a:tblGrid>
              <a:tr h="138820">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Unidad de medida del 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gridSpan="4">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Metas</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61189851"/>
                  </a:ext>
                </a:extLst>
              </a:tr>
              <a:tr h="151689">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2020</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2022</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2025</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2028</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548975328"/>
                  </a:ext>
                </a:extLst>
              </a:tr>
              <a:tr h="295331">
                <a:tc>
                  <a:txBody>
                    <a:bodyPr/>
                    <a:lstStyle/>
                    <a:p>
                      <a:pPr algn="ctr">
                        <a:lnSpc>
                          <a:spcPct val="115000"/>
                        </a:lnSpc>
                        <a:spcAft>
                          <a:spcPts val="0"/>
                        </a:spcAft>
                      </a:pPr>
                      <a:r>
                        <a:rPr lang="es-CO"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Ofertas de formación en red en los que participa la UTP</a:t>
                      </a:r>
                      <a:endParaRPr lang="es-CO" sz="12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Unidad</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a:effectLst/>
                          <a:latin typeface="Arial" panose="020B0604020202020204" pitchFamily="34" charset="0"/>
                          <a:ea typeface="Times New Roman" panose="02020603050405020304" pitchFamily="18" charset="0"/>
                          <a:cs typeface="Arial" panose="020B0604020202020204" pitchFamily="34" charset="0"/>
                        </a:rPr>
                        <a:t>6</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842798677"/>
                  </a:ext>
                </a:extLst>
              </a:tr>
              <a:tr h="442199">
                <a:tc>
                  <a:txBody>
                    <a:bodyPr/>
                    <a:lstStyle/>
                    <a:p>
                      <a:pPr algn="ctr">
                        <a:lnSpc>
                          <a:spcPct val="115000"/>
                        </a:lnSpc>
                        <a:spcAft>
                          <a:spcPts val="0"/>
                        </a:spcAft>
                      </a:pPr>
                      <a:r>
                        <a:rPr lang="es-CO"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Proyectos de desarrollo sostenible en los que participa la UTP</a:t>
                      </a:r>
                      <a:endParaRPr lang="es-CO" sz="12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Unidad</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a:effectLst/>
                          <a:latin typeface="Arial" panose="020B0604020202020204" pitchFamily="34" charset="0"/>
                          <a:ea typeface="Times New Roman" panose="02020603050405020304" pitchFamily="18" charset="0"/>
                          <a:cs typeface="Arial" panose="020B0604020202020204" pitchFamily="34" charset="0"/>
                        </a:rPr>
                        <a:t>8</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a:effectLst/>
                          <a:latin typeface="Arial" panose="020B0604020202020204" pitchFamily="34" charset="0"/>
                          <a:ea typeface="Times New Roman" panose="02020603050405020304" pitchFamily="18" charset="0"/>
                          <a:cs typeface="Arial" panose="020B0604020202020204" pitchFamily="34" charset="0"/>
                        </a:rPr>
                        <a:t>9</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743020706"/>
                  </a:ext>
                </a:extLst>
              </a:tr>
              <a:tr h="442199">
                <a:tc>
                  <a:txBody>
                    <a:bodyPr/>
                    <a:lstStyle/>
                    <a:p>
                      <a:pPr algn="ctr">
                        <a:lnSpc>
                          <a:spcPct val="115000"/>
                        </a:lnSpc>
                        <a:spcAft>
                          <a:spcPts val="0"/>
                        </a:spcAft>
                      </a:pPr>
                      <a:r>
                        <a:rPr lang="es-CO"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Proyectos de competitividad regional en los que participa la UTP</a:t>
                      </a:r>
                      <a:endParaRPr lang="es-CO" sz="12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Unidad</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a:effectLst/>
                          <a:latin typeface="Arial" panose="020B0604020202020204" pitchFamily="34" charset="0"/>
                          <a:ea typeface="Times New Roman" panose="02020603050405020304" pitchFamily="18" charset="0"/>
                          <a:cs typeface="Arial" panose="020B0604020202020204" pitchFamily="34" charset="0"/>
                        </a:rPr>
                        <a:t>8</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a:effectLst/>
                          <a:latin typeface="Arial" panose="020B0604020202020204" pitchFamily="34" charset="0"/>
                          <a:ea typeface="Times New Roman" panose="02020603050405020304" pitchFamily="18" charset="0"/>
                          <a:cs typeface="Arial" panose="020B0604020202020204" pitchFamily="34" charset="0"/>
                        </a:rPr>
                        <a:t>9</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0004"/>
                  </a:ext>
                </a:extLst>
              </a:tr>
              <a:tr h="442199">
                <a:tc>
                  <a:txBody>
                    <a:bodyPr/>
                    <a:lstStyle/>
                    <a:p>
                      <a:pPr algn="ctr">
                        <a:lnSpc>
                          <a:spcPct val="115000"/>
                        </a:lnSpc>
                        <a:spcAft>
                          <a:spcPts val="0"/>
                        </a:spcAft>
                      </a:pPr>
                      <a:r>
                        <a:rPr lang="es-CO"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Proyectos de movilización social de alto impacto en los que participa la UTP</a:t>
                      </a:r>
                      <a:endParaRPr lang="es-CO" sz="12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Unidad</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524377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106"/>
          <p:cNvGrpSpPr/>
          <p:nvPr/>
        </p:nvGrpSpPr>
        <p:grpSpPr>
          <a:xfrm>
            <a:off x="2435702" y="1394093"/>
            <a:ext cx="6340804" cy="844901"/>
            <a:chOff x="4201869" y="1462930"/>
            <a:chExt cx="7528248" cy="1137091"/>
          </a:xfrm>
        </p:grpSpPr>
        <p:sp>
          <p:nvSpPr>
            <p:cNvPr id="82"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3" name="TextBox 12"/>
            <p:cNvSpPr txBox="1"/>
            <p:nvPr/>
          </p:nvSpPr>
          <p:spPr>
            <a:xfrm>
              <a:off x="5403741" y="1481643"/>
              <a:ext cx="6326376" cy="1118378"/>
            </a:xfrm>
            <a:prstGeom prst="rect">
              <a:avLst/>
            </a:prstGeom>
            <a:noFill/>
          </p:spPr>
          <p:txBody>
            <a:bodyPr wrap="square" rtlCol="0" anchor="ctr">
              <a:spAutoFit/>
            </a:bodyPr>
            <a:lstStyle/>
            <a:p>
              <a:r>
                <a:rPr lang="es-CO" sz="1600" b="1" dirty="0"/>
                <a:t>Proyecto</a:t>
              </a:r>
              <a:endParaRPr lang="es-CO" sz="1600" dirty="0"/>
            </a:p>
            <a:p>
              <a:r>
                <a:rPr lang="es-CO" sz="1600" dirty="0"/>
                <a:t>Procesos de gestión que aportan a la integración académica, el desarrollo sostenible y la competitividad nacional</a:t>
              </a:r>
            </a:p>
          </p:txBody>
        </p:sp>
        <p:sp>
          <p:nvSpPr>
            <p:cNvPr id="84" name="Oval 102"/>
            <p:cNvSpPr>
              <a:spLocks noChangeAspect="1"/>
            </p:cNvSpPr>
            <p:nvPr/>
          </p:nvSpPr>
          <p:spPr>
            <a:xfrm>
              <a:off x="4201869" y="1462930"/>
              <a:ext cx="1033953"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grpSp>
        <p:nvGrpSpPr>
          <p:cNvPr id="4" name="Grupo 3"/>
          <p:cNvGrpSpPr/>
          <p:nvPr/>
        </p:nvGrpSpPr>
        <p:grpSpPr>
          <a:xfrm>
            <a:off x="179512" y="2420888"/>
            <a:ext cx="3112173" cy="3112173"/>
            <a:chOff x="320020" y="2564903"/>
            <a:chExt cx="3112173" cy="3112173"/>
          </a:xfrm>
        </p:grpSpPr>
        <p:sp>
          <p:nvSpPr>
            <p:cNvPr id="166" name="Donut 2"/>
            <p:cNvSpPr/>
            <p:nvPr/>
          </p:nvSpPr>
          <p:spPr>
            <a:xfrm>
              <a:off x="467544" y="2708920"/>
              <a:ext cx="2829248" cy="2829248"/>
            </a:xfrm>
            <a:prstGeom prst="donut">
              <a:avLst>
                <a:gd name="adj" fmla="val 10687"/>
              </a:avLst>
            </a:prstGeom>
            <a:gradFill>
              <a:gsLst>
                <a:gs pos="16000">
                  <a:schemeClr val="bg1">
                    <a:lumMod val="9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67" name="Donut 101"/>
            <p:cNvSpPr/>
            <p:nvPr/>
          </p:nvSpPr>
          <p:spPr>
            <a:xfrm>
              <a:off x="320020" y="2564903"/>
              <a:ext cx="3112173" cy="3112173"/>
            </a:xfrm>
            <a:prstGeom prst="donut">
              <a:avLst>
                <a:gd name="adj" fmla="val 1514"/>
              </a:avLst>
            </a:prstGeom>
            <a:gradFill>
              <a:gsLst>
                <a:gs pos="16000">
                  <a:schemeClr val="bg1">
                    <a:lumMod val="8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76" name="TextBox 20"/>
            <p:cNvSpPr txBox="1"/>
            <p:nvPr/>
          </p:nvSpPr>
          <p:spPr>
            <a:xfrm>
              <a:off x="827584" y="3444970"/>
              <a:ext cx="2160240" cy="1323439"/>
            </a:xfrm>
            <a:prstGeom prst="rect">
              <a:avLst/>
            </a:prstGeom>
            <a:noFill/>
          </p:spPr>
          <p:txBody>
            <a:bodyPr wrap="square" rtlCol="0" anchor="ctr">
              <a:spAutoFit/>
            </a:bodyPr>
            <a:lstStyle/>
            <a:p>
              <a:pPr algn="ctr"/>
              <a:r>
                <a:rPr lang="es-CO" sz="1600" b="1" dirty="0">
                  <a:solidFill>
                    <a:schemeClr val="bg2">
                      <a:lumMod val="50000"/>
                    </a:schemeClr>
                  </a:solidFill>
                </a:rPr>
                <a:t>Programa 3</a:t>
              </a:r>
            </a:p>
            <a:p>
              <a:pPr algn="ctr"/>
              <a:r>
                <a:rPr lang="es-CO" sz="1600" b="1" dirty="0"/>
                <a:t>Procesos asociados al desarrollo sostenible, la competitividad y la movilización social</a:t>
              </a:r>
            </a:p>
          </p:txBody>
        </p:sp>
      </p:grpSp>
      <p:sp>
        <p:nvSpPr>
          <p:cNvPr id="3" name="CuadroTexto 2"/>
          <p:cNvSpPr txBox="1"/>
          <p:nvPr/>
        </p:nvSpPr>
        <p:spPr>
          <a:xfrm>
            <a:off x="3516324" y="2371078"/>
            <a:ext cx="5260181" cy="1077218"/>
          </a:xfrm>
          <a:prstGeom prst="rect">
            <a:avLst/>
          </a:prstGeom>
          <a:noFill/>
        </p:spPr>
        <p:txBody>
          <a:bodyPr wrap="square" rtlCol="0">
            <a:spAutoFit/>
          </a:bodyPr>
          <a:lstStyle/>
          <a:p>
            <a:pPr marL="285750" indent="-285750">
              <a:buFont typeface="Arial" panose="020B0604020202020204" pitchFamily="34" charset="0"/>
              <a:buChar char="•"/>
            </a:pPr>
            <a:r>
              <a:rPr lang="es-CO" sz="1600" dirty="0">
                <a:solidFill>
                  <a:schemeClr val="accent2">
                    <a:lumMod val="75000"/>
                  </a:schemeClr>
                </a:solidFill>
              </a:rPr>
              <a:t>Procesos que aportan al desarrollo sostenible </a:t>
            </a:r>
          </a:p>
          <a:p>
            <a:pPr marL="285750" indent="-285750">
              <a:buFont typeface="Arial" panose="020B0604020202020204" pitchFamily="34" charset="0"/>
              <a:buChar char="•"/>
            </a:pPr>
            <a:r>
              <a:rPr lang="es-CO" sz="1600" dirty="0">
                <a:solidFill>
                  <a:schemeClr val="accent2">
                    <a:lumMod val="75000"/>
                  </a:schemeClr>
                </a:solidFill>
              </a:rPr>
              <a:t>Procesos que aportan a la competitividad, la planificación y el ordenamiento del territorio </a:t>
            </a:r>
          </a:p>
          <a:p>
            <a:pPr marL="285750" indent="-285750">
              <a:buFont typeface="Arial" panose="020B0604020202020204" pitchFamily="34" charset="0"/>
              <a:buChar char="•"/>
            </a:pPr>
            <a:r>
              <a:rPr lang="es-CO" sz="1600" dirty="0">
                <a:solidFill>
                  <a:schemeClr val="accent2">
                    <a:lumMod val="75000"/>
                  </a:schemeClr>
                </a:solidFill>
              </a:rPr>
              <a:t>Procesos que aportan a la integración académica</a:t>
            </a:r>
          </a:p>
        </p:txBody>
      </p:sp>
      <p:grpSp>
        <p:nvGrpSpPr>
          <p:cNvPr id="12" name="Group 5"/>
          <p:cNvGrpSpPr/>
          <p:nvPr/>
        </p:nvGrpSpPr>
        <p:grpSpPr>
          <a:xfrm>
            <a:off x="3375047" y="3547766"/>
            <a:ext cx="5606108" cy="923330"/>
            <a:chOff x="4782922" y="3154509"/>
            <a:chExt cx="8385868" cy="1242319"/>
          </a:xfrm>
        </p:grpSpPr>
        <p:sp>
          <p:nvSpPr>
            <p:cNvPr id="13"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4" name="TextBox 20"/>
            <p:cNvSpPr txBox="1"/>
            <p:nvPr/>
          </p:nvSpPr>
          <p:spPr>
            <a:xfrm>
              <a:off x="6041518" y="3154509"/>
              <a:ext cx="7127272" cy="1242319"/>
            </a:xfrm>
            <a:prstGeom prst="rect">
              <a:avLst/>
            </a:prstGeom>
            <a:noFill/>
          </p:spPr>
          <p:txBody>
            <a:bodyPr wrap="square" rtlCol="0" anchor="ctr">
              <a:spAutoFit/>
            </a:bodyPr>
            <a:lstStyle/>
            <a:p>
              <a:r>
                <a:rPr lang="es-CO" b="1" dirty="0"/>
                <a:t>Proyecto</a:t>
              </a:r>
              <a:endParaRPr lang="es-CO" dirty="0"/>
            </a:p>
            <a:p>
              <a:r>
                <a:rPr lang="es-CO" dirty="0"/>
                <a:t>Movilización social para la articulación de capacidades del territorio</a:t>
              </a:r>
              <a:endParaRPr lang="es-MX" sz="1800" dirty="0"/>
            </a:p>
          </p:txBody>
        </p:sp>
        <p:sp>
          <p:nvSpPr>
            <p:cNvPr id="15" name="Oval 104"/>
            <p:cNvSpPr>
              <a:spLocks noChangeAspect="1"/>
            </p:cNvSpPr>
            <p:nvPr/>
          </p:nvSpPr>
          <p:spPr>
            <a:xfrm>
              <a:off x="4782922" y="3243971"/>
              <a:ext cx="1217773" cy="1121796"/>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grpSp>
      <p:sp>
        <p:nvSpPr>
          <p:cNvPr id="16" name="CuadroTexto 15"/>
          <p:cNvSpPr txBox="1"/>
          <p:nvPr/>
        </p:nvSpPr>
        <p:spPr>
          <a:xfrm>
            <a:off x="3774558" y="4501283"/>
            <a:ext cx="5113410" cy="2062103"/>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solidFill>
                  <a:schemeClr val="accent2">
                    <a:lumMod val="75000"/>
                  </a:schemeClr>
                </a:solidFill>
              </a:rPr>
              <a:t>RUN - Red Risaralda Universitaria  - Clúster de Educación Superior</a:t>
            </a:r>
          </a:p>
          <a:p>
            <a:pPr marL="285750" indent="-285750" algn="just">
              <a:buFont typeface="Arial" panose="020B0604020202020204" pitchFamily="34" charset="0"/>
              <a:buChar char="•"/>
            </a:pPr>
            <a:r>
              <a:rPr lang="es-CO" sz="1600" dirty="0">
                <a:solidFill>
                  <a:schemeClr val="accent2">
                    <a:lumMod val="75000"/>
                  </a:schemeClr>
                </a:solidFill>
              </a:rPr>
              <a:t>Conceptualización y difusión del sentido de la movilización Social</a:t>
            </a:r>
          </a:p>
          <a:p>
            <a:pPr marL="285750" indent="-285750" algn="just">
              <a:buFont typeface="Arial" panose="020B0604020202020204" pitchFamily="34" charset="0"/>
              <a:buChar char="•"/>
            </a:pPr>
            <a:r>
              <a:rPr lang="es-CO" sz="1600" dirty="0">
                <a:solidFill>
                  <a:schemeClr val="accent2">
                    <a:lumMod val="75000"/>
                  </a:schemeClr>
                </a:solidFill>
              </a:rPr>
              <a:t>Generación y Gestión de acuerdos de trabajo - Políticas Públicas gestionadas, proyectos estructurales y de alto impacto </a:t>
            </a:r>
          </a:p>
          <a:p>
            <a:pPr marL="285750" indent="-285750" algn="just">
              <a:buFont typeface="Arial" panose="020B0604020202020204" pitchFamily="34" charset="0"/>
              <a:buChar char="•"/>
            </a:pPr>
            <a:r>
              <a:rPr lang="es-CO" sz="1600" dirty="0">
                <a:solidFill>
                  <a:schemeClr val="accent2">
                    <a:lumMod val="75000"/>
                  </a:schemeClr>
                </a:solidFill>
              </a:rPr>
              <a:t>Red de Nodos de Innovación, Ciencia y Tecnología</a:t>
            </a:r>
          </a:p>
        </p:txBody>
      </p:sp>
      <p:sp>
        <p:nvSpPr>
          <p:cNvPr id="18" name="Título 1"/>
          <p:cNvSpPr>
            <a:spLocks noGrp="1"/>
          </p:cNvSpPr>
          <p:nvPr>
            <p:ph type="title"/>
          </p:nvPr>
        </p:nvSpPr>
        <p:spPr>
          <a:xfrm>
            <a:off x="327036" y="584685"/>
            <a:ext cx="8229600" cy="749905"/>
          </a:xfrm>
        </p:spPr>
        <p:txBody>
          <a:bodyPr/>
          <a:lstStyle/>
          <a:p>
            <a:r>
              <a:rPr lang="es-CO" sz="3200" dirty="0"/>
              <a:t>Proyectos y Planes Operativos</a:t>
            </a:r>
            <a:br>
              <a:rPr lang="es-CO" sz="3200" dirty="0"/>
            </a:br>
            <a:r>
              <a:rPr lang="es-CO" sz="3200" dirty="0"/>
              <a:t>del programa 3</a:t>
            </a:r>
            <a:br>
              <a:rPr lang="es-ES" sz="3200" dirty="0">
                <a:solidFill>
                  <a:srgbClr val="C00000"/>
                </a:solidFill>
                <a:cs typeface="Arial" panose="020B0604020202020204" pitchFamily="34" charset="0"/>
              </a:rPr>
            </a:br>
            <a:r>
              <a:rPr lang="es-CO" sz="3200" b="1" dirty="0"/>
              <a:t> </a:t>
            </a:r>
            <a:endParaRPr lang="es-CO" sz="3200" b="1" dirty="0">
              <a:solidFill>
                <a:srgbClr val="FF0000"/>
              </a:solidFill>
            </a:endParaRPr>
          </a:p>
        </p:txBody>
      </p:sp>
    </p:spTree>
    <p:extLst>
      <p:ext uri="{BB962C8B-B14F-4D97-AF65-F5344CB8AC3E}">
        <p14:creationId xmlns:p14="http://schemas.microsoft.com/office/powerpoint/2010/main" val="17840803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5850467"/>
            <a:ext cx="9144000" cy="1007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angle 9"/>
          <p:cNvSpPr/>
          <p:nvPr/>
        </p:nvSpPr>
        <p:spPr>
          <a:xfrm rot="297575">
            <a:off x="79982" y="1652925"/>
            <a:ext cx="8817092" cy="610439"/>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4" name="Rectangle 10"/>
          <p:cNvSpPr/>
          <p:nvPr/>
        </p:nvSpPr>
        <p:spPr>
          <a:xfrm>
            <a:off x="144323" y="1233923"/>
            <a:ext cx="8889609" cy="1166831"/>
          </a:xfrm>
          <a:prstGeom prst="rect">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100" kern="0" dirty="0">
              <a:solidFill>
                <a:schemeClr val="bg1"/>
              </a:solidFill>
              <a:latin typeface="Arial" panose="020B0604020202020204" pitchFamily="34" charset="0"/>
              <a:cs typeface="Arial" panose="020B0604020202020204" pitchFamily="34" charset="0"/>
            </a:endParaRPr>
          </a:p>
        </p:txBody>
      </p:sp>
      <p:sp>
        <p:nvSpPr>
          <p:cNvPr id="15" name="Rounded Rectangle 5"/>
          <p:cNvSpPr/>
          <p:nvPr/>
        </p:nvSpPr>
        <p:spPr>
          <a:xfrm>
            <a:off x="59267" y="964328"/>
            <a:ext cx="2814814" cy="361486"/>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rgbClr val="002060"/>
                </a:solidFill>
                <a:latin typeface="Arial" panose="020B0604020202020204" pitchFamily="34" charset="0"/>
                <a:cs typeface="Arial" panose="020B0604020202020204" pitchFamily="34" charset="0"/>
              </a:rPr>
              <a:t>Descripción del programa</a:t>
            </a:r>
          </a:p>
        </p:txBody>
      </p:sp>
      <p:sp>
        <p:nvSpPr>
          <p:cNvPr id="16" name="TextBox 6"/>
          <p:cNvSpPr txBox="1"/>
          <p:nvPr/>
        </p:nvSpPr>
        <p:spPr>
          <a:xfrm>
            <a:off x="175193" y="1413161"/>
            <a:ext cx="8742596" cy="830997"/>
          </a:xfrm>
          <a:prstGeom prst="rect">
            <a:avLst/>
          </a:prstGeom>
          <a:noFill/>
        </p:spPr>
        <p:txBody>
          <a:bodyPr wrap="square" rtlCol="0">
            <a:spAutoFit/>
          </a:bodyPr>
          <a:lstStyle/>
          <a:p>
            <a:pPr lvl="0" algn="just"/>
            <a:r>
              <a:rPr lang="es-CO" sz="1200" kern="0" dirty="0">
                <a:solidFill>
                  <a:schemeClr val="bg1"/>
                </a:solidFill>
                <a:latin typeface="Arial" panose="020B0604020202020204" pitchFamily="34" charset="0"/>
                <a:cs typeface="Arial" panose="020B0604020202020204" pitchFamily="34" charset="0"/>
              </a:rPr>
              <a:t>La Internacionalización Integral de la Universidad busca reducir las brechas para integrar el concepto amplio de internacionalización en el quehacer cotidiano de la universidad.  Considerando la evolución de la internacionalización de los procesos misionales de la UTP y las nuevas dinámicas de la educación superior, se propone la internacionalización como un elemento transversal e inmerso en ellos.</a:t>
            </a:r>
          </a:p>
        </p:txBody>
      </p:sp>
      <p:sp>
        <p:nvSpPr>
          <p:cNvPr id="4" name="Rectángulo 3"/>
          <p:cNvSpPr/>
          <p:nvPr/>
        </p:nvSpPr>
        <p:spPr>
          <a:xfrm>
            <a:off x="59267" y="64684"/>
            <a:ext cx="1801845"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2" name="Group 106"/>
          <p:cNvGrpSpPr/>
          <p:nvPr/>
        </p:nvGrpSpPr>
        <p:grpSpPr>
          <a:xfrm>
            <a:off x="37460" y="34815"/>
            <a:ext cx="5233295" cy="833754"/>
            <a:chOff x="4113734" y="1462930"/>
            <a:chExt cx="7043108" cy="1122088"/>
          </a:xfrm>
        </p:grpSpPr>
        <p:sp>
          <p:nvSpPr>
            <p:cNvPr id="2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Arial" panose="020B0604020202020204" pitchFamily="34" charset="0"/>
                <a:cs typeface="Arial" panose="020B0604020202020204" pitchFamily="34" charset="0"/>
              </a:endParaRPr>
            </a:p>
          </p:txBody>
        </p:sp>
        <p:sp>
          <p:nvSpPr>
            <p:cNvPr id="25"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4</a:t>
              </a:r>
            </a:p>
          </p:txBody>
        </p:sp>
      </p:grpSp>
      <p:sp>
        <p:nvSpPr>
          <p:cNvPr id="27" name="Rounded Rectangle 5"/>
          <p:cNvSpPr/>
          <p:nvPr/>
        </p:nvSpPr>
        <p:spPr>
          <a:xfrm>
            <a:off x="369280" y="2546448"/>
            <a:ext cx="2814814" cy="488758"/>
          </a:xfrm>
          <a:prstGeom prst="roundRect">
            <a:avLst>
              <a:gd name="adj" fmla="val 50000"/>
            </a:avLst>
          </a:prstGeom>
          <a:solidFill>
            <a:schemeClr val="bg1"/>
          </a:solidFill>
          <a:ln>
            <a:solidFill>
              <a:schemeClr val="accent1">
                <a:lumMod val="75000"/>
              </a:schemeClr>
            </a:solid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rgbClr val="002060"/>
                </a:solidFill>
              </a:rPr>
              <a:t>Apuestas Estratégicas</a:t>
            </a:r>
          </a:p>
        </p:txBody>
      </p:sp>
      <p:sp>
        <p:nvSpPr>
          <p:cNvPr id="2" name="Rectángulo 1"/>
          <p:cNvSpPr/>
          <p:nvPr/>
        </p:nvSpPr>
        <p:spPr>
          <a:xfrm>
            <a:off x="897040" y="98312"/>
            <a:ext cx="7349919" cy="646331"/>
          </a:xfrm>
          <a:prstGeom prst="rect">
            <a:avLst/>
          </a:prstGeom>
        </p:spPr>
        <p:txBody>
          <a:bodyPr wrap="square">
            <a:spAutoFit/>
          </a:bodyPr>
          <a:lstStyle/>
          <a:p>
            <a:r>
              <a:rPr lang="es-CO" b="1" dirty="0">
                <a:solidFill>
                  <a:schemeClr val="bg2">
                    <a:lumMod val="50000"/>
                  </a:schemeClr>
                </a:solidFill>
                <a:latin typeface="Arial" panose="020B0604020202020204" pitchFamily="34" charset="0"/>
                <a:cs typeface="Arial" panose="020B0604020202020204" pitchFamily="34" charset="0"/>
              </a:rPr>
              <a:t>Programa 4</a:t>
            </a:r>
          </a:p>
          <a:p>
            <a:r>
              <a:rPr lang="es-CO" b="1" dirty="0">
                <a:latin typeface="Arial" panose="020B0604020202020204" pitchFamily="34" charset="0"/>
                <a:cs typeface="Arial" panose="020B0604020202020204" pitchFamily="34" charset="0"/>
              </a:rPr>
              <a:t>Internacionalización integral de la universidad</a:t>
            </a:r>
          </a:p>
        </p:txBody>
      </p:sp>
      <p:graphicFrame>
        <p:nvGraphicFramePr>
          <p:cNvPr id="12" name="Tabla 11"/>
          <p:cNvGraphicFramePr>
            <a:graphicFrameLocks noGrp="1"/>
          </p:cNvGraphicFramePr>
          <p:nvPr>
            <p:extLst>
              <p:ext uri="{D42A27DB-BD31-4B8C-83A1-F6EECF244321}">
                <p14:modId xmlns:p14="http://schemas.microsoft.com/office/powerpoint/2010/main" val="3063167400"/>
              </p:ext>
            </p:extLst>
          </p:nvPr>
        </p:nvGraphicFramePr>
        <p:xfrm>
          <a:off x="176116" y="4624291"/>
          <a:ext cx="8908617" cy="1967151"/>
        </p:xfrm>
        <a:graphic>
          <a:graphicData uri="http://schemas.openxmlformats.org/drawingml/2006/table">
            <a:tbl>
              <a:tblPr firstRow="1" firstCol="1" bandRow="1">
                <a:tableStyleId>{3B4B98B0-60AC-42C2-AFA5-B58CD77FA1E5}</a:tableStyleId>
              </a:tblPr>
              <a:tblGrid>
                <a:gridCol w="3771091">
                  <a:extLst>
                    <a:ext uri="{9D8B030D-6E8A-4147-A177-3AD203B41FA5}">
                      <a16:colId xmlns:a16="http://schemas.microsoft.com/office/drawing/2014/main" val="3349873158"/>
                    </a:ext>
                  </a:extLst>
                </a:gridCol>
                <a:gridCol w="1588572">
                  <a:extLst>
                    <a:ext uri="{9D8B030D-6E8A-4147-A177-3AD203B41FA5}">
                      <a16:colId xmlns:a16="http://schemas.microsoft.com/office/drawing/2014/main" val="2043317098"/>
                    </a:ext>
                  </a:extLst>
                </a:gridCol>
                <a:gridCol w="946003">
                  <a:extLst>
                    <a:ext uri="{9D8B030D-6E8A-4147-A177-3AD203B41FA5}">
                      <a16:colId xmlns:a16="http://schemas.microsoft.com/office/drawing/2014/main" val="3405429193"/>
                    </a:ext>
                  </a:extLst>
                </a:gridCol>
                <a:gridCol w="883532">
                  <a:extLst>
                    <a:ext uri="{9D8B030D-6E8A-4147-A177-3AD203B41FA5}">
                      <a16:colId xmlns:a16="http://schemas.microsoft.com/office/drawing/2014/main" val="2359458262"/>
                    </a:ext>
                  </a:extLst>
                </a:gridCol>
                <a:gridCol w="937079">
                  <a:extLst>
                    <a:ext uri="{9D8B030D-6E8A-4147-A177-3AD203B41FA5}">
                      <a16:colId xmlns:a16="http://schemas.microsoft.com/office/drawing/2014/main" val="1555395791"/>
                    </a:ext>
                  </a:extLst>
                </a:gridCol>
                <a:gridCol w="782340">
                  <a:extLst>
                    <a:ext uri="{9D8B030D-6E8A-4147-A177-3AD203B41FA5}">
                      <a16:colId xmlns:a16="http://schemas.microsoft.com/office/drawing/2014/main" val="2963958973"/>
                    </a:ext>
                  </a:extLst>
                </a:gridCol>
              </a:tblGrid>
              <a:tr h="239745">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Unidad de medida del 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gridSpan="4">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Metas</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61189851"/>
                  </a:ext>
                </a:extLst>
              </a:tr>
              <a:tr h="239745">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2020</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2022</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2025</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2028</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548975328"/>
                  </a:ext>
                </a:extLst>
              </a:tr>
              <a:tr h="479491">
                <a:tc>
                  <a:txBody>
                    <a:bodyPr/>
                    <a:lstStyle/>
                    <a:p>
                      <a:pPr algn="ctr">
                        <a:lnSpc>
                          <a:spcPct val="115000"/>
                        </a:lnSpc>
                        <a:spcAft>
                          <a:spcPts val="0"/>
                        </a:spcAft>
                      </a:pPr>
                      <a:r>
                        <a:rPr lang="es-CO"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Monitoreo del proceso de internacionalización del currículo (programas con renovación</a:t>
                      </a:r>
                      <a:r>
                        <a:rPr lang="es-CO" sz="1200" b="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curricular).</a:t>
                      </a:r>
                      <a:endParaRPr lang="es-CO" sz="1200" b="0" dirty="0">
                        <a:effectLst/>
                        <a:latin typeface="Arial" panose="020B0604020202020204" pitchFamily="34" charset="0"/>
                        <a:ea typeface="Calibri" panose="020F0502020204030204" pitchFamily="34" charset="0"/>
                        <a:cs typeface="Arial" panose="020B0604020202020204" pitchFamily="34" charset="0"/>
                      </a:endParaRPr>
                    </a:p>
                  </a:txBody>
                  <a:tcPr marL="16041" marR="16041" marT="0" marB="0" anchor="ct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Porcentaje</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10%</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25%</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40%</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tc>
                <a:tc>
                  <a:txBody>
                    <a:bodyPr/>
                    <a:lstStyle/>
                    <a:p>
                      <a:pPr algn="ctr">
                        <a:lnSpc>
                          <a:spcPct val="115000"/>
                        </a:lnSpc>
                        <a:spcAft>
                          <a:spcPts val="0"/>
                        </a:spcAft>
                      </a:pPr>
                      <a:r>
                        <a:rPr lang="es-CO" sz="1200" dirty="0">
                          <a:effectLst/>
                          <a:latin typeface="Arial" panose="020B0604020202020204" pitchFamily="34" charset="0"/>
                          <a:ea typeface="Times New Roman" panose="02020603050405020304" pitchFamily="18" charset="0"/>
                          <a:cs typeface="Arial" panose="020B0604020202020204" pitchFamily="34" charset="0"/>
                        </a:rPr>
                        <a:t>90%</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3109" marR="43109" marT="0" marB="0" anchor="ctr"/>
                </a:tc>
                <a:extLst>
                  <a:ext uri="{0D108BD9-81ED-4DB2-BD59-A6C34878D82A}">
                    <a16:rowId xmlns:a16="http://schemas.microsoft.com/office/drawing/2014/main" val="842798677"/>
                  </a:ext>
                </a:extLst>
              </a:tr>
              <a:tr h="504085">
                <a:tc>
                  <a:txBody>
                    <a:bodyPr/>
                    <a:lstStyle/>
                    <a:p>
                      <a:pPr algn="ctr">
                        <a:lnSpc>
                          <a:spcPct val="115000"/>
                        </a:lnSpc>
                        <a:spcAft>
                          <a:spcPts val="0"/>
                        </a:spcAft>
                      </a:pPr>
                      <a:r>
                        <a:rPr lang="es-CO"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Estudiantes egresados con doble titulación (pregrado y posgrado).</a:t>
                      </a:r>
                      <a:endParaRPr lang="es-CO" sz="1200" b="0" dirty="0">
                        <a:effectLst/>
                        <a:latin typeface="Arial" panose="020B0604020202020204" pitchFamily="34" charset="0"/>
                        <a:ea typeface="Calibri" panose="020F0502020204030204" pitchFamily="34" charset="0"/>
                        <a:cs typeface="Arial" panose="020B0604020202020204" pitchFamily="34" charset="0"/>
                      </a:endParaRPr>
                    </a:p>
                  </a:txBody>
                  <a:tcPr marL="16041" marR="16041" marT="0" marB="0" anchor="ctr"/>
                </a:tc>
                <a:tc>
                  <a:txBody>
                    <a:bodyPr/>
                    <a:lstStyle/>
                    <a:p>
                      <a:pPr algn="ctr">
                        <a:lnSpc>
                          <a:spcPct val="115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Unidad</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16041" marR="16041" marT="0" marB="0" anchor="ctr"/>
                </a:tc>
                <a:tc>
                  <a:txBody>
                    <a:bodyPr/>
                    <a:lstStyle/>
                    <a:p>
                      <a:pPr algn="ctr">
                        <a:lnSpc>
                          <a:spcPct val="115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16041" marR="16041" marT="0" marB="0" anchor="ctr"/>
                </a:tc>
                <a:tc>
                  <a:txBody>
                    <a:bodyPr/>
                    <a:lstStyle/>
                    <a:p>
                      <a:pPr algn="ctr">
                        <a:lnSpc>
                          <a:spcPct val="115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55</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16041" marR="16041" marT="0" marB="0" anchor="ctr"/>
                </a:tc>
                <a:tc>
                  <a:txBody>
                    <a:bodyPr/>
                    <a:lstStyle/>
                    <a:p>
                      <a:pPr algn="ctr">
                        <a:lnSpc>
                          <a:spcPct val="115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60</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16041" marR="16041" marT="0" marB="0" anchor="ctr"/>
                </a:tc>
                <a:tc>
                  <a:txBody>
                    <a:bodyPr/>
                    <a:lstStyle/>
                    <a:p>
                      <a:pPr algn="ctr">
                        <a:lnSpc>
                          <a:spcPct val="115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65</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16041" marR="16041" marT="0" marB="0" anchor="ctr"/>
                </a:tc>
                <a:extLst>
                  <a:ext uri="{0D108BD9-81ED-4DB2-BD59-A6C34878D82A}">
                    <a16:rowId xmlns:a16="http://schemas.microsoft.com/office/drawing/2014/main" val="1743020706"/>
                  </a:ext>
                </a:extLst>
              </a:tr>
              <a:tr h="504085">
                <a:tc>
                  <a:txBody>
                    <a:bodyPr/>
                    <a:lstStyle/>
                    <a:p>
                      <a:pPr algn="ctr">
                        <a:lnSpc>
                          <a:spcPct val="115000"/>
                        </a:lnSpc>
                        <a:spcAft>
                          <a:spcPts val="0"/>
                        </a:spcAft>
                      </a:pPr>
                      <a:r>
                        <a:rPr lang="es-CO"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Porcentaje de estudiantes con desempeño B+ en la prueba Saber Pro.</a:t>
                      </a:r>
                      <a:endParaRPr lang="es-CO" sz="1200" b="0" dirty="0">
                        <a:effectLst/>
                        <a:latin typeface="Arial" panose="020B0604020202020204" pitchFamily="34" charset="0"/>
                        <a:ea typeface="Calibri" panose="020F0502020204030204" pitchFamily="34" charset="0"/>
                        <a:cs typeface="Arial" panose="020B0604020202020204" pitchFamily="34" charset="0"/>
                      </a:endParaRPr>
                    </a:p>
                  </a:txBody>
                  <a:tcPr marL="16041" marR="16041" marT="0" marB="0" anchor="ctr"/>
                </a:tc>
                <a:tc>
                  <a:txBody>
                    <a:bodyPr/>
                    <a:lstStyle/>
                    <a:p>
                      <a:pPr algn="ctr">
                        <a:lnSpc>
                          <a:spcPct val="115000"/>
                        </a:lnSpc>
                        <a:spcAft>
                          <a:spcPts val="0"/>
                        </a:spcAft>
                      </a:pPr>
                      <a:r>
                        <a:rPr lang="es-CO"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Porcentaje</a:t>
                      </a:r>
                      <a:endParaRPr lang="es-CO" sz="1200">
                        <a:effectLst/>
                        <a:latin typeface="Arial" panose="020B0604020202020204" pitchFamily="34" charset="0"/>
                        <a:ea typeface="Calibri" panose="020F0502020204030204" pitchFamily="34" charset="0"/>
                        <a:cs typeface="Arial" panose="020B0604020202020204" pitchFamily="34" charset="0"/>
                      </a:endParaRPr>
                    </a:p>
                  </a:txBody>
                  <a:tcPr marL="16041" marR="16041" marT="0" marB="0" anchor="ctr"/>
                </a:tc>
                <a:tc>
                  <a:txBody>
                    <a:bodyPr/>
                    <a:lstStyle/>
                    <a:p>
                      <a:pPr algn="ctr">
                        <a:lnSpc>
                          <a:spcPct val="115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16041" marR="16041" marT="0" marB="0" anchor="ctr"/>
                </a:tc>
                <a:tc>
                  <a:txBody>
                    <a:bodyPr/>
                    <a:lstStyle/>
                    <a:p>
                      <a:pPr algn="ctr">
                        <a:lnSpc>
                          <a:spcPct val="115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43%</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16041" marR="16041" marT="0" marB="0" anchor="ctr"/>
                </a:tc>
                <a:tc>
                  <a:txBody>
                    <a:bodyPr/>
                    <a:lstStyle/>
                    <a:p>
                      <a:pPr algn="ctr">
                        <a:lnSpc>
                          <a:spcPct val="115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45%</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16041" marR="16041" marT="0" marB="0" anchor="ctr"/>
                </a:tc>
                <a:tc>
                  <a:txBody>
                    <a:bodyPr/>
                    <a:lstStyle/>
                    <a:p>
                      <a:pPr algn="ctr">
                        <a:lnSpc>
                          <a:spcPct val="115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16041" marR="16041" marT="0" marB="0" anchor="ctr"/>
                </a:tc>
                <a:extLst>
                  <a:ext uri="{0D108BD9-81ED-4DB2-BD59-A6C34878D82A}">
                    <a16:rowId xmlns:a16="http://schemas.microsoft.com/office/drawing/2014/main" val="10004"/>
                  </a:ext>
                </a:extLst>
              </a:tr>
            </a:tbl>
          </a:graphicData>
        </a:graphic>
      </p:graphicFrame>
      <p:graphicFrame>
        <p:nvGraphicFramePr>
          <p:cNvPr id="17" name="Diagrama 16"/>
          <p:cNvGraphicFramePr/>
          <p:nvPr>
            <p:extLst>
              <p:ext uri="{D42A27DB-BD31-4B8C-83A1-F6EECF244321}">
                <p14:modId xmlns:p14="http://schemas.microsoft.com/office/powerpoint/2010/main" val="3269191884"/>
              </p:ext>
            </p:extLst>
          </p:nvPr>
        </p:nvGraphicFramePr>
        <p:xfrm>
          <a:off x="215959" y="2774157"/>
          <a:ext cx="8753556" cy="1752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4882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22426" y="499533"/>
            <a:ext cx="7011162" cy="2667762"/>
          </a:xfrm>
        </p:spPr>
        <p:txBody>
          <a:bodyPr/>
          <a:lstStyle/>
          <a:p>
            <a:r>
              <a:rPr lang="es-CO" sz="3600" dirty="0">
                <a:solidFill>
                  <a:schemeClr val="tx1"/>
                </a:solidFill>
                <a:latin typeface="Arial" panose="020B0604020202020204" pitchFamily="34" charset="0"/>
                <a:cs typeface="Arial" panose="020B0604020202020204" pitchFamily="34" charset="0"/>
              </a:rPr>
              <a:t>¿Cómo se definieron las temáticas de discusión y apuestas estratégicas para cada Pilar de Gestión?</a:t>
            </a:r>
          </a:p>
        </p:txBody>
      </p:sp>
      <p:pic>
        <p:nvPicPr>
          <p:cNvPr id="4" name="Imagen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48804" y="1204962"/>
            <a:ext cx="1796796" cy="179679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575" y="499533"/>
            <a:ext cx="1657702" cy="1491931"/>
          </a:xfrm>
          <a:prstGeom prst="rect">
            <a:avLst/>
          </a:prstGeom>
        </p:spPr>
      </p:pic>
      <p:sp>
        <p:nvSpPr>
          <p:cNvPr id="6" name="Rectángulo redondeado 5"/>
          <p:cNvSpPr/>
          <p:nvPr/>
        </p:nvSpPr>
        <p:spPr>
          <a:xfrm>
            <a:off x="1247902" y="3446397"/>
            <a:ext cx="7200900" cy="2730077"/>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700" b="1" dirty="0"/>
              <a:t>A la luz de la visión, los diferentes talleres, ejercicios de diálogo y mesas de participación se definió la propuesta de nombres de los pilares estratégicos alineadas al quehacer institucional, para el fortalecimiento y generación de capacidades. </a:t>
            </a:r>
          </a:p>
        </p:txBody>
      </p:sp>
    </p:spTree>
    <p:extLst>
      <p:ext uri="{BB962C8B-B14F-4D97-AF65-F5344CB8AC3E}">
        <p14:creationId xmlns:p14="http://schemas.microsoft.com/office/powerpoint/2010/main" val="20124777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106"/>
          <p:cNvGrpSpPr/>
          <p:nvPr/>
        </p:nvGrpSpPr>
        <p:grpSpPr>
          <a:xfrm>
            <a:off x="2659682" y="1827446"/>
            <a:ext cx="6037461" cy="833754"/>
            <a:chOff x="4113734" y="1462930"/>
            <a:chExt cx="8125374" cy="1122088"/>
          </a:xfrm>
        </p:grpSpPr>
        <p:sp>
          <p:nvSpPr>
            <p:cNvPr id="82"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3" name="TextBox 12"/>
            <p:cNvSpPr txBox="1"/>
            <p:nvPr/>
          </p:nvSpPr>
          <p:spPr>
            <a:xfrm>
              <a:off x="5486399" y="1605908"/>
              <a:ext cx="6752709" cy="869849"/>
            </a:xfrm>
            <a:prstGeom prst="rect">
              <a:avLst/>
            </a:prstGeom>
            <a:noFill/>
          </p:spPr>
          <p:txBody>
            <a:bodyPr wrap="square" rtlCol="0" anchor="ctr">
              <a:spAutoFit/>
            </a:bodyPr>
            <a:lstStyle/>
            <a:p>
              <a:r>
                <a:rPr lang="es-CO" b="1" dirty="0"/>
                <a:t>Proyecto</a:t>
              </a:r>
              <a:endParaRPr lang="es-CO" dirty="0"/>
            </a:p>
            <a:p>
              <a:r>
                <a:rPr lang="es-CO" dirty="0"/>
                <a:t>Cooperación y movilidad nacional e internacional</a:t>
              </a:r>
              <a:endParaRPr lang="es-CO" sz="1800" dirty="0"/>
            </a:p>
          </p:txBody>
        </p:sp>
        <p:sp>
          <p:nvSpPr>
            <p:cNvPr id="84"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grpSp>
        <p:nvGrpSpPr>
          <p:cNvPr id="85" name="Group 5"/>
          <p:cNvGrpSpPr/>
          <p:nvPr/>
        </p:nvGrpSpPr>
        <p:grpSpPr>
          <a:xfrm>
            <a:off x="3490497" y="3824161"/>
            <a:ext cx="6161306" cy="839118"/>
            <a:chOff x="4878898" y="3243971"/>
            <a:chExt cx="8289892" cy="1129014"/>
          </a:xfrm>
        </p:grpSpPr>
        <p:sp>
          <p:nvSpPr>
            <p:cNvPr id="86"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7" name="TextBox 20"/>
            <p:cNvSpPr txBox="1"/>
            <p:nvPr/>
          </p:nvSpPr>
          <p:spPr>
            <a:xfrm>
              <a:off x="6041519" y="3340856"/>
              <a:ext cx="7127271" cy="869623"/>
            </a:xfrm>
            <a:prstGeom prst="rect">
              <a:avLst/>
            </a:prstGeom>
            <a:noFill/>
          </p:spPr>
          <p:txBody>
            <a:bodyPr wrap="square" rtlCol="0" anchor="ctr">
              <a:spAutoFit/>
            </a:bodyPr>
            <a:lstStyle/>
            <a:p>
              <a:r>
                <a:rPr lang="es-CO" b="1" dirty="0"/>
                <a:t>Proyecto</a:t>
              </a:r>
              <a:endParaRPr lang="es-CO" dirty="0"/>
            </a:p>
            <a:p>
              <a:r>
                <a:rPr lang="es-CO" dirty="0"/>
                <a:t>Internacionalización en casa</a:t>
              </a:r>
              <a:endParaRPr lang="es-MX" sz="1800" dirty="0"/>
            </a:p>
          </p:txBody>
        </p:sp>
        <p:sp>
          <p:nvSpPr>
            <p:cNvPr id="88"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grpSp>
      <p:grpSp>
        <p:nvGrpSpPr>
          <p:cNvPr id="4" name="Grupo 3"/>
          <p:cNvGrpSpPr/>
          <p:nvPr/>
        </p:nvGrpSpPr>
        <p:grpSpPr>
          <a:xfrm>
            <a:off x="179512" y="2420888"/>
            <a:ext cx="3112173" cy="3112173"/>
            <a:chOff x="320020" y="2564903"/>
            <a:chExt cx="3112173" cy="3112173"/>
          </a:xfrm>
        </p:grpSpPr>
        <p:sp>
          <p:nvSpPr>
            <p:cNvPr id="166" name="Donut 2"/>
            <p:cNvSpPr/>
            <p:nvPr/>
          </p:nvSpPr>
          <p:spPr>
            <a:xfrm>
              <a:off x="467544" y="2708920"/>
              <a:ext cx="2829248" cy="2829248"/>
            </a:xfrm>
            <a:prstGeom prst="donut">
              <a:avLst>
                <a:gd name="adj" fmla="val 10687"/>
              </a:avLst>
            </a:prstGeom>
            <a:gradFill>
              <a:gsLst>
                <a:gs pos="16000">
                  <a:schemeClr val="bg1">
                    <a:lumMod val="9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67" name="Donut 101"/>
            <p:cNvSpPr/>
            <p:nvPr/>
          </p:nvSpPr>
          <p:spPr>
            <a:xfrm>
              <a:off x="320020" y="2564903"/>
              <a:ext cx="3112173" cy="3112173"/>
            </a:xfrm>
            <a:prstGeom prst="donut">
              <a:avLst>
                <a:gd name="adj" fmla="val 1514"/>
              </a:avLst>
            </a:prstGeom>
            <a:gradFill>
              <a:gsLst>
                <a:gs pos="16000">
                  <a:schemeClr val="bg1">
                    <a:lumMod val="8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76" name="TextBox 20"/>
            <p:cNvSpPr txBox="1"/>
            <p:nvPr/>
          </p:nvSpPr>
          <p:spPr>
            <a:xfrm>
              <a:off x="827584" y="3506525"/>
              <a:ext cx="2160240" cy="1200329"/>
            </a:xfrm>
            <a:prstGeom prst="rect">
              <a:avLst/>
            </a:prstGeom>
            <a:noFill/>
          </p:spPr>
          <p:txBody>
            <a:bodyPr wrap="square" rtlCol="0" anchor="ctr">
              <a:spAutoFit/>
            </a:bodyPr>
            <a:lstStyle/>
            <a:p>
              <a:pPr algn="ctr"/>
              <a:r>
                <a:rPr lang="es-CO" b="1" dirty="0">
                  <a:solidFill>
                    <a:schemeClr val="bg2">
                      <a:lumMod val="50000"/>
                    </a:schemeClr>
                  </a:solidFill>
                </a:rPr>
                <a:t>Programa 4</a:t>
              </a:r>
            </a:p>
            <a:p>
              <a:pPr algn="ctr"/>
              <a:r>
                <a:rPr lang="es-CO" b="1" dirty="0"/>
                <a:t>Internacionalización integral de la universidad.</a:t>
              </a:r>
            </a:p>
          </p:txBody>
        </p:sp>
      </p:grpSp>
      <p:sp>
        <p:nvSpPr>
          <p:cNvPr id="3" name="CuadroTexto 2"/>
          <p:cNvSpPr txBox="1"/>
          <p:nvPr/>
        </p:nvSpPr>
        <p:spPr>
          <a:xfrm>
            <a:off x="3651725" y="2737089"/>
            <a:ext cx="5321866" cy="830997"/>
          </a:xfrm>
          <a:prstGeom prst="rect">
            <a:avLst/>
          </a:prstGeom>
          <a:noFill/>
        </p:spPr>
        <p:txBody>
          <a:bodyPr wrap="square" rtlCol="0">
            <a:spAutoFit/>
          </a:bodyPr>
          <a:lstStyle/>
          <a:p>
            <a:pPr marL="285750" indent="-285750">
              <a:buFont typeface="Arial" panose="020B0604020202020204" pitchFamily="34" charset="0"/>
              <a:buChar char="•"/>
            </a:pPr>
            <a:r>
              <a:rPr lang="es-CO" sz="1600" dirty="0">
                <a:solidFill>
                  <a:schemeClr val="accent2">
                    <a:lumMod val="75000"/>
                  </a:schemeClr>
                </a:solidFill>
              </a:rPr>
              <a:t>Promoción y visibilidad - nacional e internacional de la UTP y Gestión y mantenimiento de convenios, alianzas y redes</a:t>
            </a:r>
          </a:p>
          <a:p>
            <a:pPr marL="285750" indent="-285750">
              <a:buFont typeface="Arial" panose="020B0604020202020204" pitchFamily="34" charset="0"/>
              <a:buChar char="•"/>
            </a:pPr>
            <a:r>
              <a:rPr lang="es-CO" sz="1600" dirty="0">
                <a:solidFill>
                  <a:schemeClr val="accent2">
                    <a:lumMod val="75000"/>
                  </a:schemeClr>
                </a:solidFill>
              </a:rPr>
              <a:t>Movilidad nacional e Internacional</a:t>
            </a:r>
          </a:p>
        </p:txBody>
      </p:sp>
      <p:sp>
        <p:nvSpPr>
          <p:cNvPr id="28" name="CuadroTexto 27"/>
          <p:cNvSpPr txBox="1"/>
          <p:nvPr/>
        </p:nvSpPr>
        <p:spPr>
          <a:xfrm>
            <a:off x="3913194" y="5001293"/>
            <a:ext cx="5060397" cy="830997"/>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solidFill>
                  <a:schemeClr val="accent2">
                    <a:lumMod val="75000"/>
                  </a:schemeClr>
                </a:solidFill>
              </a:rPr>
              <a:t>Formación en lengua extranjera.</a:t>
            </a:r>
          </a:p>
          <a:p>
            <a:pPr marL="285750" indent="-285750" algn="just">
              <a:buFont typeface="Arial" panose="020B0604020202020204" pitchFamily="34" charset="0"/>
              <a:buChar char="•"/>
            </a:pPr>
            <a:r>
              <a:rPr lang="es-CO" sz="1600" dirty="0">
                <a:solidFill>
                  <a:schemeClr val="accent2">
                    <a:lumMod val="75000"/>
                  </a:schemeClr>
                </a:solidFill>
              </a:rPr>
              <a:t> Cultura para la internacionalización y la interculturalidad.</a:t>
            </a:r>
          </a:p>
        </p:txBody>
      </p:sp>
      <p:sp>
        <p:nvSpPr>
          <p:cNvPr id="18" name="Título 1"/>
          <p:cNvSpPr>
            <a:spLocks noGrp="1"/>
          </p:cNvSpPr>
          <p:nvPr>
            <p:ph type="title"/>
          </p:nvPr>
        </p:nvSpPr>
        <p:spPr>
          <a:xfrm>
            <a:off x="467544" y="651295"/>
            <a:ext cx="8229600" cy="749905"/>
          </a:xfrm>
        </p:spPr>
        <p:txBody>
          <a:bodyPr/>
          <a:lstStyle/>
          <a:p>
            <a:r>
              <a:rPr lang="es-CO" sz="3200" dirty="0"/>
              <a:t>Proyectos y Planes Operativos</a:t>
            </a:r>
            <a:br>
              <a:rPr lang="es-CO" sz="3200" dirty="0"/>
            </a:br>
            <a:r>
              <a:rPr lang="es-CO" sz="3200" dirty="0"/>
              <a:t>del programa 4</a:t>
            </a:r>
            <a:br>
              <a:rPr lang="es-ES" sz="3200" dirty="0">
                <a:solidFill>
                  <a:srgbClr val="C00000"/>
                </a:solidFill>
                <a:cs typeface="Arial" panose="020B0604020202020204" pitchFamily="34" charset="0"/>
              </a:rPr>
            </a:br>
            <a:r>
              <a:rPr lang="es-CO" sz="3200" b="1" dirty="0"/>
              <a:t> </a:t>
            </a:r>
            <a:endParaRPr lang="es-CO" sz="3200" b="1" dirty="0">
              <a:solidFill>
                <a:srgbClr val="FF0000"/>
              </a:solidFill>
            </a:endParaRPr>
          </a:p>
        </p:txBody>
      </p:sp>
    </p:spTree>
    <p:extLst>
      <p:ext uri="{BB962C8B-B14F-4D97-AF65-F5344CB8AC3E}">
        <p14:creationId xmlns:p14="http://schemas.microsoft.com/office/powerpoint/2010/main" val="11865295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3A941289-188A-4F31-BC32-03F6CCE485D6}"/>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22115" y="1744224"/>
            <a:ext cx="8153988" cy="1113180"/>
          </a:xfrm>
          <a:prstGeom prst="rect">
            <a:avLst/>
          </a:prstGeom>
        </p:spPr>
      </p:pic>
      <p:pic>
        <p:nvPicPr>
          <p:cNvPr id="2" name="Imagen 1"/>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216875" y="2885108"/>
            <a:ext cx="1081701" cy="3649608"/>
          </a:xfrm>
          <a:prstGeom prst="rect">
            <a:avLst/>
          </a:prstGeom>
        </p:spPr>
      </p:pic>
      <p:pic>
        <p:nvPicPr>
          <p:cNvPr id="5" name="Imagen 4"/>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747787" y="2885108"/>
            <a:ext cx="1081701" cy="3649608"/>
          </a:xfrm>
          <a:prstGeom prst="rect">
            <a:avLst/>
          </a:prstGeom>
        </p:spPr>
      </p:pic>
      <p:pic>
        <p:nvPicPr>
          <p:cNvPr id="6" name="Imagen 5"/>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677397" y="2899461"/>
            <a:ext cx="1081701" cy="3635255"/>
          </a:xfrm>
          <a:prstGeom prst="rect">
            <a:avLst/>
          </a:prstGeom>
        </p:spPr>
      </p:pic>
      <p:pic>
        <p:nvPicPr>
          <p:cNvPr id="7" name="Imagen 6"/>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941348" y="2857404"/>
            <a:ext cx="1081701" cy="3677312"/>
          </a:xfrm>
          <a:prstGeom prst="rect">
            <a:avLst/>
          </a:prstGeom>
        </p:spPr>
      </p:pic>
      <p:pic>
        <p:nvPicPr>
          <p:cNvPr id="8" name="Imagen 7"/>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174027" y="2960799"/>
            <a:ext cx="1081701" cy="3573917"/>
          </a:xfrm>
          <a:prstGeom prst="rect">
            <a:avLst/>
          </a:prstGeom>
        </p:spPr>
      </p:pic>
      <p:sp>
        <p:nvSpPr>
          <p:cNvPr id="12" name="Rectángulo 11"/>
          <p:cNvSpPr/>
          <p:nvPr/>
        </p:nvSpPr>
        <p:spPr>
          <a:xfrm>
            <a:off x="1104896" y="4360961"/>
            <a:ext cx="1081358" cy="746358"/>
          </a:xfrm>
          <a:prstGeom prst="rect">
            <a:avLst/>
          </a:prstGeom>
          <a:noFill/>
        </p:spPr>
        <p:txBody>
          <a:bodyPr wrap="square" lIns="68580" tIns="34290" rIns="68580" bIns="34290">
            <a:spAutoFit/>
          </a:bodyPr>
          <a:lstStyle/>
          <a:p>
            <a:pPr algn="ctr"/>
            <a:r>
              <a:rPr lang="es-ES" sz="1100" b="1" dirty="0">
                <a:ln w="0"/>
                <a:latin typeface="Arial" panose="020B0604020202020204" pitchFamily="34" charset="0"/>
                <a:cs typeface="Arial" panose="020B0604020202020204" pitchFamily="34" charset="0"/>
              </a:rPr>
              <a:t>P1. </a:t>
            </a:r>
            <a:r>
              <a:rPr lang="es-CO" sz="1100" b="1" dirty="0">
                <a:ln w="0"/>
                <a:latin typeface="Arial" panose="020B0604020202020204" pitchFamily="34" charset="0"/>
                <a:cs typeface="Arial" panose="020B0604020202020204" pitchFamily="34" charset="0"/>
              </a:rPr>
              <a:t>Gestión de la infraestructura tecnológica</a:t>
            </a:r>
            <a:endParaRPr lang="es-ES" sz="1100" b="1" dirty="0">
              <a:ln w="0"/>
              <a:latin typeface="Arial" panose="020B0604020202020204" pitchFamily="34" charset="0"/>
              <a:cs typeface="Arial" panose="020B0604020202020204" pitchFamily="34" charset="0"/>
            </a:endParaRPr>
          </a:p>
        </p:txBody>
      </p:sp>
      <p:sp>
        <p:nvSpPr>
          <p:cNvPr id="13" name="Rectángulo 12"/>
          <p:cNvSpPr/>
          <p:nvPr/>
        </p:nvSpPr>
        <p:spPr>
          <a:xfrm>
            <a:off x="2480827" y="4360961"/>
            <a:ext cx="1390250" cy="1084912"/>
          </a:xfrm>
          <a:prstGeom prst="rect">
            <a:avLst/>
          </a:prstGeom>
          <a:noFill/>
        </p:spPr>
        <p:txBody>
          <a:bodyPr wrap="square" lIns="68580" tIns="34290" rIns="68580" bIns="34290">
            <a:spAutoFit/>
          </a:bodyPr>
          <a:lstStyle/>
          <a:p>
            <a:pPr algn="ctr"/>
            <a:r>
              <a:rPr lang="es-ES" sz="1000" b="1" dirty="0">
                <a:ln w="0"/>
                <a:latin typeface="Arial" panose="020B0604020202020204" pitchFamily="34" charset="0"/>
                <a:cs typeface="Arial" panose="020B0604020202020204" pitchFamily="34" charset="0"/>
              </a:rPr>
              <a:t>P2</a:t>
            </a:r>
            <a:r>
              <a:rPr lang="es-ES" sz="800" b="1" dirty="0">
                <a:ln w="0"/>
                <a:latin typeface="Arial" panose="020B0604020202020204" pitchFamily="34" charset="0"/>
                <a:cs typeface="Arial" panose="020B0604020202020204" pitchFamily="34" charset="0"/>
              </a:rPr>
              <a:t>. </a:t>
            </a:r>
            <a:r>
              <a:rPr lang="es-CO" sz="1100" b="1" dirty="0">
                <a:ln w="0"/>
                <a:latin typeface="Arial" panose="020B0604020202020204" pitchFamily="34" charset="0"/>
                <a:cs typeface="Arial" panose="020B0604020202020204" pitchFamily="34" charset="0"/>
              </a:rPr>
              <a:t>Gestión Integral para un Campus Sostenible, inteligente e incluyente</a:t>
            </a:r>
            <a:endParaRPr lang="es-ES" sz="1100" b="1" dirty="0">
              <a:ln w="0"/>
              <a:latin typeface="Arial" panose="020B0604020202020204" pitchFamily="34" charset="0"/>
              <a:cs typeface="Arial" panose="020B0604020202020204" pitchFamily="34" charset="0"/>
            </a:endParaRPr>
          </a:p>
        </p:txBody>
      </p:sp>
      <p:sp>
        <p:nvSpPr>
          <p:cNvPr id="14" name="Rectángulo 13"/>
          <p:cNvSpPr/>
          <p:nvPr/>
        </p:nvSpPr>
        <p:spPr>
          <a:xfrm>
            <a:off x="5199327" y="4360961"/>
            <a:ext cx="1127843" cy="746358"/>
          </a:xfrm>
          <a:prstGeom prst="rect">
            <a:avLst/>
          </a:prstGeom>
          <a:noFill/>
        </p:spPr>
        <p:txBody>
          <a:bodyPr wrap="square" lIns="68580" tIns="34290" rIns="68580" bIns="34290">
            <a:spAutoFit/>
          </a:bodyPr>
          <a:lstStyle/>
          <a:p>
            <a:pPr algn="ctr"/>
            <a:r>
              <a:rPr lang="es-ES" sz="1000" b="1" dirty="0">
                <a:ln w="0"/>
                <a:latin typeface="Arial" panose="020B0604020202020204" pitchFamily="34" charset="0"/>
                <a:cs typeface="Arial" panose="020B0604020202020204" pitchFamily="34" charset="0"/>
              </a:rPr>
              <a:t> P4. </a:t>
            </a:r>
            <a:r>
              <a:rPr lang="es-ES" sz="1100" b="1" dirty="0">
                <a:ln w="0"/>
                <a:latin typeface="Arial" panose="020B0604020202020204" pitchFamily="34" charset="0"/>
                <a:cs typeface="Arial" panose="020B0604020202020204" pitchFamily="34" charset="0"/>
              </a:rPr>
              <a:t>Gestión del desarrollo Humano y organizacional</a:t>
            </a:r>
          </a:p>
        </p:txBody>
      </p:sp>
      <p:sp>
        <p:nvSpPr>
          <p:cNvPr id="15" name="Rectángulo 14"/>
          <p:cNvSpPr/>
          <p:nvPr/>
        </p:nvSpPr>
        <p:spPr>
          <a:xfrm>
            <a:off x="6534406" y="4360961"/>
            <a:ext cx="1711807" cy="1084912"/>
          </a:xfrm>
          <a:prstGeom prst="rect">
            <a:avLst/>
          </a:prstGeom>
          <a:noFill/>
        </p:spPr>
        <p:txBody>
          <a:bodyPr wrap="square" lIns="68580" tIns="34290" rIns="68580" bIns="34290">
            <a:spAutoFit/>
          </a:bodyPr>
          <a:lstStyle/>
          <a:p>
            <a:pPr algn="ctr"/>
            <a:r>
              <a:rPr lang="es-ES" sz="800" b="1" dirty="0">
                <a:ln w="0"/>
                <a:latin typeface="Arial" panose="020B0604020202020204" pitchFamily="34" charset="0"/>
                <a:cs typeface="Arial" panose="020B0604020202020204" pitchFamily="34" charset="0"/>
              </a:rPr>
              <a:t>P5.  </a:t>
            </a:r>
            <a:r>
              <a:rPr lang="es-ES" sz="1100" b="1" dirty="0">
                <a:ln w="0"/>
                <a:latin typeface="Arial" panose="020B0604020202020204" pitchFamily="34" charset="0"/>
                <a:cs typeface="Arial" panose="020B0604020202020204" pitchFamily="34" charset="0"/>
              </a:rPr>
              <a:t>Cultura de la legalidad, la transparencia, el gobierno corporativo y la participación ciudadana</a:t>
            </a:r>
          </a:p>
        </p:txBody>
      </p:sp>
      <p:sp>
        <p:nvSpPr>
          <p:cNvPr id="16" name="Rectángulo 15"/>
          <p:cNvSpPr/>
          <p:nvPr/>
        </p:nvSpPr>
        <p:spPr>
          <a:xfrm>
            <a:off x="3672256" y="4360960"/>
            <a:ext cx="1687194" cy="561692"/>
          </a:xfrm>
          <a:prstGeom prst="rect">
            <a:avLst/>
          </a:prstGeom>
          <a:noFill/>
        </p:spPr>
        <p:txBody>
          <a:bodyPr wrap="square" lIns="68580" tIns="34290" rIns="68580" bIns="34290">
            <a:spAutoFit/>
          </a:bodyPr>
          <a:lstStyle/>
          <a:p>
            <a:pPr algn="ctr"/>
            <a:r>
              <a:rPr lang="es-ES" sz="1000" b="1" dirty="0">
                <a:ln w="0"/>
                <a:latin typeface="Arial" panose="020B0604020202020204" pitchFamily="34" charset="0"/>
                <a:cs typeface="Arial" panose="020B0604020202020204" pitchFamily="34" charset="0"/>
              </a:rPr>
              <a:t> </a:t>
            </a:r>
          </a:p>
          <a:p>
            <a:pPr algn="ctr"/>
            <a:r>
              <a:rPr lang="es-ES" sz="1000" b="1" dirty="0">
                <a:ln w="0"/>
                <a:latin typeface="Arial" panose="020B0604020202020204" pitchFamily="34" charset="0"/>
                <a:cs typeface="Arial" panose="020B0604020202020204" pitchFamily="34" charset="0"/>
              </a:rPr>
              <a:t> P3. </a:t>
            </a:r>
            <a:r>
              <a:rPr lang="es-ES" sz="1100" b="1" dirty="0">
                <a:ln w="0"/>
                <a:latin typeface="Arial" panose="020B0604020202020204" pitchFamily="34" charset="0"/>
                <a:cs typeface="Arial" panose="020B0604020202020204" pitchFamily="34" charset="0"/>
              </a:rPr>
              <a:t>Sostenibilidad financiera</a:t>
            </a:r>
          </a:p>
        </p:txBody>
      </p:sp>
      <p:sp>
        <p:nvSpPr>
          <p:cNvPr id="22" name="Rectángulo 21"/>
          <p:cNvSpPr/>
          <p:nvPr/>
        </p:nvSpPr>
        <p:spPr>
          <a:xfrm>
            <a:off x="2830032" y="2031282"/>
            <a:ext cx="3284513" cy="41461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cs typeface="Arial" panose="020B0604020202020204" pitchFamily="34" charset="0"/>
              </a:rPr>
              <a:t>Gestión y sostenibilidad institucional</a:t>
            </a:r>
          </a:p>
        </p:txBody>
      </p:sp>
      <p:pic>
        <p:nvPicPr>
          <p:cNvPr id="23" name="Imagen 22"/>
          <p:cNvPicPr>
            <a:picLocks noChangeAspect="1"/>
          </p:cNvPicPr>
          <p:nvPr/>
        </p:nvPicPr>
        <p:blipFill rotWithShape="1">
          <a:blip r:embed="rId6" cstate="print">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28133" t="15300" r="28660" b="18625"/>
          <a:stretch/>
        </p:blipFill>
        <p:spPr>
          <a:xfrm rot="5400000">
            <a:off x="1305566" y="2518436"/>
            <a:ext cx="894552" cy="1572491"/>
          </a:xfrm>
          <a:prstGeom prst="rect">
            <a:avLst/>
          </a:prstGeom>
        </p:spPr>
      </p:pic>
      <p:sp>
        <p:nvSpPr>
          <p:cNvPr id="25" name="Rectángulo 24"/>
          <p:cNvSpPr/>
          <p:nvPr/>
        </p:nvSpPr>
        <p:spPr>
          <a:xfrm>
            <a:off x="1008163" y="2885109"/>
            <a:ext cx="1504367" cy="866846"/>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700" b="1" dirty="0">
                <a:cs typeface="Arial" panose="020B0604020202020204" pitchFamily="34" charset="0"/>
              </a:rPr>
              <a:t>Potenciar y garantizar los medios educativos, la infraestructura tecnológica y sistemas de información integrados, de acuerdo a las necesidades de la Universidad que soporten los procesos misionales y administrativos.</a:t>
            </a:r>
          </a:p>
        </p:txBody>
      </p:sp>
      <p:pic>
        <p:nvPicPr>
          <p:cNvPr id="28" name="Imagen 27"/>
          <p:cNvPicPr>
            <a:picLocks noChangeAspect="1"/>
          </p:cNvPicPr>
          <p:nvPr/>
        </p:nvPicPr>
        <p:blipFill rotWithShape="1">
          <a:blip r:embed="rId6" cstate="print">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28133" t="15300" r="28660" b="18625"/>
          <a:stretch/>
        </p:blipFill>
        <p:spPr>
          <a:xfrm rot="5400000">
            <a:off x="4649619" y="2151289"/>
            <a:ext cx="894550" cy="2306782"/>
          </a:xfrm>
          <a:prstGeom prst="rect">
            <a:avLst/>
          </a:prstGeom>
        </p:spPr>
      </p:pic>
      <p:sp>
        <p:nvSpPr>
          <p:cNvPr id="29" name="Rectángulo 28"/>
          <p:cNvSpPr/>
          <p:nvPr/>
        </p:nvSpPr>
        <p:spPr>
          <a:xfrm>
            <a:off x="4012777" y="2885109"/>
            <a:ext cx="2161309" cy="866846"/>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800" b="1" dirty="0">
                <a:cs typeface="Arial" panose="020B0604020202020204" pitchFamily="34" charset="0"/>
              </a:rPr>
              <a:t>Fortalecer la sostenibilidad institucional a través de la gestión y la conservación de los recursos financieros, así como por el desarrollo humano y organizacional, que soporten el funcionamiento y la operación de la Institución</a:t>
            </a:r>
          </a:p>
        </p:txBody>
      </p:sp>
      <p:pic>
        <p:nvPicPr>
          <p:cNvPr id="32" name="Imagen 31"/>
          <p:cNvPicPr>
            <a:picLocks noChangeAspect="1"/>
          </p:cNvPicPr>
          <p:nvPr/>
        </p:nvPicPr>
        <p:blipFill rotWithShape="1">
          <a:blip r:embed="rId6" cstate="print">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28133" t="15300" r="28660" b="18625"/>
          <a:stretch/>
        </p:blipFill>
        <p:spPr>
          <a:xfrm rot="5400000">
            <a:off x="6794335" y="2518437"/>
            <a:ext cx="894552" cy="1572491"/>
          </a:xfrm>
          <a:prstGeom prst="rect">
            <a:avLst/>
          </a:prstGeom>
        </p:spPr>
      </p:pic>
      <p:sp>
        <p:nvSpPr>
          <p:cNvPr id="33" name="Rectángulo 32"/>
          <p:cNvSpPr/>
          <p:nvPr/>
        </p:nvSpPr>
        <p:spPr>
          <a:xfrm>
            <a:off x="6496932" y="2885109"/>
            <a:ext cx="1504367" cy="866845"/>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800" b="1" dirty="0">
                <a:cs typeface="Arial" panose="020B0604020202020204" pitchFamily="34" charset="0"/>
              </a:rPr>
              <a:t>Ejercer la cultura de la legalidad, la transparencia, el gobierno corporativo y promover la participación ciudadana como ejes transversales del desarrollo institucional. </a:t>
            </a:r>
          </a:p>
        </p:txBody>
      </p:sp>
      <p:pic>
        <p:nvPicPr>
          <p:cNvPr id="34" name="Imagen 33"/>
          <p:cNvPicPr>
            <a:picLocks noChangeAspect="1"/>
          </p:cNvPicPr>
          <p:nvPr/>
        </p:nvPicPr>
        <p:blipFill rotWithShape="1">
          <a:blip r:embed="rId6" cstate="print">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28133" t="15300" r="28660" b="18625"/>
          <a:stretch/>
        </p:blipFill>
        <p:spPr>
          <a:xfrm rot="5400000">
            <a:off x="2771164" y="2751748"/>
            <a:ext cx="894552" cy="1105871"/>
          </a:xfrm>
          <a:prstGeom prst="rect">
            <a:avLst/>
          </a:prstGeom>
        </p:spPr>
      </p:pic>
      <p:sp>
        <p:nvSpPr>
          <p:cNvPr id="35" name="Rectángulo 34"/>
          <p:cNvSpPr/>
          <p:nvPr/>
        </p:nvSpPr>
        <p:spPr>
          <a:xfrm>
            <a:off x="2676135" y="2980250"/>
            <a:ext cx="1057964" cy="66395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800" b="1" dirty="0">
                <a:cs typeface="Arial" panose="020B0604020202020204" pitchFamily="34" charset="0"/>
              </a:rPr>
              <a:t>Gestión Integral para un Campus Sostenible,  inteligente e incluyente</a:t>
            </a:r>
          </a:p>
        </p:txBody>
      </p:sp>
      <p:sp>
        <p:nvSpPr>
          <p:cNvPr id="3" name="Rectángulo redondeado 2"/>
          <p:cNvSpPr/>
          <p:nvPr/>
        </p:nvSpPr>
        <p:spPr>
          <a:xfrm>
            <a:off x="1104896" y="598218"/>
            <a:ext cx="6943530" cy="1021556"/>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fontAlgn="ctr"/>
            <a:r>
              <a:rPr lang="es-CO" b="1" dirty="0">
                <a:solidFill>
                  <a:srgbClr val="000000"/>
                </a:solidFill>
                <a:latin typeface="Calibri" panose="020F0502020204030204" pitchFamily="34" charset="0"/>
              </a:rPr>
              <a:t>Objetivo del Pilar de Gestión de Apoyo: </a:t>
            </a:r>
            <a:r>
              <a:rPr lang="es-CO" dirty="0">
                <a:solidFill>
                  <a:srgbClr val="000000"/>
                </a:solidFill>
                <a:latin typeface="Calibri" panose="020F0502020204030204" pitchFamily="34" charset="0"/>
              </a:rPr>
              <a:t>Administrar y gestionar los recursos físicos, ambientales, tecnológicos, humanos y financieros orientados al desarrollo y la sostenibilidad institucional.</a:t>
            </a:r>
          </a:p>
        </p:txBody>
      </p:sp>
      <p:sp>
        <p:nvSpPr>
          <p:cNvPr id="4" name="CuadroTexto 3"/>
          <p:cNvSpPr txBox="1"/>
          <p:nvPr/>
        </p:nvSpPr>
        <p:spPr>
          <a:xfrm>
            <a:off x="1216875" y="2521586"/>
            <a:ext cx="6279078" cy="369332"/>
          </a:xfrm>
          <a:prstGeom prst="rect">
            <a:avLst/>
          </a:prstGeom>
          <a:noFill/>
        </p:spPr>
        <p:txBody>
          <a:bodyPr wrap="square" rtlCol="0">
            <a:spAutoFit/>
          </a:bodyPr>
          <a:lstStyle/>
          <a:p>
            <a:pPr algn="ctr"/>
            <a:r>
              <a:rPr lang="es-CO" b="1" dirty="0"/>
              <a:t>Impulsores Estratégicos</a:t>
            </a:r>
          </a:p>
        </p:txBody>
      </p:sp>
    </p:spTree>
    <p:extLst>
      <p:ext uri="{BB962C8B-B14F-4D97-AF65-F5344CB8AC3E}">
        <p14:creationId xmlns:p14="http://schemas.microsoft.com/office/powerpoint/2010/main" val="24154678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540146" y="260694"/>
            <a:ext cx="6911162" cy="584775"/>
          </a:xfrm>
          <a:prstGeom prst="rect">
            <a:avLst/>
          </a:prstGeom>
          <a:noFill/>
        </p:spPr>
        <p:txBody>
          <a:bodyPr wrap="square" rtlCol="0">
            <a:spAutoFit/>
          </a:bodyPr>
          <a:lstStyle/>
          <a:p>
            <a:r>
              <a:rPr lang="es-CO" sz="3200" b="1" dirty="0">
                <a:solidFill>
                  <a:schemeClr val="accent5">
                    <a:lumMod val="75000"/>
                  </a:schemeClr>
                </a:solidFill>
              </a:rPr>
              <a:t>Indicadores de efectos  y metas</a:t>
            </a:r>
          </a:p>
        </p:txBody>
      </p:sp>
      <p:graphicFrame>
        <p:nvGraphicFramePr>
          <p:cNvPr id="6" name="Tabla 5"/>
          <p:cNvGraphicFramePr>
            <a:graphicFrameLocks noGrp="1"/>
          </p:cNvGraphicFramePr>
          <p:nvPr>
            <p:extLst>
              <p:ext uri="{D42A27DB-BD31-4B8C-83A1-F6EECF244321}">
                <p14:modId xmlns:p14="http://schemas.microsoft.com/office/powerpoint/2010/main" val="2154540907"/>
              </p:ext>
            </p:extLst>
          </p:nvPr>
        </p:nvGraphicFramePr>
        <p:xfrm>
          <a:off x="229246" y="941738"/>
          <a:ext cx="8652288" cy="5521788"/>
        </p:xfrm>
        <a:graphic>
          <a:graphicData uri="http://schemas.openxmlformats.org/drawingml/2006/table">
            <a:tbl>
              <a:tblPr/>
              <a:tblGrid>
                <a:gridCol w="2788782">
                  <a:extLst>
                    <a:ext uri="{9D8B030D-6E8A-4147-A177-3AD203B41FA5}">
                      <a16:colId xmlns:a16="http://schemas.microsoft.com/office/drawing/2014/main" val="3594693518"/>
                    </a:ext>
                  </a:extLst>
                </a:gridCol>
                <a:gridCol w="1339850">
                  <a:extLst>
                    <a:ext uri="{9D8B030D-6E8A-4147-A177-3AD203B41FA5}">
                      <a16:colId xmlns:a16="http://schemas.microsoft.com/office/drawing/2014/main" val="4175661603"/>
                    </a:ext>
                  </a:extLst>
                </a:gridCol>
                <a:gridCol w="1110297">
                  <a:extLst>
                    <a:ext uri="{9D8B030D-6E8A-4147-A177-3AD203B41FA5}">
                      <a16:colId xmlns:a16="http://schemas.microsoft.com/office/drawing/2014/main" val="89023143"/>
                    </a:ext>
                  </a:extLst>
                </a:gridCol>
                <a:gridCol w="793068">
                  <a:extLst>
                    <a:ext uri="{9D8B030D-6E8A-4147-A177-3AD203B41FA5}">
                      <a16:colId xmlns:a16="http://schemas.microsoft.com/office/drawing/2014/main" val="738694987"/>
                    </a:ext>
                  </a:extLst>
                </a:gridCol>
                <a:gridCol w="951683">
                  <a:extLst>
                    <a:ext uri="{9D8B030D-6E8A-4147-A177-3AD203B41FA5}">
                      <a16:colId xmlns:a16="http://schemas.microsoft.com/office/drawing/2014/main" val="258880393"/>
                    </a:ext>
                  </a:extLst>
                </a:gridCol>
                <a:gridCol w="951683">
                  <a:extLst>
                    <a:ext uri="{9D8B030D-6E8A-4147-A177-3AD203B41FA5}">
                      <a16:colId xmlns:a16="http://schemas.microsoft.com/office/drawing/2014/main" val="4195527083"/>
                    </a:ext>
                  </a:extLst>
                </a:gridCol>
                <a:gridCol w="716925">
                  <a:extLst>
                    <a:ext uri="{9D8B030D-6E8A-4147-A177-3AD203B41FA5}">
                      <a16:colId xmlns:a16="http://schemas.microsoft.com/office/drawing/2014/main" val="3747005829"/>
                    </a:ext>
                  </a:extLst>
                </a:gridCol>
              </a:tblGrid>
              <a:tr h="122399">
                <a:tc rowSpan="2">
                  <a:txBody>
                    <a:bodyPr/>
                    <a:lstStyle/>
                    <a:p>
                      <a:pPr algn="ctr" fontAlgn="ctr"/>
                      <a:r>
                        <a:rPr lang="es-CO" sz="1200" b="1" i="0" u="none" strike="noStrike" dirty="0">
                          <a:solidFill>
                            <a:srgbClr val="000000"/>
                          </a:solidFill>
                          <a:effectLst/>
                          <a:latin typeface="Arial" panose="020B0604020202020204" pitchFamily="34" charset="0"/>
                          <a:cs typeface="Arial" panose="020B0604020202020204" pitchFamily="34" charset="0"/>
                        </a:rPr>
                        <a:t>Impulsores Estratégicos</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2">
                  <a:txBody>
                    <a:bodyPr/>
                    <a:lstStyle/>
                    <a:p>
                      <a:pPr algn="ctr" rtl="0" fontAlgn="ctr"/>
                      <a:r>
                        <a:rPr lang="es-CO" sz="1200" b="1" i="0" u="none" strike="noStrike" dirty="0">
                          <a:solidFill>
                            <a:srgbClr val="000000"/>
                          </a:solidFill>
                          <a:effectLst/>
                          <a:latin typeface="Arial" panose="020B0604020202020204" pitchFamily="34" charset="0"/>
                          <a:cs typeface="Arial" panose="020B0604020202020204" pitchFamily="34" charset="0"/>
                        </a:rPr>
                        <a:t>Indicador</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2">
                  <a:txBody>
                    <a:bodyPr/>
                    <a:lstStyle/>
                    <a:p>
                      <a:pPr algn="ctr" rtl="0" fontAlgn="ctr"/>
                      <a:r>
                        <a:rPr lang="es-CO" sz="1200" b="1" i="0" u="none" strike="noStrike" dirty="0">
                          <a:solidFill>
                            <a:srgbClr val="000000"/>
                          </a:solidFill>
                          <a:effectLst/>
                          <a:latin typeface="Arial" panose="020B0604020202020204" pitchFamily="34" charset="0"/>
                          <a:cs typeface="Arial" panose="020B0604020202020204" pitchFamily="34" charset="0"/>
                        </a:rPr>
                        <a:t>Unidad de medida del indicador</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4">
                  <a:txBody>
                    <a:bodyPr/>
                    <a:lstStyle/>
                    <a:p>
                      <a:pPr algn="ctr" rtl="0" fontAlgn="ctr"/>
                      <a:r>
                        <a:rPr lang="es-CO" sz="2000" b="1" i="0" u="none" strike="noStrike" dirty="0">
                          <a:solidFill>
                            <a:srgbClr val="000000"/>
                          </a:solidFill>
                          <a:effectLst/>
                          <a:latin typeface="Calibri" panose="020F0502020204030204" pitchFamily="34" charset="0"/>
                        </a:rPr>
                        <a:t>Metas</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743640888"/>
                  </a:ext>
                </a:extLst>
              </a:tr>
              <a:tr h="418610">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1200" b="1" i="0" u="none" strike="noStrike">
                          <a:solidFill>
                            <a:srgbClr val="000000"/>
                          </a:solidFill>
                          <a:effectLst/>
                          <a:latin typeface="Arial" panose="020B0604020202020204" pitchFamily="34" charset="0"/>
                          <a:cs typeface="Arial" panose="020B0604020202020204" pitchFamily="34" charset="0"/>
                        </a:rPr>
                        <a:t>2020</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s-CO" sz="1200" b="1" i="0" u="none" strike="noStrike">
                          <a:solidFill>
                            <a:srgbClr val="000000"/>
                          </a:solidFill>
                          <a:effectLst/>
                          <a:latin typeface="Arial" panose="020B0604020202020204" pitchFamily="34" charset="0"/>
                          <a:cs typeface="Arial" panose="020B0604020202020204" pitchFamily="34" charset="0"/>
                        </a:rPr>
                        <a:t>2022</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s-CO" sz="1200" b="1" i="0" u="none" strike="noStrike">
                          <a:solidFill>
                            <a:srgbClr val="000000"/>
                          </a:solidFill>
                          <a:effectLst/>
                          <a:latin typeface="Arial" panose="020B0604020202020204" pitchFamily="34" charset="0"/>
                          <a:cs typeface="Arial" panose="020B0604020202020204" pitchFamily="34" charset="0"/>
                        </a:rPr>
                        <a:t>2025</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s-CO" sz="1200" b="1" i="0" u="none" strike="noStrike">
                          <a:solidFill>
                            <a:srgbClr val="000000"/>
                          </a:solidFill>
                          <a:effectLst/>
                          <a:latin typeface="Arial" panose="020B0604020202020204" pitchFamily="34" charset="0"/>
                          <a:cs typeface="Arial" panose="020B0604020202020204" pitchFamily="34" charset="0"/>
                        </a:rPr>
                        <a:t>2028</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380649701"/>
                  </a:ext>
                </a:extLst>
              </a:tr>
              <a:tr h="1079222">
                <a:tc>
                  <a:txBody>
                    <a:bodyPr/>
                    <a:lstStyle/>
                    <a:p>
                      <a:pPr algn="ctr" fontAlgn="ctr"/>
                      <a:r>
                        <a:rPr lang="es-CO" sz="1100" b="0" i="0" u="none" strike="noStrike" dirty="0">
                          <a:solidFill>
                            <a:srgbClr val="000000"/>
                          </a:solidFill>
                          <a:effectLst/>
                          <a:latin typeface="Arial" panose="020B0604020202020204" pitchFamily="34" charset="0"/>
                          <a:cs typeface="Arial" panose="020B0604020202020204" pitchFamily="34" charset="0"/>
                        </a:rPr>
                        <a:t>Potenciar y garantizar los medios educativos, la infraestructura tecnológica y sistemas de información integrados, de acuerdo a las necesidades de la Universidad que soporten los procesos misionales y administrativos.</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Infraestructura Tecnológica</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Porcentaje</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72%</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200" b="0" i="0" u="none" strike="noStrike">
                          <a:solidFill>
                            <a:srgbClr val="000000"/>
                          </a:solidFill>
                          <a:effectLst/>
                          <a:latin typeface="Arial" panose="020B0604020202020204" pitchFamily="34" charset="0"/>
                          <a:cs typeface="Arial" panose="020B0604020202020204" pitchFamily="34" charset="0"/>
                        </a:rPr>
                        <a:t>77%</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200" b="0" i="0" u="none" strike="noStrike">
                          <a:solidFill>
                            <a:srgbClr val="000000"/>
                          </a:solidFill>
                          <a:effectLst/>
                          <a:latin typeface="Arial" panose="020B0604020202020204" pitchFamily="34" charset="0"/>
                          <a:cs typeface="Arial" panose="020B0604020202020204" pitchFamily="34" charset="0"/>
                        </a:rPr>
                        <a:t>84%</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200" b="0" i="0" u="none" strike="noStrike">
                          <a:solidFill>
                            <a:srgbClr val="000000"/>
                          </a:solidFill>
                          <a:effectLst/>
                          <a:latin typeface="Arial" panose="020B0604020202020204" pitchFamily="34" charset="0"/>
                          <a:cs typeface="Arial" panose="020B0604020202020204" pitchFamily="34" charset="0"/>
                        </a:rPr>
                        <a:t>90%</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23616904"/>
                  </a:ext>
                </a:extLst>
              </a:tr>
              <a:tr h="1064629">
                <a:tc>
                  <a:txBody>
                    <a:bodyPr/>
                    <a:lstStyle/>
                    <a:p>
                      <a:pPr algn="ctr" fontAlgn="ctr"/>
                      <a:r>
                        <a:rPr lang="es-CO" sz="1100" b="0" i="0" u="none" strike="noStrike" dirty="0">
                          <a:solidFill>
                            <a:srgbClr val="000000"/>
                          </a:solidFill>
                          <a:effectLst/>
                          <a:latin typeface="Arial" panose="020B0604020202020204" pitchFamily="34" charset="0"/>
                          <a:cs typeface="Arial" panose="020B0604020202020204" pitchFamily="34" charset="0"/>
                        </a:rPr>
                        <a:t>Fortalecer la sostenibilidad ambiental y la gestión estratégica del campus para aportar al desarrollo social, mejorando continuamente el índice de contribución al desarrollo sostenible.</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O" sz="1200" b="0" i="0" u="none" strike="noStrike" kern="1200" dirty="0">
                          <a:solidFill>
                            <a:srgbClr val="000000"/>
                          </a:solidFill>
                          <a:effectLst/>
                          <a:latin typeface="Arial" panose="020B0604020202020204" pitchFamily="34" charset="0"/>
                          <a:ea typeface="+mn-ea"/>
                          <a:cs typeface="Arial" panose="020B0604020202020204" pitchFamily="34" charset="0"/>
                        </a:rPr>
                        <a:t>GIGAS</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200" b="0" i="0" u="none" strike="noStrike" kern="1200" dirty="0">
                          <a:solidFill>
                            <a:srgbClr val="000000"/>
                          </a:solidFill>
                          <a:effectLst/>
                          <a:latin typeface="Arial" panose="020B0604020202020204" pitchFamily="34" charset="0"/>
                          <a:ea typeface="+mn-ea"/>
                          <a:cs typeface="Arial" panose="020B0604020202020204" pitchFamily="34" charset="0"/>
                        </a:rPr>
                        <a:t>Porcentaje</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200" b="0" i="0" u="none" strike="noStrike" kern="1200" dirty="0">
                          <a:solidFill>
                            <a:srgbClr val="000000"/>
                          </a:solidFill>
                          <a:effectLst/>
                          <a:latin typeface="Arial" panose="020B0604020202020204" pitchFamily="34" charset="0"/>
                          <a:ea typeface="+mn-ea"/>
                          <a:cs typeface="Arial" panose="020B0604020202020204" pitchFamily="34" charset="0"/>
                        </a:rPr>
                        <a:t>100%</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200" b="0" i="0" u="none" strike="noStrike" kern="1200" dirty="0">
                          <a:solidFill>
                            <a:srgbClr val="000000"/>
                          </a:solidFill>
                          <a:effectLst/>
                          <a:latin typeface="Arial" panose="020B0604020202020204" pitchFamily="34" charset="0"/>
                          <a:ea typeface="+mn-ea"/>
                          <a:cs typeface="Arial" panose="020B0604020202020204" pitchFamily="34" charset="0"/>
                        </a:rPr>
                        <a:t>100%</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200" b="0" i="0" u="none" strike="noStrike" kern="1200" dirty="0">
                          <a:solidFill>
                            <a:srgbClr val="000000"/>
                          </a:solidFill>
                          <a:effectLst/>
                          <a:latin typeface="Arial" panose="020B0604020202020204" pitchFamily="34" charset="0"/>
                          <a:ea typeface="+mn-ea"/>
                          <a:cs typeface="Arial" panose="020B0604020202020204" pitchFamily="34" charset="0"/>
                        </a:rPr>
                        <a:t>100%</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200" b="0" i="0" u="none" strike="noStrike" kern="1200" dirty="0">
                          <a:solidFill>
                            <a:srgbClr val="000000"/>
                          </a:solidFill>
                          <a:effectLst/>
                          <a:latin typeface="Arial" panose="020B0604020202020204" pitchFamily="34" charset="0"/>
                          <a:ea typeface="+mn-ea"/>
                          <a:cs typeface="Arial" panose="020B0604020202020204" pitchFamily="34" charset="0"/>
                        </a:rPr>
                        <a:t>100%</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03896647"/>
                  </a:ext>
                </a:extLst>
              </a:tr>
              <a:tr h="1079229">
                <a:tc rowSpan="2">
                  <a:txBody>
                    <a:bodyPr/>
                    <a:lstStyle/>
                    <a:p>
                      <a:pPr algn="ctr" fontAlgn="ctr"/>
                      <a:r>
                        <a:rPr lang="es-CO" sz="1100" b="0" i="0" u="none" strike="noStrike" dirty="0">
                          <a:solidFill>
                            <a:srgbClr val="000000"/>
                          </a:solidFill>
                          <a:effectLst/>
                          <a:latin typeface="Arial" panose="020B0604020202020204" pitchFamily="34" charset="0"/>
                          <a:cs typeface="Arial" panose="020B0604020202020204" pitchFamily="34" charset="0"/>
                        </a:rPr>
                        <a:t>Fortalecer la sostenibilidad institucional a través de la gestión y la conservación de los recursos financieros, así como por el desarrollo humano y organizacional, que soporten el funcionamiento y la operación de la Institución.</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Porcentaje de cubrimiento del presupuesto con recursos de la nación para gastos de funcionamiento</a:t>
                      </a: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Porcentaje</a:t>
                      </a: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55%</a:t>
                      </a: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55%</a:t>
                      </a: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55%</a:t>
                      </a: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55%</a:t>
                      </a: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10490">
                <a:tc vMerge="1">
                  <a:txBody>
                    <a:bodyPr/>
                    <a:lstStyle/>
                    <a:p>
                      <a:pPr algn="just" fontAlgn="ctr"/>
                      <a:endParaRPr lang="es-CO" sz="800" b="0" i="0" u="none" strike="noStrike" dirty="0">
                        <a:solidFill>
                          <a:srgbClr val="000000"/>
                        </a:solidFill>
                        <a:effectLst/>
                        <a:latin typeface="Calibri" panose="020F0502020204030204" pitchFamily="34" charset="0"/>
                      </a:endParaRP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Desarrollo Humano y Organizacional</a:t>
                      </a: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Porcentaje</a:t>
                      </a: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48,8%</a:t>
                      </a: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60,6%</a:t>
                      </a: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75,4%</a:t>
                      </a: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86,5%</a:t>
                      </a:r>
                    </a:p>
                  </a:txBody>
                  <a:tcPr marL="2857" marR="2857" marT="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710490">
                <a:tc>
                  <a:txBody>
                    <a:bodyPr/>
                    <a:lstStyle/>
                    <a:p>
                      <a:pPr algn="ctr" fontAlgn="ctr"/>
                      <a:r>
                        <a:rPr lang="es-CO" sz="1100" b="0" i="0" u="none" strike="noStrike" dirty="0">
                          <a:solidFill>
                            <a:srgbClr val="000000"/>
                          </a:solidFill>
                          <a:effectLst/>
                          <a:latin typeface="Arial" panose="020B0604020202020204" pitchFamily="34" charset="0"/>
                          <a:cs typeface="Arial" panose="020B0604020202020204" pitchFamily="34" charset="0"/>
                        </a:rPr>
                        <a:t>Fortalecer la cultura de la legalidad, la transparencia, el gobierno corporativo y promover la participación ciudadana como ejes transversales del desarrollo institucional. </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Índice de Transparencia Institucional (ITI)</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Índice</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80</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85</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90</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95</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55173675"/>
                  </a:ext>
                </a:extLst>
              </a:tr>
            </a:tbl>
          </a:graphicData>
        </a:graphic>
      </p:graphicFrame>
    </p:spTree>
    <p:extLst>
      <p:ext uri="{BB962C8B-B14F-4D97-AF65-F5344CB8AC3E}">
        <p14:creationId xmlns:p14="http://schemas.microsoft.com/office/powerpoint/2010/main" val="17417876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5850467"/>
            <a:ext cx="9144000" cy="1007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angle 9"/>
          <p:cNvSpPr/>
          <p:nvPr/>
        </p:nvSpPr>
        <p:spPr>
          <a:xfrm rot="297575">
            <a:off x="79982" y="1573023"/>
            <a:ext cx="8817092" cy="610439"/>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4" name="Rectangle 10"/>
          <p:cNvSpPr/>
          <p:nvPr/>
        </p:nvSpPr>
        <p:spPr>
          <a:xfrm>
            <a:off x="144323" y="1154021"/>
            <a:ext cx="8889609" cy="1166831"/>
          </a:xfrm>
          <a:prstGeom prst="rect">
            <a:avLst/>
          </a:prstGeom>
          <a:solidFill>
            <a:schemeClr val="accent2">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100" kern="0" dirty="0">
              <a:solidFill>
                <a:schemeClr val="bg1"/>
              </a:solidFill>
              <a:latin typeface="Arial" panose="020B0604020202020204" pitchFamily="34" charset="0"/>
              <a:cs typeface="Arial" panose="020B0604020202020204" pitchFamily="34" charset="0"/>
            </a:endParaRPr>
          </a:p>
        </p:txBody>
      </p:sp>
      <p:sp>
        <p:nvSpPr>
          <p:cNvPr id="15" name="Rounded Rectangle 5"/>
          <p:cNvSpPr/>
          <p:nvPr/>
        </p:nvSpPr>
        <p:spPr>
          <a:xfrm>
            <a:off x="59267" y="884426"/>
            <a:ext cx="2814814" cy="361486"/>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rgbClr val="002060"/>
                </a:solidFill>
                <a:latin typeface="Arial" panose="020B0604020202020204" pitchFamily="34" charset="0"/>
                <a:cs typeface="Arial" panose="020B0604020202020204" pitchFamily="34" charset="0"/>
              </a:rPr>
              <a:t>Descripción del programa</a:t>
            </a:r>
          </a:p>
        </p:txBody>
      </p:sp>
      <p:sp>
        <p:nvSpPr>
          <p:cNvPr id="16" name="TextBox 6"/>
          <p:cNvSpPr txBox="1"/>
          <p:nvPr/>
        </p:nvSpPr>
        <p:spPr>
          <a:xfrm>
            <a:off x="144323" y="1358659"/>
            <a:ext cx="8742596" cy="1015663"/>
          </a:xfrm>
          <a:prstGeom prst="rect">
            <a:avLst/>
          </a:prstGeom>
          <a:noFill/>
        </p:spPr>
        <p:txBody>
          <a:bodyPr wrap="square" rtlCol="0">
            <a:spAutoFit/>
          </a:bodyPr>
          <a:lstStyle/>
          <a:p>
            <a:pPr lvl="0" algn="just"/>
            <a:r>
              <a:rPr lang="es-CO" sz="1200" kern="0" dirty="0">
                <a:solidFill>
                  <a:schemeClr val="bg1"/>
                </a:solidFill>
                <a:latin typeface="Arial" panose="020B0604020202020204" pitchFamily="34" charset="0"/>
                <a:cs typeface="Arial" panose="020B0604020202020204" pitchFamily="34" charset="0"/>
              </a:rPr>
              <a:t>La infraestructura tecnológica es el conjunto de elementos para el procesamiento, almacenamiento y transferencia de los datos de una organización. En ella se incluye el hardware, el software, telecomunicaciones y los diferentes servicios necesarios para optimizar la gestión interna y seguridad de la información. Además de incluir los servicios de web institucional e identidad de marca UTP.</a:t>
            </a:r>
          </a:p>
          <a:p>
            <a:pPr lvl="0" algn="just"/>
            <a:endParaRPr lang="es-CO" sz="1200" kern="0" dirty="0">
              <a:solidFill>
                <a:schemeClr val="bg1"/>
              </a:solidFill>
              <a:latin typeface="Arial" panose="020B0604020202020204" pitchFamily="34" charset="0"/>
              <a:cs typeface="Arial" panose="020B0604020202020204" pitchFamily="34" charset="0"/>
            </a:endParaRPr>
          </a:p>
        </p:txBody>
      </p:sp>
      <p:sp>
        <p:nvSpPr>
          <p:cNvPr id="4" name="Rectángulo 3"/>
          <p:cNvSpPr/>
          <p:nvPr/>
        </p:nvSpPr>
        <p:spPr>
          <a:xfrm>
            <a:off x="59267" y="64684"/>
            <a:ext cx="1801845"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2" name="Group 106"/>
          <p:cNvGrpSpPr/>
          <p:nvPr/>
        </p:nvGrpSpPr>
        <p:grpSpPr>
          <a:xfrm>
            <a:off x="37460" y="34815"/>
            <a:ext cx="5233295" cy="833754"/>
            <a:chOff x="4113734" y="1462930"/>
            <a:chExt cx="7043108" cy="1122088"/>
          </a:xfrm>
        </p:grpSpPr>
        <p:sp>
          <p:nvSpPr>
            <p:cNvPr id="2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Arial" panose="020B0604020202020204" pitchFamily="34" charset="0"/>
                <a:cs typeface="Arial" panose="020B0604020202020204" pitchFamily="34" charset="0"/>
              </a:endParaRPr>
            </a:p>
          </p:txBody>
        </p:sp>
        <p:sp>
          <p:nvSpPr>
            <p:cNvPr id="25"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sp>
        <p:nvSpPr>
          <p:cNvPr id="27" name="Rounded Rectangle 5"/>
          <p:cNvSpPr/>
          <p:nvPr/>
        </p:nvSpPr>
        <p:spPr>
          <a:xfrm>
            <a:off x="548433" y="2962133"/>
            <a:ext cx="1747387" cy="488758"/>
          </a:xfrm>
          <a:prstGeom prst="roundRect">
            <a:avLst>
              <a:gd name="adj" fmla="val 50000"/>
            </a:avLst>
          </a:prstGeom>
          <a:solidFill>
            <a:schemeClr val="bg1"/>
          </a:solidFill>
          <a:ln>
            <a:solidFill>
              <a:schemeClr val="accent1">
                <a:lumMod val="75000"/>
              </a:schemeClr>
            </a:solid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rgbClr val="002060"/>
                </a:solidFill>
                <a:latin typeface="Arial" panose="020B0604020202020204" pitchFamily="34" charset="0"/>
                <a:cs typeface="Arial" panose="020B0604020202020204" pitchFamily="34" charset="0"/>
              </a:rPr>
              <a:t>Apuestas Estratégicas</a:t>
            </a:r>
          </a:p>
        </p:txBody>
      </p:sp>
      <p:sp>
        <p:nvSpPr>
          <p:cNvPr id="2" name="Rectángulo 1"/>
          <p:cNvSpPr/>
          <p:nvPr/>
        </p:nvSpPr>
        <p:spPr>
          <a:xfrm>
            <a:off x="897040" y="98312"/>
            <a:ext cx="7349919" cy="646331"/>
          </a:xfrm>
          <a:prstGeom prst="rect">
            <a:avLst/>
          </a:prstGeom>
        </p:spPr>
        <p:txBody>
          <a:bodyPr wrap="square">
            <a:spAutoFit/>
          </a:bodyPr>
          <a:lstStyle/>
          <a:p>
            <a:r>
              <a:rPr lang="es-CO" b="1" dirty="0">
                <a:solidFill>
                  <a:schemeClr val="bg2">
                    <a:lumMod val="50000"/>
                  </a:schemeClr>
                </a:solidFill>
              </a:rPr>
              <a:t>Programa 1</a:t>
            </a:r>
          </a:p>
          <a:p>
            <a:r>
              <a:rPr lang="es-CO" b="1" dirty="0"/>
              <a:t>Gestión de Infraestructura Tecnológica</a:t>
            </a:r>
          </a:p>
        </p:txBody>
      </p:sp>
      <p:graphicFrame>
        <p:nvGraphicFramePr>
          <p:cNvPr id="12" name="Tabla 11"/>
          <p:cNvGraphicFramePr>
            <a:graphicFrameLocks noGrp="1"/>
          </p:cNvGraphicFramePr>
          <p:nvPr>
            <p:extLst>
              <p:ext uri="{D42A27DB-BD31-4B8C-83A1-F6EECF244321}">
                <p14:modId xmlns:p14="http://schemas.microsoft.com/office/powerpoint/2010/main" val="2092585442"/>
              </p:ext>
            </p:extLst>
          </p:nvPr>
        </p:nvGraphicFramePr>
        <p:xfrm>
          <a:off x="144323" y="4370284"/>
          <a:ext cx="8908617" cy="2466360"/>
        </p:xfrm>
        <a:graphic>
          <a:graphicData uri="http://schemas.openxmlformats.org/drawingml/2006/table">
            <a:tbl>
              <a:tblPr firstRow="1" firstCol="1" bandRow="1">
                <a:tableStyleId>{3B4B98B0-60AC-42C2-AFA5-B58CD77FA1E5}</a:tableStyleId>
              </a:tblPr>
              <a:tblGrid>
                <a:gridCol w="2572244">
                  <a:extLst>
                    <a:ext uri="{9D8B030D-6E8A-4147-A177-3AD203B41FA5}">
                      <a16:colId xmlns:a16="http://schemas.microsoft.com/office/drawing/2014/main" val="3349873158"/>
                    </a:ext>
                  </a:extLst>
                </a:gridCol>
                <a:gridCol w="1500326">
                  <a:extLst>
                    <a:ext uri="{9D8B030D-6E8A-4147-A177-3AD203B41FA5}">
                      <a16:colId xmlns:a16="http://schemas.microsoft.com/office/drawing/2014/main" val="2043317098"/>
                    </a:ext>
                  </a:extLst>
                </a:gridCol>
                <a:gridCol w="1331651">
                  <a:extLst>
                    <a:ext uri="{9D8B030D-6E8A-4147-A177-3AD203B41FA5}">
                      <a16:colId xmlns:a16="http://schemas.microsoft.com/office/drawing/2014/main" val="3405429193"/>
                    </a:ext>
                  </a:extLst>
                </a:gridCol>
                <a:gridCol w="1162974">
                  <a:extLst>
                    <a:ext uri="{9D8B030D-6E8A-4147-A177-3AD203B41FA5}">
                      <a16:colId xmlns:a16="http://schemas.microsoft.com/office/drawing/2014/main" val="2359458262"/>
                    </a:ext>
                  </a:extLst>
                </a:gridCol>
                <a:gridCol w="1198422">
                  <a:extLst>
                    <a:ext uri="{9D8B030D-6E8A-4147-A177-3AD203B41FA5}">
                      <a16:colId xmlns:a16="http://schemas.microsoft.com/office/drawing/2014/main" val="1555395791"/>
                    </a:ext>
                  </a:extLst>
                </a:gridCol>
                <a:gridCol w="1143000">
                  <a:extLst>
                    <a:ext uri="{9D8B030D-6E8A-4147-A177-3AD203B41FA5}">
                      <a16:colId xmlns:a16="http://schemas.microsoft.com/office/drawing/2014/main" val="2963958973"/>
                    </a:ext>
                  </a:extLst>
                </a:gridCol>
              </a:tblGrid>
              <a:tr h="185281">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Unidad de medida del 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gridSpan="4">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Metas</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61189851"/>
                  </a:ext>
                </a:extLst>
              </a:tr>
              <a:tr h="202458">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2020</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2022</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2025</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2028</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548975328"/>
                  </a:ext>
                </a:extLst>
              </a:tr>
              <a:tr h="355693">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Módulos Desarrollados y páginas web actualizadas (SI)</a:t>
                      </a:r>
                    </a:p>
                  </a:txBody>
                  <a:tcPr marL="3732" marR="3732" marT="3732"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Porcentaje</a:t>
                      </a:r>
                    </a:p>
                  </a:txBody>
                  <a:tcPr marL="3732" marR="3732" marT="3732" marB="0" anchor="ctr"/>
                </a:tc>
                <a:tc>
                  <a:txBody>
                    <a:bodyPr/>
                    <a:lstStyle/>
                    <a:p>
                      <a:pPr algn="ctr" fontAlgn="ctr"/>
                      <a:r>
                        <a:rPr lang="es-CO" sz="1000" b="0" i="0" u="none" strike="noStrike" dirty="0">
                          <a:solidFill>
                            <a:srgbClr val="000000"/>
                          </a:solidFill>
                          <a:effectLst/>
                          <a:latin typeface="Arial" panose="020B0604020202020204" pitchFamily="34" charset="0"/>
                          <a:cs typeface="Arial" panose="020B0604020202020204" pitchFamily="34" charset="0"/>
                        </a:rPr>
                        <a:t>Módulos Desarrollados: </a:t>
                      </a:r>
                      <a:r>
                        <a:rPr lang="es-CO" sz="1050" b="0" i="0" u="none" strike="noStrike" dirty="0">
                          <a:solidFill>
                            <a:srgbClr val="000000"/>
                          </a:solidFill>
                          <a:effectLst/>
                          <a:latin typeface="Arial" panose="020B0604020202020204" pitchFamily="34" charset="0"/>
                          <a:cs typeface="Arial" panose="020B0604020202020204" pitchFamily="34" charset="0"/>
                        </a:rPr>
                        <a:t>187 </a:t>
                      </a:r>
                    </a:p>
                    <a:p>
                      <a:pPr algn="ctr" fontAlgn="ctr"/>
                      <a:endParaRPr lang="es-CO" sz="400" b="0" i="0" u="none" strike="noStrike" dirty="0">
                        <a:solidFill>
                          <a:srgbClr val="000000"/>
                        </a:solidFill>
                        <a:effectLst/>
                        <a:latin typeface="Arial" panose="020B0604020202020204" pitchFamily="34" charset="0"/>
                        <a:cs typeface="Arial" panose="020B0604020202020204" pitchFamily="34" charset="0"/>
                      </a:endParaRPr>
                    </a:p>
                    <a:p>
                      <a:pPr algn="ctr" fontAlgn="ctr"/>
                      <a:r>
                        <a:rPr lang="es-CO" sz="1000" b="0" i="0" u="none" strike="noStrike" dirty="0">
                          <a:solidFill>
                            <a:srgbClr val="000000"/>
                          </a:solidFill>
                          <a:effectLst/>
                          <a:latin typeface="Arial" panose="020B0604020202020204" pitchFamily="34" charset="0"/>
                          <a:cs typeface="Arial" panose="020B0604020202020204" pitchFamily="34" charset="0"/>
                        </a:rPr>
                        <a:t>Soportes y actualizaciones sitios UTP:</a:t>
                      </a:r>
                      <a:r>
                        <a:rPr lang="es-CO" sz="1050" b="0" i="0" u="none" strike="noStrike" dirty="0">
                          <a:solidFill>
                            <a:srgbClr val="000000"/>
                          </a:solidFill>
                          <a:effectLst/>
                          <a:latin typeface="Arial" panose="020B0604020202020204" pitchFamily="34" charset="0"/>
                          <a:cs typeface="Arial" panose="020B0604020202020204" pitchFamily="34" charset="0"/>
                        </a:rPr>
                        <a:t> 197</a:t>
                      </a:r>
                      <a:br>
                        <a:rPr lang="es-CO" sz="1050" b="0" i="0" u="none" strike="noStrike" dirty="0">
                          <a:solidFill>
                            <a:srgbClr val="000000"/>
                          </a:solidFill>
                          <a:effectLst/>
                          <a:latin typeface="Arial" panose="020B0604020202020204" pitchFamily="34" charset="0"/>
                          <a:cs typeface="Arial" panose="020B0604020202020204" pitchFamily="34" charset="0"/>
                        </a:rPr>
                      </a:br>
                      <a:r>
                        <a:rPr lang="es-CO" sz="1050" b="0" i="0" u="none" strike="noStrike" dirty="0">
                          <a:solidFill>
                            <a:srgbClr val="000000"/>
                          </a:solidFill>
                          <a:effectLst/>
                          <a:latin typeface="Arial" panose="020B0604020202020204" pitchFamily="34" charset="0"/>
                          <a:cs typeface="Arial" panose="020B0604020202020204" pitchFamily="34" charset="0"/>
                        </a:rPr>
                        <a:t>63%</a:t>
                      </a:r>
                    </a:p>
                  </a:txBody>
                  <a:tcPr marL="3732" marR="3732" marT="3732" marB="0" anchor="ctr"/>
                </a:tc>
                <a:tc>
                  <a:txBody>
                    <a:bodyPr/>
                    <a:lstStyle/>
                    <a:p>
                      <a:pPr algn="ctr" fontAlgn="ctr"/>
                      <a:r>
                        <a:rPr lang="es-CO" sz="1000" b="0" i="0" u="none" strike="noStrike" dirty="0">
                          <a:solidFill>
                            <a:srgbClr val="000000"/>
                          </a:solidFill>
                          <a:effectLst/>
                          <a:latin typeface="Arial" panose="020B0604020202020204" pitchFamily="34" charset="0"/>
                          <a:cs typeface="Arial" panose="020B0604020202020204" pitchFamily="34" charset="0"/>
                        </a:rPr>
                        <a:t>Módulos Desarrollados: </a:t>
                      </a:r>
                      <a:r>
                        <a:rPr lang="es-CO" sz="1050" b="0" i="0" u="none" strike="noStrike" dirty="0">
                          <a:solidFill>
                            <a:srgbClr val="000000"/>
                          </a:solidFill>
                          <a:effectLst/>
                          <a:latin typeface="Arial" panose="020B0604020202020204" pitchFamily="34" charset="0"/>
                          <a:cs typeface="Arial" panose="020B0604020202020204" pitchFamily="34" charset="0"/>
                        </a:rPr>
                        <a:t>223 </a:t>
                      </a:r>
                    </a:p>
                    <a:p>
                      <a:pPr algn="ctr" fontAlgn="ctr"/>
                      <a:endParaRPr lang="es-CO" sz="400" b="0" i="0" u="none" strike="noStrike" dirty="0">
                        <a:solidFill>
                          <a:srgbClr val="000000"/>
                        </a:solidFill>
                        <a:effectLst/>
                        <a:latin typeface="Arial" panose="020B0604020202020204" pitchFamily="34" charset="0"/>
                        <a:cs typeface="Arial" panose="020B0604020202020204" pitchFamily="34" charset="0"/>
                      </a:endParaRPr>
                    </a:p>
                    <a:p>
                      <a:pPr algn="ctr" fontAlgn="ctr"/>
                      <a:r>
                        <a:rPr lang="es-CO" sz="1000" b="0" i="0" u="none" strike="noStrike" dirty="0">
                          <a:solidFill>
                            <a:srgbClr val="000000"/>
                          </a:solidFill>
                          <a:effectLst/>
                          <a:latin typeface="Arial" panose="020B0604020202020204" pitchFamily="34" charset="0"/>
                          <a:cs typeface="Arial" panose="020B0604020202020204" pitchFamily="34" charset="0"/>
                        </a:rPr>
                        <a:t>Soportes y actualizaciones sitios UTP: </a:t>
                      </a:r>
                      <a:r>
                        <a:rPr lang="es-CO" sz="1050" b="0" i="0" u="none" strike="noStrike" dirty="0">
                          <a:solidFill>
                            <a:srgbClr val="000000"/>
                          </a:solidFill>
                          <a:effectLst/>
                          <a:latin typeface="Arial" panose="020B0604020202020204" pitchFamily="34" charset="0"/>
                          <a:cs typeface="Arial" panose="020B0604020202020204" pitchFamily="34" charset="0"/>
                        </a:rPr>
                        <a:t>213</a:t>
                      </a:r>
                      <a:br>
                        <a:rPr lang="es-CO" sz="1050" b="0" i="0" u="none" strike="noStrike" dirty="0">
                          <a:solidFill>
                            <a:srgbClr val="000000"/>
                          </a:solidFill>
                          <a:effectLst/>
                          <a:latin typeface="Arial" panose="020B0604020202020204" pitchFamily="34" charset="0"/>
                          <a:cs typeface="Arial" panose="020B0604020202020204" pitchFamily="34" charset="0"/>
                        </a:rPr>
                      </a:br>
                      <a:r>
                        <a:rPr lang="es-CO" sz="1050" b="0" i="0" u="none" strike="noStrike" dirty="0">
                          <a:solidFill>
                            <a:srgbClr val="000000"/>
                          </a:solidFill>
                          <a:effectLst/>
                          <a:latin typeface="Arial" panose="020B0604020202020204" pitchFamily="34" charset="0"/>
                          <a:cs typeface="Arial" panose="020B0604020202020204" pitchFamily="34" charset="0"/>
                        </a:rPr>
                        <a:t>73%</a:t>
                      </a:r>
                    </a:p>
                  </a:txBody>
                  <a:tcPr marL="3732" marR="3732" marT="3732" marB="0" anchor="ctr"/>
                </a:tc>
                <a:tc>
                  <a:txBody>
                    <a:bodyPr/>
                    <a:lstStyle/>
                    <a:p>
                      <a:pPr algn="ctr" fontAlgn="ctr"/>
                      <a:r>
                        <a:rPr lang="es-CO" sz="1000" b="0" i="0" u="none" strike="noStrike" dirty="0">
                          <a:solidFill>
                            <a:srgbClr val="000000"/>
                          </a:solidFill>
                          <a:effectLst/>
                          <a:latin typeface="Arial" panose="020B0604020202020204" pitchFamily="34" charset="0"/>
                          <a:cs typeface="Arial" panose="020B0604020202020204" pitchFamily="34" charset="0"/>
                        </a:rPr>
                        <a:t>Módulos Desarrollados</a:t>
                      </a:r>
                      <a:r>
                        <a:rPr lang="es-CO" sz="1050" b="0" i="0" u="none" strike="noStrike" dirty="0">
                          <a:solidFill>
                            <a:srgbClr val="000000"/>
                          </a:solidFill>
                          <a:effectLst/>
                          <a:latin typeface="Arial" panose="020B0604020202020204" pitchFamily="34" charset="0"/>
                          <a:cs typeface="Arial" panose="020B0604020202020204" pitchFamily="34" charset="0"/>
                        </a:rPr>
                        <a:t>: 269 </a:t>
                      </a:r>
                    </a:p>
                    <a:p>
                      <a:pPr algn="ctr" fontAlgn="ctr"/>
                      <a:endParaRPr lang="es-CO" sz="400" b="0" i="0" u="none" strike="noStrike" dirty="0">
                        <a:solidFill>
                          <a:srgbClr val="000000"/>
                        </a:solidFill>
                        <a:effectLst/>
                        <a:latin typeface="Arial" panose="020B0604020202020204" pitchFamily="34" charset="0"/>
                        <a:cs typeface="Arial" panose="020B0604020202020204" pitchFamily="34" charset="0"/>
                      </a:endParaRPr>
                    </a:p>
                    <a:p>
                      <a:pPr algn="ctr" fontAlgn="ctr"/>
                      <a:r>
                        <a:rPr lang="es-CO" sz="1000" b="0" i="0" u="none" strike="noStrike" dirty="0">
                          <a:solidFill>
                            <a:srgbClr val="000000"/>
                          </a:solidFill>
                          <a:effectLst/>
                          <a:latin typeface="Arial" panose="020B0604020202020204" pitchFamily="34" charset="0"/>
                          <a:cs typeface="Arial" panose="020B0604020202020204" pitchFamily="34" charset="0"/>
                        </a:rPr>
                        <a:t>Soportes y actualizaciones sitios UTP</a:t>
                      </a:r>
                      <a:r>
                        <a:rPr lang="es-CO" sz="1050" b="0" i="0" u="none" strike="noStrike" dirty="0">
                          <a:solidFill>
                            <a:srgbClr val="000000"/>
                          </a:solidFill>
                          <a:effectLst/>
                          <a:latin typeface="Arial" panose="020B0604020202020204" pitchFamily="34" charset="0"/>
                          <a:cs typeface="Arial" panose="020B0604020202020204" pitchFamily="34" charset="0"/>
                        </a:rPr>
                        <a:t>: 252</a:t>
                      </a:r>
                      <a:br>
                        <a:rPr lang="es-CO" sz="1050" b="0" i="0" u="none" strike="noStrike" dirty="0">
                          <a:solidFill>
                            <a:srgbClr val="000000"/>
                          </a:solidFill>
                          <a:effectLst/>
                          <a:latin typeface="Arial" panose="020B0604020202020204" pitchFamily="34" charset="0"/>
                          <a:cs typeface="Arial" panose="020B0604020202020204" pitchFamily="34" charset="0"/>
                        </a:rPr>
                      </a:br>
                      <a:r>
                        <a:rPr lang="es-CO" sz="1050" b="0" i="0" u="none" strike="noStrike" dirty="0">
                          <a:solidFill>
                            <a:srgbClr val="000000"/>
                          </a:solidFill>
                          <a:effectLst/>
                          <a:latin typeface="Arial" panose="020B0604020202020204" pitchFamily="34" charset="0"/>
                          <a:cs typeface="Arial" panose="020B0604020202020204" pitchFamily="34" charset="0"/>
                        </a:rPr>
                        <a:t>88%</a:t>
                      </a:r>
                    </a:p>
                  </a:txBody>
                  <a:tcPr marL="3732" marR="3732" marT="3732" marB="0" anchor="ctr"/>
                </a:tc>
                <a:tc>
                  <a:txBody>
                    <a:bodyPr/>
                    <a:lstStyle/>
                    <a:p>
                      <a:pPr algn="ctr" fontAlgn="ctr"/>
                      <a:r>
                        <a:rPr lang="es-CO" sz="1000" b="0" i="0" u="none" strike="noStrike" dirty="0">
                          <a:solidFill>
                            <a:srgbClr val="000000"/>
                          </a:solidFill>
                          <a:effectLst/>
                          <a:latin typeface="Arial" panose="020B0604020202020204" pitchFamily="34" charset="0"/>
                          <a:cs typeface="Arial" panose="020B0604020202020204" pitchFamily="34" charset="0"/>
                        </a:rPr>
                        <a:t>Módulos Desarrollados: </a:t>
                      </a:r>
                      <a:r>
                        <a:rPr lang="es-CO" sz="1050" b="0" i="0" u="none" strike="noStrike" dirty="0">
                          <a:solidFill>
                            <a:srgbClr val="000000"/>
                          </a:solidFill>
                          <a:effectLst/>
                          <a:latin typeface="Arial" panose="020B0604020202020204" pitchFamily="34" charset="0"/>
                          <a:cs typeface="Arial" panose="020B0604020202020204" pitchFamily="34" charset="0"/>
                        </a:rPr>
                        <a:t>299 </a:t>
                      </a:r>
                    </a:p>
                    <a:p>
                      <a:pPr algn="ctr" fontAlgn="ctr"/>
                      <a:endParaRPr lang="es-CO" sz="400" b="0" i="0" u="none" strike="noStrike" dirty="0">
                        <a:solidFill>
                          <a:srgbClr val="000000"/>
                        </a:solidFill>
                        <a:effectLst/>
                        <a:latin typeface="Arial" panose="020B0604020202020204" pitchFamily="34" charset="0"/>
                        <a:cs typeface="Arial" panose="020B0604020202020204" pitchFamily="34" charset="0"/>
                      </a:endParaRPr>
                    </a:p>
                    <a:p>
                      <a:pPr algn="ctr" fontAlgn="ctr"/>
                      <a:r>
                        <a:rPr lang="es-CO" sz="1000" b="0" i="0" u="none" strike="noStrike" dirty="0">
                          <a:solidFill>
                            <a:srgbClr val="000000"/>
                          </a:solidFill>
                          <a:effectLst/>
                          <a:latin typeface="Arial" panose="020B0604020202020204" pitchFamily="34" charset="0"/>
                          <a:cs typeface="Arial" panose="020B0604020202020204" pitchFamily="34" charset="0"/>
                        </a:rPr>
                        <a:t>Soportes y actualizaciones sitios UTP: </a:t>
                      </a:r>
                      <a:r>
                        <a:rPr lang="es-CO" sz="1050" b="0" i="0" u="none" strike="noStrike" dirty="0">
                          <a:solidFill>
                            <a:srgbClr val="000000"/>
                          </a:solidFill>
                          <a:effectLst/>
                          <a:latin typeface="Arial" panose="020B0604020202020204" pitchFamily="34" charset="0"/>
                          <a:cs typeface="Arial" panose="020B0604020202020204" pitchFamily="34" charset="0"/>
                        </a:rPr>
                        <a:t>306</a:t>
                      </a:r>
                      <a:br>
                        <a:rPr lang="es-CO" sz="1050" b="0" i="0" u="none" strike="noStrike" dirty="0">
                          <a:solidFill>
                            <a:srgbClr val="000000"/>
                          </a:solidFill>
                          <a:effectLst/>
                          <a:latin typeface="Arial" panose="020B0604020202020204" pitchFamily="34" charset="0"/>
                          <a:cs typeface="Arial" panose="020B0604020202020204" pitchFamily="34" charset="0"/>
                        </a:rPr>
                      </a:br>
                      <a:r>
                        <a:rPr lang="es-CO" sz="1050" b="0" i="0" u="none" strike="noStrike" dirty="0">
                          <a:solidFill>
                            <a:srgbClr val="000000"/>
                          </a:solidFill>
                          <a:effectLst/>
                          <a:latin typeface="Arial" panose="020B0604020202020204" pitchFamily="34" charset="0"/>
                          <a:cs typeface="Arial" panose="020B0604020202020204" pitchFamily="34" charset="0"/>
                        </a:rPr>
                        <a:t>100%</a:t>
                      </a:r>
                    </a:p>
                  </a:txBody>
                  <a:tcPr marL="3732" marR="3732" marT="3732" marB="0" anchor="ctr"/>
                </a:tc>
                <a:extLst>
                  <a:ext uri="{0D108BD9-81ED-4DB2-BD59-A6C34878D82A}">
                    <a16:rowId xmlns:a16="http://schemas.microsoft.com/office/drawing/2014/main" val="842798677"/>
                  </a:ext>
                </a:extLst>
              </a:tr>
              <a:tr h="355693">
                <a:tc>
                  <a:txBody>
                    <a:bodyPr/>
                    <a:lstStyle/>
                    <a:p>
                      <a:pPr algn="ctr" fontAlgn="ctr"/>
                      <a:endParaRPr lang="es-CO" sz="400" b="0" i="0" u="none" strike="noStrike" dirty="0">
                        <a:solidFill>
                          <a:srgbClr val="000000"/>
                        </a:solidFill>
                        <a:effectLst/>
                        <a:latin typeface="Arial" panose="020B0604020202020204" pitchFamily="34" charset="0"/>
                        <a:cs typeface="Arial" panose="020B0604020202020204" pitchFamily="34" charset="0"/>
                      </a:endParaRPr>
                    </a:p>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Sostenibilidad de la Infraestructura Tecnológica (SIT)</a:t>
                      </a:r>
                    </a:p>
                    <a:p>
                      <a:pPr algn="ctr" fontAlgn="ctr"/>
                      <a:endParaRPr lang="es-CO" sz="400" b="0" i="0" u="none" strike="noStrike" dirty="0">
                        <a:solidFill>
                          <a:srgbClr val="000000"/>
                        </a:solidFill>
                        <a:effectLst/>
                        <a:latin typeface="Arial" panose="020B0604020202020204" pitchFamily="34" charset="0"/>
                        <a:cs typeface="Arial" panose="020B0604020202020204" pitchFamily="34" charset="0"/>
                      </a:endParaRPr>
                    </a:p>
                  </a:txBody>
                  <a:tcPr marL="3732" marR="3732" marT="3732"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Porcentaje</a:t>
                      </a:r>
                    </a:p>
                  </a:txBody>
                  <a:tcPr marL="3732" marR="3732" marT="3732"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80%</a:t>
                      </a:r>
                    </a:p>
                  </a:txBody>
                  <a:tcPr marL="3732" marR="3732" marT="3732"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80%</a:t>
                      </a:r>
                    </a:p>
                  </a:txBody>
                  <a:tcPr marL="3732" marR="3732" marT="3732"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80%</a:t>
                      </a:r>
                    </a:p>
                  </a:txBody>
                  <a:tcPr marL="3732" marR="3732" marT="3732"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80%</a:t>
                      </a:r>
                    </a:p>
                  </a:txBody>
                  <a:tcPr marL="3732" marR="3732" marT="3732" marB="0" anchor="ctr"/>
                </a:tc>
                <a:extLst>
                  <a:ext uri="{0D108BD9-81ED-4DB2-BD59-A6C34878D82A}">
                    <a16:rowId xmlns:a16="http://schemas.microsoft.com/office/drawing/2014/main" val="1676514705"/>
                  </a:ext>
                </a:extLst>
              </a:tr>
              <a:tr h="531743">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Reposición y actualización de equipamento de espacios para la docencia</a:t>
                      </a:r>
                    </a:p>
                  </a:txBody>
                  <a:tcPr marL="3732" marR="3732" marT="3732"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Porcentaje</a:t>
                      </a:r>
                    </a:p>
                  </a:txBody>
                  <a:tcPr marL="3732" marR="3732" marT="3732"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80%</a:t>
                      </a:r>
                    </a:p>
                  </a:txBody>
                  <a:tcPr marL="3732" marR="3732" marT="3732"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80%</a:t>
                      </a:r>
                    </a:p>
                  </a:txBody>
                  <a:tcPr marL="3732" marR="3732" marT="3732"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80%</a:t>
                      </a:r>
                    </a:p>
                  </a:txBody>
                  <a:tcPr marL="3732" marR="3732" marT="3732"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80%</a:t>
                      </a:r>
                    </a:p>
                  </a:txBody>
                  <a:tcPr marL="3732" marR="3732" marT="3732" marB="0" anchor="ctr"/>
                </a:tc>
                <a:extLst>
                  <a:ext uri="{0D108BD9-81ED-4DB2-BD59-A6C34878D82A}">
                    <a16:rowId xmlns:a16="http://schemas.microsoft.com/office/drawing/2014/main" val="10004"/>
                  </a:ext>
                </a:extLst>
              </a:tr>
            </a:tbl>
          </a:graphicData>
        </a:graphic>
      </p:graphicFrame>
      <p:pic>
        <p:nvPicPr>
          <p:cNvPr id="19" name="Imagen 18"/>
          <p:cNvPicPr/>
          <p:nvPr/>
        </p:nvPicPr>
        <p:blipFill rotWithShape="1">
          <a:blip r:embed="rId3" cstate="print">
            <a:extLst>
              <a:ext uri="{28A0092B-C50C-407E-A947-70E740481C1C}">
                <a14:useLocalDpi xmlns:a14="http://schemas.microsoft.com/office/drawing/2010/main" val="0"/>
              </a:ext>
            </a:extLst>
          </a:blip>
          <a:srcRect b="10152"/>
          <a:stretch/>
        </p:blipFill>
        <p:spPr bwMode="auto">
          <a:xfrm>
            <a:off x="2778442" y="2365444"/>
            <a:ext cx="5645892" cy="197820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47641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106"/>
          <p:cNvGrpSpPr/>
          <p:nvPr/>
        </p:nvGrpSpPr>
        <p:grpSpPr>
          <a:xfrm>
            <a:off x="2642749" y="1607312"/>
            <a:ext cx="5282285" cy="833754"/>
            <a:chOff x="4113734" y="1462930"/>
            <a:chExt cx="7109038" cy="1122088"/>
          </a:xfrm>
        </p:grpSpPr>
        <p:sp>
          <p:nvSpPr>
            <p:cNvPr id="82"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3" name="TextBox 12"/>
            <p:cNvSpPr txBox="1"/>
            <p:nvPr/>
          </p:nvSpPr>
          <p:spPr>
            <a:xfrm>
              <a:off x="5486400" y="1605908"/>
              <a:ext cx="5736372" cy="869849"/>
            </a:xfrm>
            <a:prstGeom prst="rect">
              <a:avLst/>
            </a:prstGeom>
            <a:noFill/>
          </p:spPr>
          <p:txBody>
            <a:bodyPr wrap="square" rtlCol="0" anchor="ctr">
              <a:spAutoFit/>
            </a:bodyPr>
            <a:lstStyle/>
            <a:p>
              <a:r>
                <a:rPr lang="es-ES" b="1" dirty="0"/>
                <a:t>Proyecto </a:t>
              </a:r>
            </a:p>
            <a:p>
              <a:r>
                <a:rPr lang="es-MX" dirty="0"/>
                <a:t>Sistema de Información Institucional</a:t>
              </a:r>
              <a:r>
                <a:rPr lang="es-ES" b="1" dirty="0"/>
                <a:t> </a:t>
              </a:r>
            </a:p>
          </p:txBody>
        </p:sp>
        <p:sp>
          <p:nvSpPr>
            <p:cNvPr id="84"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grpSp>
        <p:nvGrpSpPr>
          <p:cNvPr id="85" name="Group 5"/>
          <p:cNvGrpSpPr/>
          <p:nvPr/>
        </p:nvGrpSpPr>
        <p:grpSpPr>
          <a:xfrm>
            <a:off x="3476503" y="3801035"/>
            <a:ext cx="6161306" cy="839118"/>
            <a:chOff x="4878898" y="3243971"/>
            <a:chExt cx="8289892" cy="1129014"/>
          </a:xfrm>
        </p:grpSpPr>
        <p:sp>
          <p:nvSpPr>
            <p:cNvPr id="86"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7" name="TextBox 20"/>
            <p:cNvSpPr txBox="1"/>
            <p:nvPr/>
          </p:nvSpPr>
          <p:spPr>
            <a:xfrm>
              <a:off x="6041519" y="3340856"/>
              <a:ext cx="7127271" cy="869624"/>
            </a:xfrm>
            <a:prstGeom prst="rect">
              <a:avLst/>
            </a:prstGeom>
            <a:noFill/>
          </p:spPr>
          <p:txBody>
            <a:bodyPr wrap="square" rtlCol="0" anchor="ctr">
              <a:spAutoFit/>
            </a:bodyPr>
            <a:lstStyle/>
            <a:p>
              <a:r>
                <a:rPr lang="es-MX" b="1" dirty="0"/>
                <a:t>Proyecto </a:t>
              </a:r>
            </a:p>
            <a:p>
              <a:r>
                <a:rPr lang="es-ES" dirty="0"/>
                <a:t>Sostenibilidad de la Infraestructura Tecnológica</a:t>
              </a:r>
              <a:endParaRPr lang="es-CO" dirty="0"/>
            </a:p>
          </p:txBody>
        </p:sp>
        <p:sp>
          <p:nvSpPr>
            <p:cNvPr id="88"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grpSp>
      <p:grpSp>
        <p:nvGrpSpPr>
          <p:cNvPr id="4" name="Grupo 3"/>
          <p:cNvGrpSpPr/>
          <p:nvPr/>
        </p:nvGrpSpPr>
        <p:grpSpPr>
          <a:xfrm>
            <a:off x="162579" y="2200754"/>
            <a:ext cx="3112173" cy="3112173"/>
            <a:chOff x="320020" y="2564903"/>
            <a:chExt cx="3112173" cy="3112173"/>
          </a:xfrm>
        </p:grpSpPr>
        <p:sp>
          <p:nvSpPr>
            <p:cNvPr id="166" name="Donut 2"/>
            <p:cNvSpPr/>
            <p:nvPr/>
          </p:nvSpPr>
          <p:spPr>
            <a:xfrm>
              <a:off x="467544" y="2708920"/>
              <a:ext cx="2829248" cy="2829248"/>
            </a:xfrm>
            <a:prstGeom prst="donut">
              <a:avLst>
                <a:gd name="adj" fmla="val 10687"/>
              </a:avLst>
            </a:prstGeom>
            <a:gradFill>
              <a:gsLst>
                <a:gs pos="16000">
                  <a:schemeClr val="bg1">
                    <a:lumMod val="9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67" name="Donut 101"/>
            <p:cNvSpPr/>
            <p:nvPr/>
          </p:nvSpPr>
          <p:spPr>
            <a:xfrm>
              <a:off x="320020" y="2564903"/>
              <a:ext cx="3112173" cy="3112173"/>
            </a:xfrm>
            <a:prstGeom prst="donut">
              <a:avLst>
                <a:gd name="adj" fmla="val 1514"/>
              </a:avLst>
            </a:prstGeom>
            <a:gradFill>
              <a:gsLst>
                <a:gs pos="16000">
                  <a:schemeClr val="bg1">
                    <a:lumMod val="8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76" name="TextBox 20"/>
            <p:cNvSpPr txBox="1"/>
            <p:nvPr/>
          </p:nvSpPr>
          <p:spPr>
            <a:xfrm>
              <a:off x="827584" y="3506525"/>
              <a:ext cx="2160240" cy="1200329"/>
            </a:xfrm>
            <a:prstGeom prst="rect">
              <a:avLst/>
            </a:prstGeom>
            <a:noFill/>
          </p:spPr>
          <p:txBody>
            <a:bodyPr wrap="square" rtlCol="0" anchor="ctr">
              <a:spAutoFit/>
            </a:bodyPr>
            <a:lstStyle/>
            <a:p>
              <a:pPr algn="ctr"/>
              <a:r>
                <a:rPr lang="es-CO" b="1" dirty="0">
                  <a:solidFill>
                    <a:schemeClr val="bg2">
                      <a:lumMod val="50000"/>
                    </a:schemeClr>
                  </a:solidFill>
                </a:rPr>
                <a:t>Programa 1</a:t>
              </a:r>
            </a:p>
            <a:p>
              <a:pPr algn="ctr"/>
              <a:r>
                <a:rPr lang="es-CO" b="1" dirty="0"/>
                <a:t>Gestión de Infraestructura Tecnológica</a:t>
              </a:r>
            </a:p>
          </p:txBody>
        </p:sp>
      </p:grpSp>
      <p:sp>
        <p:nvSpPr>
          <p:cNvPr id="3" name="CuadroTexto 2"/>
          <p:cNvSpPr txBox="1"/>
          <p:nvPr/>
        </p:nvSpPr>
        <p:spPr>
          <a:xfrm>
            <a:off x="4034072" y="2516955"/>
            <a:ext cx="4922586" cy="830997"/>
          </a:xfrm>
          <a:prstGeom prst="rect">
            <a:avLst/>
          </a:prstGeom>
          <a:noFill/>
        </p:spPr>
        <p:txBody>
          <a:bodyPr wrap="square" rtlCol="0">
            <a:spAutoFit/>
          </a:bodyPr>
          <a:lstStyle/>
          <a:p>
            <a:pPr marL="285750" indent="-285750">
              <a:buFont typeface="Arial" panose="020B0604020202020204" pitchFamily="34" charset="0"/>
              <a:buChar char="•"/>
            </a:pPr>
            <a:r>
              <a:rPr lang="es-ES" sz="1600" dirty="0">
                <a:solidFill>
                  <a:schemeClr val="accent2">
                    <a:lumMod val="75000"/>
                  </a:schemeClr>
                </a:solidFill>
              </a:rPr>
              <a:t>Sistemas de Información Integral y Seguridad de la Información</a:t>
            </a:r>
          </a:p>
          <a:p>
            <a:pPr marL="285750" indent="-285750">
              <a:buFont typeface="Arial" panose="020B0604020202020204" pitchFamily="34" charset="0"/>
              <a:buChar char="•"/>
            </a:pPr>
            <a:r>
              <a:rPr lang="es-ES" sz="1600" dirty="0">
                <a:solidFill>
                  <a:schemeClr val="accent2">
                    <a:lumMod val="75000"/>
                  </a:schemeClr>
                </a:solidFill>
              </a:rPr>
              <a:t>Gestión de Recurso Multimedia e identidad UTP</a:t>
            </a:r>
          </a:p>
        </p:txBody>
      </p:sp>
      <p:sp>
        <p:nvSpPr>
          <p:cNvPr id="28" name="CuadroTexto 27"/>
          <p:cNvSpPr txBox="1"/>
          <p:nvPr/>
        </p:nvSpPr>
        <p:spPr>
          <a:xfrm>
            <a:off x="4034072" y="4691476"/>
            <a:ext cx="4922586" cy="1815882"/>
          </a:xfrm>
          <a:prstGeom prst="rect">
            <a:avLst/>
          </a:prstGeom>
          <a:noFill/>
        </p:spPr>
        <p:txBody>
          <a:bodyPr wrap="square" rtlCol="0">
            <a:spAutoFit/>
          </a:bodyPr>
          <a:lstStyle/>
          <a:p>
            <a:pPr marL="285750" indent="-285750">
              <a:buFont typeface="Arial" panose="020B0604020202020204" pitchFamily="34" charset="0"/>
              <a:buChar char="•"/>
            </a:pPr>
            <a:r>
              <a:rPr lang="es-ES" sz="1600" dirty="0">
                <a:solidFill>
                  <a:schemeClr val="accent2">
                    <a:lumMod val="75000"/>
                  </a:schemeClr>
                </a:solidFill>
              </a:rPr>
              <a:t>Sostenibilidad de servidores, almacenamiento, y equipos para el funcionamiento del centro de datos</a:t>
            </a:r>
          </a:p>
          <a:p>
            <a:pPr marL="285750" indent="-285750">
              <a:buFont typeface="Arial" panose="020B0604020202020204" pitchFamily="34" charset="0"/>
              <a:buChar char="•"/>
            </a:pPr>
            <a:r>
              <a:rPr lang="es-ES" sz="1600" dirty="0">
                <a:solidFill>
                  <a:schemeClr val="accent2">
                    <a:lumMod val="75000"/>
                  </a:schemeClr>
                </a:solidFill>
              </a:rPr>
              <a:t>Plan de Recuperación ante desastres</a:t>
            </a:r>
          </a:p>
          <a:p>
            <a:pPr marL="285750" indent="-285750">
              <a:buFont typeface="Arial" panose="020B0604020202020204" pitchFamily="34" charset="0"/>
              <a:buChar char="•"/>
            </a:pPr>
            <a:r>
              <a:rPr lang="es-ES" sz="1600" dirty="0">
                <a:solidFill>
                  <a:schemeClr val="accent2">
                    <a:lumMod val="75000"/>
                  </a:schemeClr>
                </a:solidFill>
              </a:rPr>
              <a:t>Sostenibilidad de equipos, licencias y medios tecnológicos educativos</a:t>
            </a:r>
          </a:p>
          <a:p>
            <a:pPr marL="285750" indent="-285750">
              <a:buFont typeface="Arial" panose="020B0604020202020204" pitchFamily="34" charset="0"/>
              <a:buChar char="•"/>
            </a:pPr>
            <a:r>
              <a:rPr lang="es-CO" sz="1600" dirty="0">
                <a:solidFill>
                  <a:schemeClr val="accent2">
                    <a:lumMod val="75000"/>
                  </a:schemeClr>
                </a:solidFill>
              </a:rPr>
              <a:t>Reposición y actualización de equipamiento de espacios para la docencia</a:t>
            </a:r>
            <a:endParaRPr lang="es-ES" sz="1600" dirty="0">
              <a:solidFill>
                <a:schemeClr val="accent2">
                  <a:lumMod val="75000"/>
                </a:schemeClr>
              </a:solidFill>
            </a:endParaRPr>
          </a:p>
        </p:txBody>
      </p:sp>
      <p:sp>
        <p:nvSpPr>
          <p:cNvPr id="18" name="Título 1"/>
          <p:cNvSpPr>
            <a:spLocks noGrp="1"/>
          </p:cNvSpPr>
          <p:nvPr>
            <p:ph type="title"/>
          </p:nvPr>
        </p:nvSpPr>
        <p:spPr>
          <a:xfrm>
            <a:off x="310103" y="706872"/>
            <a:ext cx="8229600" cy="749905"/>
          </a:xfrm>
        </p:spPr>
        <p:txBody>
          <a:bodyPr/>
          <a:lstStyle/>
          <a:p>
            <a:r>
              <a:rPr lang="es-CO" sz="3200" dirty="0"/>
              <a:t>Proyectos y Planes Operativos</a:t>
            </a:r>
            <a:br>
              <a:rPr lang="es-CO" sz="3200" dirty="0"/>
            </a:br>
            <a:r>
              <a:rPr lang="es-CO" sz="3200" dirty="0"/>
              <a:t>del programa 1</a:t>
            </a:r>
            <a:br>
              <a:rPr lang="es-ES" sz="3200" dirty="0">
                <a:solidFill>
                  <a:srgbClr val="C00000"/>
                </a:solidFill>
                <a:cs typeface="Arial" panose="020B0604020202020204" pitchFamily="34" charset="0"/>
              </a:rPr>
            </a:br>
            <a:r>
              <a:rPr lang="es-CO" sz="3200" b="1" dirty="0"/>
              <a:t> </a:t>
            </a:r>
            <a:endParaRPr lang="es-CO" sz="3200" b="1" dirty="0">
              <a:solidFill>
                <a:srgbClr val="FF0000"/>
              </a:solidFill>
            </a:endParaRPr>
          </a:p>
        </p:txBody>
      </p:sp>
    </p:spTree>
    <p:extLst>
      <p:ext uri="{BB962C8B-B14F-4D97-AF65-F5344CB8AC3E}">
        <p14:creationId xmlns:p14="http://schemas.microsoft.com/office/powerpoint/2010/main" val="24523674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5850467"/>
            <a:ext cx="9144000" cy="1007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angle 9"/>
          <p:cNvSpPr/>
          <p:nvPr/>
        </p:nvSpPr>
        <p:spPr>
          <a:xfrm rot="297575">
            <a:off x="79982" y="1652925"/>
            <a:ext cx="8817092" cy="610439"/>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4" name="Rectangle 10"/>
          <p:cNvSpPr/>
          <p:nvPr/>
        </p:nvSpPr>
        <p:spPr>
          <a:xfrm>
            <a:off x="144323" y="1233923"/>
            <a:ext cx="8889609" cy="1166831"/>
          </a:xfrm>
          <a:prstGeom prst="rect">
            <a:avLst/>
          </a:prstGeom>
          <a:solidFill>
            <a:schemeClr val="accent2">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100" kern="0" dirty="0">
              <a:solidFill>
                <a:schemeClr val="bg1"/>
              </a:solidFill>
              <a:latin typeface="Arial" panose="020B0604020202020204" pitchFamily="34" charset="0"/>
              <a:cs typeface="Arial" panose="020B0604020202020204" pitchFamily="34" charset="0"/>
            </a:endParaRPr>
          </a:p>
        </p:txBody>
      </p:sp>
      <p:sp>
        <p:nvSpPr>
          <p:cNvPr id="15" name="Rounded Rectangle 5"/>
          <p:cNvSpPr/>
          <p:nvPr/>
        </p:nvSpPr>
        <p:spPr>
          <a:xfrm>
            <a:off x="59267" y="964328"/>
            <a:ext cx="2814814" cy="361486"/>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rgbClr val="002060"/>
                </a:solidFill>
                <a:latin typeface="Arial" panose="020B0604020202020204" pitchFamily="34" charset="0"/>
                <a:cs typeface="Arial" panose="020B0604020202020204" pitchFamily="34" charset="0"/>
              </a:rPr>
              <a:t>Descripción del programa</a:t>
            </a:r>
          </a:p>
        </p:txBody>
      </p:sp>
      <p:sp>
        <p:nvSpPr>
          <p:cNvPr id="16" name="TextBox 6"/>
          <p:cNvSpPr txBox="1"/>
          <p:nvPr/>
        </p:nvSpPr>
        <p:spPr>
          <a:xfrm>
            <a:off x="144323" y="1438561"/>
            <a:ext cx="8742596" cy="1015663"/>
          </a:xfrm>
          <a:prstGeom prst="rect">
            <a:avLst/>
          </a:prstGeom>
          <a:noFill/>
        </p:spPr>
        <p:txBody>
          <a:bodyPr wrap="square" rtlCol="0">
            <a:spAutoFit/>
          </a:bodyPr>
          <a:lstStyle/>
          <a:p>
            <a:pPr lvl="0" algn="just"/>
            <a:r>
              <a:rPr lang="es-CO" sz="1200" kern="0" dirty="0">
                <a:solidFill>
                  <a:schemeClr val="bg1"/>
                </a:solidFill>
                <a:latin typeface="Arial" panose="020B0604020202020204" pitchFamily="34" charset="0"/>
                <a:cs typeface="Arial" panose="020B0604020202020204" pitchFamily="34" charset="0"/>
              </a:rPr>
              <a:t>El programa pretende garantizar la sostenibilidad integral del campus universitario, mediante la planeación, manejo, mantenimiento y proyección tanto de la infraestructura física (obras civiles, edificaciones, redes hidráulicas, sanitarias, eléctricas y demás áreas construidas), como de la infraestructura verde (bosques, guaduales, zonas verdes, senderos, fuentes hídricas, humedales y su biodiversidad); orientando esta gestión hacia el desarrollo sostenible y la cultura ambiental.</a:t>
            </a:r>
          </a:p>
          <a:p>
            <a:pPr lvl="0" algn="just"/>
            <a:endParaRPr lang="es-CO" sz="1200" kern="0" dirty="0">
              <a:solidFill>
                <a:schemeClr val="bg1"/>
              </a:solidFill>
              <a:latin typeface="Arial" panose="020B0604020202020204" pitchFamily="34" charset="0"/>
              <a:cs typeface="Arial" panose="020B0604020202020204" pitchFamily="34" charset="0"/>
            </a:endParaRPr>
          </a:p>
        </p:txBody>
      </p:sp>
      <p:sp>
        <p:nvSpPr>
          <p:cNvPr id="4" name="Rectángulo 3"/>
          <p:cNvSpPr/>
          <p:nvPr/>
        </p:nvSpPr>
        <p:spPr>
          <a:xfrm>
            <a:off x="59267" y="64684"/>
            <a:ext cx="1801845"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2" name="Group 106"/>
          <p:cNvGrpSpPr/>
          <p:nvPr/>
        </p:nvGrpSpPr>
        <p:grpSpPr>
          <a:xfrm>
            <a:off x="37460" y="34815"/>
            <a:ext cx="5233295" cy="833754"/>
            <a:chOff x="4113734" y="1462930"/>
            <a:chExt cx="7043108" cy="1122088"/>
          </a:xfrm>
        </p:grpSpPr>
        <p:sp>
          <p:nvSpPr>
            <p:cNvPr id="2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Arial" panose="020B0604020202020204" pitchFamily="34" charset="0"/>
                <a:cs typeface="Arial" panose="020B0604020202020204" pitchFamily="34" charset="0"/>
              </a:endParaRPr>
            </a:p>
          </p:txBody>
        </p:sp>
        <p:sp>
          <p:nvSpPr>
            <p:cNvPr id="25"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grpSp>
      <p:sp>
        <p:nvSpPr>
          <p:cNvPr id="27" name="Rounded Rectangle 5"/>
          <p:cNvSpPr/>
          <p:nvPr/>
        </p:nvSpPr>
        <p:spPr>
          <a:xfrm>
            <a:off x="301547" y="3052964"/>
            <a:ext cx="1747387" cy="488758"/>
          </a:xfrm>
          <a:prstGeom prst="roundRect">
            <a:avLst>
              <a:gd name="adj" fmla="val 50000"/>
            </a:avLst>
          </a:prstGeom>
          <a:solidFill>
            <a:schemeClr val="bg1"/>
          </a:solidFill>
          <a:ln>
            <a:solidFill>
              <a:schemeClr val="accent1">
                <a:lumMod val="75000"/>
              </a:schemeClr>
            </a:solid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rgbClr val="002060"/>
                </a:solidFill>
                <a:latin typeface="Arial" panose="020B0604020202020204" pitchFamily="34" charset="0"/>
                <a:cs typeface="Arial" panose="020B0604020202020204" pitchFamily="34" charset="0"/>
              </a:rPr>
              <a:t>Apuestas Estratégicas</a:t>
            </a:r>
          </a:p>
        </p:txBody>
      </p:sp>
      <p:sp>
        <p:nvSpPr>
          <p:cNvPr id="2" name="Rectángulo 1"/>
          <p:cNvSpPr/>
          <p:nvPr/>
        </p:nvSpPr>
        <p:spPr>
          <a:xfrm>
            <a:off x="897040" y="98312"/>
            <a:ext cx="7349919" cy="646331"/>
          </a:xfrm>
          <a:prstGeom prst="rect">
            <a:avLst/>
          </a:prstGeom>
        </p:spPr>
        <p:txBody>
          <a:bodyPr wrap="square">
            <a:spAutoFit/>
          </a:bodyPr>
          <a:lstStyle/>
          <a:p>
            <a:r>
              <a:rPr lang="es-MX" b="1" dirty="0">
                <a:solidFill>
                  <a:schemeClr val="bg2">
                    <a:lumMod val="50000"/>
                  </a:schemeClr>
                </a:solidFill>
              </a:rPr>
              <a:t>Programa 2</a:t>
            </a:r>
          </a:p>
          <a:p>
            <a:r>
              <a:rPr lang="es-MX" b="1" dirty="0"/>
              <a:t>Gestión Integral para un Campus Sostenible,  inteligente e incluyente</a:t>
            </a:r>
          </a:p>
        </p:txBody>
      </p:sp>
      <p:graphicFrame>
        <p:nvGraphicFramePr>
          <p:cNvPr id="12" name="Tabla 11"/>
          <p:cNvGraphicFramePr>
            <a:graphicFrameLocks noGrp="1"/>
          </p:cNvGraphicFramePr>
          <p:nvPr>
            <p:extLst>
              <p:ext uri="{D42A27DB-BD31-4B8C-83A1-F6EECF244321}">
                <p14:modId xmlns:p14="http://schemas.microsoft.com/office/powerpoint/2010/main" val="3818356944"/>
              </p:ext>
            </p:extLst>
          </p:nvPr>
        </p:nvGraphicFramePr>
        <p:xfrm>
          <a:off x="91055" y="4109665"/>
          <a:ext cx="8999677" cy="2531455"/>
        </p:xfrm>
        <a:graphic>
          <a:graphicData uri="http://schemas.openxmlformats.org/drawingml/2006/table">
            <a:tbl>
              <a:tblPr firstRow="1" firstCol="1" bandRow="1">
                <a:tableStyleId>{3B4B98B0-60AC-42C2-AFA5-B58CD77FA1E5}</a:tableStyleId>
              </a:tblPr>
              <a:tblGrid>
                <a:gridCol w="2539909">
                  <a:extLst>
                    <a:ext uri="{9D8B030D-6E8A-4147-A177-3AD203B41FA5}">
                      <a16:colId xmlns:a16="http://schemas.microsoft.com/office/drawing/2014/main" val="3349873158"/>
                    </a:ext>
                  </a:extLst>
                </a:gridCol>
                <a:gridCol w="1669971">
                  <a:extLst>
                    <a:ext uri="{9D8B030D-6E8A-4147-A177-3AD203B41FA5}">
                      <a16:colId xmlns:a16="http://schemas.microsoft.com/office/drawing/2014/main" val="2043317098"/>
                    </a:ext>
                  </a:extLst>
                </a:gridCol>
                <a:gridCol w="1556684">
                  <a:extLst>
                    <a:ext uri="{9D8B030D-6E8A-4147-A177-3AD203B41FA5}">
                      <a16:colId xmlns:a16="http://schemas.microsoft.com/office/drawing/2014/main" val="3405429193"/>
                    </a:ext>
                  </a:extLst>
                </a:gridCol>
                <a:gridCol w="1086258">
                  <a:extLst>
                    <a:ext uri="{9D8B030D-6E8A-4147-A177-3AD203B41FA5}">
                      <a16:colId xmlns:a16="http://schemas.microsoft.com/office/drawing/2014/main" val="2359458262"/>
                    </a:ext>
                  </a:extLst>
                </a:gridCol>
                <a:gridCol w="992172">
                  <a:extLst>
                    <a:ext uri="{9D8B030D-6E8A-4147-A177-3AD203B41FA5}">
                      <a16:colId xmlns:a16="http://schemas.microsoft.com/office/drawing/2014/main" val="1555395791"/>
                    </a:ext>
                  </a:extLst>
                </a:gridCol>
                <a:gridCol w="1154683">
                  <a:extLst>
                    <a:ext uri="{9D8B030D-6E8A-4147-A177-3AD203B41FA5}">
                      <a16:colId xmlns:a16="http://schemas.microsoft.com/office/drawing/2014/main" val="2963958973"/>
                    </a:ext>
                  </a:extLst>
                </a:gridCol>
              </a:tblGrid>
              <a:tr h="187129">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Unidad de medida del 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gridSpan="4">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Metas</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61189851"/>
                  </a:ext>
                </a:extLst>
              </a:tr>
              <a:tr h="187129">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2020</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2022</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2025</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2028</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548975328"/>
                  </a:ext>
                </a:extLst>
              </a:tr>
              <a:tr h="309160">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Gestión y Sostenibilidad Ambiental</a:t>
                      </a:r>
                    </a:p>
                  </a:txBody>
                  <a:tcPr marL="9525" marR="9525" marT="9525"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Porcentaje</a:t>
                      </a:r>
                    </a:p>
                  </a:txBody>
                  <a:tcPr marL="9525" marR="9525" marT="9525"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33%</a:t>
                      </a:r>
                    </a:p>
                  </a:txBody>
                  <a:tcPr marL="9525" marR="9525" marT="9525"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66%</a:t>
                      </a:r>
                    </a:p>
                  </a:txBody>
                  <a:tcPr marL="9525" marR="9525" marT="9525"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nchor="ctr"/>
                </a:tc>
                <a:extLst>
                  <a:ext uri="{0D108BD9-81ED-4DB2-BD59-A6C34878D82A}">
                    <a16:rowId xmlns:a16="http://schemas.microsoft.com/office/drawing/2014/main" val="595802389"/>
                  </a:ext>
                </a:extLst>
              </a:tr>
              <a:tr h="309160">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Índice Neto de ocupación </a:t>
                      </a:r>
                    </a:p>
                  </a:txBody>
                  <a:tcPr marL="9525" marR="9525" marT="9525"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Porcentaje</a:t>
                      </a:r>
                    </a:p>
                  </a:txBody>
                  <a:tcPr marL="9525" marR="9525" marT="9525"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58.5%</a:t>
                      </a:r>
                    </a:p>
                  </a:txBody>
                  <a:tcPr marL="9525" marR="9525" marT="9525"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59%</a:t>
                      </a:r>
                    </a:p>
                  </a:txBody>
                  <a:tcPr marL="9525" marR="9525" marT="9525"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59.5%</a:t>
                      </a:r>
                    </a:p>
                  </a:txBody>
                  <a:tcPr marL="9525" marR="9525" marT="9525"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60%</a:t>
                      </a:r>
                    </a:p>
                  </a:txBody>
                  <a:tcPr marL="9525" marR="9525" marT="9525" marB="0" anchor="ctr"/>
                </a:tc>
                <a:extLst>
                  <a:ext uri="{0D108BD9-81ED-4DB2-BD59-A6C34878D82A}">
                    <a16:rowId xmlns:a16="http://schemas.microsoft.com/office/drawing/2014/main" val="842798677"/>
                  </a:ext>
                </a:extLst>
              </a:tr>
              <a:tr h="430108">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Campus incluyente </a:t>
                      </a:r>
                    </a:p>
                  </a:txBody>
                  <a:tcPr marL="9525" marR="9525" marT="9525"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Porcentaje</a:t>
                      </a:r>
                    </a:p>
                  </a:txBody>
                  <a:tcPr marL="9525" marR="9525" marT="9525"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60%</a:t>
                      </a:r>
                    </a:p>
                  </a:txBody>
                  <a:tcPr marL="9525" marR="9525" marT="9525"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65%</a:t>
                      </a:r>
                    </a:p>
                  </a:txBody>
                  <a:tcPr marL="9525" marR="9525" marT="9525" marB="0" anchor="ctr"/>
                </a:tc>
                <a:tc>
                  <a:txBody>
                    <a:bodyPr/>
                    <a:lstStyle/>
                    <a:p>
                      <a:pPr algn="ctr" fontAlgn="ctr"/>
                      <a:r>
                        <a:rPr lang="es-CO" sz="1200" b="0" i="0" u="none" strike="noStrike">
                          <a:solidFill>
                            <a:srgbClr val="000000"/>
                          </a:solidFill>
                          <a:effectLst/>
                          <a:latin typeface="Arial" panose="020B0604020202020204" pitchFamily="34" charset="0"/>
                          <a:cs typeface="Arial" panose="020B0604020202020204" pitchFamily="34" charset="0"/>
                        </a:rPr>
                        <a:t>70%</a:t>
                      </a:r>
                    </a:p>
                  </a:txBody>
                  <a:tcPr marL="9525" marR="9525" marT="9525" marB="0" anchor="ctr"/>
                </a:tc>
                <a:tc>
                  <a:txBody>
                    <a:bodyPr/>
                    <a:lstStyle/>
                    <a:p>
                      <a:pPr algn="ctr" fontAlgn="ctr"/>
                      <a:r>
                        <a:rPr lang="es-CO" sz="1200" b="0" i="0" u="none" strike="noStrike">
                          <a:solidFill>
                            <a:srgbClr val="000000"/>
                          </a:solidFill>
                          <a:effectLst/>
                          <a:latin typeface="Arial" panose="020B0604020202020204" pitchFamily="34" charset="0"/>
                          <a:cs typeface="Arial" panose="020B0604020202020204" pitchFamily="34" charset="0"/>
                        </a:rPr>
                        <a:t>75%</a:t>
                      </a:r>
                    </a:p>
                  </a:txBody>
                  <a:tcPr marL="9525" marR="9525" marT="9525" marB="0" anchor="ctr"/>
                </a:tc>
                <a:extLst>
                  <a:ext uri="{0D108BD9-81ED-4DB2-BD59-A6C34878D82A}">
                    <a16:rowId xmlns:a16="http://schemas.microsoft.com/office/drawing/2014/main" val="1743020706"/>
                  </a:ext>
                </a:extLst>
              </a:tr>
              <a:tr h="618067">
                <a:tc>
                  <a:txBody>
                    <a:bodyPr/>
                    <a:lstStyle/>
                    <a:p>
                      <a:pPr algn="ctr" fontAlgn="ctr"/>
                      <a:r>
                        <a:rPr lang="es-ES" sz="1200" b="0" i="0" u="none" strike="noStrike" dirty="0">
                          <a:solidFill>
                            <a:srgbClr val="000000"/>
                          </a:solidFill>
                          <a:effectLst/>
                          <a:latin typeface="Arial" panose="020B0604020202020204" pitchFamily="34" charset="0"/>
                          <a:cs typeface="Arial" panose="020B0604020202020204" pitchFamily="34" charset="0"/>
                        </a:rPr>
                        <a:t>Fortalecimiento y/o mejoramiento de los medios educativos </a:t>
                      </a:r>
                    </a:p>
                    <a:p>
                      <a:pPr algn="ctr" fontAlgn="ctr"/>
                      <a:r>
                        <a:rPr lang="es-ES" sz="1200" b="0" i="0" u="none" strike="noStrike" dirty="0">
                          <a:solidFill>
                            <a:srgbClr val="000000"/>
                          </a:solidFill>
                          <a:effectLst/>
                          <a:latin typeface="Arial" panose="020B0604020202020204" pitchFamily="34" charset="0"/>
                          <a:cs typeface="Arial" panose="020B0604020202020204" pitchFamily="34" charset="0"/>
                        </a:rPr>
                        <a:t>(Aulas y Laboratorios)</a:t>
                      </a:r>
                    </a:p>
                  </a:txBody>
                  <a:tcPr marL="9525" marR="9525" marT="9525"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Unidad absoluta</a:t>
                      </a:r>
                    </a:p>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(Meta acumulada)</a:t>
                      </a:r>
                    </a:p>
                  </a:txBody>
                  <a:tcPr marL="9525" marR="9525" marT="9525" marB="0" anchor="ctr"/>
                </a:tc>
                <a:tc>
                  <a:txBody>
                    <a:bodyPr/>
                    <a:lstStyle/>
                    <a:p>
                      <a:pPr marL="0" algn="ctr" defTabSz="914400" rtl="0" eaLnBrk="1" fontAlgn="ctr" latinLnBrk="0" hangingPunct="1"/>
                      <a:r>
                        <a:rPr lang="es-CO" sz="1200" b="0" i="0" u="none" strike="noStrike" kern="1200" dirty="0">
                          <a:solidFill>
                            <a:srgbClr val="000000"/>
                          </a:solidFill>
                          <a:effectLst/>
                          <a:latin typeface="Arial" panose="020B0604020202020204" pitchFamily="34" charset="0"/>
                          <a:ea typeface="+mn-ea"/>
                          <a:cs typeface="Arial" panose="020B0604020202020204" pitchFamily="34" charset="0"/>
                        </a:rPr>
                        <a:t>41</a:t>
                      </a:r>
                    </a:p>
                  </a:txBody>
                  <a:tcPr marL="0" marR="0" marT="0" marB="0" anchor="ctr"/>
                </a:tc>
                <a:tc>
                  <a:txBody>
                    <a:bodyPr/>
                    <a:lstStyle/>
                    <a:p>
                      <a:pPr marL="0" algn="ctr" defTabSz="914400" rtl="0" eaLnBrk="1" fontAlgn="ctr" latinLnBrk="0" hangingPunct="1"/>
                      <a:r>
                        <a:rPr lang="es-CO" sz="1200" b="0" i="0" u="none" strike="noStrike" kern="1200" dirty="0">
                          <a:solidFill>
                            <a:srgbClr val="000000"/>
                          </a:solidFill>
                          <a:effectLst/>
                          <a:latin typeface="Arial" panose="020B0604020202020204" pitchFamily="34" charset="0"/>
                          <a:ea typeface="+mn-ea"/>
                          <a:cs typeface="Arial" panose="020B0604020202020204" pitchFamily="34" charset="0"/>
                        </a:rPr>
                        <a:t>97</a:t>
                      </a:r>
                    </a:p>
                  </a:txBody>
                  <a:tcPr marL="0" marR="0" marT="0" marB="0" anchor="ctr"/>
                </a:tc>
                <a:tc>
                  <a:txBody>
                    <a:bodyPr/>
                    <a:lstStyle/>
                    <a:p>
                      <a:pPr marL="0" algn="ctr" defTabSz="914400" rtl="0" eaLnBrk="1" fontAlgn="ctr" latinLnBrk="0" hangingPunct="1"/>
                      <a:r>
                        <a:rPr lang="es-CO" sz="1200" b="0" i="0" u="none" strike="noStrike" kern="1200" dirty="0">
                          <a:solidFill>
                            <a:srgbClr val="000000"/>
                          </a:solidFill>
                          <a:effectLst/>
                          <a:latin typeface="Arial" panose="020B0604020202020204" pitchFamily="34" charset="0"/>
                          <a:ea typeface="+mn-ea"/>
                          <a:cs typeface="Arial" panose="020B0604020202020204" pitchFamily="34" charset="0"/>
                        </a:rPr>
                        <a:t>110</a:t>
                      </a:r>
                    </a:p>
                  </a:txBody>
                  <a:tcPr marL="0" marR="0" marT="0" marB="0" anchor="ctr"/>
                </a:tc>
                <a:tc>
                  <a:txBody>
                    <a:bodyPr/>
                    <a:lstStyle/>
                    <a:p>
                      <a:pPr marL="0" algn="ctr" defTabSz="914400" rtl="0" eaLnBrk="1" fontAlgn="ctr" latinLnBrk="0" hangingPunct="1"/>
                      <a:r>
                        <a:rPr lang="es-CO" sz="1200" b="0" i="0" u="none" strike="noStrike" kern="1200" dirty="0">
                          <a:solidFill>
                            <a:srgbClr val="000000"/>
                          </a:solidFill>
                          <a:effectLst/>
                          <a:latin typeface="Arial" panose="020B0604020202020204" pitchFamily="34" charset="0"/>
                          <a:ea typeface="+mn-ea"/>
                          <a:cs typeface="Arial" panose="020B0604020202020204" pitchFamily="34" charset="0"/>
                        </a:rPr>
                        <a:t>120</a:t>
                      </a:r>
                    </a:p>
                  </a:txBody>
                  <a:tcPr marL="0" marR="0" marT="0" marB="0" anchor="ctr"/>
                </a:tc>
                <a:extLst>
                  <a:ext uri="{0D108BD9-81ED-4DB2-BD59-A6C34878D82A}">
                    <a16:rowId xmlns:a16="http://schemas.microsoft.com/office/drawing/2014/main" val="10004"/>
                  </a:ext>
                </a:extLst>
              </a:tr>
              <a:tr h="462179">
                <a:tc>
                  <a:txBody>
                    <a:bodyPr/>
                    <a:lstStyle/>
                    <a:p>
                      <a:pPr algn="ctr" fontAlgn="ctr"/>
                      <a:r>
                        <a:rPr lang="es-ES" sz="1200" b="0" i="0" u="none" strike="noStrike" dirty="0">
                          <a:solidFill>
                            <a:srgbClr val="000000"/>
                          </a:solidFill>
                          <a:effectLst/>
                          <a:latin typeface="Arial" panose="020B0604020202020204" pitchFamily="34" charset="0"/>
                          <a:cs typeface="Arial" panose="020B0604020202020204" pitchFamily="34" charset="0"/>
                        </a:rPr>
                        <a:t>Mantenimiento, sostenibilidad y seguridad del campus</a:t>
                      </a:r>
                    </a:p>
                  </a:txBody>
                  <a:tcPr marL="9525" marR="9525" marT="9525"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Porcentaje</a:t>
                      </a:r>
                    </a:p>
                  </a:txBody>
                  <a:tcPr marL="9525" marR="9525" marT="9525"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20%</a:t>
                      </a:r>
                    </a:p>
                  </a:txBody>
                  <a:tcPr marL="9525" marR="9525" marT="9525"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40%</a:t>
                      </a:r>
                    </a:p>
                  </a:txBody>
                  <a:tcPr marL="9525" marR="9525" marT="9525"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60%</a:t>
                      </a:r>
                    </a:p>
                  </a:txBody>
                  <a:tcPr marL="9525" marR="9525" marT="9525"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80%</a:t>
                      </a:r>
                    </a:p>
                  </a:txBody>
                  <a:tcPr marL="9525" marR="9525" marT="9525" marB="0" anchor="ctr"/>
                </a:tc>
                <a:extLst>
                  <a:ext uri="{0D108BD9-81ED-4DB2-BD59-A6C34878D82A}">
                    <a16:rowId xmlns:a16="http://schemas.microsoft.com/office/drawing/2014/main" val="10006"/>
                  </a:ext>
                </a:extLst>
              </a:tr>
            </a:tbl>
          </a:graphicData>
        </a:graphic>
      </p:graphicFrame>
      <p:sp>
        <p:nvSpPr>
          <p:cNvPr id="70" name="Rectangle 68">
            <a:extLst>
              <a:ext uri="{FF2B5EF4-FFF2-40B4-BE49-F238E27FC236}">
                <a16:creationId xmlns:a16="http://schemas.microsoft.com/office/drawing/2014/main" id="{4E3AF2B8-8109-441B-974E-0F9B5378BC86}"/>
              </a:ext>
            </a:extLst>
          </p:cNvPr>
          <p:cNvSpPr/>
          <p:nvPr/>
        </p:nvSpPr>
        <p:spPr>
          <a:xfrm>
            <a:off x="2203827" y="2922817"/>
            <a:ext cx="1609091" cy="1015663"/>
          </a:xfrm>
          <a:prstGeom prst="rect">
            <a:avLst/>
          </a:prstGeom>
        </p:spPr>
        <p:txBody>
          <a:bodyPr wrap="square">
            <a:spAutoFit/>
          </a:bodyPr>
          <a:lstStyle/>
          <a:p>
            <a:pPr algn="ctr"/>
            <a:r>
              <a:rPr lang="es-MX" sz="1000" dirty="0">
                <a:latin typeface="Arial" panose="020B0604020202020204" pitchFamily="34" charset="0"/>
                <a:cs typeface="Arial" panose="020B0604020202020204" pitchFamily="34" charset="0"/>
              </a:rPr>
              <a:t>Consolidación  del </a:t>
            </a:r>
            <a:r>
              <a:rPr lang="es-MX" sz="1000" b="1" dirty="0">
                <a:latin typeface="Arial" panose="020B0604020202020204" pitchFamily="34" charset="0"/>
                <a:cs typeface="Arial" panose="020B0604020202020204" pitchFamily="34" charset="0"/>
              </a:rPr>
              <a:t>Campus Sustentable (Green campus)</a:t>
            </a:r>
            <a:r>
              <a:rPr lang="es-MX" sz="1000" dirty="0">
                <a:latin typeface="Arial" panose="020B0604020202020204" pitchFamily="34" charset="0"/>
                <a:cs typeface="Arial" panose="020B0604020202020204" pitchFamily="34" charset="0"/>
              </a:rPr>
              <a:t> y la cultura ambiental, enmarcada en la Política Institucional. </a:t>
            </a:r>
          </a:p>
        </p:txBody>
      </p:sp>
      <p:sp>
        <p:nvSpPr>
          <p:cNvPr id="71" name="Rectangle 71">
            <a:extLst>
              <a:ext uri="{FF2B5EF4-FFF2-40B4-BE49-F238E27FC236}">
                <a16:creationId xmlns:a16="http://schemas.microsoft.com/office/drawing/2014/main" id="{96838BD7-376E-4EAC-ADE2-A3F927067184}"/>
              </a:ext>
            </a:extLst>
          </p:cNvPr>
          <p:cNvSpPr/>
          <p:nvPr/>
        </p:nvSpPr>
        <p:spPr>
          <a:xfrm>
            <a:off x="3957698" y="2922817"/>
            <a:ext cx="1840183" cy="1169551"/>
          </a:xfrm>
          <a:prstGeom prst="rect">
            <a:avLst/>
          </a:prstGeom>
        </p:spPr>
        <p:txBody>
          <a:bodyPr wrap="square">
            <a:spAutoFit/>
          </a:bodyPr>
          <a:lstStyle/>
          <a:p>
            <a:pPr algn="ctr" defTabSz="914354"/>
            <a:r>
              <a:rPr lang="es-MX" sz="1000" dirty="0">
                <a:latin typeface="Arial" panose="020B0604020202020204" pitchFamily="34" charset="0"/>
                <a:cs typeface="Arial" panose="020B0604020202020204" pitchFamily="34" charset="0"/>
              </a:rPr>
              <a:t>Proyección del campus como un </a:t>
            </a:r>
            <a:r>
              <a:rPr lang="es-MX" sz="1000" b="1" dirty="0">
                <a:latin typeface="Arial" panose="020B0604020202020204" pitchFamily="34" charset="0"/>
                <a:cs typeface="Arial" panose="020B0604020202020204" pitchFamily="34" charset="0"/>
              </a:rPr>
              <a:t>aula viva </a:t>
            </a:r>
            <a:r>
              <a:rPr lang="es-MX" sz="1000" dirty="0">
                <a:latin typeface="Arial" panose="020B0604020202020204" pitchFamily="34" charset="0"/>
                <a:cs typeface="Arial" panose="020B0604020202020204" pitchFamily="34" charset="0"/>
              </a:rPr>
              <a:t>para la </a:t>
            </a:r>
            <a:r>
              <a:rPr lang="es-MX" sz="1000" b="1" dirty="0">
                <a:latin typeface="Arial" panose="020B0604020202020204" pitchFamily="34" charset="0"/>
                <a:cs typeface="Arial" panose="020B0604020202020204" pitchFamily="34" charset="0"/>
              </a:rPr>
              <a:t>formación integral y el pensamiento crítico </a:t>
            </a:r>
            <a:r>
              <a:rPr lang="es-MX" sz="1000" dirty="0">
                <a:latin typeface="Arial" panose="020B0604020202020204" pitchFamily="34" charset="0"/>
                <a:cs typeface="Arial" panose="020B0604020202020204" pitchFamily="34" charset="0"/>
              </a:rPr>
              <a:t>de la comunidad universitaria y visitantes. </a:t>
            </a:r>
          </a:p>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95A5A6"/>
              </a:solidFill>
              <a:effectLst/>
              <a:uLnTx/>
              <a:uFillTx/>
              <a:latin typeface="Arial" panose="020B0604020202020204" pitchFamily="34" charset="0"/>
              <a:cs typeface="Arial" panose="020B0604020202020204" pitchFamily="34" charset="0"/>
            </a:endParaRPr>
          </a:p>
        </p:txBody>
      </p:sp>
      <p:sp>
        <p:nvSpPr>
          <p:cNvPr id="72" name="Rectangle 74">
            <a:extLst>
              <a:ext uri="{FF2B5EF4-FFF2-40B4-BE49-F238E27FC236}">
                <a16:creationId xmlns:a16="http://schemas.microsoft.com/office/drawing/2014/main" id="{F4D30411-5946-4D40-803C-CAE0C0DB417C}"/>
              </a:ext>
            </a:extLst>
          </p:cNvPr>
          <p:cNvSpPr/>
          <p:nvPr/>
        </p:nvSpPr>
        <p:spPr>
          <a:xfrm>
            <a:off x="5841135" y="2922817"/>
            <a:ext cx="1609091" cy="861774"/>
          </a:xfrm>
          <a:prstGeom prst="rect">
            <a:avLst/>
          </a:prstGeom>
        </p:spPr>
        <p:txBody>
          <a:bodyPr wrap="square">
            <a:spAutoFit/>
          </a:bodyPr>
          <a:lstStyle/>
          <a:p>
            <a:pPr algn="ctr"/>
            <a:r>
              <a:rPr lang="es-MX" sz="1000" dirty="0">
                <a:latin typeface="Arial" panose="020B0604020202020204" pitchFamily="34" charset="0"/>
                <a:cs typeface="Arial" panose="020B0604020202020204" pitchFamily="34" charset="0"/>
              </a:rPr>
              <a:t>Implementación del </a:t>
            </a:r>
            <a:r>
              <a:rPr lang="es-MX" sz="1000" b="1" dirty="0">
                <a:latin typeface="Arial" panose="020B0604020202020204" pitchFamily="34" charset="0"/>
                <a:cs typeface="Arial" panose="020B0604020202020204" pitchFamily="34" charset="0"/>
              </a:rPr>
              <a:t>plan maestro de planta física </a:t>
            </a:r>
            <a:r>
              <a:rPr lang="es-MX" sz="1000" dirty="0">
                <a:latin typeface="Arial" panose="020B0604020202020204" pitchFamily="34" charset="0"/>
                <a:cs typeface="Arial" panose="020B0604020202020204" pitchFamily="34" charset="0"/>
              </a:rPr>
              <a:t>para la gestión integral del </a:t>
            </a:r>
            <a:r>
              <a:rPr lang="es-MX" sz="1000" b="1" dirty="0">
                <a:latin typeface="Arial" panose="020B0604020202020204" pitchFamily="34" charset="0"/>
                <a:cs typeface="Arial" panose="020B0604020202020204" pitchFamily="34" charset="0"/>
              </a:rPr>
              <a:t>campus sostenible. </a:t>
            </a:r>
          </a:p>
        </p:txBody>
      </p:sp>
      <p:sp>
        <p:nvSpPr>
          <p:cNvPr id="73" name="Rectangle 77">
            <a:extLst>
              <a:ext uri="{FF2B5EF4-FFF2-40B4-BE49-F238E27FC236}">
                <a16:creationId xmlns:a16="http://schemas.microsoft.com/office/drawing/2014/main" id="{354557C5-0F87-4050-AFEF-8D1449298326}"/>
              </a:ext>
            </a:extLst>
          </p:cNvPr>
          <p:cNvSpPr/>
          <p:nvPr/>
        </p:nvSpPr>
        <p:spPr>
          <a:xfrm>
            <a:off x="7489502" y="2922817"/>
            <a:ext cx="1609091" cy="707886"/>
          </a:xfrm>
          <a:prstGeom prst="rect">
            <a:avLst/>
          </a:prstGeom>
        </p:spPr>
        <p:txBody>
          <a:bodyPr wrap="square">
            <a:spAutoFit/>
          </a:bodyPr>
          <a:lstStyle/>
          <a:p>
            <a:pPr algn="ctr"/>
            <a:r>
              <a:rPr lang="es-MX" sz="1000" dirty="0">
                <a:latin typeface="Arial" panose="020B0604020202020204" pitchFamily="34" charset="0"/>
                <a:cs typeface="Arial" panose="020B0604020202020204" pitchFamily="34" charset="0"/>
              </a:rPr>
              <a:t>Fortalecimiento de la </a:t>
            </a:r>
            <a:r>
              <a:rPr lang="es-MX" sz="1000" b="1" dirty="0">
                <a:latin typeface="Arial" panose="020B0604020202020204" pitchFamily="34" charset="0"/>
                <a:cs typeface="Arial" panose="020B0604020202020204" pitchFamily="34" charset="0"/>
              </a:rPr>
              <a:t>sostenibilidad de la planta física y gestión del riesgo </a:t>
            </a:r>
            <a:r>
              <a:rPr lang="es-MX" sz="1000" dirty="0">
                <a:latin typeface="Arial" panose="020B0604020202020204" pitchFamily="34" charset="0"/>
                <a:cs typeface="Arial" panose="020B0604020202020204" pitchFamily="34" charset="0"/>
              </a:rPr>
              <a:t>en el campus. </a:t>
            </a:r>
            <a:endParaRPr lang="es-CO" sz="1000" dirty="0">
              <a:solidFill>
                <a:srgbClr val="00B050"/>
              </a:solidFill>
              <a:latin typeface="Arial" panose="020B0604020202020204" pitchFamily="34" charset="0"/>
              <a:cs typeface="Arial" panose="020B0604020202020204" pitchFamily="34" charset="0"/>
            </a:endParaRPr>
          </a:p>
        </p:txBody>
      </p:sp>
      <p:pic>
        <p:nvPicPr>
          <p:cNvPr id="98" name="Picture 14" descr="Resultado de imagen para icono medio ambiente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8605" y="2473961"/>
            <a:ext cx="519534" cy="47107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p:cNvGrpSpPr/>
          <p:nvPr/>
        </p:nvGrpSpPr>
        <p:grpSpPr>
          <a:xfrm>
            <a:off x="6317848" y="2467866"/>
            <a:ext cx="482602" cy="437584"/>
            <a:chOff x="5621968" y="1654147"/>
            <a:chExt cx="879399" cy="437584"/>
          </a:xfrm>
        </p:grpSpPr>
        <p:sp>
          <p:nvSpPr>
            <p:cNvPr id="96" name="Oval 16">
              <a:extLst>
                <a:ext uri="{FF2B5EF4-FFF2-40B4-BE49-F238E27FC236}">
                  <a16:creationId xmlns:a16="http://schemas.microsoft.com/office/drawing/2014/main" id="{0343E6FF-F403-411F-BD24-7DD81ED6BE46}"/>
                </a:ext>
              </a:extLst>
            </p:cNvPr>
            <p:cNvSpPr/>
            <p:nvPr/>
          </p:nvSpPr>
          <p:spPr>
            <a:xfrm>
              <a:off x="5621968" y="1654147"/>
              <a:ext cx="879399" cy="437584"/>
            </a:xfrm>
            <a:prstGeom prst="ellipse">
              <a:avLst/>
            </a:prstGeom>
            <a:solidFill>
              <a:srgbClr val="F39C1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mn-cs"/>
              </a:endParaRPr>
            </a:p>
          </p:txBody>
        </p:sp>
        <p:pic>
          <p:nvPicPr>
            <p:cNvPr id="99" name="Picture 16" descr="Imagen relacionada"/>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5799876" y="1739872"/>
              <a:ext cx="501351" cy="2494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upo 8"/>
          <p:cNvGrpSpPr/>
          <p:nvPr/>
        </p:nvGrpSpPr>
        <p:grpSpPr>
          <a:xfrm>
            <a:off x="8052746" y="2473961"/>
            <a:ext cx="482602" cy="437584"/>
            <a:chOff x="6998848" y="1654147"/>
            <a:chExt cx="879399" cy="437584"/>
          </a:xfrm>
        </p:grpSpPr>
        <p:sp>
          <p:nvSpPr>
            <p:cNvPr id="97" name="Oval 17">
              <a:extLst>
                <a:ext uri="{FF2B5EF4-FFF2-40B4-BE49-F238E27FC236}">
                  <a16:creationId xmlns:a16="http://schemas.microsoft.com/office/drawing/2014/main" id="{44E8CC54-07AB-4D93-99D1-7C581AC8F143}"/>
                </a:ext>
              </a:extLst>
            </p:cNvPr>
            <p:cNvSpPr/>
            <p:nvPr/>
          </p:nvSpPr>
          <p:spPr>
            <a:xfrm>
              <a:off x="6998848" y="1654147"/>
              <a:ext cx="879399" cy="437584"/>
            </a:xfrm>
            <a:prstGeom prst="ellipse">
              <a:avLst/>
            </a:prstGeom>
            <a:gradFill rotWithShape="1">
              <a:gsLst>
                <a:gs pos="0">
                  <a:srgbClr val="95A5A6">
                    <a:shade val="51000"/>
                    <a:satMod val="130000"/>
                  </a:srgbClr>
                </a:gs>
                <a:gs pos="80000">
                  <a:srgbClr val="95A5A6">
                    <a:shade val="93000"/>
                    <a:satMod val="130000"/>
                  </a:srgbClr>
                </a:gs>
                <a:gs pos="100000">
                  <a:srgbClr val="95A5A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mn-cs"/>
              </a:endParaRPr>
            </a:p>
          </p:txBody>
        </p:sp>
        <p:grpSp>
          <p:nvGrpSpPr>
            <p:cNvPr id="100" name="Shape 826"/>
            <p:cNvGrpSpPr/>
            <p:nvPr/>
          </p:nvGrpSpPr>
          <p:grpSpPr>
            <a:xfrm>
              <a:off x="7299272" y="1800884"/>
              <a:ext cx="301907" cy="144109"/>
              <a:chOff x="5233525" y="4954450"/>
              <a:chExt cx="538275" cy="516350"/>
            </a:xfrm>
          </p:grpSpPr>
          <p:sp>
            <p:nvSpPr>
              <p:cNvPr id="101" name="Shape 827"/>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9050" cap="rnd" cmpd="sng">
                <a:solidFill>
                  <a:schemeClr val="tx1">
                    <a:lumMod val="75000"/>
                    <a:lumOff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200"/>
              </a:p>
            </p:txBody>
          </p:sp>
          <p:sp>
            <p:nvSpPr>
              <p:cNvPr id="102" name="Shape 828"/>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9050" cap="rnd" cmpd="sng">
                <a:solidFill>
                  <a:schemeClr val="tx1">
                    <a:lumMod val="75000"/>
                    <a:lumOff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200"/>
              </a:p>
            </p:txBody>
          </p:sp>
          <p:sp>
            <p:nvSpPr>
              <p:cNvPr id="103" name="Shape 829"/>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9050" cap="rnd" cmpd="sng">
                <a:solidFill>
                  <a:schemeClr val="tx1">
                    <a:lumMod val="75000"/>
                    <a:lumOff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200"/>
              </a:p>
            </p:txBody>
          </p:sp>
          <p:sp>
            <p:nvSpPr>
              <p:cNvPr id="104" name="Shape 830"/>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9050" cap="rnd" cmpd="sng">
                <a:solidFill>
                  <a:schemeClr val="tx1">
                    <a:lumMod val="75000"/>
                    <a:lumOff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200"/>
              </a:p>
            </p:txBody>
          </p:sp>
          <p:sp>
            <p:nvSpPr>
              <p:cNvPr id="105" name="Shape 831"/>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9050" cap="rnd" cmpd="sng">
                <a:solidFill>
                  <a:schemeClr val="tx1">
                    <a:lumMod val="75000"/>
                    <a:lumOff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200"/>
              </a:p>
            </p:txBody>
          </p:sp>
          <p:sp>
            <p:nvSpPr>
              <p:cNvPr id="106" name="Shape 832"/>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9050" cap="rnd" cmpd="sng">
                <a:solidFill>
                  <a:schemeClr val="tx1">
                    <a:lumMod val="75000"/>
                    <a:lumOff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200"/>
              </a:p>
            </p:txBody>
          </p:sp>
          <p:sp>
            <p:nvSpPr>
              <p:cNvPr id="107" name="Shape 833"/>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9050" cap="rnd" cmpd="sng">
                <a:solidFill>
                  <a:schemeClr val="tx1">
                    <a:lumMod val="75000"/>
                    <a:lumOff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200"/>
              </a:p>
            </p:txBody>
          </p:sp>
          <p:sp>
            <p:nvSpPr>
              <p:cNvPr id="108" name="Shape 834"/>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9050" cap="rnd" cmpd="sng">
                <a:solidFill>
                  <a:schemeClr val="tx1">
                    <a:lumMod val="75000"/>
                    <a:lumOff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200"/>
              </a:p>
            </p:txBody>
          </p:sp>
          <p:sp>
            <p:nvSpPr>
              <p:cNvPr id="109" name="Shape 835"/>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9050" cap="rnd" cmpd="sng">
                <a:solidFill>
                  <a:schemeClr val="tx1">
                    <a:lumMod val="75000"/>
                    <a:lumOff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200"/>
              </a:p>
            </p:txBody>
          </p:sp>
          <p:sp>
            <p:nvSpPr>
              <p:cNvPr id="110" name="Shape 836"/>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9050" cap="rnd" cmpd="sng">
                <a:solidFill>
                  <a:schemeClr val="tx1">
                    <a:lumMod val="75000"/>
                    <a:lumOff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200"/>
              </a:p>
            </p:txBody>
          </p:sp>
          <p:sp>
            <p:nvSpPr>
              <p:cNvPr id="111" name="Shape 837"/>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9050" cap="rnd" cmpd="sng">
                <a:solidFill>
                  <a:schemeClr val="tx1">
                    <a:lumMod val="75000"/>
                    <a:lumOff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200"/>
              </a:p>
            </p:txBody>
          </p:sp>
        </p:grpSp>
      </p:grpSp>
      <p:grpSp>
        <p:nvGrpSpPr>
          <p:cNvPr id="5" name="Grupo 4"/>
          <p:cNvGrpSpPr/>
          <p:nvPr/>
        </p:nvGrpSpPr>
        <p:grpSpPr>
          <a:xfrm>
            <a:off x="4589755" y="2465302"/>
            <a:ext cx="482602" cy="437584"/>
            <a:chOff x="4245088" y="1654147"/>
            <a:chExt cx="879399" cy="437584"/>
          </a:xfrm>
        </p:grpSpPr>
        <p:sp>
          <p:nvSpPr>
            <p:cNvPr id="95" name="Oval 15">
              <a:extLst>
                <a:ext uri="{FF2B5EF4-FFF2-40B4-BE49-F238E27FC236}">
                  <a16:creationId xmlns:a16="http://schemas.microsoft.com/office/drawing/2014/main" id="{38BCA8CA-A570-48FD-AAA9-4F1E44DE8205}"/>
                </a:ext>
              </a:extLst>
            </p:cNvPr>
            <p:cNvSpPr/>
            <p:nvPr/>
          </p:nvSpPr>
          <p:spPr>
            <a:xfrm>
              <a:off x="4245088" y="1654147"/>
              <a:ext cx="879399" cy="437584"/>
            </a:xfrm>
            <a:prstGeom prst="ellipse">
              <a:avLst/>
            </a:prstGeom>
            <a:solidFill>
              <a:srgbClr val="16A08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mn-cs"/>
              </a:endParaRPr>
            </a:p>
          </p:txBody>
        </p:sp>
        <p:pic>
          <p:nvPicPr>
            <p:cNvPr id="112" name="Picture 16" descr="Imagen relacionada"/>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4422996" y="1738172"/>
              <a:ext cx="501351" cy="24947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197717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106"/>
          <p:cNvGrpSpPr/>
          <p:nvPr/>
        </p:nvGrpSpPr>
        <p:grpSpPr>
          <a:xfrm>
            <a:off x="2659682" y="1795185"/>
            <a:ext cx="5282285" cy="923330"/>
            <a:chOff x="4113734" y="1419512"/>
            <a:chExt cx="7109038" cy="1242642"/>
          </a:xfrm>
        </p:grpSpPr>
        <p:sp>
          <p:nvSpPr>
            <p:cNvPr id="82"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3" name="TextBox 12"/>
            <p:cNvSpPr txBox="1"/>
            <p:nvPr/>
          </p:nvSpPr>
          <p:spPr>
            <a:xfrm>
              <a:off x="5486400" y="1419512"/>
              <a:ext cx="5736372" cy="1242642"/>
            </a:xfrm>
            <a:prstGeom prst="rect">
              <a:avLst/>
            </a:prstGeom>
            <a:noFill/>
          </p:spPr>
          <p:txBody>
            <a:bodyPr wrap="square" rtlCol="0" anchor="ctr">
              <a:spAutoFit/>
            </a:bodyPr>
            <a:lstStyle/>
            <a:p>
              <a:r>
                <a:rPr lang="es-ES" b="1" dirty="0"/>
                <a:t>Proyecto </a:t>
              </a:r>
            </a:p>
            <a:p>
              <a:r>
                <a:rPr lang="es-ES" dirty="0"/>
                <a:t>Gestión y sostenibilidad ambiental en el campus UTP</a:t>
              </a:r>
              <a:endParaRPr lang="es-CO" sz="1800" dirty="0"/>
            </a:p>
          </p:txBody>
        </p:sp>
        <p:sp>
          <p:nvSpPr>
            <p:cNvPr id="84"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grpSp>
        <p:nvGrpSpPr>
          <p:cNvPr id="85" name="Group 5"/>
          <p:cNvGrpSpPr/>
          <p:nvPr/>
        </p:nvGrpSpPr>
        <p:grpSpPr>
          <a:xfrm>
            <a:off x="3471107" y="4377344"/>
            <a:ext cx="6161306" cy="839118"/>
            <a:chOff x="4878898" y="3243971"/>
            <a:chExt cx="8289892" cy="1129014"/>
          </a:xfrm>
        </p:grpSpPr>
        <p:sp>
          <p:nvSpPr>
            <p:cNvPr id="86"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7" name="TextBox 20"/>
            <p:cNvSpPr txBox="1"/>
            <p:nvPr/>
          </p:nvSpPr>
          <p:spPr>
            <a:xfrm>
              <a:off x="6041519" y="3340856"/>
              <a:ext cx="7127271" cy="869624"/>
            </a:xfrm>
            <a:prstGeom prst="rect">
              <a:avLst/>
            </a:prstGeom>
            <a:noFill/>
          </p:spPr>
          <p:txBody>
            <a:bodyPr wrap="square" rtlCol="0" anchor="ctr">
              <a:spAutoFit/>
            </a:bodyPr>
            <a:lstStyle/>
            <a:p>
              <a:r>
                <a:rPr lang="es-MX" b="1" dirty="0"/>
                <a:t>Proyecto </a:t>
              </a:r>
            </a:p>
            <a:p>
              <a:r>
                <a:rPr lang="es-ES" dirty="0"/>
                <a:t>Gestión integral de la infraestructura física</a:t>
              </a:r>
              <a:endParaRPr lang="es-MX" sz="1800" dirty="0"/>
            </a:p>
          </p:txBody>
        </p:sp>
        <p:sp>
          <p:nvSpPr>
            <p:cNvPr id="88"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grpSp>
      <p:grpSp>
        <p:nvGrpSpPr>
          <p:cNvPr id="4" name="Grupo 3"/>
          <p:cNvGrpSpPr/>
          <p:nvPr/>
        </p:nvGrpSpPr>
        <p:grpSpPr>
          <a:xfrm>
            <a:off x="179512" y="2420888"/>
            <a:ext cx="3112173" cy="3112173"/>
            <a:chOff x="320020" y="2564903"/>
            <a:chExt cx="3112173" cy="3112173"/>
          </a:xfrm>
        </p:grpSpPr>
        <p:sp>
          <p:nvSpPr>
            <p:cNvPr id="166" name="Donut 2"/>
            <p:cNvSpPr/>
            <p:nvPr/>
          </p:nvSpPr>
          <p:spPr>
            <a:xfrm>
              <a:off x="467544" y="2708920"/>
              <a:ext cx="2829248" cy="2829248"/>
            </a:xfrm>
            <a:prstGeom prst="donut">
              <a:avLst>
                <a:gd name="adj" fmla="val 10687"/>
              </a:avLst>
            </a:prstGeom>
            <a:gradFill>
              <a:gsLst>
                <a:gs pos="16000">
                  <a:schemeClr val="bg1">
                    <a:lumMod val="9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67" name="Donut 101"/>
            <p:cNvSpPr/>
            <p:nvPr/>
          </p:nvSpPr>
          <p:spPr>
            <a:xfrm>
              <a:off x="320020" y="2564903"/>
              <a:ext cx="3112173" cy="3112173"/>
            </a:xfrm>
            <a:prstGeom prst="donut">
              <a:avLst>
                <a:gd name="adj" fmla="val 1514"/>
              </a:avLst>
            </a:prstGeom>
            <a:gradFill>
              <a:gsLst>
                <a:gs pos="16000">
                  <a:schemeClr val="bg1">
                    <a:lumMod val="8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76" name="TextBox 20"/>
            <p:cNvSpPr txBox="1"/>
            <p:nvPr/>
          </p:nvSpPr>
          <p:spPr>
            <a:xfrm>
              <a:off x="827584" y="3229526"/>
              <a:ext cx="2160240" cy="1754326"/>
            </a:xfrm>
            <a:prstGeom prst="rect">
              <a:avLst/>
            </a:prstGeom>
            <a:noFill/>
          </p:spPr>
          <p:txBody>
            <a:bodyPr wrap="square" rtlCol="0" anchor="ctr">
              <a:spAutoFit/>
            </a:bodyPr>
            <a:lstStyle/>
            <a:p>
              <a:pPr algn="ctr"/>
              <a:r>
                <a:rPr lang="es-MX" b="1" dirty="0">
                  <a:solidFill>
                    <a:schemeClr val="bg2">
                      <a:lumMod val="50000"/>
                    </a:schemeClr>
                  </a:solidFill>
                </a:rPr>
                <a:t>Programa 2</a:t>
              </a:r>
            </a:p>
            <a:p>
              <a:pPr algn="ctr"/>
              <a:r>
                <a:rPr lang="es-MX" b="1" dirty="0"/>
                <a:t>Gestión Integral para un Campus Sostenible,  inteligente e incluyente</a:t>
              </a:r>
            </a:p>
          </p:txBody>
        </p:sp>
      </p:grpSp>
      <p:sp>
        <p:nvSpPr>
          <p:cNvPr id="3" name="CuadroTexto 2"/>
          <p:cNvSpPr txBox="1"/>
          <p:nvPr/>
        </p:nvSpPr>
        <p:spPr>
          <a:xfrm>
            <a:off x="4051005" y="2737089"/>
            <a:ext cx="4922586" cy="584775"/>
          </a:xfrm>
          <a:prstGeom prst="rect">
            <a:avLst/>
          </a:prstGeom>
          <a:noFill/>
        </p:spPr>
        <p:txBody>
          <a:bodyPr wrap="square" rtlCol="0">
            <a:spAutoFit/>
          </a:bodyPr>
          <a:lstStyle/>
          <a:p>
            <a:pPr marL="285750" indent="-285750">
              <a:buFont typeface="Arial" panose="020B0604020202020204" pitchFamily="34" charset="0"/>
              <a:buChar char="•"/>
            </a:pPr>
            <a:r>
              <a:rPr lang="es-ES" sz="1600" dirty="0">
                <a:solidFill>
                  <a:schemeClr val="accent2">
                    <a:lumMod val="75000"/>
                  </a:schemeClr>
                </a:solidFill>
              </a:rPr>
              <a:t>Gestión de Áreas Naturales y Aulas Vivas del Campus</a:t>
            </a:r>
          </a:p>
          <a:p>
            <a:pPr marL="285750" indent="-285750">
              <a:buFont typeface="Arial" panose="020B0604020202020204" pitchFamily="34" charset="0"/>
              <a:buChar char="•"/>
            </a:pPr>
            <a:r>
              <a:rPr lang="es-ES" sz="1600" dirty="0">
                <a:solidFill>
                  <a:schemeClr val="accent2">
                    <a:lumMod val="75000"/>
                  </a:schemeClr>
                </a:solidFill>
              </a:rPr>
              <a:t>Gestión Ambiental Universitaria</a:t>
            </a:r>
          </a:p>
        </p:txBody>
      </p:sp>
      <p:sp>
        <p:nvSpPr>
          <p:cNvPr id="28" name="CuadroTexto 27"/>
          <p:cNvSpPr txBox="1"/>
          <p:nvPr/>
        </p:nvSpPr>
        <p:spPr>
          <a:xfrm>
            <a:off x="4051005" y="5313371"/>
            <a:ext cx="4922586" cy="1077218"/>
          </a:xfrm>
          <a:prstGeom prst="rect">
            <a:avLst/>
          </a:prstGeom>
          <a:noFill/>
        </p:spPr>
        <p:txBody>
          <a:bodyPr wrap="square" rtlCol="0">
            <a:spAutoFit/>
          </a:bodyPr>
          <a:lstStyle/>
          <a:p>
            <a:pPr marL="285750" indent="-285750">
              <a:buFont typeface="Arial" panose="020B0604020202020204" pitchFamily="34" charset="0"/>
              <a:buChar char="•"/>
            </a:pPr>
            <a:r>
              <a:rPr lang="es-ES" sz="1600" dirty="0">
                <a:solidFill>
                  <a:schemeClr val="accent2">
                    <a:lumMod val="75000"/>
                  </a:schemeClr>
                </a:solidFill>
              </a:rPr>
              <a:t>Gerencia Integral del Campus</a:t>
            </a:r>
          </a:p>
          <a:p>
            <a:pPr marL="285750" indent="-285750">
              <a:buFont typeface="Arial" panose="020B0604020202020204" pitchFamily="34" charset="0"/>
              <a:buChar char="•"/>
            </a:pPr>
            <a:r>
              <a:rPr lang="es-ES" sz="1600" dirty="0">
                <a:solidFill>
                  <a:schemeClr val="accent2">
                    <a:lumMod val="75000"/>
                  </a:schemeClr>
                </a:solidFill>
              </a:rPr>
              <a:t>Fortalecimiento de la infraestructura Física</a:t>
            </a:r>
          </a:p>
          <a:p>
            <a:pPr marL="285750" indent="-285750">
              <a:buFont typeface="Arial" panose="020B0604020202020204" pitchFamily="34" charset="0"/>
              <a:buChar char="•"/>
            </a:pPr>
            <a:r>
              <a:rPr lang="es-ES" sz="1600" dirty="0">
                <a:solidFill>
                  <a:schemeClr val="accent2">
                    <a:lumMod val="75000"/>
                  </a:schemeClr>
                </a:solidFill>
              </a:rPr>
              <a:t>Fortalecimiento de la Sostenibilidad y gestión del riesgo del campus (Mantenimiento Institucional)</a:t>
            </a:r>
          </a:p>
        </p:txBody>
      </p:sp>
      <p:sp>
        <p:nvSpPr>
          <p:cNvPr id="18" name="Título 1"/>
          <p:cNvSpPr>
            <a:spLocks noGrp="1"/>
          </p:cNvSpPr>
          <p:nvPr>
            <p:ph type="title"/>
          </p:nvPr>
        </p:nvSpPr>
        <p:spPr>
          <a:xfrm>
            <a:off x="468652" y="706497"/>
            <a:ext cx="8229600" cy="749905"/>
          </a:xfrm>
        </p:spPr>
        <p:txBody>
          <a:bodyPr/>
          <a:lstStyle/>
          <a:p>
            <a:r>
              <a:rPr lang="es-CO" sz="3200" dirty="0"/>
              <a:t>Proyectos y Planes Operativos</a:t>
            </a:r>
            <a:br>
              <a:rPr lang="es-CO" sz="3200" dirty="0"/>
            </a:br>
            <a:r>
              <a:rPr lang="es-CO" sz="3200" dirty="0"/>
              <a:t>del programa 2</a:t>
            </a:r>
            <a:br>
              <a:rPr lang="es-ES" sz="3200" dirty="0">
                <a:solidFill>
                  <a:srgbClr val="C00000"/>
                </a:solidFill>
                <a:cs typeface="Arial" panose="020B0604020202020204" pitchFamily="34" charset="0"/>
              </a:rPr>
            </a:br>
            <a:r>
              <a:rPr lang="es-CO" sz="3200" b="1" dirty="0"/>
              <a:t> </a:t>
            </a:r>
            <a:endParaRPr lang="es-CO" sz="3200" b="1" dirty="0">
              <a:solidFill>
                <a:srgbClr val="FF0000"/>
              </a:solidFill>
            </a:endParaRPr>
          </a:p>
        </p:txBody>
      </p:sp>
    </p:spTree>
    <p:extLst>
      <p:ext uri="{BB962C8B-B14F-4D97-AF65-F5344CB8AC3E}">
        <p14:creationId xmlns:p14="http://schemas.microsoft.com/office/powerpoint/2010/main" val="10477718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5850467"/>
            <a:ext cx="9144000" cy="1007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angle 9"/>
          <p:cNvSpPr/>
          <p:nvPr/>
        </p:nvSpPr>
        <p:spPr>
          <a:xfrm rot="297575">
            <a:off x="79982" y="1652925"/>
            <a:ext cx="8817092" cy="610439"/>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4" name="Rectangle 10"/>
          <p:cNvSpPr/>
          <p:nvPr/>
        </p:nvSpPr>
        <p:spPr>
          <a:xfrm>
            <a:off x="144323" y="1233923"/>
            <a:ext cx="8889609" cy="1166831"/>
          </a:xfrm>
          <a:prstGeom prst="rect">
            <a:avLst/>
          </a:prstGeom>
          <a:solidFill>
            <a:schemeClr val="accent2">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100" kern="0" dirty="0">
              <a:solidFill>
                <a:schemeClr val="bg1"/>
              </a:solidFill>
              <a:latin typeface="Arial" panose="020B0604020202020204" pitchFamily="34" charset="0"/>
              <a:cs typeface="Arial" panose="020B0604020202020204" pitchFamily="34" charset="0"/>
            </a:endParaRPr>
          </a:p>
        </p:txBody>
      </p:sp>
      <p:sp>
        <p:nvSpPr>
          <p:cNvPr id="15" name="Rounded Rectangle 5"/>
          <p:cNvSpPr/>
          <p:nvPr/>
        </p:nvSpPr>
        <p:spPr>
          <a:xfrm>
            <a:off x="59267" y="964328"/>
            <a:ext cx="2814814" cy="361486"/>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rgbClr val="002060"/>
                </a:solidFill>
                <a:latin typeface="Arial" panose="020B0604020202020204" pitchFamily="34" charset="0"/>
                <a:cs typeface="Arial" panose="020B0604020202020204" pitchFamily="34" charset="0"/>
              </a:rPr>
              <a:t>Descripción del programa</a:t>
            </a:r>
          </a:p>
        </p:txBody>
      </p:sp>
      <p:sp>
        <p:nvSpPr>
          <p:cNvPr id="16" name="TextBox 6"/>
          <p:cNvSpPr txBox="1"/>
          <p:nvPr/>
        </p:nvSpPr>
        <p:spPr>
          <a:xfrm>
            <a:off x="144323" y="1438561"/>
            <a:ext cx="8742596" cy="1077218"/>
          </a:xfrm>
          <a:prstGeom prst="rect">
            <a:avLst/>
          </a:prstGeom>
          <a:noFill/>
        </p:spPr>
        <p:txBody>
          <a:bodyPr wrap="square" rtlCol="0">
            <a:spAutoFit/>
          </a:bodyPr>
          <a:lstStyle/>
          <a:p>
            <a:pPr lvl="0" algn="just"/>
            <a:r>
              <a:rPr lang="es-MX" sz="1600" kern="0" dirty="0">
                <a:solidFill>
                  <a:schemeClr val="bg1"/>
                </a:solidFill>
                <a:cs typeface="Arial" pitchFamily="34" charset="0"/>
              </a:rPr>
              <a:t>El programa está compuesto por dos proyectos a través de los cuales se busca fortalecer la financiación Institucional con la diversificación de fuentes de ingresos, el manejo adecuado de recursos, la racionalización de procesos y la generación de una cultura de gasto responsable y sostenible.</a:t>
            </a:r>
          </a:p>
          <a:p>
            <a:pPr lvl="0" algn="just"/>
            <a:endParaRPr lang="es-CO" sz="1600" kern="0" dirty="0">
              <a:solidFill>
                <a:schemeClr val="bg1"/>
              </a:solidFill>
              <a:latin typeface="Arial" panose="020B0604020202020204" pitchFamily="34" charset="0"/>
              <a:cs typeface="Arial" panose="020B0604020202020204" pitchFamily="34" charset="0"/>
            </a:endParaRPr>
          </a:p>
        </p:txBody>
      </p:sp>
      <p:sp>
        <p:nvSpPr>
          <p:cNvPr id="4" name="Rectángulo 3"/>
          <p:cNvSpPr/>
          <p:nvPr/>
        </p:nvSpPr>
        <p:spPr>
          <a:xfrm>
            <a:off x="59267" y="64684"/>
            <a:ext cx="1801845"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2" name="Group 106"/>
          <p:cNvGrpSpPr/>
          <p:nvPr/>
        </p:nvGrpSpPr>
        <p:grpSpPr>
          <a:xfrm>
            <a:off x="37460" y="34815"/>
            <a:ext cx="5233295" cy="833754"/>
            <a:chOff x="4113734" y="1462930"/>
            <a:chExt cx="7043108" cy="1122088"/>
          </a:xfrm>
        </p:grpSpPr>
        <p:sp>
          <p:nvSpPr>
            <p:cNvPr id="2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Arial" panose="020B0604020202020204" pitchFamily="34" charset="0"/>
                <a:cs typeface="Arial" panose="020B0604020202020204" pitchFamily="34" charset="0"/>
              </a:endParaRPr>
            </a:p>
          </p:txBody>
        </p:sp>
        <p:sp>
          <p:nvSpPr>
            <p:cNvPr id="25"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3</a:t>
              </a:r>
            </a:p>
          </p:txBody>
        </p:sp>
      </p:grpSp>
      <p:sp>
        <p:nvSpPr>
          <p:cNvPr id="27" name="Rounded Rectangle 5"/>
          <p:cNvSpPr/>
          <p:nvPr/>
        </p:nvSpPr>
        <p:spPr>
          <a:xfrm>
            <a:off x="293080" y="3115139"/>
            <a:ext cx="1975986" cy="533994"/>
          </a:xfrm>
          <a:prstGeom prst="roundRect">
            <a:avLst>
              <a:gd name="adj" fmla="val 50000"/>
            </a:avLst>
          </a:prstGeom>
          <a:solidFill>
            <a:schemeClr val="bg1"/>
          </a:solidFill>
          <a:ln>
            <a:solidFill>
              <a:schemeClr val="accent1">
                <a:lumMod val="75000"/>
              </a:schemeClr>
            </a:solid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rgbClr val="002060"/>
                </a:solidFill>
                <a:latin typeface="Arial" panose="020B0604020202020204" pitchFamily="34" charset="0"/>
                <a:cs typeface="Arial" panose="020B0604020202020204" pitchFamily="34" charset="0"/>
              </a:rPr>
              <a:t>Apuestas Estratégicas</a:t>
            </a:r>
          </a:p>
        </p:txBody>
      </p:sp>
      <p:sp>
        <p:nvSpPr>
          <p:cNvPr id="2" name="Rectángulo 1"/>
          <p:cNvSpPr/>
          <p:nvPr/>
        </p:nvSpPr>
        <p:spPr>
          <a:xfrm>
            <a:off x="897040" y="98312"/>
            <a:ext cx="7349919" cy="646331"/>
          </a:xfrm>
          <a:prstGeom prst="rect">
            <a:avLst/>
          </a:prstGeom>
        </p:spPr>
        <p:txBody>
          <a:bodyPr wrap="square">
            <a:spAutoFit/>
          </a:bodyPr>
          <a:lstStyle/>
          <a:p>
            <a:r>
              <a:rPr lang="es-CO" b="1" dirty="0">
                <a:solidFill>
                  <a:schemeClr val="bg2">
                    <a:lumMod val="50000"/>
                  </a:schemeClr>
                </a:solidFill>
              </a:rPr>
              <a:t>Programa 3 </a:t>
            </a:r>
          </a:p>
          <a:p>
            <a:r>
              <a:rPr lang="es-CO" b="1" dirty="0"/>
              <a:t>Sostenibilidad Financiera</a:t>
            </a:r>
          </a:p>
        </p:txBody>
      </p:sp>
      <p:graphicFrame>
        <p:nvGraphicFramePr>
          <p:cNvPr id="12" name="Tabla 11"/>
          <p:cNvGraphicFramePr>
            <a:graphicFrameLocks noGrp="1"/>
          </p:cNvGraphicFramePr>
          <p:nvPr>
            <p:extLst>
              <p:ext uri="{D42A27DB-BD31-4B8C-83A1-F6EECF244321}">
                <p14:modId xmlns:p14="http://schemas.microsoft.com/office/powerpoint/2010/main" val="1894957298"/>
              </p:ext>
            </p:extLst>
          </p:nvPr>
        </p:nvGraphicFramePr>
        <p:xfrm>
          <a:off x="72160" y="4718042"/>
          <a:ext cx="8999677" cy="1675935"/>
        </p:xfrm>
        <a:graphic>
          <a:graphicData uri="http://schemas.openxmlformats.org/drawingml/2006/table">
            <a:tbl>
              <a:tblPr firstRow="1" firstCol="1" bandRow="1">
                <a:tableStyleId>{3B4B98B0-60AC-42C2-AFA5-B58CD77FA1E5}</a:tableStyleId>
              </a:tblPr>
              <a:tblGrid>
                <a:gridCol w="2539909">
                  <a:extLst>
                    <a:ext uri="{9D8B030D-6E8A-4147-A177-3AD203B41FA5}">
                      <a16:colId xmlns:a16="http://schemas.microsoft.com/office/drawing/2014/main" val="3349873158"/>
                    </a:ext>
                  </a:extLst>
                </a:gridCol>
                <a:gridCol w="1669971">
                  <a:extLst>
                    <a:ext uri="{9D8B030D-6E8A-4147-A177-3AD203B41FA5}">
                      <a16:colId xmlns:a16="http://schemas.microsoft.com/office/drawing/2014/main" val="2043317098"/>
                    </a:ext>
                  </a:extLst>
                </a:gridCol>
                <a:gridCol w="1556684">
                  <a:extLst>
                    <a:ext uri="{9D8B030D-6E8A-4147-A177-3AD203B41FA5}">
                      <a16:colId xmlns:a16="http://schemas.microsoft.com/office/drawing/2014/main" val="3405429193"/>
                    </a:ext>
                  </a:extLst>
                </a:gridCol>
                <a:gridCol w="1086258">
                  <a:extLst>
                    <a:ext uri="{9D8B030D-6E8A-4147-A177-3AD203B41FA5}">
                      <a16:colId xmlns:a16="http://schemas.microsoft.com/office/drawing/2014/main" val="2359458262"/>
                    </a:ext>
                  </a:extLst>
                </a:gridCol>
                <a:gridCol w="992172">
                  <a:extLst>
                    <a:ext uri="{9D8B030D-6E8A-4147-A177-3AD203B41FA5}">
                      <a16:colId xmlns:a16="http://schemas.microsoft.com/office/drawing/2014/main" val="1555395791"/>
                    </a:ext>
                  </a:extLst>
                </a:gridCol>
                <a:gridCol w="1154683">
                  <a:extLst>
                    <a:ext uri="{9D8B030D-6E8A-4147-A177-3AD203B41FA5}">
                      <a16:colId xmlns:a16="http://schemas.microsoft.com/office/drawing/2014/main" val="2963958973"/>
                    </a:ext>
                  </a:extLst>
                </a:gridCol>
              </a:tblGrid>
              <a:tr h="187129">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Unidad de medida del 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gridSpan="4">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Metas</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61189851"/>
                  </a:ext>
                </a:extLst>
              </a:tr>
              <a:tr h="187129">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2020</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2022</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2025</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2028</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548975328"/>
                  </a:ext>
                </a:extLst>
              </a:tr>
              <a:tr h="309160">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Equilibrio Financiero</a:t>
                      </a:r>
                    </a:p>
                  </a:txBody>
                  <a:tcPr marL="3732" marR="3732" marT="3732" marB="0" anchor="ct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Índice</a:t>
                      </a:r>
                    </a:p>
                  </a:txBody>
                  <a:tcPr marL="3732" marR="3732" marT="3732" marB="0" anchor="ct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&gt; = 1</a:t>
                      </a:r>
                    </a:p>
                  </a:txBody>
                  <a:tcPr marL="3732" marR="3732" marT="3732" marB="0" anchor="ct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&gt; = 1</a:t>
                      </a:r>
                    </a:p>
                  </a:txBody>
                  <a:tcPr marL="3732" marR="3732" marT="3732" marB="0" anchor="ct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&gt; = 1</a:t>
                      </a:r>
                    </a:p>
                  </a:txBody>
                  <a:tcPr marL="3732" marR="3732" marT="3732" marB="0" anchor="ct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&gt; = 1</a:t>
                      </a:r>
                    </a:p>
                  </a:txBody>
                  <a:tcPr marL="3732" marR="3732" marT="3732" marB="0" anchor="ctr"/>
                </a:tc>
                <a:extLst>
                  <a:ext uri="{0D108BD9-81ED-4DB2-BD59-A6C34878D82A}">
                    <a16:rowId xmlns:a16="http://schemas.microsoft.com/office/drawing/2014/main" val="842798677"/>
                  </a:ext>
                </a:extLst>
              </a:tr>
              <a:tr h="430108">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Capacidad de financiación</a:t>
                      </a:r>
                    </a:p>
                  </a:txBody>
                  <a:tcPr marL="3732" marR="3732" marT="3732" marB="0" anchor="ct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Índice</a:t>
                      </a:r>
                    </a:p>
                  </a:txBody>
                  <a:tcPr marL="3732" marR="3732" marT="3732" marB="0" anchor="ct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&gt; = 0,8</a:t>
                      </a:r>
                    </a:p>
                  </a:txBody>
                  <a:tcPr marL="3732" marR="3732" marT="3732" marB="0" anchor="ct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&gt; = 0,8</a:t>
                      </a:r>
                    </a:p>
                  </a:txBody>
                  <a:tcPr marL="3732" marR="3732" marT="3732" marB="0" anchor="ct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&gt; = 0,8</a:t>
                      </a:r>
                    </a:p>
                  </a:txBody>
                  <a:tcPr marL="3732" marR="3732" marT="3732" marB="0" anchor="ct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&gt; = 0,8</a:t>
                      </a:r>
                    </a:p>
                  </a:txBody>
                  <a:tcPr marL="3732" marR="3732" marT="3732" marB="0" anchor="ctr"/>
                </a:tc>
                <a:extLst>
                  <a:ext uri="{0D108BD9-81ED-4DB2-BD59-A6C34878D82A}">
                    <a16:rowId xmlns:a16="http://schemas.microsoft.com/office/drawing/2014/main" val="1743020706"/>
                  </a:ext>
                </a:extLst>
              </a:tr>
              <a:tr h="516043">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Índice de liquidez</a:t>
                      </a:r>
                    </a:p>
                  </a:txBody>
                  <a:tcPr marL="3732" marR="3732" marT="3732" marB="0" anchor="ctr"/>
                </a:tc>
                <a:tc>
                  <a:txBody>
                    <a:bodyPr/>
                    <a:lstStyle/>
                    <a:p>
                      <a:pPr algn="ctr" fontAlgn="ctr"/>
                      <a:r>
                        <a:rPr lang="es-CO" sz="1400" b="0" i="0" u="none" strike="noStrike">
                          <a:solidFill>
                            <a:srgbClr val="000000"/>
                          </a:solidFill>
                          <a:effectLst/>
                          <a:latin typeface="Arial" panose="020B0604020202020204" pitchFamily="34" charset="0"/>
                          <a:cs typeface="Arial" panose="020B0604020202020204" pitchFamily="34" charset="0"/>
                        </a:rPr>
                        <a:t>Índice</a:t>
                      </a:r>
                    </a:p>
                  </a:txBody>
                  <a:tcPr marL="3732" marR="3732" marT="3732" marB="0" anchor="ct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&gt; = 2</a:t>
                      </a:r>
                    </a:p>
                  </a:txBody>
                  <a:tcPr marL="3732" marR="3732" marT="3732" marB="0" anchor="ct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&gt; = 2</a:t>
                      </a:r>
                    </a:p>
                  </a:txBody>
                  <a:tcPr marL="3732" marR="3732" marT="3732" marB="0" anchor="ct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&gt; = 2</a:t>
                      </a:r>
                    </a:p>
                  </a:txBody>
                  <a:tcPr marL="3732" marR="3732" marT="3732" marB="0" anchor="ct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&gt; = 2</a:t>
                      </a:r>
                    </a:p>
                  </a:txBody>
                  <a:tcPr marL="3732" marR="3732" marT="3732" marB="0" anchor="ctr"/>
                </a:tc>
                <a:extLst>
                  <a:ext uri="{0D108BD9-81ED-4DB2-BD59-A6C34878D82A}">
                    <a16:rowId xmlns:a16="http://schemas.microsoft.com/office/drawing/2014/main" val="10004"/>
                  </a:ext>
                </a:extLst>
              </a:tr>
            </a:tbl>
          </a:graphicData>
        </a:graphic>
      </p:graphicFrame>
      <p:graphicFrame>
        <p:nvGraphicFramePr>
          <p:cNvPr id="10" name="Diagrama 9"/>
          <p:cNvGraphicFramePr/>
          <p:nvPr>
            <p:extLst>
              <p:ext uri="{D42A27DB-BD31-4B8C-83A1-F6EECF244321}">
                <p14:modId xmlns:p14="http://schemas.microsoft.com/office/powerpoint/2010/main" val="1524469562"/>
              </p:ext>
            </p:extLst>
          </p:nvPr>
        </p:nvGraphicFramePr>
        <p:xfrm>
          <a:off x="2528451" y="2589087"/>
          <a:ext cx="6358468" cy="1603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85627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106"/>
          <p:cNvGrpSpPr/>
          <p:nvPr/>
        </p:nvGrpSpPr>
        <p:grpSpPr>
          <a:xfrm>
            <a:off x="2659682" y="1827446"/>
            <a:ext cx="5282285" cy="833754"/>
            <a:chOff x="4113734" y="1462930"/>
            <a:chExt cx="7109038" cy="1122088"/>
          </a:xfrm>
        </p:grpSpPr>
        <p:sp>
          <p:nvSpPr>
            <p:cNvPr id="82"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3" name="TextBox 12"/>
            <p:cNvSpPr txBox="1"/>
            <p:nvPr/>
          </p:nvSpPr>
          <p:spPr>
            <a:xfrm>
              <a:off x="5486400" y="1605908"/>
              <a:ext cx="5736372" cy="869849"/>
            </a:xfrm>
            <a:prstGeom prst="rect">
              <a:avLst/>
            </a:prstGeom>
            <a:noFill/>
          </p:spPr>
          <p:txBody>
            <a:bodyPr wrap="square" rtlCol="0" anchor="ctr">
              <a:spAutoFit/>
            </a:bodyPr>
            <a:lstStyle/>
            <a:p>
              <a:r>
                <a:rPr lang="es-ES" b="1" dirty="0"/>
                <a:t>Proyecto </a:t>
              </a:r>
            </a:p>
            <a:p>
              <a:r>
                <a:rPr lang="es-ES" dirty="0"/>
                <a:t>Eficiencia en el uso de los recursos</a:t>
              </a:r>
              <a:endParaRPr lang="es-CO" sz="1800" dirty="0"/>
            </a:p>
          </p:txBody>
        </p:sp>
        <p:sp>
          <p:nvSpPr>
            <p:cNvPr id="84"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grpSp>
        <p:nvGrpSpPr>
          <p:cNvPr id="85" name="Group 5"/>
          <p:cNvGrpSpPr/>
          <p:nvPr/>
        </p:nvGrpSpPr>
        <p:grpSpPr>
          <a:xfrm>
            <a:off x="3471107" y="4377344"/>
            <a:ext cx="6161306" cy="839118"/>
            <a:chOff x="4878898" y="3243971"/>
            <a:chExt cx="8289892" cy="1129014"/>
          </a:xfrm>
        </p:grpSpPr>
        <p:sp>
          <p:nvSpPr>
            <p:cNvPr id="86"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7" name="TextBox 20"/>
            <p:cNvSpPr txBox="1"/>
            <p:nvPr/>
          </p:nvSpPr>
          <p:spPr>
            <a:xfrm>
              <a:off x="6041519" y="3340856"/>
              <a:ext cx="7127271" cy="869624"/>
            </a:xfrm>
            <a:prstGeom prst="rect">
              <a:avLst/>
            </a:prstGeom>
            <a:noFill/>
          </p:spPr>
          <p:txBody>
            <a:bodyPr wrap="square" rtlCol="0" anchor="ctr">
              <a:spAutoFit/>
            </a:bodyPr>
            <a:lstStyle/>
            <a:p>
              <a:r>
                <a:rPr lang="es-MX" b="1" dirty="0"/>
                <a:t>Proyecto </a:t>
              </a:r>
            </a:p>
            <a:p>
              <a:r>
                <a:rPr lang="es-ES" dirty="0"/>
                <a:t>Gestión y sostenibilidad de recurso</a:t>
              </a:r>
              <a:endParaRPr lang="es-MX" sz="1800" dirty="0"/>
            </a:p>
          </p:txBody>
        </p:sp>
        <p:sp>
          <p:nvSpPr>
            <p:cNvPr id="88"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grpSp>
      <p:grpSp>
        <p:nvGrpSpPr>
          <p:cNvPr id="4" name="Grupo 3"/>
          <p:cNvGrpSpPr/>
          <p:nvPr/>
        </p:nvGrpSpPr>
        <p:grpSpPr>
          <a:xfrm>
            <a:off x="179512" y="2420888"/>
            <a:ext cx="3112173" cy="3112173"/>
            <a:chOff x="320020" y="2564903"/>
            <a:chExt cx="3112173" cy="3112173"/>
          </a:xfrm>
        </p:grpSpPr>
        <p:sp>
          <p:nvSpPr>
            <p:cNvPr id="166" name="Donut 2"/>
            <p:cNvSpPr/>
            <p:nvPr/>
          </p:nvSpPr>
          <p:spPr>
            <a:xfrm>
              <a:off x="467544" y="2708920"/>
              <a:ext cx="2829248" cy="2829248"/>
            </a:xfrm>
            <a:prstGeom prst="donut">
              <a:avLst>
                <a:gd name="adj" fmla="val 10687"/>
              </a:avLst>
            </a:prstGeom>
            <a:gradFill>
              <a:gsLst>
                <a:gs pos="16000">
                  <a:schemeClr val="bg1">
                    <a:lumMod val="9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67" name="Donut 101"/>
            <p:cNvSpPr/>
            <p:nvPr/>
          </p:nvSpPr>
          <p:spPr>
            <a:xfrm>
              <a:off x="320020" y="2564903"/>
              <a:ext cx="3112173" cy="3112173"/>
            </a:xfrm>
            <a:prstGeom prst="donut">
              <a:avLst>
                <a:gd name="adj" fmla="val 1514"/>
              </a:avLst>
            </a:prstGeom>
            <a:gradFill>
              <a:gsLst>
                <a:gs pos="16000">
                  <a:schemeClr val="bg1">
                    <a:lumMod val="8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76" name="TextBox 20"/>
            <p:cNvSpPr txBox="1"/>
            <p:nvPr/>
          </p:nvSpPr>
          <p:spPr>
            <a:xfrm>
              <a:off x="795986" y="3598029"/>
              <a:ext cx="2160240" cy="923330"/>
            </a:xfrm>
            <a:prstGeom prst="rect">
              <a:avLst/>
            </a:prstGeom>
            <a:noFill/>
          </p:spPr>
          <p:txBody>
            <a:bodyPr wrap="square" rtlCol="0" anchor="ctr">
              <a:spAutoFit/>
            </a:bodyPr>
            <a:lstStyle/>
            <a:p>
              <a:pPr algn="ctr"/>
              <a:r>
                <a:rPr lang="es-CO" b="1" dirty="0">
                  <a:solidFill>
                    <a:schemeClr val="bg2">
                      <a:lumMod val="50000"/>
                    </a:schemeClr>
                  </a:solidFill>
                  <a:latin typeface="Arial" panose="020B0604020202020204" pitchFamily="34" charset="0"/>
                  <a:cs typeface="Arial" panose="020B0604020202020204" pitchFamily="34" charset="0"/>
                </a:rPr>
                <a:t>Programa 3</a:t>
              </a:r>
            </a:p>
            <a:p>
              <a:pPr algn="ctr"/>
              <a:r>
                <a:rPr lang="es-CO" b="1" dirty="0">
                  <a:latin typeface="Arial" panose="020B0604020202020204" pitchFamily="34" charset="0"/>
                  <a:cs typeface="Arial" panose="020B0604020202020204" pitchFamily="34" charset="0"/>
                </a:rPr>
                <a:t>Sostenibilidad Financiera</a:t>
              </a:r>
            </a:p>
          </p:txBody>
        </p:sp>
      </p:grpSp>
      <p:sp>
        <p:nvSpPr>
          <p:cNvPr id="3" name="CuadroTexto 2"/>
          <p:cNvSpPr txBox="1"/>
          <p:nvPr/>
        </p:nvSpPr>
        <p:spPr>
          <a:xfrm>
            <a:off x="4051005" y="2737089"/>
            <a:ext cx="4922586" cy="830997"/>
          </a:xfrm>
          <a:prstGeom prst="rect">
            <a:avLst/>
          </a:prstGeom>
          <a:noFill/>
        </p:spPr>
        <p:txBody>
          <a:bodyPr wrap="square" rtlCol="0">
            <a:spAutoFit/>
          </a:bodyPr>
          <a:lstStyle/>
          <a:p>
            <a:pPr marL="285750" indent="-285750">
              <a:buFont typeface="Arial" panose="020B0604020202020204" pitchFamily="34" charset="0"/>
              <a:buChar char="•"/>
            </a:pPr>
            <a:r>
              <a:rPr lang="es-ES" sz="1600" dirty="0">
                <a:solidFill>
                  <a:schemeClr val="accent2">
                    <a:lumMod val="75000"/>
                  </a:schemeClr>
                </a:solidFill>
              </a:rPr>
              <a:t>Optimización de ingresos</a:t>
            </a:r>
          </a:p>
          <a:p>
            <a:pPr marL="285750" indent="-285750">
              <a:buFont typeface="Arial" panose="020B0604020202020204" pitchFamily="34" charset="0"/>
              <a:buChar char="•"/>
            </a:pPr>
            <a:r>
              <a:rPr lang="es-ES" sz="1600" dirty="0">
                <a:solidFill>
                  <a:schemeClr val="accent2">
                    <a:lumMod val="75000"/>
                  </a:schemeClr>
                </a:solidFill>
              </a:rPr>
              <a:t>Manejo eficiente de los recursos</a:t>
            </a:r>
          </a:p>
          <a:p>
            <a:pPr marL="285750" indent="-285750">
              <a:buFont typeface="Arial" panose="020B0604020202020204" pitchFamily="34" charset="0"/>
              <a:buChar char="•"/>
            </a:pPr>
            <a:r>
              <a:rPr lang="es-ES" sz="1600" dirty="0">
                <a:solidFill>
                  <a:schemeClr val="accent2">
                    <a:lumMod val="75000"/>
                  </a:schemeClr>
                </a:solidFill>
              </a:rPr>
              <a:t>Educación financiera</a:t>
            </a:r>
          </a:p>
        </p:txBody>
      </p:sp>
      <p:sp>
        <p:nvSpPr>
          <p:cNvPr id="28" name="CuadroTexto 27"/>
          <p:cNvSpPr txBox="1"/>
          <p:nvPr/>
        </p:nvSpPr>
        <p:spPr>
          <a:xfrm>
            <a:off x="4051005" y="5313371"/>
            <a:ext cx="4922586" cy="830997"/>
          </a:xfrm>
          <a:prstGeom prst="rect">
            <a:avLst/>
          </a:prstGeom>
          <a:noFill/>
        </p:spPr>
        <p:txBody>
          <a:bodyPr wrap="square" rtlCol="0">
            <a:spAutoFit/>
          </a:bodyPr>
          <a:lstStyle/>
          <a:p>
            <a:pPr marL="285750" indent="-285750">
              <a:buFont typeface="Arial" panose="020B0604020202020204" pitchFamily="34" charset="0"/>
              <a:buChar char="•"/>
            </a:pPr>
            <a:r>
              <a:rPr lang="es-ES" sz="1600" dirty="0">
                <a:solidFill>
                  <a:schemeClr val="accent2">
                    <a:lumMod val="75000"/>
                  </a:schemeClr>
                </a:solidFill>
              </a:rPr>
              <a:t>Gestión de recursos para funcionamiento e inversión</a:t>
            </a:r>
          </a:p>
          <a:p>
            <a:pPr marL="285750" indent="-285750">
              <a:buFont typeface="Arial" panose="020B0604020202020204" pitchFamily="34" charset="0"/>
              <a:buChar char="•"/>
            </a:pPr>
            <a:r>
              <a:rPr lang="es-ES" sz="1600" dirty="0">
                <a:solidFill>
                  <a:schemeClr val="accent2">
                    <a:lumMod val="75000"/>
                  </a:schemeClr>
                </a:solidFill>
              </a:rPr>
              <a:t>Monitoreo a Proyectos de ley de impacto financiero</a:t>
            </a:r>
          </a:p>
          <a:p>
            <a:pPr marL="285750" indent="-285750">
              <a:buFont typeface="Arial" panose="020B0604020202020204" pitchFamily="34" charset="0"/>
              <a:buChar char="•"/>
            </a:pPr>
            <a:r>
              <a:rPr lang="es-ES" sz="1600" dirty="0">
                <a:solidFill>
                  <a:schemeClr val="accent2">
                    <a:lumMod val="75000"/>
                  </a:schemeClr>
                </a:solidFill>
              </a:rPr>
              <a:t>Gestión de fuentes de financiación alternativas</a:t>
            </a:r>
          </a:p>
        </p:txBody>
      </p:sp>
      <p:sp>
        <p:nvSpPr>
          <p:cNvPr id="18" name="Título 1"/>
          <p:cNvSpPr>
            <a:spLocks noGrp="1"/>
          </p:cNvSpPr>
          <p:nvPr>
            <p:ph type="title"/>
          </p:nvPr>
        </p:nvSpPr>
        <p:spPr>
          <a:xfrm>
            <a:off x="467544" y="651295"/>
            <a:ext cx="8229600" cy="749905"/>
          </a:xfrm>
        </p:spPr>
        <p:txBody>
          <a:bodyPr/>
          <a:lstStyle/>
          <a:p>
            <a:r>
              <a:rPr lang="es-CO" sz="3200" dirty="0"/>
              <a:t>Proyectos y Planes Operativos</a:t>
            </a:r>
            <a:br>
              <a:rPr lang="es-CO" sz="3200" dirty="0"/>
            </a:br>
            <a:r>
              <a:rPr lang="es-CO" sz="3200" dirty="0"/>
              <a:t>del programa 3</a:t>
            </a:r>
            <a:br>
              <a:rPr lang="es-ES" sz="3200" dirty="0">
                <a:solidFill>
                  <a:srgbClr val="C00000"/>
                </a:solidFill>
                <a:cs typeface="Arial" panose="020B0604020202020204" pitchFamily="34" charset="0"/>
              </a:rPr>
            </a:br>
            <a:r>
              <a:rPr lang="es-CO" sz="3200" b="1" dirty="0"/>
              <a:t> </a:t>
            </a:r>
            <a:endParaRPr lang="es-CO" sz="3200" b="1" dirty="0">
              <a:solidFill>
                <a:srgbClr val="FF0000"/>
              </a:solidFill>
            </a:endParaRPr>
          </a:p>
        </p:txBody>
      </p:sp>
    </p:spTree>
    <p:extLst>
      <p:ext uri="{BB962C8B-B14F-4D97-AF65-F5344CB8AC3E}">
        <p14:creationId xmlns:p14="http://schemas.microsoft.com/office/powerpoint/2010/main" val="9974119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5850467"/>
            <a:ext cx="9144000" cy="1007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angle 9"/>
          <p:cNvSpPr/>
          <p:nvPr/>
        </p:nvSpPr>
        <p:spPr>
          <a:xfrm rot="297575">
            <a:off x="79982" y="1652925"/>
            <a:ext cx="8817092" cy="610439"/>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4" name="Rectangle 10"/>
          <p:cNvSpPr/>
          <p:nvPr/>
        </p:nvSpPr>
        <p:spPr>
          <a:xfrm>
            <a:off x="144323" y="1233923"/>
            <a:ext cx="8889609" cy="1166831"/>
          </a:xfrm>
          <a:prstGeom prst="rect">
            <a:avLst/>
          </a:prstGeom>
          <a:solidFill>
            <a:schemeClr val="accent2">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100" kern="0" dirty="0">
              <a:solidFill>
                <a:schemeClr val="bg1"/>
              </a:solidFill>
              <a:latin typeface="Arial" panose="020B0604020202020204" pitchFamily="34" charset="0"/>
              <a:cs typeface="Arial" panose="020B0604020202020204" pitchFamily="34" charset="0"/>
            </a:endParaRPr>
          </a:p>
        </p:txBody>
      </p:sp>
      <p:sp>
        <p:nvSpPr>
          <p:cNvPr id="15" name="Rounded Rectangle 5"/>
          <p:cNvSpPr/>
          <p:nvPr/>
        </p:nvSpPr>
        <p:spPr>
          <a:xfrm>
            <a:off x="59267" y="964328"/>
            <a:ext cx="2814814" cy="361486"/>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rgbClr val="002060"/>
                </a:solidFill>
                <a:latin typeface="Arial" panose="020B0604020202020204" pitchFamily="34" charset="0"/>
                <a:cs typeface="Arial" panose="020B0604020202020204" pitchFamily="34" charset="0"/>
              </a:rPr>
              <a:t>Descripción del programa</a:t>
            </a:r>
          </a:p>
        </p:txBody>
      </p:sp>
      <p:sp>
        <p:nvSpPr>
          <p:cNvPr id="16" name="TextBox 6"/>
          <p:cNvSpPr txBox="1"/>
          <p:nvPr/>
        </p:nvSpPr>
        <p:spPr>
          <a:xfrm>
            <a:off x="144323" y="1384419"/>
            <a:ext cx="8742596" cy="1200329"/>
          </a:xfrm>
          <a:prstGeom prst="rect">
            <a:avLst/>
          </a:prstGeom>
          <a:noFill/>
        </p:spPr>
        <p:txBody>
          <a:bodyPr wrap="square" rtlCol="0">
            <a:spAutoFit/>
          </a:bodyPr>
          <a:lstStyle/>
          <a:p>
            <a:pPr lvl="0" algn="just"/>
            <a:r>
              <a:rPr lang="es-CO" sz="1200" kern="0" dirty="0">
                <a:solidFill>
                  <a:schemeClr val="bg1"/>
                </a:solidFill>
                <a:latin typeface="Arial" panose="020B0604020202020204" pitchFamily="34" charset="0"/>
                <a:cs typeface="Arial" panose="020B0604020202020204" pitchFamily="34" charset="0"/>
              </a:rPr>
              <a:t>El programa se encuentra relacionado con el diseño e implementación de estrategias orientadas al desarrollo humano y organizacional de la Universidad, propendiendo por una gestión Institucional moderna y flexible, que se adapte adecuadamente al cambio, para responder a las necesidades de sus procesos y del entorno, a través de un enfoque basado en el bienestar y mejoramiento de la calidad de vida de sus colaboradores, y en una efectiva gestión del conocimiento que soporte la toma de decisiones.</a:t>
            </a:r>
          </a:p>
          <a:p>
            <a:pPr lvl="0" algn="just"/>
            <a:endParaRPr lang="es-CO" sz="1200" kern="0" dirty="0">
              <a:solidFill>
                <a:schemeClr val="bg1"/>
              </a:solidFill>
              <a:latin typeface="Arial" panose="020B0604020202020204" pitchFamily="34" charset="0"/>
              <a:cs typeface="Arial" panose="020B0604020202020204" pitchFamily="34" charset="0"/>
            </a:endParaRPr>
          </a:p>
        </p:txBody>
      </p:sp>
      <p:sp>
        <p:nvSpPr>
          <p:cNvPr id="4" name="Rectángulo 3"/>
          <p:cNvSpPr/>
          <p:nvPr/>
        </p:nvSpPr>
        <p:spPr>
          <a:xfrm>
            <a:off x="59267" y="64684"/>
            <a:ext cx="1801845"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2" name="Group 106"/>
          <p:cNvGrpSpPr/>
          <p:nvPr/>
        </p:nvGrpSpPr>
        <p:grpSpPr>
          <a:xfrm>
            <a:off x="37460" y="34815"/>
            <a:ext cx="5233295" cy="833754"/>
            <a:chOff x="4113734" y="1462930"/>
            <a:chExt cx="7043108" cy="1122088"/>
          </a:xfrm>
        </p:grpSpPr>
        <p:sp>
          <p:nvSpPr>
            <p:cNvPr id="2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Arial" panose="020B0604020202020204" pitchFamily="34" charset="0"/>
                <a:cs typeface="Arial" panose="020B0604020202020204" pitchFamily="34" charset="0"/>
              </a:endParaRPr>
            </a:p>
          </p:txBody>
        </p:sp>
        <p:sp>
          <p:nvSpPr>
            <p:cNvPr id="25"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4</a:t>
              </a:r>
            </a:p>
          </p:txBody>
        </p:sp>
      </p:grpSp>
      <p:sp>
        <p:nvSpPr>
          <p:cNvPr id="27" name="Rounded Rectangle 5"/>
          <p:cNvSpPr/>
          <p:nvPr/>
        </p:nvSpPr>
        <p:spPr>
          <a:xfrm>
            <a:off x="339830" y="3198285"/>
            <a:ext cx="1684939" cy="533994"/>
          </a:xfrm>
          <a:prstGeom prst="roundRect">
            <a:avLst>
              <a:gd name="adj" fmla="val 50000"/>
            </a:avLst>
          </a:prstGeom>
          <a:solidFill>
            <a:schemeClr val="bg1"/>
          </a:solidFill>
          <a:ln>
            <a:solidFill>
              <a:schemeClr val="accent1">
                <a:lumMod val="75000"/>
              </a:schemeClr>
            </a:solid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rgbClr val="002060"/>
                </a:solidFill>
                <a:latin typeface="Arial" panose="020B0604020202020204" pitchFamily="34" charset="0"/>
                <a:cs typeface="Arial" panose="020B0604020202020204" pitchFamily="34" charset="0"/>
              </a:rPr>
              <a:t>Apuestas Estratégicas</a:t>
            </a:r>
          </a:p>
        </p:txBody>
      </p:sp>
      <p:sp>
        <p:nvSpPr>
          <p:cNvPr id="2" name="Rectángulo 1"/>
          <p:cNvSpPr/>
          <p:nvPr/>
        </p:nvSpPr>
        <p:spPr>
          <a:xfrm>
            <a:off x="897040" y="98312"/>
            <a:ext cx="7349919" cy="646331"/>
          </a:xfrm>
          <a:prstGeom prst="rect">
            <a:avLst/>
          </a:prstGeom>
        </p:spPr>
        <p:txBody>
          <a:bodyPr wrap="square">
            <a:spAutoFit/>
          </a:bodyPr>
          <a:lstStyle/>
          <a:p>
            <a:r>
              <a:rPr lang="es-CO" b="1" dirty="0">
                <a:solidFill>
                  <a:schemeClr val="bg2">
                    <a:lumMod val="50000"/>
                  </a:schemeClr>
                </a:solidFill>
              </a:rPr>
              <a:t>Programa 4</a:t>
            </a:r>
          </a:p>
          <a:p>
            <a:r>
              <a:rPr lang="es-CO" b="1" dirty="0"/>
              <a:t>Gestión del Desarrollo Humano y Organizacional</a:t>
            </a:r>
          </a:p>
        </p:txBody>
      </p:sp>
      <p:graphicFrame>
        <p:nvGraphicFramePr>
          <p:cNvPr id="12" name="Tabla 11"/>
          <p:cNvGraphicFramePr>
            <a:graphicFrameLocks noGrp="1"/>
          </p:cNvGraphicFramePr>
          <p:nvPr>
            <p:extLst>
              <p:ext uri="{D42A27DB-BD31-4B8C-83A1-F6EECF244321}">
                <p14:modId xmlns:p14="http://schemas.microsoft.com/office/powerpoint/2010/main" val="3037661085"/>
              </p:ext>
            </p:extLst>
          </p:nvPr>
        </p:nvGraphicFramePr>
        <p:xfrm>
          <a:off x="59267" y="5056619"/>
          <a:ext cx="8999677" cy="1690405"/>
        </p:xfrm>
        <a:graphic>
          <a:graphicData uri="http://schemas.openxmlformats.org/drawingml/2006/table">
            <a:tbl>
              <a:tblPr firstRow="1" firstCol="1" bandRow="1">
                <a:tableStyleId>{3B4B98B0-60AC-42C2-AFA5-B58CD77FA1E5}</a:tableStyleId>
              </a:tblPr>
              <a:tblGrid>
                <a:gridCol w="2539909">
                  <a:extLst>
                    <a:ext uri="{9D8B030D-6E8A-4147-A177-3AD203B41FA5}">
                      <a16:colId xmlns:a16="http://schemas.microsoft.com/office/drawing/2014/main" val="3349873158"/>
                    </a:ext>
                  </a:extLst>
                </a:gridCol>
                <a:gridCol w="1669971">
                  <a:extLst>
                    <a:ext uri="{9D8B030D-6E8A-4147-A177-3AD203B41FA5}">
                      <a16:colId xmlns:a16="http://schemas.microsoft.com/office/drawing/2014/main" val="2043317098"/>
                    </a:ext>
                  </a:extLst>
                </a:gridCol>
                <a:gridCol w="1556684">
                  <a:extLst>
                    <a:ext uri="{9D8B030D-6E8A-4147-A177-3AD203B41FA5}">
                      <a16:colId xmlns:a16="http://schemas.microsoft.com/office/drawing/2014/main" val="3405429193"/>
                    </a:ext>
                  </a:extLst>
                </a:gridCol>
                <a:gridCol w="1086258">
                  <a:extLst>
                    <a:ext uri="{9D8B030D-6E8A-4147-A177-3AD203B41FA5}">
                      <a16:colId xmlns:a16="http://schemas.microsoft.com/office/drawing/2014/main" val="2359458262"/>
                    </a:ext>
                  </a:extLst>
                </a:gridCol>
                <a:gridCol w="992172">
                  <a:extLst>
                    <a:ext uri="{9D8B030D-6E8A-4147-A177-3AD203B41FA5}">
                      <a16:colId xmlns:a16="http://schemas.microsoft.com/office/drawing/2014/main" val="1555395791"/>
                    </a:ext>
                  </a:extLst>
                </a:gridCol>
                <a:gridCol w="1154683">
                  <a:extLst>
                    <a:ext uri="{9D8B030D-6E8A-4147-A177-3AD203B41FA5}">
                      <a16:colId xmlns:a16="http://schemas.microsoft.com/office/drawing/2014/main" val="2963958973"/>
                    </a:ext>
                  </a:extLst>
                </a:gridCol>
              </a:tblGrid>
              <a:tr h="187129">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Unidad de medida del 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gridSpan="4">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Metas</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61189851"/>
                  </a:ext>
                </a:extLst>
              </a:tr>
              <a:tr h="187129">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2020</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2022</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2025</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2028</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548975328"/>
                  </a:ext>
                </a:extLst>
              </a:tr>
              <a:tr h="309160">
                <a:tc>
                  <a:txBody>
                    <a:bodyPr/>
                    <a:lstStyle/>
                    <a:p>
                      <a:pPr algn="ctr" fontAlgn="ctr"/>
                      <a:r>
                        <a:rPr lang="es-CO" sz="1400" b="0" i="0" u="none" strike="noStrike" dirty="0">
                          <a:solidFill>
                            <a:srgbClr val="000000"/>
                          </a:solidFill>
                          <a:effectLst/>
                          <a:latin typeface="Calibri" panose="020F0502020204030204" pitchFamily="34" charset="0"/>
                        </a:rPr>
                        <a:t>Intervención Institucional en el desarrollo de las estrategias de Desarrollo Humano</a:t>
                      </a:r>
                    </a:p>
                  </a:txBody>
                  <a:tcPr marL="3732" marR="3732" marT="3732" marB="0" anchor="ct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Porcentaje</a:t>
                      </a:r>
                    </a:p>
                  </a:txBody>
                  <a:tcPr marL="3732" marR="3732" marT="3732" marB="0" anchor="ct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50%</a:t>
                      </a:r>
                    </a:p>
                  </a:txBody>
                  <a:tcPr marL="3732" marR="3732" marT="3732" marB="0" anchor="ct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55%</a:t>
                      </a:r>
                    </a:p>
                  </a:txBody>
                  <a:tcPr marL="3732" marR="3732" marT="3732" marB="0" anchor="ct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65%</a:t>
                      </a:r>
                    </a:p>
                  </a:txBody>
                  <a:tcPr marL="3732" marR="3732" marT="3732" marB="0" anchor="ct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80%</a:t>
                      </a:r>
                    </a:p>
                  </a:txBody>
                  <a:tcPr marL="3732" marR="3732" marT="3732" marB="0" anchor="ctr"/>
                </a:tc>
                <a:extLst>
                  <a:ext uri="{0D108BD9-81ED-4DB2-BD59-A6C34878D82A}">
                    <a16:rowId xmlns:a16="http://schemas.microsoft.com/office/drawing/2014/main" val="842798677"/>
                  </a:ext>
                </a:extLst>
              </a:tr>
              <a:tr h="63635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400" b="0" i="0" u="none" strike="noStrike" dirty="0">
                          <a:solidFill>
                            <a:srgbClr val="000000"/>
                          </a:solidFill>
                          <a:effectLst/>
                          <a:latin typeface="Calibri" panose="020F0502020204030204" pitchFamily="34" charset="0"/>
                        </a:rPr>
                        <a:t>Intervención de las dependencias desde la estrategia de desarrollo organizacional</a:t>
                      </a:r>
                    </a:p>
                  </a:txBody>
                  <a:tcPr marL="3732" marR="3732" marT="3732" marB="0" anchor="ct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Porcentaje</a:t>
                      </a:r>
                    </a:p>
                  </a:txBody>
                  <a:tcPr marL="3732" marR="3732" marT="3732" marB="0" anchor="ct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47,5%</a:t>
                      </a:r>
                    </a:p>
                  </a:txBody>
                  <a:tcPr marL="3732" marR="3732" marT="3732" marB="0" anchor="ct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66,2%</a:t>
                      </a:r>
                    </a:p>
                  </a:txBody>
                  <a:tcPr marL="3732" marR="3732" marT="3732" marB="0" anchor="ct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85,8%</a:t>
                      </a:r>
                    </a:p>
                  </a:txBody>
                  <a:tcPr marL="3732" marR="3732" marT="3732" marB="0" anchor="ct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93,0%</a:t>
                      </a:r>
                    </a:p>
                  </a:txBody>
                  <a:tcPr marL="3732" marR="3732" marT="3732" marB="0" anchor="ctr"/>
                </a:tc>
                <a:extLst>
                  <a:ext uri="{0D108BD9-81ED-4DB2-BD59-A6C34878D82A}">
                    <a16:rowId xmlns:a16="http://schemas.microsoft.com/office/drawing/2014/main" val="1743020706"/>
                  </a:ext>
                </a:extLst>
              </a:tr>
            </a:tbl>
          </a:graphicData>
        </a:graphic>
      </p:graphicFrame>
      <p:pic>
        <p:nvPicPr>
          <p:cNvPr id="24" name="Imagen 2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0276" y="2512238"/>
            <a:ext cx="6356457" cy="2457695"/>
          </a:xfrm>
          <a:prstGeom prst="rect">
            <a:avLst/>
          </a:prstGeom>
          <a:noFill/>
        </p:spPr>
      </p:pic>
    </p:spTree>
    <p:extLst>
      <p:ext uri="{BB962C8B-B14F-4D97-AF65-F5344CB8AC3E}">
        <p14:creationId xmlns:p14="http://schemas.microsoft.com/office/powerpoint/2010/main" val="4055765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2940" y="578985"/>
            <a:ext cx="7886700" cy="808946"/>
          </a:xfrm>
        </p:spPr>
        <p:txBody>
          <a:bodyPr/>
          <a:lstStyle/>
          <a:p>
            <a:r>
              <a:rPr lang="es-CO" sz="4800" dirty="0"/>
              <a:t>Visión Institucional</a:t>
            </a:r>
          </a:p>
        </p:txBody>
      </p:sp>
      <p:sp>
        <p:nvSpPr>
          <p:cNvPr id="3" name="Marcador de contenido 2"/>
          <p:cNvSpPr>
            <a:spLocks noGrp="1"/>
          </p:cNvSpPr>
          <p:nvPr>
            <p:ph idx="1"/>
          </p:nvPr>
        </p:nvSpPr>
        <p:spPr>
          <a:xfrm>
            <a:off x="165881" y="1537064"/>
            <a:ext cx="8658072" cy="4260232"/>
          </a:xfrm>
        </p:spPr>
        <p:txBody>
          <a:bodyPr anchor="ctr">
            <a:normAutofit lnSpcReduction="10000"/>
          </a:bodyPr>
          <a:lstStyle/>
          <a:p>
            <a:pPr marL="0" indent="0" algn="ctr">
              <a:spcBef>
                <a:spcPts val="0"/>
              </a:spcBef>
              <a:buNone/>
            </a:pPr>
            <a:r>
              <a:rPr lang="es-ES" sz="3000" dirty="0">
                <a:solidFill>
                  <a:schemeClr val="tx1">
                    <a:lumMod val="65000"/>
                    <a:lumOff val="35000"/>
                  </a:schemeClr>
                </a:solidFill>
                <a:latin typeface="+mn-lt"/>
              </a:rPr>
              <a:t>Como universidad pública, al año 2028 mantendremos la condición de </a:t>
            </a:r>
            <a:r>
              <a:rPr lang="es-ES" sz="3000" b="1" dirty="0">
                <a:solidFill>
                  <a:schemeClr val="tx1">
                    <a:lumMod val="65000"/>
                    <a:lumOff val="35000"/>
                  </a:schemeClr>
                </a:solidFill>
                <a:latin typeface="+mn-lt"/>
              </a:rPr>
              <a:t>alta calidad </a:t>
            </a:r>
            <a:r>
              <a:rPr lang="es-ES" sz="3000" dirty="0">
                <a:solidFill>
                  <a:schemeClr val="tx1">
                    <a:lumMod val="65000"/>
                    <a:lumOff val="35000"/>
                  </a:schemeClr>
                </a:solidFill>
                <a:latin typeface="+mn-lt"/>
              </a:rPr>
              <a:t>en los </a:t>
            </a:r>
            <a:r>
              <a:rPr lang="es-ES" sz="3000" b="1" dirty="0">
                <a:solidFill>
                  <a:schemeClr val="tx1">
                    <a:lumMod val="65000"/>
                    <a:lumOff val="35000"/>
                  </a:schemeClr>
                </a:solidFill>
                <a:latin typeface="+mn-lt"/>
              </a:rPr>
              <a:t>procesos de formación integral</a:t>
            </a:r>
            <a:r>
              <a:rPr lang="es-ES" sz="3000" dirty="0">
                <a:solidFill>
                  <a:schemeClr val="tx1">
                    <a:lumMod val="65000"/>
                    <a:lumOff val="35000"/>
                  </a:schemeClr>
                </a:solidFill>
                <a:latin typeface="+mn-lt"/>
              </a:rPr>
              <a:t>, </a:t>
            </a:r>
            <a:r>
              <a:rPr lang="es-ES" sz="3000" b="1" dirty="0">
                <a:solidFill>
                  <a:schemeClr val="tx1">
                    <a:lumMod val="65000"/>
                    <a:lumOff val="35000"/>
                  </a:schemeClr>
                </a:solidFill>
                <a:latin typeface="+mn-lt"/>
              </a:rPr>
              <a:t>investigación, innovación y transferencia de conocimiento</a:t>
            </a:r>
            <a:r>
              <a:rPr lang="es-ES" sz="3000" dirty="0">
                <a:solidFill>
                  <a:schemeClr val="tx1">
                    <a:lumMod val="65000"/>
                    <a:lumOff val="35000"/>
                  </a:schemeClr>
                </a:solidFill>
                <a:latin typeface="+mn-lt"/>
              </a:rPr>
              <a:t>; con </a:t>
            </a:r>
            <a:r>
              <a:rPr lang="es-ES" sz="3000" b="1" dirty="0">
                <a:solidFill>
                  <a:schemeClr val="tx1">
                    <a:lumMod val="65000"/>
                    <a:lumOff val="35000"/>
                  </a:schemeClr>
                </a:solidFill>
                <a:latin typeface="+mn-lt"/>
              </a:rPr>
              <a:t>reconocimiento internacional</a:t>
            </a:r>
            <a:r>
              <a:rPr lang="es-ES" sz="3000" dirty="0">
                <a:solidFill>
                  <a:schemeClr val="tx1">
                    <a:lumMod val="65000"/>
                    <a:lumOff val="35000"/>
                  </a:schemeClr>
                </a:solidFill>
                <a:latin typeface="+mn-lt"/>
              </a:rPr>
              <a:t>, </a:t>
            </a:r>
            <a:r>
              <a:rPr lang="es-ES" sz="3000" b="1" dirty="0">
                <a:solidFill>
                  <a:schemeClr val="tx1">
                    <a:lumMod val="65000"/>
                    <a:lumOff val="35000"/>
                  </a:schemeClr>
                </a:solidFill>
                <a:latin typeface="+mn-lt"/>
              </a:rPr>
              <a:t>vinculación de las tecnologías de la información y la comunicación </a:t>
            </a:r>
            <a:r>
              <a:rPr lang="es-ES" sz="3000" dirty="0">
                <a:solidFill>
                  <a:schemeClr val="tx1">
                    <a:lumMod val="65000"/>
                    <a:lumOff val="35000"/>
                  </a:schemeClr>
                </a:solidFill>
                <a:latin typeface="+mn-lt"/>
              </a:rPr>
              <a:t>e </a:t>
            </a:r>
            <a:r>
              <a:rPr lang="es-ES" sz="3000" b="1" dirty="0">
                <a:solidFill>
                  <a:schemeClr val="tx1">
                    <a:lumMod val="65000"/>
                    <a:lumOff val="35000"/>
                  </a:schemeClr>
                </a:solidFill>
                <a:latin typeface="+mn-lt"/>
              </a:rPr>
              <a:t>impacto en la academia y en los diferentes sectores sociales y económicos</a:t>
            </a:r>
            <a:r>
              <a:rPr lang="es-ES" sz="3000" dirty="0">
                <a:solidFill>
                  <a:schemeClr val="tx1">
                    <a:lumMod val="65000"/>
                    <a:lumOff val="35000"/>
                  </a:schemeClr>
                </a:solidFill>
                <a:latin typeface="+mn-lt"/>
              </a:rPr>
              <a:t>, a </a:t>
            </a:r>
            <a:r>
              <a:rPr lang="es-ES" sz="3000" b="1" dirty="0">
                <a:solidFill>
                  <a:schemeClr val="tx1">
                    <a:lumMod val="65000"/>
                    <a:lumOff val="35000"/>
                  </a:schemeClr>
                </a:solidFill>
                <a:latin typeface="+mn-lt"/>
              </a:rPr>
              <a:t>nivel</a:t>
            </a:r>
            <a:r>
              <a:rPr lang="es-ES" sz="3000" dirty="0">
                <a:solidFill>
                  <a:schemeClr val="tx1">
                    <a:lumMod val="65000"/>
                    <a:lumOff val="35000"/>
                  </a:schemeClr>
                </a:solidFill>
                <a:latin typeface="+mn-lt"/>
              </a:rPr>
              <a:t> </a:t>
            </a:r>
            <a:r>
              <a:rPr lang="es-ES" sz="3000" b="1" dirty="0">
                <a:solidFill>
                  <a:schemeClr val="tx1">
                    <a:lumMod val="65000"/>
                    <a:lumOff val="35000"/>
                  </a:schemeClr>
                </a:solidFill>
                <a:latin typeface="+mn-lt"/>
              </a:rPr>
              <a:t>local y global</a:t>
            </a:r>
            <a:r>
              <a:rPr lang="es-ES" sz="3000" dirty="0">
                <a:solidFill>
                  <a:schemeClr val="tx1">
                    <a:lumMod val="65000"/>
                    <a:lumOff val="35000"/>
                  </a:schemeClr>
                </a:solidFill>
                <a:latin typeface="+mn-lt"/>
              </a:rPr>
              <a:t>; destacada socialmente por conservar el legado material e inmaterial como uno de sus pilares para el </a:t>
            </a:r>
          </a:p>
          <a:p>
            <a:pPr marL="0" indent="0" algn="ctr">
              <a:spcBef>
                <a:spcPts val="0"/>
              </a:spcBef>
              <a:buNone/>
            </a:pPr>
            <a:r>
              <a:rPr lang="es-ES" sz="3000" b="1" dirty="0">
                <a:solidFill>
                  <a:schemeClr val="tx1">
                    <a:lumMod val="65000"/>
                    <a:lumOff val="35000"/>
                  </a:schemeClr>
                </a:solidFill>
                <a:latin typeface="+mn-lt"/>
              </a:rPr>
              <a:t>desarrollo sostenible</a:t>
            </a:r>
            <a:r>
              <a:rPr lang="es-ES" sz="3000" dirty="0">
                <a:solidFill>
                  <a:schemeClr val="tx1">
                    <a:lumMod val="65000"/>
                    <a:lumOff val="35000"/>
                  </a:schemeClr>
                </a:solidFill>
                <a:latin typeface="+mn-lt"/>
              </a:rPr>
              <a:t>.</a:t>
            </a:r>
            <a:endParaRPr lang="es-CO" sz="3000" b="1" dirty="0">
              <a:solidFill>
                <a:schemeClr val="tx1">
                  <a:lumMod val="65000"/>
                  <a:lumOff val="35000"/>
                </a:schemeClr>
              </a:solidFill>
              <a:latin typeface="+mn-lt"/>
            </a:endParaRPr>
          </a:p>
        </p:txBody>
      </p:sp>
      <p:sp>
        <p:nvSpPr>
          <p:cNvPr id="4" name="Marcador de contenido 2"/>
          <p:cNvSpPr txBox="1">
            <a:spLocks/>
          </p:cNvSpPr>
          <p:nvPr/>
        </p:nvSpPr>
        <p:spPr bwMode="auto">
          <a:xfrm>
            <a:off x="3197504" y="1896394"/>
            <a:ext cx="2032864" cy="54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9" tIns="34290" rIns="68579" bIns="3429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1pPr>
            <a:lvl2pPr marL="741363" indent="-28416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4pPr>
            <a:lvl5pPr marL="2055813" indent="-22701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5pPr>
            <a:lvl6pPr marL="2235982"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42525"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49067"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55609"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s-ES" sz="3000" b="1" dirty="0">
                <a:solidFill>
                  <a:srgbClr val="00B0F0"/>
                </a:solidFill>
                <a:effectLst>
                  <a:innerShdw blurRad="63500" dist="50800" dir="13500000">
                    <a:prstClr val="black">
                      <a:alpha val="50000"/>
                    </a:prstClr>
                  </a:innerShdw>
                </a:effectLst>
              </a:rPr>
              <a:t>alta calidad</a:t>
            </a:r>
            <a:endParaRPr lang="es-CO" sz="3000" b="1" dirty="0">
              <a:solidFill>
                <a:srgbClr val="00B0F0"/>
              </a:solidFill>
              <a:effectLst>
                <a:innerShdw blurRad="63500" dist="50800" dir="13500000">
                  <a:prstClr val="black">
                    <a:alpha val="50000"/>
                  </a:prstClr>
                </a:innerShdw>
              </a:effectLst>
            </a:endParaRPr>
          </a:p>
        </p:txBody>
      </p:sp>
      <p:grpSp>
        <p:nvGrpSpPr>
          <p:cNvPr id="16" name="Grupo 15"/>
          <p:cNvGrpSpPr/>
          <p:nvPr/>
        </p:nvGrpSpPr>
        <p:grpSpPr>
          <a:xfrm>
            <a:off x="436316" y="2124166"/>
            <a:ext cx="8146322" cy="564689"/>
            <a:chOff x="-2002950" y="1920869"/>
            <a:chExt cx="10861763" cy="752918"/>
          </a:xfrm>
        </p:grpSpPr>
        <p:sp>
          <p:nvSpPr>
            <p:cNvPr id="5" name="Marcador de contenido 2"/>
            <p:cNvSpPr txBox="1">
              <a:spLocks/>
            </p:cNvSpPr>
            <p:nvPr/>
          </p:nvSpPr>
          <p:spPr bwMode="auto">
            <a:xfrm>
              <a:off x="5022744" y="1920869"/>
              <a:ext cx="3836069" cy="13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9" tIns="34290" rIns="68579" bIns="3429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1pPr>
              <a:lvl2pPr marL="741363" indent="-28416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4pPr>
              <a:lvl5pPr marL="2055813" indent="-22701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5pPr>
              <a:lvl6pPr marL="2235982"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42525"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49067"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55609"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s-ES" sz="3000" b="1" dirty="0">
                  <a:solidFill>
                    <a:schemeClr val="accent6">
                      <a:lumMod val="75000"/>
                    </a:schemeClr>
                  </a:solidFill>
                  <a:effectLst>
                    <a:innerShdw blurRad="63500" dist="50800" dir="13500000">
                      <a:prstClr val="black">
                        <a:alpha val="50000"/>
                      </a:prstClr>
                    </a:innerShdw>
                  </a:effectLst>
                </a:rPr>
                <a:t>procesos de</a:t>
              </a:r>
              <a:endParaRPr lang="es-CO" sz="3000" b="1" dirty="0">
                <a:solidFill>
                  <a:schemeClr val="accent6">
                    <a:lumMod val="75000"/>
                  </a:schemeClr>
                </a:solidFill>
                <a:effectLst>
                  <a:innerShdw blurRad="63500" dist="50800" dir="13500000">
                    <a:prstClr val="black">
                      <a:alpha val="50000"/>
                    </a:prstClr>
                  </a:innerShdw>
                </a:effectLst>
              </a:endParaRPr>
            </a:p>
          </p:txBody>
        </p:sp>
        <p:sp>
          <p:nvSpPr>
            <p:cNvPr id="6" name="Marcador de contenido 2"/>
            <p:cNvSpPr txBox="1">
              <a:spLocks/>
            </p:cNvSpPr>
            <p:nvPr/>
          </p:nvSpPr>
          <p:spPr bwMode="auto">
            <a:xfrm>
              <a:off x="-2002950" y="2246601"/>
              <a:ext cx="4916478" cy="42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9" tIns="34290" rIns="68579" bIns="3429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1pPr>
              <a:lvl2pPr marL="741363" indent="-28416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4pPr>
              <a:lvl5pPr marL="2055813" indent="-22701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5pPr>
              <a:lvl6pPr marL="2235982"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42525"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49067"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55609"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s-ES" sz="3000" b="1" dirty="0">
                  <a:solidFill>
                    <a:schemeClr val="accent6">
                      <a:lumMod val="75000"/>
                    </a:schemeClr>
                  </a:solidFill>
                  <a:effectLst>
                    <a:innerShdw blurRad="63500" dist="50800" dir="13500000">
                      <a:prstClr val="black">
                        <a:alpha val="50000"/>
                      </a:prstClr>
                    </a:innerShdw>
                  </a:effectLst>
                </a:rPr>
                <a:t>formación integral</a:t>
              </a:r>
              <a:endParaRPr lang="es-CO" sz="3000" b="1" dirty="0">
                <a:solidFill>
                  <a:schemeClr val="accent6">
                    <a:lumMod val="75000"/>
                  </a:schemeClr>
                </a:solidFill>
                <a:effectLst>
                  <a:innerShdw blurRad="63500" dist="50800" dir="13500000">
                    <a:prstClr val="black">
                      <a:alpha val="50000"/>
                    </a:prstClr>
                  </a:innerShdw>
                </a:effectLst>
              </a:endParaRPr>
            </a:p>
          </p:txBody>
        </p:sp>
      </p:grpSp>
      <p:grpSp>
        <p:nvGrpSpPr>
          <p:cNvPr id="17" name="Grupo 16"/>
          <p:cNvGrpSpPr/>
          <p:nvPr/>
        </p:nvGrpSpPr>
        <p:grpSpPr>
          <a:xfrm>
            <a:off x="98850" y="2371125"/>
            <a:ext cx="8597087" cy="692117"/>
            <a:chOff x="-9851004" y="-982871"/>
            <a:chExt cx="11462782" cy="922823"/>
          </a:xfrm>
        </p:grpSpPr>
        <p:sp>
          <p:nvSpPr>
            <p:cNvPr id="7" name="Marcador de contenido 2"/>
            <p:cNvSpPr txBox="1">
              <a:spLocks/>
            </p:cNvSpPr>
            <p:nvPr/>
          </p:nvSpPr>
          <p:spPr bwMode="auto">
            <a:xfrm>
              <a:off x="-5472315" y="-982871"/>
              <a:ext cx="7084093" cy="4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9" tIns="34290" rIns="68579" bIns="3429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1pPr>
              <a:lvl2pPr marL="741363" indent="-28416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4pPr>
              <a:lvl5pPr marL="2055813" indent="-22701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5pPr>
              <a:lvl6pPr marL="2235982"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42525"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49067"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55609"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s-ES" sz="3000" b="1" dirty="0">
                  <a:solidFill>
                    <a:srgbClr val="00B050"/>
                  </a:solidFill>
                  <a:effectLst>
                    <a:innerShdw blurRad="63500" dist="50800" dir="13500000">
                      <a:prstClr val="black">
                        <a:alpha val="50000"/>
                      </a:prstClr>
                    </a:innerShdw>
                  </a:effectLst>
                </a:rPr>
                <a:t>investigación, innovación y</a:t>
              </a:r>
              <a:endParaRPr lang="es-CO" sz="3000" b="1" dirty="0">
                <a:solidFill>
                  <a:srgbClr val="00B050"/>
                </a:solidFill>
                <a:effectLst>
                  <a:innerShdw blurRad="63500" dist="50800" dir="13500000">
                    <a:prstClr val="black">
                      <a:alpha val="50000"/>
                    </a:prstClr>
                  </a:innerShdw>
                </a:effectLst>
              </a:endParaRPr>
            </a:p>
          </p:txBody>
        </p:sp>
        <p:sp>
          <p:nvSpPr>
            <p:cNvPr id="8" name="Marcador de contenido 2"/>
            <p:cNvSpPr txBox="1">
              <a:spLocks/>
            </p:cNvSpPr>
            <p:nvPr/>
          </p:nvSpPr>
          <p:spPr bwMode="auto">
            <a:xfrm>
              <a:off x="-9851004" y="-487235"/>
              <a:ext cx="7329702" cy="4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9" tIns="34290" rIns="68579" bIns="3429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1pPr>
              <a:lvl2pPr marL="741363" indent="-28416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4pPr>
              <a:lvl5pPr marL="2055813" indent="-22701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5pPr>
              <a:lvl6pPr marL="2235982"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42525"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49067"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55609"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s-ES" sz="3000" b="1" dirty="0">
                  <a:solidFill>
                    <a:srgbClr val="00B050"/>
                  </a:solidFill>
                  <a:effectLst>
                    <a:innerShdw blurRad="63500" dist="50800" dir="13500000">
                      <a:prstClr val="black">
                        <a:alpha val="50000"/>
                      </a:prstClr>
                    </a:innerShdw>
                  </a:effectLst>
                </a:rPr>
                <a:t>transferencia de conocimiento</a:t>
              </a:r>
              <a:endParaRPr lang="es-CO" sz="3000" b="1" dirty="0">
                <a:solidFill>
                  <a:srgbClr val="00B050"/>
                </a:solidFill>
                <a:effectLst>
                  <a:innerShdw blurRad="63500" dist="50800" dir="13500000">
                    <a:prstClr val="black">
                      <a:alpha val="50000"/>
                    </a:prstClr>
                  </a:innerShdw>
                </a:effectLst>
              </a:endParaRPr>
            </a:p>
          </p:txBody>
        </p:sp>
      </p:grpSp>
      <p:sp>
        <p:nvSpPr>
          <p:cNvPr id="9" name="Marcador de contenido 2"/>
          <p:cNvSpPr txBox="1">
            <a:spLocks/>
          </p:cNvSpPr>
          <p:nvPr/>
        </p:nvSpPr>
        <p:spPr bwMode="auto">
          <a:xfrm>
            <a:off x="-232531" y="3105433"/>
            <a:ext cx="3761225" cy="32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9" tIns="34290" rIns="68579" bIns="3429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1pPr>
            <a:lvl2pPr marL="741363" indent="-28416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4pPr>
            <a:lvl5pPr marL="2055813" indent="-22701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5pPr>
            <a:lvl6pPr marL="2235982"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42525"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49067"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55609"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s-ES" sz="3000" b="1" dirty="0">
                <a:solidFill>
                  <a:srgbClr val="FFC000"/>
                </a:solidFill>
                <a:effectLst>
                  <a:innerShdw blurRad="63500" dist="50800" dir="13500000">
                    <a:prstClr val="black">
                      <a:alpha val="50000"/>
                    </a:prstClr>
                  </a:innerShdw>
                </a:effectLst>
              </a:rPr>
              <a:t>internacional</a:t>
            </a:r>
            <a:endParaRPr lang="es-CO" sz="3000" b="1" dirty="0">
              <a:solidFill>
                <a:srgbClr val="FFC000"/>
              </a:solidFill>
              <a:effectLst>
                <a:innerShdw blurRad="63500" dist="50800" dir="13500000">
                  <a:prstClr val="black">
                    <a:alpha val="50000"/>
                  </a:prstClr>
                </a:innerShdw>
              </a:effectLst>
            </a:endParaRPr>
          </a:p>
        </p:txBody>
      </p:sp>
      <p:grpSp>
        <p:nvGrpSpPr>
          <p:cNvPr id="18" name="Grupo 17"/>
          <p:cNvGrpSpPr/>
          <p:nvPr/>
        </p:nvGrpSpPr>
        <p:grpSpPr>
          <a:xfrm>
            <a:off x="-228607" y="3102326"/>
            <a:ext cx="8743956" cy="686475"/>
            <a:chOff x="-12820988" y="475993"/>
            <a:chExt cx="11658607" cy="915300"/>
          </a:xfrm>
        </p:grpSpPr>
        <p:sp>
          <p:nvSpPr>
            <p:cNvPr id="10" name="Marcador de contenido 2"/>
            <p:cNvSpPr txBox="1">
              <a:spLocks/>
            </p:cNvSpPr>
            <p:nvPr/>
          </p:nvSpPr>
          <p:spPr bwMode="auto">
            <a:xfrm>
              <a:off x="-8883955" y="475993"/>
              <a:ext cx="7721574" cy="42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9" tIns="34290" rIns="68579" bIns="3429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1pPr>
              <a:lvl2pPr marL="741363" indent="-28416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4pPr>
              <a:lvl5pPr marL="2055813" indent="-22701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5pPr>
              <a:lvl6pPr marL="2235982"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42525"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49067"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55609"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s-ES" sz="3000" b="1" dirty="0">
                  <a:solidFill>
                    <a:schemeClr val="accent1">
                      <a:lumMod val="60000"/>
                      <a:lumOff val="40000"/>
                    </a:schemeClr>
                  </a:solidFill>
                  <a:effectLst>
                    <a:innerShdw blurRad="63500" dist="50800" dir="13500000">
                      <a:prstClr val="black">
                        <a:alpha val="50000"/>
                      </a:prstClr>
                    </a:innerShdw>
                  </a:effectLst>
                </a:rPr>
                <a:t>vinculación de las tecnologías de la</a:t>
              </a:r>
              <a:endParaRPr lang="es-CO" sz="3000" b="1" dirty="0">
                <a:solidFill>
                  <a:schemeClr val="accent1">
                    <a:lumMod val="60000"/>
                    <a:lumOff val="40000"/>
                  </a:schemeClr>
                </a:solidFill>
                <a:effectLst>
                  <a:innerShdw blurRad="63500" dist="50800" dir="13500000">
                    <a:prstClr val="black">
                      <a:alpha val="50000"/>
                    </a:prstClr>
                  </a:innerShdw>
                </a:effectLst>
              </a:endParaRPr>
            </a:p>
          </p:txBody>
        </p:sp>
        <p:sp>
          <p:nvSpPr>
            <p:cNvPr id="11" name="Marcador de contenido 2"/>
            <p:cNvSpPr txBox="1">
              <a:spLocks/>
            </p:cNvSpPr>
            <p:nvPr/>
          </p:nvSpPr>
          <p:spPr bwMode="auto">
            <a:xfrm>
              <a:off x="-12820988" y="964107"/>
              <a:ext cx="9279894" cy="42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9" tIns="34290" rIns="68579" bIns="3429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1pPr>
              <a:lvl2pPr marL="741363" indent="-28416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4pPr>
              <a:lvl5pPr marL="2055813" indent="-22701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5pPr>
              <a:lvl6pPr marL="2235982"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42525"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49067"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55609"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s-ES" sz="3000" b="1" dirty="0">
                  <a:solidFill>
                    <a:schemeClr val="accent1">
                      <a:lumMod val="60000"/>
                      <a:lumOff val="40000"/>
                    </a:schemeClr>
                  </a:solidFill>
                  <a:effectLst>
                    <a:innerShdw blurRad="63500" dist="50800" dir="13500000">
                      <a:prstClr val="black">
                        <a:alpha val="50000"/>
                      </a:prstClr>
                    </a:innerShdw>
                  </a:effectLst>
                </a:rPr>
                <a:t>información y la comunicación</a:t>
              </a:r>
              <a:endParaRPr lang="es-CO" sz="3000" b="1" dirty="0">
                <a:solidFill>
                  <a:schemeClr val="accent1">
                    <a:lumMod val="60000"/>
                    <a:lumOff val="40000"/>
                  </a:schemeClr>
                </a:solidFill>
                <a:effectLst>
                  <a:innerShdw blurRad="63500" dist="50800" dir="13500000">
                    <a:prstClr val="black">
                      <a:alpha val="50000"/>
                    </a:prstClr>
                  </a:innerShdw>
                </a:effectLst>
              </a:endParaRPr>
            </a:p>
          </p:txBody>
        </p:sp>
      </p:grpSp>
      <p:grpSp>
        <p:nvGrpSpPr>
          <p:cNvPr id="19" name="Grupo 18"/>
          <p:cNvGrpSpPr/>
          <p:nvPr/>
        </p:nvGrpSpPr>
        <p:grpSpPr>
          <a:xfrm>
            <a:off x="144814" y="3459189"/>
            <a:ext cx="8404826" cy="1058661"/>
            <a:chOff x="-8495310" y="-2318715"/>
            <a:chExt cx="10517020" cy="1411548"/>
          </a:xfrm>
        </p:grpSpPr>
        <p:sp>
          <p:nvSpPr>
            <p:cNvPr id="12" name="Marcador de contenido 2"/>
            <p:cNvSpPr txBox="1">
              <a:spLocks/>
            </p:cNvSpPr>
            <p:nvPr/>
          </p:nvSpPr>
          <p:spPr bwMode="auto">
            <a:xfrm>
              <a:off x="-1571064" y="-2318715"/>
              <a:ext cx="3512680" cy="42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9" tIns="34290" rIns="68579" bIns="3429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1pPr>
              <a:lvl2pPr marL="741363" indent="-28416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4pPr>
              <a:lvl5pPr marL="2055813" indent="-22701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5pPr>
              <a:lvl6pPr marL="2235982"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42525"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49067"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55609"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s-ES" sz="3000" b="1" dirty="0">
                  <a:solidFill>
                    <a:srgbClr val="92D050"/>
                  </a:solidFill>
                  <a:effectLst>
                    <a:innerShdw blurRad="63500" dist="50800" dir="13500000">
                      <a:prstClr val="black">
                        <a:alpha val="50000"/>
                      </a:prstClr>
                    </a:innerShdw>
                  </a:effectLst>
                </a:rPr>
                <a:t>impacto en la</a:t>
              </a:r>
              <a:endParaRPr lang="es-CO" sz="3000" b="1" dirty="0">
                <a:solidFill>
                  <a:srgbClr val="92D050"/>
                </a:solidFill>
                <a:effectLst>
                  <a:innerShdw blurRad="63500" dist="50800" dir="13500000">
                    <a:prstClr val="black">
                      <a:alpha val="50000"/>
                    </a:prstClr>
                  </a:innerShdw>
                </a:effectLst>
              </a:endParaRPr>
            </a:p>
          </p:txBody>
        </p:sp>
        <p:sp>
          <p:nvSpPr>
            <p:cNvPr id="13" name="Marcador de contenido 2"/>
            <p:cNvSpPr txBox="1">
              <a:spLocks/>
            </p:cNvSpPr>
            <p:nvPr/>
          </p:nvSpPr>
          <p:spPr bwMode="auto">
            <a:xfrm>
              <a:off x="-8128890" y="-1813215"/>
              <a:ext cx="10150600" cy="42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9" tIns="34290" rIns="68579" bIns="3429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1pPr>
              <a:lvl2pPr marL="741363" indent="-28416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4pPr>
              <a:lvl5pPr marL="2055813" indent="-22701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5pPr>
              <a:lvl6pPr marL="2235982"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42525"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49067"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55609"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s-ES" sz="3000" b="1" dirty="0">
                  <a:solidFill>
                    <a:srgbClr val="92D050"/>
                  </a:solidFill>
                  <a:effectLst>
                    <a:innerShdw blurRad="63500" dist="50800" dir="13500000">
                      <a:prstClr val="black">
                        <a:alpha val="50000"/>
                      </a:prstClr>
                    </a:innerShdw>
                  </a:effectLst>
                </a:rPr>
                <a:t>academia y en los diferentes sectores sociales y</a:t>
              </a:r>
              <a:endParaRPr lang="es-CO" sz="3000" b="1" dirty="0">
                <a:solidFill>
                  <a:srgbClr val="92D050"/>
                </a:solidFill>
                <a:effectLst>
                  <a:innerShdw blurRad="63500" dist="50800" dir="13500000">
                    <a:prstClr val="black">
                      <a:alpha val="50000"/>
                    </a:prstClr>
                  </a:innerShdw>
                </a:effectLst>
              </a:endParaRPr>
            </a:p>
          </p:txBody>
        </p:sp>
        <p:sp>
          <p:nvSpPr>
            <p:cNvPr id="21" name="Marcador de contenido 2"/>
            <p:cNvSpPr txBox="1">
              <a:spLocks/>
            </p:cNvSpPr>
            <p:nvPr/>
          </p:nvSpPr>
          <p:spPr bwMode="auto">
            <a:xfrm>
              <a:off x="-8495310" y="-1334352"/>
              <a:ext cx="4501516" cy="42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9" tIns="34290" rIns="68579" bIns="3429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1pPr>
              <a:lvl2pPr marL="741363" indent="-28416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4pPr>
              <a:lvl5pPr marL="2055813" indent="-22701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5pPr>
              <a:lvl6pPr marL="2235982"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42525"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49067"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55609"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s-ES" sz="3000" b="1" dirty="0">
                  <a:solidFill>
                    <a:srgbClr val="92D050"/>
                  </a:solidFill>
                  <a:effectLst>
                    <a:innerShdw blurRad="63500" dist="50800" dir="13500000">
                      <a:prstClr val="black">
                        <a:alpha val="50000"/>
                      </a:prstClr>
                    </a:innerShdw>
                  </a:effectLst>
                </a:rPr>
                <a:t>económicos</a:t>
              </a:r>
              <a:endParaRPr lang="es-CO" sz="3000" b="1" dirty="0">
                <a:solidFill>
                  <a:srgbClr val="92D050"/>
                </a:solidFill>
                <a:effectLst>
                  <a:innerShdw blurRad="63500" dist="50800" dir="13500000">
                    <a:prstClr val="black">
                      <a:alpha val="50000"/>
                    </a:prstClr>
                  </a:innerShdw>
                </a:effectLst>
              </a:endParaRPr>
            </a:p>
          </p:txBody>
        </p:sp>
      </p:grpSp>
      <p:sp>
        <p:nvSpPr>
          <p:cNvPr id="14" name="Marcador de contenido 2"/>
          <p:cNvSpPr txBox="1">
            <a:spLocks/>
          </p:cNvSpPr>
          <p:nvPr/>
        </p:nvSpPr>
        <p:spPr bwMode="auto">
          <a:xfrm>
            <a:off x="2572040" y="4197462"/>
            <a:ext cx="4441408" cy="32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9" tIns="34290" rIns="68579" bIns="3429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1pPr>
            <a:lvl2pPr marL="741363" indent="-28416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4pPr>
            <a:lvl5pPr marL="2055813" indent="-22701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5pPr>
            <a:lvl6pPr marL="2235982"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42525"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49067"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55609"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s-ES" sz="3000" b="1" dirty="0">
                <a:solidFill>
                  <a:srgbClr val="6600CC"/>
                </a:solidFill>
                <a:effectLst>
                  <a:innerShdw blurRad="63500" dist="50800" dir="13500000">
                    <a:prstClr val="black">
                      <a:alpha val="50000"/>
                    </a:prstClr>
                  </a:innerShdw>
                </a:effectLst>
              </a:rPr>
              <a:t>nivel local y global</a:t>
            </a:r>
            <a:endParaRPr lang="es-CO" sz="3000" b="1" dirty="0">
              <a:solidFill>
                <a:srgbClr val="6600CC"/>
              </a:solidFill>
              <a:effectLst>
                <a:innerShdw blurRad="63500" dist="50800" dir="13500000">
                  <a:prstClr val="black">
                    <a:alpha val="50000"/>
                  </a:prstClr>
                </a:innerShdw>
              </a:effectLst>
            </a:endParaRPr>
          </a:p>
        </p:txBody>
      </p:sp>
      <p:sp>
        <p:nvSpPr>
          <p:cNvPr id="15" name="Marcador de contenido 2"/>
          <p:cNvSpPr txBox="1">
            <a:spLocks/>
          </p:cNvSpPr>
          <p:nvPr/>
        </p:nvSpPr>
        <p:spPr bwMode="auto">
          <a:xfrm>
            <a:off x="2554084" y="5295133"/>
            <a:ext cx="3784571" cy="32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9" tIns="34290" rIns="68579" bIns="3429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1pPr>
            <a:lvl2pPr marL="741363" indent="-28416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4pPr>
            <a:lvl5pPr marL="2055813" indent="-22701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5pPr>
            <a:lvl6pPr marL="2235982"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42525"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49067"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55609"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s-ES" sz="3000" b="1" dirty="0">
                <a:solidFill>
                  <a:srgbClr val="0070C0"/>
                </a:solidFill>
                <a:effectLst>
                  <a:innerShdw blurRad="63500" dist="50800" dir="13500000">
                    <a:prstClr val="black">
                      <a:alpha val="50000"/>
                    </a:prstClr>
                  </a:innerShdw>
                </a:effectLst>
              </a:rPr>
              <a:t>desarrollo sostenible</a:t>
            </a:r>
            <a:endParaRPr lang="es-CO" sz="3000" b="1" dirty="0">
              <a:solidFill>
                <a:srgbClr val="0070C0"/>
              </a:solidFill>
              <a:effectLst>
                <a:innerShdw blurRad="63500" dist="50800" dir="13500000">
                  <a:prstClr val="black">
                    <a:alpha val="50000"/>
                  </a:prstClr>
                </a:innerShdw>
              </a:effectLst>
            </a:endParaRPr>
          </a:p>
        </p:txBody>
      </p:sp>
      <p:sp>
        <p:nvSpPr>
          <p:cNvPr id="20" name="Marcador de contenido 2"/>
          <p:cNvSpPr txBox="1">
            <a:spLocks/>
          </p:cNvSpPr>
          <p:nvPr/>
        </p:nvSpPr>
        <p:spPr bwMode="auto">
          <a:xfrm>
            <a:off x="5425436" y="2735177"/>
            <a:ext cx="3761225" cy="32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9" tIns="34290" rIns="68579" bIns="3429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1pPr>
            <a:lvl2pPr marL="741363" indent="-28416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4pPr>
            <a:lvl5pPr marL="2055813" indent="-22701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5pPr>
            <a:lvl6pPr marL="2235982"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42525"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49067"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55609"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s-ES" sz="3000" b="1" dirty="0">
                <a:solidFill>
                  <a:srgbClr val="FFC000"/>
                </a:solidFill>
                <a:effectLst>
                  <a:innerShdw blurRad="63500" dist="50800" dir="13500000">
                    <a:prstClr val="black">
                      <a:alpha val="50000"/>
                    </a:prstClr>
                  </a:innerShdw>
                </a:effectLst>
              </a:rPr>
              <a:t>reconocimiento</a:t>
            </a:r>
            <a:endParaRPr lang="es-CO" sz="3000" b="1" dirty="0">
              <a:solidFill>
                <a:srgbClr val="FFC000"/>
              </a:solidFill>
              <a:effectLst>
                <a:innerShdw blurRad="63500" dist="50800" dir="13500000">
                  <a:prstClr val="black">
                    <a:alpha val="50000"/>
                  </a:prstClr>
                </a:innerShdw>
              </a:effectLst>
            </a:endParaRPr>
          </a:p>
        </p:txBody>
      </p:sp>
    </p:spTree>
    <p:extLst>
      <p:ext uri="{BB962C8B-B14F-4D97-AF65-F5344CB8AC3E}">
        <p14:creationId xmlns:p14="http://schemas.microsoft.com/office/powerpoint/2010/main" val="49076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Effect transition="in" filter="fade">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5" grpId="0"/>
      <p:bldP spid="2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106"/>
          <p:cNvGrpSpPr/>
          <p:nvPr/>
        </p:nvGrpSpPr>
        <p:grpSpPr>
          <a:xfrm>
            <a:off x="1998158" y="1152093"/>
            <a:ext cx="5282285" cy="833754"/>
            <a:chOff x="4113734" y="1462930"/>
            <a:chExt cx="7109038" cy="1122088"/>
          </a:xfrm>
        </p:grpSpPr>
        <p:sp>
          <p:nvSpPr>
            <p:cNvPr id="82"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3" name="TextBox 12"/>
            <p:cNvSpPr txBox="1"/>
            <p:nvPr/>
          </p:nvSpPr>
          <p:spPr>
            <a:xfrm>
              <a:off x="5486400" y="1605908"/>
              <a:ext cx="5736372" cy="869849"/>
            </a:xfrm>
            <a:prstGeom prst="rect">
              <a:avLst/>
            </a:prstGeom>
            <a:noFill/>
          </p:spPr>
          <p:txBody>
            <a:bodyPr wrap="square" rtlCol="0" anchor="ctr">
              <a:spAutoFit/>
            </a:bodyPr>
            <a:lstStyle/>
            <a:p>
              <a:r>
                <a:rPr lang="es-ES" dirty="0"/>
                <a:t>Proyecto </a:t>
              </a:r>
            </a:p>
            <a:p>
              <a:r>
                <a:rPr lang="es-ES" dirty="0"/>
                <a:t>Gestión del Desarrollo Humano.</a:t>
              </a:r>
              <a:endParaRPr lang="es-CO" sz="1800" dirty="0"/>
            </a:p>
          </p:txBody>
        </p:sp>
        <p:sp>
          <p:nvSpPr>
            <p:cNvPr id="84"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grpSp>
        <p:nvGrpSpPr>
          <p:cNvPr id="85" name="Group 5"/>
          <p:cNvGrpSpPr/>
          <p:nvPr/>
        </p:nvGrpSpPr>
        <p:grpSpPr>
          <a:xfrm>
            <a:off x="3446551" y="3106640"/>
            <a:ext cx="6161306" cy="839118"/>
            <a:chOff x="4878898" y="3243971"/>
            <a:chExt cx="8289892" cy="1129014"/>
          </a:xfrm>
        </p:grpSpPr>
        <p:sp>
          <p:nvSpPr>
            <p:cNvPr id="86"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7" name="TextBox 20"/>
            <p:cNvSpPr txBox="1"/>
            <p:nvPr/>
          </p:nvSpPr>
          <p:spPr>
            <a:xfrm>
              <a:off x="6041519" y="3340856"/>
              <a:ext cx="7127271" cy="869624"/>
            </a:xfrm>
            <a:prstGeom prst="rect">
              <a:avLst/>
            </a:prstGeom>
            <a:noFill/>
          </p:spPr>
          <p:txBody>
            <a:bodyPr wrap="square" rtlCol="0" anchor="ctr">
              <a:spAutoFit/>
            </a:bodyPr>
            <a:lstStyle/>
            <a:p>
              <a:r>
                <a:rPr lang="es-MX" dirty="0"/>
                <a:t>Proyecto </a:t>
              </a:r>
            </a:p>
            <a:p>
              <a:r>
                <a:rPr lang="es-ES" dirty="0"/>
                <a:t>Modernización y Desarrollo Organizacional</a:t>
              </a:r>
              <a:endParaRPr lang="es-MX" sz="1800" dirty="0"/>
            </a:p>
          </p:txBody>
        </p:sp>
        <p:sp>
          <p:nvSpPr>
            <p:cNvPr id="88"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grpSp>
      <p:grpSp>
        <p:nvGrpSpPr>
          <p:cNvPr id="4" name="Grupo 3"/>
          <p:cNvGrpSpPr/>
          <p:nvPr/>
        </p:nvGrpSpPr>
        <p:grpSpPr>
          <a:xfrm>
            <a:off x="79125" y="2051074"/>
            <a:ext cx="3112173" cy="3112173"/>
            <a:chOff x="320020" y="2564903"/>
            <a:chExt cx="3112173" cy="3112173"/>
          </a:xfrm>
        </p:grpSpPr>
        <p:sp>
          <p:nvSpPr>
            <p:cNvPr id="166" name="Donut 2"/>
            <p:cNvSpPr/>
            <p:nvPr/>
          </p:nvSpPr>
          <p:spPr>
            <a:xfrm>
              <a:off x="467544" y="2708920"/>
              <a:ext cx="2829248" cy="2829248"/>
            </a:xfrm>
            <a:prstGeom prst="donut">
              <a:avLst>
                <a:gd name="adj" fmla="val 10687"/>
              </a:avLst>
            </a:prstGeom>
            <a:gradFill>
              <a:gsLst>
                <a:gs pos="16000">
                  <a:schemeClr val="bg1">
                    <a:lumMod val="9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67" name="Donut 101"/>
            <p:cNvSpPr/>
            <p:nvPr/>
          </p:nvSpPr>
          <p:spPr>
            <a:xfrm>
              <a:off x="320020" y="2564903"/>
              <a:ext cx="3112173" cy="3112173"/>
            </a:xfrm>
            <a:prstGeom prst="donut">
              <a:avLst>
                <a:gd name="adj" fmla="val 1514"/>
              </a:avLst>
            </a:prstGeom>
            <a:gradFill>
              <a:gsLst>
                <a:gs pos="16000">
                  <a:schemeClr val="bg1">
                    <a:lumMod val="8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76" name="TextBox 20"/>
            <p:cNvSpPr txBox="1"/>
            <p:nvPr/>
          </p:nvSpPr>
          <p:spPr>
            <a:xfrm>
              <a:off x="827584" y="3229526"/>
              <a:ext cx="2160240" cy="1754326"/>
            </a:xfrm>
            <a:prstGeom prst="rect">
              <a:avLst/>
            </a:prstGeom>
            <a:noFill/>
          </p:spPr>
          <p:txBody>
            <a:bodyPr wrap="square" rtlCol="0" anchor="ctr">
              <a:spAutoFit/>
            </a:bodyPr>
            <a:lstStyle/>
            <a:p>
              <a:pPr algn="ctr"/>
              <a:r>
                <a:rPr lang="es-CO" b="1" dirty="0">
                  <a:solidFill>
                    <a:schemeClr val="bg2">
                      <a:lumMod val="50000"/>
                    </a:schemeClr>
                  </a:solidFill>
                  <a:latin typeface="Arial" panose="020B0604020202020204" pitchFamily="34" charset="0"/>
                  <a:cs typeface="Arial" panose="020B0604020202020204" pitchFamily="34" charset="0"/>
                </a:rPr>
                <a:t>Programa 4</a:t>
              </a:r>
            </a:p>
            <a:p>
              <a:pPr algn="ctr"/>
              <a:r>
                <a:rPr lang="es-CO" b="1" dirty="0">
                  <a:latin typeface="Arial" panose="020B0604020202020204" pitchFamily="34" charset="0"/>
                  <a:cs typeface="Arial" panose="020B0604020202020204" pitchFamily="34" charset="0"/>
                </a:rPr>
                <a:t>Gestión del Desarrollo Humano y Organizacional</a:t>
              </a:r>
            </a:p>
            <a:p>
              <a:pPr algn="ctr"/>
              <a:endParaRPr lang="es-CO" b="1" dirty="0">
                <a:latin typeface="Arial" panose="020B0604020202020204" pitchFamily="34" charset="0"/>
                <a:cs typeface="Arial" panose="020B0604020202020204" pitchFamily="34" charset="0"/>
              </a:endParaRPr>
            </a:p>
          </p:txBody>
        </p:sp>
      </p:grpSp>
      <p:sp>
        <p:nvSpPr>
          <p:cNvPr id="3" name="CuadroTexto 2"/>
          <p:cNvSpPr txBox="1"/>
          <p:nvPr/>
        </p:nvSpPr>
        <p:spPr>
          <a:xfrm>
            <a:off x="3389481" y="2061736"/>
            <a:ext cx="4922586" cy="830997"/>
          </a:xfrm>
          <a:prstGeom prst="rect">
            <a:avLst/>
          </a:prstGeom>
          <a:noFill/>
        </p:spPr>
        <p:txBody>
          <a:bodyPr wrap="square" rtlCol="0">
            <a:spAutoFit/>
          </a:bodyPr>
          <a:lstStyle/>
          <a:p>
            <a:pPr marL="285750" indent="-285750">
              <a:buFont typeface="Arial" panose="020B0604020202020204" pitchFamily="34" charset="0"/>
              <a:buChar char="•"/>
            </a:pPr>
            <a:r>
              <a:rPr lang="es-ES" sz="1600" dirty="0">
                <a:solidFill>
                  <a:schemeClr val="accent2">
                    <a:lumMod val="75000"/>
                  </a:schemeClr>
                </a:solidFill>
              </a:rPr>
              <a:t>Plan de entornos laborables saludables </a:t>
            </a:r>
          </a:p>
          <a:p>
            <a:pPr marL="285750" indent="-285750">
              <a:buFont typeface="Arial" panose="020B0604020202020204" pitchFamily="34" charset="0"/>
              <a:buChar char="•"/>
            </a:pPr>
            <a:r>
              <a:rPr lang="es-ES" sz="1600" dirty="0">
                <a:solidFill>
                  <a:schemeClr val="accent2">
                    <a:lumMod val="75000"/>
                  </a:schemeClr>
                </a:solidFill>
              </a:rPr>
              <a:t>Transformación Cultural </a:t>
            </a:r>
          </a:p>
          <a:p>
            <a:pPr marL="285750" indent="-285750">
              <a:buFont typeface="Arial" panose="020B0604020202020204" pitchFamily="34" charset="0"/>
              <a:buChar char="•"/>
            </a:pPr>
            <a:r>
              <a:rPr lang="es-ES" sz="1600" dirty="0">
                <a:solidFill>
                  <a:schemeClr val="accent2">
                    <a:lumMod val="75000"/>
                  </a:schemeClr>
                </a:solidFill>
              </a:rPr>
              <a:t>Aprendizaje Organizacional </a:t>
            </a:r>
          </a:p>
        </p:txBody>
      </p:sp>
      <p:sp>
        <p:nvSpPr>
          <p:cNvPr id="28" name="CuadroTexto 27"/>
          <p:cNvSpPr txBox="1"/>
          <p:nvPr/>
        </p:nvSpPr>
        <p:spPr>
          <a:xfrm>
            <a:off x="4026449" y="4042667"/>
            <a:ext cx="4922586" cy="830997"/>
          </a:xfrm>
          <a:prstGeom prst="rect">
            <a:avLst/>
          </a:prstGeom>
          <a:noFill/>
        </p:spPr>
        <p:txBody>
          <a:bodyPr wrap="square" rtlCol="0">
            <a:spAutoFit/>
          </a:bodyPr>
          <a:lstStyle/>
          <a:p>
            <a:pPr marL="285750" indent="-285750">
              <a:buFont typeface="Arial" panose="020B0604020202020204" pitchFamily="34" charset="0"/>
              <a:buChar char="•"/>
            </a:pPr>
            <a:r>
              <a:rPr lang="es-ES" sz="1600" dirty="0">
                <a:solidFill>
                  <a:schemeClr val="accent2">
                    <a:lumMod val="75000"/>
                  </a:schemeClr>
                </a:solidFill>
              </a:rPr>
              <a:t>Análisis de Empleos</a:t>
            </a:r>
          </a:p>
          <a:p>
            <a:pPr marL="285750" indent="-285750">
              <a:buFont typeface="Arial" panose="020B0604020202020204" pitchFamily="34" charset="0"/>
              <a:buChar char="•"/>
            </a:pPr>
            <a:r>
              <a:rPr lang="es-ES" sz="1600" dirty="0">
                <a:solidFill>
                  <a:schemeClr val="accent2">
                    <a:lumMod val="75000"/>
                  </a:schemeClr>
                </a:solidFill>
              </a:rPr>
              <a:t>Fortalecimiento Organizacional</a:t>
            </a:r>
          </a:p>
          <a:p>
            <a:pPr marL="285750" indent="-285750">
              <a:buFont typeface="Arial" panose="020B0604020202020204" pitchFamily="34" charset="0"/>
              <a:buChar char="•"/>
            </a:pPr>
            <a:r>
              <a:rPr lang="es-ES" sz="1600" dirty="0">
                <a:solidFill>
                  <a:schemeClr val="accent2">
                    <a:lumMod val="75000"/>
                  </a:schemeClr>
                </a:solidFill>
              </a:rPr>
              <a:t>Gerencia del Cambio</a:t>
            </a:r>
          </a:p>
        </p:txBody>
      </p:sp>
      <p:grpSp>
        <p:nvGrpSpPr>
          <p:cNvPr id="17" name="Group 6"/>
          <p:cNvGrpSpPr/>
          <p:nvPr/>
        </p:nvGrpSpPr>
        <p:grpSpPr>
          <a:xfrm>
            <a:off x="2364235" y="4996628"/>
            <a:ext cx="5688633" cy="836606"/>
            <a:chOff x="4097345" y="5014193"/>
            <a:chExt cx="7653920" cy="1125634"/>
          </a:xfrm>
        </p:grpSpPr>
        <p:sp>
          <p:nvSpPr>
            <p:cNvPr id="18" name="Rectangle 111"/>
            <p:cNvSpPr/>
            <p:nvPr/>
          </p:nvSpPr>
          <p:spPr>
            <a:xfrm>
              <a:off x="4666071" y="5035626"/>
              <a:ext cx="6464272" cy="1104201"/>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9" name="TextBox 112"/>
            <p:cNvSpPr txBox="1"/>
            <p:nvPr/>
          </p:nvSpPr>
          <p:spPr>
            <a:xfrm>
              <a:off x="5592844" y="5169768"/>
              <a:ext cx="6158421" cy="869623"/>
            </a:xfrm>
            <a:prstGeom prst="rect">
              <a:avLst/>
            </a:prstGeom>
            <a:noFill/>
          </p:spPr>
          <p:txBody>
            <a:bodyPr wrap="square" rtlCol="0" anchor="ctr">
              <a:spAutoFit/>
            </a:bodyPr>
            <a:lstStyle/>
            <a:p>
              <a:r>
                <a:rPr lang="es-ES" sz="1600" dirty="0"/>
                <a:t> </a:t>
              </a:r>
              <a:r>
                <a:rPr lang="es-ES" dirty="0"/>
                <a:t>Proyecto</a:t>
              </a:r>
            </a:p>
            <a:p>
              <a:r>
                <a:rPr lang="es-ES" dirty="0"/>
                <a:t>Consolidación de los Sistemas de Gestión </a:t>
              </a:r>
              <a:endParaRPr lang="es-CO" dirty="0"/>
            </a:p>
          </p:txBody>
        </p:sp>
        <p:sp>
          <p:nvSpPr>
            <p:cNvPr id="20" name="Oval 113"/>
            <p:cNvSpPr>
              <a:spLocks noChangeAspect="1"/>
            </p:cNvSpPr>
            <p:nvPr/>
          </p:nvSpPr>
          <p:spPr>
            <a:xfrm>
              <a:off x="4097345" y="5014193"/>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3</a:t>
              </a:r>
            </a:p>
          </p:txBody>
        </p:sp>
      </p:grpSp>
      <p:sp>
        <p:nvSpPr>
          <p:cNvPr id="21" name="CuadroTexto 20"/>
          <p:cNvSpPr txBox="1"/>
          <p:nvPr/>
        </p:nvSpPr>
        <p:spPr>
          <a:xfrm>
            <a:off x="4102649" y="5780782"/>
            <a:ext cx="4922586" cy="1077218"/>
          </a:xfrm>
          <a:prstGeom prst="rect">
            <a:avLst/>
          </a:prstGeom>
          <a:noFill/>
        </p:spPr>
        <p:txBody>
          <a:bodyPr wrap="square" rtlCol="0">
            <a:spAutoFit/>
          </a:bodyPr>
          <a:lstStyle/>
          <a:p>
            <a:pPr marL="285750" indent="-285750">
              <a:buFont typeface="Arial" panose="020B0604020202020204" pitchFamily="34" charset="0"/>
              <a:buChar char="•"/>
            </a:pPr>
            <a:r>
              <a:rPr lang="es-ES" sz="1600" dirty="0">
                <a:solidFill>
                  <a:schemeClr val="accent2">
                    <a:lumMod val="75000"/>
                  </a:schemeClr>
                </a:solidFill>
              </a:rPr>
              <a:t>Estrategia de optimización y  mejoramiento entre procedimientos transversales e información</a:t>
            </a:r>
          </a:p>
          <a:p>
            <a:pPr marL="285750" indent="-285750">
              <a:buFont typeface="Arial" panose="020B0604020202020204" pitchFamily="34" charset="0"/>
              <a:buChar char="•"/>
            </a:pPr>
            <a:r>
              <a:rPr lang="es-ES" sz="1600" dirty="0">
                <a:solidFill>
                  <a:schemeClr val="accent2">
                    <a:lumMod val="75000"/>
                  </a:schemeClr>
                </a:solidFill>
              </a:rPr>
              <a:t>Estrategia de integración de los sistemas de gestión</a:t>
            </a:r>
          </a:p>
          <a:p>
            <a:endParaRPr lang="es-ES" sz="1600" dirty="0">
              <a:solidFill>
                <a:schemeClr val="accent2">
                  <a:lumMod val="75000"/>
                </a:schemeClr>
              </a:solidFill>
            </a:endParaRPr>
          </a:p>
        </p:txBody>
      </p:sp>
      <p:sp>
        <p:nvSpPr>
          <p:cNvPr id="23" name="Título 1"/>
          <p:cNvSpPr>
            <a:spLocks noGrp="1"/>
          </p:cNvSpPr>
          <p:nvPr>
            <p:ph type="title"/>
          </p:nvPr>
        </p:nvSpPr>
        <p:spPr>
          <a:xfrm>
            <a:off x="235791" y="425999"/>
            <a:ext cx="8229600" cy="749905"/>
          </a:xfrm>
        </p:spPr>
        <p:txBody>
          <a:bodyPr/>
          <a:lstStyle/>
          <a:p>
            <a:r>
              <a:rPr lang="es-CO" sz="3200" dirty="0"/>
              <a:t>Proyectos y Planes Operativos</a:t>
            </a:r>
            <a:br>
              <a:rPr lang="es-CO" sz="3200" dirty="0"/>
            </a:br>
            <a:r>
              <a:rPr lang="es-CO" sz="3200" dirty="0"/>
              <a:t>del programa 4</a:t>
            </a:r>
            <a:br>
              <a:rPr lang="es-ES" sz="3200" dirty="0">
                <a:solidFill>
                  <a:srgbClr val="C00000"/>
                </a:solidFill>
                <a:cs typeface="Arial" panose="020B0604020202020204" pitchFamily="34" charset="0"/>
              </a:rPr>
            </a:br>
            <a:r>
              <a:rPr lang="es-CO" sz="3200" b="1" dirty="0"/>
              <a:t> </a:t>
            </a:r>
            <a:endParaRPr lang="es-CO" sz="3200" b="1" dirty="0">
              <a:solidFill>
                <a:srgbClr val="FF0000"/>
              </a:solidFill>
            </a:endParaRPr>
          </a:p>
        </p:txBody>
      </p:sp>
    </p:spTree>
    <p:extLst>
      <p:ext uri="{BB962C8B-B14F-4D97-AF65-F5344CB8AC3E}">
        <p14:creationId xmlns:p14="http://schemas.microsoft.com/office/powerpoint/2010/main" val="34302694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5850467"/>
            <a:ext cx="9144000" cy="1007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angle 9"/>
          <p:cNvSpPr/>
          <p:nvPr/>
        </p:nvSpPr>
        <p:spPr>
          <a:xfrm rot="297575">
            <a:off x="79982" y="1652925"/>
            <a:ext cx="8817092" cy="610439"/>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4" name="Rectangle 10"/>
          <p:cNvSpPr/>
          <p:nvPr/>
        </p:nvSpPr>
        <p:spPr>
          <a:xfrm>
            <a:off x="144323" y="1272935"/>
            <a:ext cx="8889609" cy="1312413"/>
          </a:xfrm>
          <a:prstGeom prst="rect">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100" kern="0" dirty="0">
              <a:solidFill>
                <a:schemeClr val="bg1"/>
              </a:solidFill>
              <a:latin typeface="Arial" panose="020B0604020202020204" pitchFamily="34" charset="0"/>
              <a:cs typeface="Arial" panose="020B0604020202020204" pitchFamily="34" charset="0"/>
            </a:endParaRPr>
          </a:p>
        </p:txBody>
      </p:sp>
      <p:sp>
        <p:nvSpPr>
          <p:cNvPr id="15" name="Rounded Rectangle 5"/>
          <p:cNvSpPr/>
          <p:nvPr/>
        </p:nvSpPr>
        <p:spPr>
          <a:xfrm>
            <a:off x="70100" y="911449"/>
            <a:ext cx="2814814" cy="361486"/>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rgbClr val="002060"/>
                </a:solidFill>
                <a:latin typeface="Arial" panose="020B0604020202020204" pitchFamily="34" charset="0"/>
                <a:cs typeface="Arial" panose="020B0604020202020204" pitchFamily="34" charset="0"/>
              </a:rPr>
              <a:t>Descripción del programa</a:t>
            </a:r>
          </a:p>
        </p:txBody>
      </p:sp>
      <p:sp>
        <p:nvSpPr>
          <p:cNvPr id="16" name="TextBox 6"/>
          <p:cNvSpPr txBox="1"/>
          <p:nvPr/>
        </p:nvSpPr>
        <p:spPr>
          <a:xfrm>
            <a:off x="164360" y="1299977"/>
            <a:ext cx="8742596" cy="1200329"/>
          </a:xfrm>
          <a:prstGeom prst="rect">
            <a:avLst/>
          </a:prstGeom>
          <a:noFill/>
        </p:spPr>
        <p:txBody>
          <a:bodyPr wrap="square" rtlCol="0">
            <a:spAutoFit/>
          </a:bodyPr>
          <a:lstStyle/>
          <a:p>
            <a:pPr lvl="0" algn="just"/>
            <a:r>
              <a:rPr lang="es-MX" sz="1200" kern="0" dirty="0">
                <a:solidFill>
                  <a:schemeClr val="bg1"/>
                </a:solidFill>
                <a:latin typeface="Arial" panose="020B0604020202020204" pitchFamily="34" charset="0"/>
                <a:cs typeface="Arial" panose="020B0604020202020204" pitchFamily="34" charset="0"/>
              </a:rPr>
              <a:t>Atención al Ciudadano y la transparencia organizacional está integrado por políticas autónomas e independientes que se articulan bajo un solo objetivo, la promoción de estándares de transparencia y lucha contra la corrupción. Sus componentes gozan de metodologías propias para su implementación.</a:t>
            </a:r>
          </a:p>
          <a:p>
            <a:pPr lvl="0" algn="just"/>
            <a:endParaRPr lang="es-MX" sz="1200" kern="0" dirty="0">
              <a:solidFill>
                <a:schemeClr val="bg1"/>
              </a:solidFill>
              <a:latin typeface="Arial" panose="020B0604020202020204" pitchFamily="34" charset="0"/>
              <a:cs typeface="Arial" panose="020B0604020202020204" pitchFamily="34" charset="0"/>
            </a:endParaRPr>
          </a:p>
          <a:p>
            <a:pPr lvl="0" algn="just"/>
            <a:r>
              <a:rPr lang="es-MX" sz="1200" kern="0" dirty="0">
                <a:solidFill>
                  <a:schemeClr val="bg1"/>
                </a:solidFill>
                <a:latin typeface="Arial" panose="020B0604020202020204" pitchFamily="34" charset="0"/>
                <a:cs typeface="Arial" panose="020B0604020202020204" pitchFamily="34" charset="0"/>
              </a:rPr>
              <a:t>El programa busca planificar, organizar, dirigir y evaluar los asuntos relacionados con la gestión misional, transparencia, participación y servicio al ciudadano, gestión del talento humano, eficiencia administrativa y gestión financiera.</a:t>
            </a:r>
            <a:endParaRPr lang="es-CO" sz="1200" kern="0" dirty="0">
              <a:solidFill>
                <a:schemeClr val="bg1"/>
              </a:solidFill>
              <a:latin typeface="Arial" panose="020B0604020202020204" pitchFamily="34" charset="0"/>
              <a:cs typeface="Arial" panose="020B0604020202020204" pitchFamily="34" charset="0"/>
            </a:endParaRPr>
          </a:p>
        </p:txBody>
      </p:sp>
      <p:sp>
        <p:nvSpPr>
          <p:cNvPr id="4" name="Rectángulo 3"/>
          <p:cNvSpPr/>
          <p:nvPr/>
        </p:nvSpPr>
        <p:spPr>
          <a:xfrm>
            <a:off x="59267" y="64684"/>
            <a:ext cx="1801845"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2" name="Group 106"/>
          <p:cNvGrpSpPr/>
          <p:nvPr/>
        </p:nvGrpSpPr>
        <p:grpSpPr>
          <a:xfrm>
            <a:off x="37460" y="34815"/>
            <a:ext cx="5233295" cy="833754"/>
            <a:chOff x="4113734" y="1462930"/>
            <a:chExt cx="7043108" cy="1122088"/>
          </a:xfrm>
        </p:grpSpPr>
        <p:sp>
          <p:nvSpPr>
            <p:cNvPr id="2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Arial" panose="020B0604020202020204" pitchFamily="34" charset="0"/>
                <a:cs typeface="Arial" panose="020B0604020202020204" pitchFamily="34" charset="0"/>
              </a:endParaRPr>
            </a:p>
          </p:txBody>
        </p:sp>
        <p:sp>
          <p:nvSpPr>
            <p:cNvPr id="25"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5</a:t>
              </a:r>
            </a:p>
          </p:txBody>
        </p:sp>
      </p:grpSp>
      <p:sp>
        <p:nvSpPr>
          <p:cNvPr id="27" name="Rounded Rectangle 5"/>
          <p:cNvSpPr/>
          <p:nvPr/>
        </p:nvSpPr>
        <p:spPr>
          <a:xfrm>
            <a:off x="110455" y="3171646"/>
            <a:ext cx="1650610" cy="470286"/>
          </a:xfrm>
          <a:prstGeom prst="roundRect">
            <a:avLst>
              <a:gd name="adj" fmla="val 50000"/>
            </a:avLst>
          </a:prstGeom>
          <a:solidFill>
            <a:schemeClr val="bg1"/>
          </a:solidFill>
          <a:ln>
            <a:solidFill>
              <a:schemeClr val="accent1">
                <a:lumMod val="75000"/>
              </a:schemeClr>
            </a:solid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rgbClr val="002060"/>
                </a:solidFill>
                <a:latin typeface="Arial" panose="020B0604020202020204" pitchFamily="34" charset="0"/>
                <a:cs typeface="Arial" panose="020B0604020202020204" pitchFamily="34" charset="0"/>
              </a:rPr>
              <a:t>Apuestas Estratégicas</a:t>
            </a:r>
          </a:p>
        </p:txBody>
      </p:sp>
      <p:sp>
        <p:nvSpPr>
          <p:cNvPr id="2" name="Rectángulo 1"/>
          <p:cNvSpPr/>
          <p:nvPr/>
        </p:nvSpPr>
        <p:spPr>
          <a:xfrm>
            <a:off x="893021" y="31034"/>
            <a:ext cx="7510360" cy="830997"/>
          </a:xfrm>
          <a:prstGeom prst="rect">
            <a:avLst/>
          </a:prstGeom>
        </p:spPr>
        <p:txBody>
          <a:bodyPr wrap="square">
            <a:spAutoFit/>
          </a:bodyPr>
          <a:lstStyle/>
          <a:p>
            <a:r>
              <a:rPr lang="es-CO" sz="1600" b="1" dirty="0">
                <a:solidFill>
                  <a:schemeClr val="bg2">
                    <a:lumMod val="50000"/>
                  </a:schemeClr>
                </a:solidFill>
                <a:latin typeface="Arial" panose="020B0604020202020204" pitchFamily="34" charset="0"/>
                <a:cs typeface="Arial" panose="020B0604020202020204" pitchFamily="34" charset="0"/>
              </a:rPr>
              <a:t>Programa 5 </a:t>
            </a:r>
          </a:p>
          <a:p>
            <a:r>
              <a:rPr lang="es-CO" sz="1600" b="1" dirty="0">
                <a:latin typeface="Arial" panose="020B0604020202020204" pitchFamily="34" charset="0"/>
                <a:cs typeface="Arial" panose="020B0604020202020204" pitchFamily="34" charset="0"/>
              </a:rPr>
              <a:t>Cultura de la legalidad, la transparencia, el gobierno corporativo y participación ciudadana</a:t>
            </a:r>
          </a:p>
        </p:txBody>
      </p:sp>
      <p:graphicFrame>
        <p:nvGraphicFramePr>
          <p:cNvPr id="12" name="Tabla 11"/>
          <p:cNvGraphicFramePr>
            <a:graphicFrameLocks noGrp="1"/>
          </p:cNvGraphicFramePr>
          <p:nvPr>
            <p:extLst>
              <p:ext uri="{D42A27DB-BD31-4B8C-83A1-F6EECF244321}">
                <p14:modId xmlns:p14="http://schemas.microsoft.com/office/powerpoint/2010/main" val="181256670"/>
              </p:ext>
            </p:extLst>
          </p:nvPr>
        </p:nvGraphicFramePr>
        <p:xfrm>
          <a:off x="70100" y="4519307"/>
          <a:ext cx="8999677" cy="2292329"/>
        </p:xfrm>
        <a:graphic>
          <a:graphicData uri="http://schemas.openxmlformats.org/drawingml/2006/table">
            <a:tbl>
              <a:tblPr firstRow="1" firstCol="1" bandRow="1">
                <a:tableStyleId>{3B4B98B0-60AC-42C2-AFA5-B58CD77FA1E5}</a:tableStyleId>
              </a:tblPr>
              <a:tblGrid>
                <a:gridCol w="3685154">
                  <a:extLst>
                    <a:ext uri="{9D8B030D-6E8A-4147-A177-3AD203B41FA5}">
                      <a16:colId xmlns:a16="http://schemas.microsoft.com/office/drawing/2014/main" val="3349873158"/>
                    </a:ext>
                  </a:extLst>
                </a:gridCol>
                <a:gridCol w="1441219">
                  <a:extLst>
                    <a:ext uri="{9D8B030D-6E8A-4147-A177-3AD203B41FA5}">
                      <a16:colId xmlns:a16="http://schemas.microsoft.com/office/drawing/2014/main" val="2043317098"/>
                    </a:ext>
                  </a:extLst>
                </a:gridCol>
                <a:gridCol w="990600">
                  <a:extLst>
                    <a:ext uri="{9D8B030D-6E8A-4147-A177-3AD203B41FA5}">
                      <a16:colId xmlns:a16="http://schemas.microsoft.com/office/drawing/2014/main" val="3405429193"/>
                    </a:ext>
                  </a:extLst>
                </a:gridCol>
                <a:gridCol w="990600">
                  <a:extLst>
                    <a:ext uri="{9D8B030D-6E8A-4147-A177-3AD203B41FA5}">
                      <a16:colId xmlns:a16="http://schemas.microsoft.com/office/drawing/2014/main" val="2359458262"/>
                    </a:ext>
                  </a:extLst>
                </a:gridCol>
                <a:gridCol w="931334">
                  <a:extLst>
                    <a:ext uri="{9D8B030D-6E8A-4147-A177-3AD203B41FA5}">
                      <a16:colId xmlns:a16="http://schemas.microsoft.com/office/drawing/2014/main" val="1555395791"/>
                    </a:ext>
                  </a:extLst>
                </a:gridCol>
                <a:gridCol w="960770">
                  <a:extLst>
                    <a:ext uri="{9D8B030D-6E8A-4147-A177-3AD203B41FA5}">
                      <a16:colId xmlns:a16="http://schemas.microsoft.com/office/drawing/2014/main" val="2963958973"/>
                    </a:ext>
                  </a:extLst>
                </a:gridCol>
              </a:tblGrid>
              <a:tr h="174481">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row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CO" sz="1200" dirty="0">
                          <a:effectLst/>
                          <a:latin typeface="Arial" panose="020B0604020202020204" pitchFamily="34" charset="0"/>
                          <a:cs typeface="Arial" panose="020B0604020202020204" pitchFamily="34" charset="0"/>
                        </a:rPr>
                        <a:t>Unidad de medida del 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gridSpan="4">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Metas</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61189851"/>
                  </a:ext>
                </a:extLst>
              </a:tr>
              <a:tr h="190657">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2020</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2022</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2025</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2028</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548975328"/>
                  </a:ext>
                </a:extLst>
              </a:tr>
              <a:tr h="499128">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Cumplimiento Factor Visibilidad</a:t>
                      </a:r>
                    </a:p>
                    <a:p>
                      <a:pPr algn="ctr" fontAlgn="ctr"/>
                      <a:r>
                        <a:rPr lang="es-CO" sz="1000" b="0" i="1" u="none" strike="noStrike" dirty="0">
                          <a:solidFill>
                            <a:srgbClr val="000000"/>
                          </a:solidFill>
                          <a:effectLst/>
                          <a:latin typeface="Arial" panose="020B0604020202020204" pitchFamily="34" charset="0"/>
                          <a:cs typeface="Arial" panose="020B0604020202020204" pitchFamily="34" charset="0"/>
                        </a:rPr>
                        <a:t>(Rendición de cuentas y mecanismos para la transparencia </a:t>
                      </a:r>
                    </a:p>
                    <a:p>
                      <a:pPr algn="ctr" fontAlgn="ctr"/>
                      <a:r>
                        <a:rPr lang="es-CO" sz="1000" b="0" i="1" u="none" strike="noStrike" dirty="0">
                          <a:solidFill>
                            <a:srgbClr val="000000"/>
                          </a:solidFill>
                          <a:effectLst/>
                          <a:latin typeface="Arial" panose="020B0604020202020204" pitchFamily="34" charset="0"/>
                          <a:cs typeface="Arial" panose="020B0604020202020204" pitchFamily="34" charset="0"/>
                        </a:rPr>
                        <a:t>y acceso a la información)</a:t>
                      </a:r>
                    </a:p>
                    <a:p>
                      <a:pPr algn="ctr" fontAlgn="ctr"/>
                      <a:endParaRPr lang="es-CO" sz="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Índice</a:t>
                      </a:r>
                    </a:p>
                  </a:txBody>
                  <a:tcPr marL="0" marR="0" marT="0"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80</a:t>
                      </a:r>
                    </a:p>
                  </a:txBody>
                  <a:tcPr marL="0" marR="0" marT="0"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85</a:t>
                      </a:r>
                    </a:p>
                  </a:txBody>
                  <a:tcPr marL="0" marR="0" marT="0" marB="0" anchor="ctr"/>
                </a:tc>
                <a:tc>
                  <a:txBody>
                    <a:bodyPr/>
                    <a:lstStyle/>
                    <a:p>
                      <a:pPr algn="ctr" fontAlgn="ctr"/>
                      <a:r>
                        <a:rPr lang="es-CO" sz="1200" b="0" i="0" u="none" strike="noStrike">
                          <a:solidFill>
                            <a:srgbClr val="000000"/>
                          </a:solidFill>
                          <a:effectLst/>
                          <a:latin typeface="Arial" panose="020B0604020202020204" pitchFamily="34" charset="0"/>
                          <a:cs typeface="Arial" panose="020B0604020202020204" pitchFamily="34" charset="0"/>
                        </a:rPr>
                        <a:t>90</a:t>
                      </a:r>
                    </a:p>
                  </a:txBody>
                  <a:tcPr marL="0" marR="0" marT="0"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95</a:t>
                      </a:r>
                    </a:p>
                  </a:txBody>
                  <a:tcPr marL="0" marR="0" marT="0" marB="0" anchor="ctr"/>
                </a:tc>
                <a:extLst>
                  <a:ext uri="{0D108BD9-81ED-4DB2-BD59-A6C34878D82A}">
                    <a16:rowId xmlns:a16="http://schemas.microsoft.com/office/drawing/2014/main" val="10002"/>
                  </a:ext>
                </a:extLst>
              </a:tr>
              <a:tr h="518962">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Cumplimiento Factor Institucionalidad</a:t>
                      </a:r>
                    </a:p>
                    <a:p>
                      <a:pPr marL="0" algn="ctr" defTabSz="914400" rtl="0" eaLnBrk="1" fontAlgn="ctr" latinLnBrk="0" hangingPunct="1"/>
                      <a:r>
                        <a:rPr lang="es-CO" sz="1000" b="0" i="1" u="none" strike="noStrike" kern="1200" dirty="0">
                          <a:solidFill>
                            <a:srgbClr val="000000"/>
                          </a:solidFill>
                          <a:effectLst/>
                          <a:latin typeface="Arial" panose="020B0604020202020204" pitchFamily="34" charset="0"/>
                          <a:ea typeface="+mn-ea"/>
                          <a:cs typeface="Arial" panose="020B0604020202020204" pitchFamily="34" charset="0"/>
                        </a:rPr>
                        <a:t>(Mecanismos para mejorar la atención al ciudadano, racionalización de trámites e iniciativas adicionales)</a:t>
                      </a:r>
                    </a:p>
                    <a:p>
                      <a:pPr marL="0" algn="ctr" defTabSz="914400" rtl="0" eaLnBrk="1" fontAlgn="ctr" latinLnBrk="0" hangingPunct="1"/>
                      <a:endParaRPr lang="es-CO" sz="400" b="0" i="1"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Índice</a:t>
                      </a:r>
                    </a:p>
                  </a:txBody>
                  <a:tcPr marL="0" marR="0" marT="0"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80</a:t>
                      </a:r>
                    </a:p>
                  </a:txBody>
                  <a:tcPr marL="0" marR="0" marT="0"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85</a:t>
                      </a:r>
                    </a:p>
                  </a:txBody>
                  <a:tcPr marL="0" marR="0" marT="0"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90</a:t>
                      </a:r>
                    </a:p>
                  </a:txBody>
                  <a:tcPr marL="0" marR="0" marT="0" marB="0" anchor="ctr"/>
                </a:tc>
                <a:tc>
                  <a:txBody>
                    <a:bodyPr/>
                    <a:lstStyle/>
                    <a:p>
                      <a:pPr algn="ctr" fontAlgn="ctr"/>
                      <a:r>
                        <a:rPr lang="es-CO" sz="1200" b="0" i="0" u="none" strike="noStrike">
                          <a:solidFill>
                            <a:srgbClr val="000000"/>
                          </a:solidFill>
                          <a:effectLst/>
                          <a:latin typeface="Arial" panose="020B0604020202020204" pitchFamily="34" charset="0"/>
                          <a:cs typeface="Arial" panose="020B0604020202020204" pitchFamily="34" charset="0"/>
                        </a:rPr>
                        <a:t>95</a:t>
                      </a:r>
                    </a:p>
                  </a:txBody>
                  <a:tcPr marL="0" marR="0" marT="0" marB="0" anchor="ctr"/>
                </a:tc>
                <a:extLst>
                  <a:ext uri="{0D108BD9-81ED-4DB2-BD59-A6C34878D82A}">
                    <a16:rowId xmlns:a16="http://schemas.microsoft.com/office/drawing/2014/main" val="10003"/>
                  </a:ext>
                </a:extLst>
              </a:tr>
              <a:tr h="285703">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Cumplimiento Factor Control</a:t>
                      </a:r>
                    </a:p>
                    <a:p>
                      <a:pPr marL="0" algn="ctr" defTabSz="914400" rtl="0" eaLnBrk="1" fontAlgn="ctr" latinLnBrk="0" hangingPunct="1"/>
                      <a:r>
                        <a:rPr lang="es-CO" sz="1000" b="0" i="1" u="none" strike="noStrike" kern="1200" dirty="0">
                          <a:solidFill>
                            <a:srgbClr val="000000"/>
                          </a:solidFill>
                          <a:effectLst/>
                          <a:latin typeface="Arial" panose="020B0604020202020204" pitchFamily="34" charset="0"/>
                          <a:ea typeface="+mn-ea"/>
                          <a:cs typeface="Arial" panose="020B0604020202020204" pitchFamily="34" charset="0"/>
                        </a:rPr>
                        <a:t>(Gestión y administración de riesgos)</a:t>
                      </a:r>
                    </a:p>
                    <a:p>
                      <a:pPr marL="0" algn="ctr" defTabSz="914400" rtl="0" eaLnBrk="1" fontAlgn="ctr" latinLnBrk="0" hangingPunct="1"/>
                      <a:endParaRPr lang="es-CO" sz="400" b="0" i="1"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Índice</a:t>
                      </a:r>
                    </a:p>
                  </a:txBody>
                  <a:tcPr marL="0" marR="0" marT="0"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80</a:t>
                      </a:r>
                    </a:p>
                  </a:txBody>
                  <a:tcPr marL="0" marR="0" marT="0"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85</a:t>
                      </a:r>
                    </a:p>
                  </a:txBody>
                  <a:tcPr marL="0" marR="0" marT="0"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90</a:t>
                      </a:r>
                    </a:p>
                  </a:txBody>
                  <a:tcPr marL="0" marR="0" marT="0"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95</a:t>
                      </a:r>
                    </a:p>
                  </a:txBody>
                  <a:tcPr marL="0" marR="0" marT="0" marB="0" anchor="ctr"/>
                </a:tc>
                <a:extLst>
                  <a:ext uri="{0D108BD9-81ED-4DB2-BD59-A6C34878D82A}">
                    <a16:rowId xmlns:a16="http://schemas.microsoft.com/office/drawing/2014/main" val="842798677"/>
                  </a:ext>
                </a:extLst>
              </a:tr>
              <a:tr h="39602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0" i="0" u="none" strike="noStrike" dirty="0">
                          <a:solidFill>
                            <a:srgbClr val="000000"/>
                          </a:solidFill>
                          <a:effectLst/>
                          <a:latin typeface="Arial" panose="020B0604020202020204" pitchFamily="34" charset="0"/>
                          <a:cs typeface="Arial" panose="020B0604020202020204" pitchFamily="34" charset="0"/>
                        </a:rPr>
                        <a:t>Implementación de la gestión de la comunicación y promoción institucional </a:t>
                      </a:r>
                      <a:r>
                        <a:rPr lang="es-ES" sz="1100" b="0" i="0" u="none" strike="noStrike" dirty="0">
                          <a:solidFill>
                            <a:srgbClr val="000000"/>
                          </a:solidFill>
                          <a:effectLst/>
                          <a:latin typeface="Arial" panose="020B0604020202020204" pitchFamily="34" charset="0"/>
                          <a:cs typeface="Arial" panose="020B0604020202020204" pitchFamily="34" charset="0"/>
                        </a:rPr>
                        <a:t>(GCPI)</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Porcentaje</a:t>
                      </a:r>
                    </a:p>
                  </a:txBody>
                  <a:tcPr marL="0" marR="0" marT="0"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80%</a:t>
                      </a:r>
                    </a:p>
                  </a:txBody>
                  <a:tcPr marL="0" marR="0" marT="0"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90%</a:t>
                      </a:r>
                    </a:p>
                  </a:txBody>
                  <a:tcPr marL="0" marR="0" marT="0"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100%</a:t>
                      </a:r>
                    </a:p>
                  </a:txBody>
                  <a:tcPr marL="0" marR="0" marT="0" marB="0" anchor="ctr"/>
                </a:tc>
                <a:tc>
                  <a:txBody>
                    <a:bodyPr/>
                    <a:lstStyle/>
                    <a:p>
                      <a:pPr algn="ctr" fontAlgn="ctr"/>
                      <a:r>
                        <a:rPr lang="es-CO" sz="1200" b="0" i="0" u="none" strike="noStrike" dirty="0">
                          <a:solidFill>
                            <a:srgbClr val="000000"/>
                          </a:solidFill>
                          <a:effectLst/>
                          <a:latin typeface="Arial" panose="020B0604020202020204" pitchFamily="34" charset="0"/>
                          <a:cs typeface="Arial" panose="020B0604020202020204" pitchFamily="34" charset="0"/>
                        </a:rPr>
                        <a:t>100%</a:t>
                      </a:r>
                    </a:p>
                  </a:txBody>
                  <a:tcPr marL="0" marR="0" marT="0" marB="0" anchor="ctr"/>
                </a:tc>
                <a:extLst>
                  <a:ext uri="{0D108BD9-81ED-4DB2-BD59-A6C34878D82A}">
                    <a16:rowId xmlns:a16="http://schemas.microsoft.com/office/drawing/2014/main" val="1743020706"/>
                  </a:ext>
                </a:extLst>
              </a:tr>
            </a:tbl>
          </a:graphicData>
        </a:graphic>
      </p:graphicFrame>
      <p:pic>
        <p:nvPicPr>
          <p:cNvPr id="10" name="Imagen 9"/>
          <p:cNvPicPr>
            <a:picLocks noChangeAspect="1"/>
          </p:cNvPicPr>
          <p:nvPr/>
        </p:nvPicPr>
        <p:blipFill rotWithShape="1">
          <a:blip r:embed="rId3"/>
          <a:srcRect t="1233"/>
          <a:stretch/>
        </p:blipFill>
        <p:spPr>
          <a:xfrm>
            <a:off x="1794933" y="2643354"/>
            <a:ext cx="3732263" cy="1836694"/>
          </a:xfrm>
          <a:prstGeom prst="rect">
            <a:avLst/>
          </a:prstGeom>
        </p:spPr>
      </p:pic>
      <p:pic>
        <p:nvPicPr>
          <p:cNvPr id="17" name="Imagen 16"/>
          <p:cNvPicPr>
            <a:picLocks noChangeAspect="1"/>
          </p:cNvPicPr>
          <p:nvPr/>
        </p:nvPicPr>
        <p:blipFill>
          <a:blip r:embed="rId4"/>
          <a:stretch>
            <a:fillRect/>
          </a:stretch>
        </p:blipFill>
        <p:spPr>
          <a:xfrm>
            <a:off x="5527196" y="2649383"/>
            <a:ext cx="3550625" cy="1830665"/>
          </a:xfrm>
          <a:prstGeom prst="rect">
            <a:avLst/>
          </a:prstGeom>
        </p:spPr>
      </p:pic>
    </p:spTree>
    <p:extLst>
      <p:ext uri="{BB962C8B-B14F-4D97-AF65-F5344CB8AC3E}">
        <p14:creationId xmlns:p14="http://schemas.microsoft.com/office/powerpoint/2010/main" val="32832711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106"/>
          <p:cNvGrpSpPr/>
          <p:nvPr/>
        </p:nvGrpSpPr>
        <p:grpSpPr>
          <a:xfrm>
            <a:off x="2659682" y="1827446"/>
            <a:ext cx="5282285" cy="833754"/>
            <a:chOff x="4113734" y="1462930"/>
            <a:chExt cx="7109038" cy="1122088"/>
          </a:xfrm>
        </p:grpSpPr>
        <p:sp>
          <p:nvSpPr>
            <p:cNvPr id="82"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3" name="TextBox 12"/>
            <p:cNvSpPr txBox="1"/>
            <p:nvPr/>
          </p:nvSpPr>
          <p:spPr>
            <a:xfrm>
              <a:off x="5486400" y="1605908"/>
              <a:ext cx="5736372" cy="869849"/>
            </a:xfrm>
            <a:prstGeom prst="rect">
              <a:avLst/>
            </a:prstGeom>
            <a:noFill/>
          </p:spPr>
          <p:txBody>
            <a:bodyPr wrap="square" rtlCol="0" anchor="ctr">
              <a:spAutoFit/>
            </a:bodyPr>
            <a:lstStyle/>
            <a:p>
              <a:r>
                <a:rPr lang="es-ES" b="1" dirty="0"/>
                <a:t>Proyecto </a:t>
              </a:r>
            </a:p>
            <a:p>
              <a:r>
                <a:rPr lang="es-ES" dirty="0"/>
                <a:t>Transparencia, gobernanza y legalidad</a:t>
              </a:r>
              <a:endParaRPr lang="es-CO" sz="1800" dirty="0"/>
            </a:p>
          </p:txBody>
        </p:sp>
        <p:sp>
          <p:nvSpPr>
            <p:cNvPr id="84"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grpSp>
        <p:nvGrpSpPr>
          <p:cNvPr id="85" name="Group 5"/>
          <p:cNvGrpSpPr/>
          <p:nvPr/>
        </p:nvGrpSpPr>
        <p:grpSpPr>
          <a:xfrm>
            <a:off x="3439209" y="3757671"/>
            <a:ext cx="6161306" cy="923330"/>
            <a:chOff x="4878898" y="3154509"/>
            <a:chExt cx="8289892" cy="1242319"/>
          </a:xfrm>
        </p:grpSpPr>
        <p:sp>
          <p:nvSpPr>
            <p:cNvPr id="86"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7" name="TextBox 20"/>
            <p:cNvSpPr txBox="1"/>
            <p:nvPr/>
          </p:nvSpPr>
          <p:spPr>
            <a:xfrm>
              <a:off x="6041519" y="3154509"/>
              <a:ext cx="7127271" cy="1242319"/>
            </a:xfrm>
            <a:prstGeom prst="rect">
              <a:avLst/>
            </a:prstGeom>
            <a:noFill/>
          </p:spPr>
          <p:txBody>
            <a:bodyPr wrap="square" rtlCol="0" anchor="ctr">
              <a:spAutoFit/>
            </a:bodyPr>
            <a:lstStyle/>
            <a:p>
              <a:r>
                <a:rPr lang="es-MX" b="1" dirty="0"/>
                <a:t>Proyecto </a:t>
              </a:r>
            </a:p>
            <a:p>
              <a:r>
                <a:rPr lang="es-ES" dirty="0"/>
                <a:t>Gestión de la Comunicación y Promoción </a:t>
              </a:r>
            </a:p>
            <a:p>
              <a:r>
                <a:rPr lang="es-ES" dirty="0"/>
                <a:t>Institucional</a:t>
              </a:r>
              <a:endParaRPr lang="es-MX" sz="1800" dirty="0"/>
            </a:p>
          </p:txBody>
        </p:sp>
        <p:sp>
          <p:nvSpPr>
            <p:cNvPr id="88"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grpSp>
      <p:grpSp>
        <p:nvGrpSpPr>
          <p:cNvPr id="4" name="Grupo 3"/>
          <p:cNvGrpSpPr/>
          <p:nvPr/>
        </p:nvGrpSpPr>
        <p:grpSpPr>
          <a:xfrm>
            <a:off x="179512" y="2420888"/>
            <a:ext cx="3112173" cy="3112173"/>
            <a:chOff x="320020" y="2564903"/>
            <a:chExt cx="3112173" cy="3112173"/>
          </a:xfrm>
        </p:grpSpPr>
        <p:sp>
          <p:nvSpPr>
            <p:cNvPr id="166" name="Donut 2"/>
            <p:cNvSpPr/>
            <p:nvPr/>
          </p:nvSpPr>
          <p:spPr>
            <a:xfrm>
              <a:off x="467544" y="2708920"/>
              <a:ext cx="2829248" cy="2829248"/>
            </a:xfrm>
            <a:prstGeom prst="donut">
              <a:avLst>
                <a:gd name="adj" fmla="val 10687"/>
              </a:avLst>
            </a:prstGeom>
            <a:gradFill>
              <a:gsLst>
                <a:gs pos="16000">
                  <a:schemeClr val="bg1">
                    <a:lumMod val="9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67" name="Donut 101"/>
            <p:cNvSpPr/>
            <p:nvPr/>
          </p:nvSpPr>
          <p:spPr>
            <a:xfrm>
              <a:off x="320020" y="2564903"/>
              <a:ext cx="3112173" cy="3112173"/>
            </a:xfrm>
            <a:prstGeom prst="donut">
              <a:avLst>
                <a:gd name="adj" fmla="val 1514"/>
              </a:avLst>
            </a:prstGeom>
            <a:gradFill>
              <a:gsLst>
                <a:gs pos="16000">
                  <a:schemeClr val="bg1">
                    <a:lumMod val="8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76" name="TextBox 20"/>
            <p:cNvSpPr txBox="1"/>
            <p:nvPr/>
          </p:nvSpPr>
          <p:spPr>
            <a:xfrm>
              <a:off x="795986" y="3089937"/>
              <a:ext cx="2160240" cy="2062103"/>
            </a:xfrm>
            <a:prstGeom prst="rect">
              <a:avLst/>
            </a:prstGeom>
            <a:noFill/>
          </p:spPr>
          <p:txBody>
            <a:bodyPr wrap="square" rtlCol="0" anchor="ctr">
              <a:spAutoFit/>
            </a:bodyPr>
            <a:lstStyle/>
            <a:p>
              <a:pPr algn="ctr"/>
              <a:r>
                <a:rPr lang="es-CO" sz="1600" b="1" dirty="0">
                  <a:solidFill>
                    <a:schemeClr val="bg2">
                      <a:lumMod val="50000"/>
                    </a:schemeClr>
                  </a:solidFill>
                  <a:latin typeface="Arial" panose="020B0604020202020204" pitchFamily="34" charset="0"/>
                  <a:cs typeface="Arial" panose="020B0604020202020204" pitchFamily="34" charset="0"/>
                </a:rPr>
                <a:t>Programa 5</a:t>
              </a:r>
            </a:p>
            <a:p>
              <a:pPr algn="ctr"/>
              <a:r>
                <a:rPr lang="es-CO" sz="1600" b="1" dirty="0">
                  <a:latin typeface="Arial" panose="020B0604020202020204" pitchFamily="34" charset="0"/>
                  <a:cs typeface="Arial" panose="020B0604020202020204" pitchFamily="34" charset="0"/>
                </a:rPr>
                <a:t>Cultura de la legalidad, la transparencia, el gobierno corporativo y la participación ciudadana</a:t>
              </a:r>
            </a:p>
          </p:txBody>
        </p:sp>
      </p:grpSp>
      <p:sp>
        <p:nvSpPr>
          <p:cNvPr id="3" name="CuadroTexto 2"/>
          <p:cNvSpPr txBox="1"/>
          <p:nvPr/>
        </p:nvSpPr>
        <p:spPr>
          <a:xfrm>
            <a:off x="4051005" y="2737089"/>
            <a:ext cx="4922586" cy="584775"/>
          </a:xfrm>
          <a:prstGeom prst="rect">
            <a:avLst/>
          </a:prstGeom>
          <a:noFill/>
        </p:spPr>
        <p:txBody>
          <a:bodyPr wrap="square" rtlCol="0">
            <a:spAutoFit/>
          </a:bodyPr>
          <a:lstStyle/>
          <a:p>
            <a:pPr marL="285750" indent="-285750">
              <a:buFont typeface="Arial" panose="020B0604020202020204" pitchFamily="34" charset="0"/>
              <a:buChar char="•"/>
            </a:pPr>
            <a:r>
              <a:rPr lang="es-ES" sz="1600" dirty="0">
                <a:solidFill>
                  <a:schemeClr val="accent2">
                    <a:lumMod val="75000"/>
                  </a:schemeClr>
                </a:solidFill>
              </a:rPr>
              <a:t>Plan de atención al ciudadano y transparencia organizacional</a:t>
            </a:r>
          </a:p>
        </p:txBody>
      </p:sp>
      <p:sp>
        <p:nvSpPr>
          <p:cNvPr id="28" name="CuadroTexto 27"/>
          <p:cNvSpPr txBox="1"/>
          <p:nvPr/>
        </p:nvSpPr>
        <p:spPr>
          <a:xfrm>
            <a:off x="4019107" y="4760188"/>
            <a:ext cx="4922586" cy="1323439"/>
          </a:xfrm>
          <a:prstGeom prst="rect">
            <a:avLst/>
          </a:prstGeom>
          <a:noFill/>
        </p:spPr>
        <p:txBody>
          <a:bodyPr wrap="square" rtlCol="0">
            <a:spAutoFit/>
          </a:bodyPr>
          <a:lstStyle/>
          <a:p>
            <a:pPr marL="285750" indent="-285750">
              <a:buFont typeface="Arial" panose="020B0604020202020204" pitchFamily="34" charset="0"/>
              <a:buChar char="•"/>
            </a:pPr>
            <a:r>
              <a:rPr lang="es-ES" sz="1600" dirty="0">
                <a:solidFill>
                  <a:schemeClr val="accent2">
                    <a:lumMod val="75000"/>
                  </a:schemeClr>
                </a:solidFill>
              </a:rPr>
              <a:t>Gestión de la Comunicación y Promoción Institucional</a:t>
            </a:r>
          </a:p>
          <a:p>
            <a:pPr marL="285750" indent="-285750">
              <a:buFont typeface="Arial" panose="020B0604020202020204" pitchFamily="34" charset="0"/>
              <a:buChar char="•"/>
            </a:pPr>
            <a:r>
              <a:rPr lang="es-ES" sz="1600" dirty="0">
                <a:solidFill>
                  <a:schemeClr val="accent2">
                    <a:lumMod val="75000"/>
                  </a:schemeClr>
                </a:solidFill>
              </a:rPr>
              <a:t>Gestión de la Comunicación Informativa</a:t>
            </a:r>
          </a:p>
          <a:p>
            <a:pPr marL="285750" indent="-285750">
              <a:buFont typeface="Arial" panose="020B0604020202020204" pitchFamily="34" charset="0"/>
              <a:buChar char="•"/>
            </a:pPr>
            <a:r>
              <a:rPr lang="es-ES" sz="1600" dirty="0">
                <a:solidFill>
                  <a:schemeClr val="accent2">
                    <a:lumMod val="75000"/>
                  </a:schemeClr>
                </a:solidFill>
              </a:rPr>
              <a:t>Gestión de la Comunicación Organizacional</a:t>
            </a:r>
          </a:p>
          <a:p>
            <a:pPr marL="285750" indent="-285750">
              <a:buFont typeface="Arial" panose="020B0604020202020204" pitchFamily="34" charset="0"/>
              <a:buChar char="•"/>
            </a:pPr>
            <a:r>
              <a:rPr lang="es-ES" sz="1600" dirty="0">
                <a:solidFill>
                  <a:schemeClr val="accent2">
                    <a:lumMod val="75000"/>
                  </a:schemeClr>
                </a:solidFill>
              </a:rPr>
              <a:t>Gestión de la Comunicación Corporativa</a:t>
            </a:r>
          </a:p>
          <a:p>
            <a:pPr marL="285750" indent="-285750">
              <a:buFont typeface="Arial" panose="020B0604020202020204" pitchFamily="34" charset="0"/>
              <a:buChar char="•"/>
            </a:pPr>
            <a:r>
              <a:rPr lang="es-ES" sz="1600" dirty="0">
                <a:solidFill>
                  <a:schemeClr val="accent2">
                    <a:lumMod val="75000"/>
                  </a:schemeClr>
                </a:solidFill>
              </a:rPr>
              <a:t>Gestión de la Comunicación Movilizadora</a:t>
            </a:r>
          </a:p>
        </p:txBody>
      </p:sp>
      <p:sp>
        <p:nvSpPr>
          <p:cNvPr id="18" name="Título 1"/>
          <p:cNvSpPr>
            <a:spLocks noGrp="1"/>
          </p:cNvSpPr>
          <p:nvPr>
            <p:ph type="title"/>
          </p:nvPr>
        </p:nvSpPr>
        <p:spPr>
          <a:xfrm>
            <a:off x="436754" y="766360"/>
            <a:ext cx="8229600" cy="749905"/>
          </a:xfrm>
        </p:spPr>
        <p:txBody>
          <a:bodyPr/>
          <a:lstStyle/>
          <a:p>
            <a:r>
              <a:rPr lang="es-CO" sz="3200" dirty="0"/>
              <a:t>Proyectos y Planes Operativos</a:t>
            </a:r>
            <a:br>
              <a:rPr lang="es-CO" sz="3200" dirty="0"/>
            </a:br>
            <a:r>
              <a:rPr lang="es-CO" sz="3200" dirty="0"/>
              <a:t>del programa 5</a:t>
            </a:r>
            <a:br>
              <a:rPr lang="es-ES" sz="3200" dirty="0">
                <a:solidFill>
                  <a:srgbClr val="C00000"/>
                </a:solidFill>
                <a:cs typeface="Arial" panose="020B0604020202020204" pitchFamily="34" charset="0"/>
              </a:rPr>
            </a:br>
            <a:r>
              <a:rPr lang="es-CO" sz="3200" b="1" dirty="0"/>
              <a:t> </a:t>
            </a:r>
            <a:endParaRPr lang="es-CO" sz="3200" b="1" dirty="0">
              <a:solidFill>
                <a:srgbClr val="FF0000"/>
              </a:solidFill>
            </a:endParaRPr>
          </a:p>
        </p:txBody>
      </p:sp>
    </p:spTree>
    <p:extLst>
      <p:ext uri="{BB962C8B-B14F-4D97-AF65-F5344CB8AC3E}">
        <p14:creationId xmlns:p14="http://schemas.microsoft.com/office/powerpoint/2010/main" val="39664490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0017" y="3795958"/>
            <a:ext cx="1362853" cy="3013364"/>
          </a:xfrm>
          <a:prstGeom prst="rect">
            <a:avLst/>
          </a:prstGeom>
        </p:spPr>
      </p:pic>
      <p:pic>
        <p:nvPicPr>
          <p:cNvPr id="18" name="Imagen 17"/>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005526" y="3795958"/>
            <a:ext cx="1362853" cy="3013364"/>
          </a:xfrm>
          <a:prstGeom prst="rect">
            <a:avLst/>
          </a:prstGeom>
        </p:spPr>
      </p:pic>
      <p:pic>
        <p:nvPicPr>
          <p:cNvPr id="19" name="Imagen 18"/>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99601" y="3804610"/>
            <a:ext cx="1362853" cy="3013364"/>
          </a:xfrm>
          <a:prstGeom prst="rect">
            <a:avLst/>
          </a:prstGeom>
        </p:spPr>
      </p:pic>
      <p:pic>
        <p:nvPicPr>
          <p:cNvPr id="14" name="Imagen 13">
            <a:extLst>
              <a:ext uri="{FF2B5EF4-FFF2-40B4-BE49-F238E27FC236}">
                <a16:creationId xmlns:a16="http://schemas.microsoft.com/office/drawing/2014/main" id="{1B36456A-CDC4-4384-B2A7-809E0DC7ECBE}"/>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46949" y="2032680"/>
            <a:ext cx="8153988" cy="1113180"/>
          </a:xfrm>
          <a:prstGeom prst="rect">
            <a:avLst/>
          </a:prstGeom>
        </p:spPr>
      </p:pic>
      <p:pic>
        <p:nvPicPr>
          <p:cNvPr id="2" name="Imagen 1"/>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99863" y="3809808"/>
            <a:ext cx="1362853" cy="3013364"/>
          </a:xfrm>
          <a:prstGeom prst="rect">
            <a:avLst/>
          </a:prstGeom>
        </p:spPr>
      </p:pic>
      <p:sp>
        <p:nvSpPr>
          <p:cNvPr id="9" name="Rectángulo 8"/>
          <p:cNvSpPr/>
          <p:nvPr/>
        </p:nvSpPr>
        <p:spPr>
          <a:xfrm>
            <a:off x="4889380" y="5022863"/>
            <a:ext cx="1595144" cy="561692"/>
          </a:xfrm>
          <a:prstGeom prst="rect">
            <a:avLst/>
          </a:prstGeom>
          <a:noFill/>
        </p:spPr>
        <p:txBody>
          <a:bodyPr wrap="square" lIns="68580" tIns="34290" rIns="68580" bIns="34290">
            <a:spAutoFit/>
          </a:bodyPr>
          <a:lstStyle/>
          <a:p>
            <a:pPr algn="ctr"/>
            <a:r>
              <a:rPr lang="es-ES" sz="1600" b="1" dirty="0">
                <a:ln w="0"/>
                <a:effectLst>
                  <a:outerShdw blurRad="38100" dist="19050" dir="2700000" algn="tl" rotWithShape="0">
                    <a:schemeClr val="dk1">
                      <a:alpha val="40000"/>
                    </a:schemeClr>
                  </a:outerShdw>
                </a:effectLst>
              </a:rPr>
              <a:t>P3. </a:t>
            </a:r>
            <a:r>
              <a:rPr lang="es-ES" sz="1600" dirty="0">
                <a:ln w="0"/>
                <a:effectLst>
                  <a:outerShdw blurRad="38100" dist="19050" dir="2700000" algn="tl" rotWithShape="0">
                    <a:schemeClr val="dk1">
                      <a:alpha val="40000"/>
                    </a:schemeClr>
                  </a:outerShdw>
                </a:effectLst>
              </a:rPr>
              <a:t>Formación Vivencial</a:t>
            </a:r>
          </a:p>
        </p:txBody>
      </p:sp>
      <p:sp>
        <p:nvSpPr>
          <p:cNvPr id="12" name="Rectángulo 11"/>
          <p:cNvSpPr/>
          <p:nvPr/>
        </p:nvSpPr>
        <p:spPr>
          <a:xfrm>
            <a:off x="781625" y="4730475"/>
            <a:ext cx="1595144" cy="1146468"/>
          </a:xfrm>
          <a:prstGeom prst="rect">
            <a:avLst/>
          </a:prstGeom>
          <a:noFill/>
        </p:spPr>
        <p:txBody>
          <a:bodyPr wrap="square" lIns="68580" tIns="34290" rIns="68580" bIns="34290">
            <a:spAutoFit/>
          </a:bodyPr>
          <a:lstStyle/>
          <a:p>
            <a:pPr algn="ctr"/>
            <a:r>
              <a:rPr lang="es-ES" sz="1400" b="1" dirty="0">
                <a:ln w="0"/>
                <a:effectLst>
                  <a:outerShdw blurRad="38100" dist="19050" dir="2700000" algn="tl" rotWithShape="0">
                    <a:schemeClr val="dk1">
                      <a:alpha val="40000"/>
                    </a:schemeClr>
                  </a:outerShdw>
                </a:effectLst>
              </a:rPr>
              <a:t>P1. </a:t>
            </a:r>
            <a:r>
              <a:rPr lang="es-ES" sz="1400" dirty="0">
                <a:ln w="0"/>
                <a:effectLst>
                  <a:outerShdw blurRad="38100" dist="19050" dir="2700000" algn="tl" rotWithShape="0">
                    <a:schemeClr val="dk1">
                      <a:alpha val="40000"/>
                    </a:schemeClr>
                  </a:outerShdw>
                </a:effectLst>
              </a:rPr>
              <a:t>Gestión e Implementación de la Política de Bienestar Institucional</a:t>
            </a:r>
          </a:p>
        </p:txBody>
      </p:sp>
      <p:sp>
        <p:nvSpPr>
          <p:cNvPr id="15" name="Rectángulo 14"/>
          <p:cNvSpPr/>
          <p:nvPr/>
        </p:nvSpPr>
        <p:spPr>
          <a:xfrm>
            <a:off x="2684728" y="4776642"/>
            <a:ext cx="1673430" cy="1054135"/>
          </a:xfrm>
          <a:prstGeom prst="rect">
            <a:avLst/>
          </a:prstGeom>
          <a:noFill/>
        </p:spPr>
        <p:txBody>
          <a:bodyPr wrap="square" lIns="68580" tIns="34290" rIns="68580" bIns="34290">
            <a:spAutoFit/>
          </a:bodyPr>
          <a:lstStyle/>
          <a:p>
            <a:pPr algn="ctr"/>
            <a:r>
              <a:rPr lang="es-ES" sz="1600" b="1" dirty="0">
                <a:ln w="0"/>
                <a:effectLst>
                  <a:outerShdw blurRad="38100" dist="19050" dir="2700000" algn="tl" rotWithShape="0">
                    <a:schemeClr val="dk1">
                      <a:alpha val="40000"/>
                    </a:schemeClr>
                  </a:outerShdw>
                </a:effectLst>
              </a:rPr>
              <a:t>P2. </a:t>
            </a:r>
            <a:r>
              <a:rPr lang="es-ES" sz="1600" dirty="0">
                <a:ln w="0"/>
                <a:effectLst>
                  <a:outerShdw blurRad="38100" dist="19050" dir="2700000" algn="tl" rotWithShape="0">
                    <a:schemeClr val="dk1">
                      <a:alpha val="40000"/>
                    </a:schemeClr>
                  </a:outerShdw>
                </a:effectLst>
              </a:rPr>
              <a:t> Acompañamiento Integral e inclusión </a:t>
            </a:r>
          </a:p>
        </p:txBody>
      </p:sp>
      <p:sp>
        <p:nvSpPr>
          <p:cNvPr id="16" name="Rectángulo 15"/>
          <p:cNvSpPr/>
          <p:nvPr/>
        </p:nvSpPr>
        <p:spPr>
          <a:xfrm>
            <a:off x="6783455" y="4899753"/>
            <a:ext cx="1595144" cy="807913"/>
          </a:xfrm>
          <a:prstGeom prst="rect">
            <a:avLst/>
          </a:prstGeom>
          <a:noFill/>
        </p:spPr>
        <p:txBody>
          <a:bodyPr wrap="square" lIns="68580" tIns="34290" rIns="68580" bIns="34290">
            <a:spAutoFit/>
          </a:bodyPr>
          <a:lstStyle/>
          <a:p>
            <a:pPr algn="ctr"/>
            <a:r>
              <a:rPr lang="es-ES" sz="1600" dirty="0">
                <a:ln w="0"/>
                <a:effectLst>
                  <a:outerShdw blurRad="38100" dist="19050" dir="2700000" algn="tl" rotWithShape="0">
                    <a:schemeClr val="dk1">
                      <a:alpha val="40000"/>
                    </a:schemeClr>
                  </a:outerShdw>
                </a:effectLst>
              </a:rPr>
              <a:t> </a:t>
            </a:r>
            <a:r>
              <a:rPr lang="es-ES" sz="1600" b="1" dirty="0">
                <a:ln w="0"/>
                <a:effectLst>
                  <a:outerShdw blurRad="38100" dist="19050" dir="2700000" algn="tl" rotWithShape="0">
                    <a:schemeClr val="dk1">
                      <a:alpha val="40000"/>
                    </a:schemeClr>
                  </a:outerShdw>
                </a:effectLst>
              </a:rPr>
              <a:t>P4. </a:t>
            </a:r>
            <a:r>
              <a:rPr lang="es-ES" sz="1600" dirty="0">
                <a:ln w="0"/>
                <a:effectLst>
                  <a:outerShdw blurRad="38100" dist="19050" dir="2700000" algn="tl" rotWithShape="0">
                    <a:schemeClr val="dk1">
                      <a:alpha val="40000"/>
                    </a:schemeClr>
                  </a:outerShdw>
                </a:effectLst>
              </a:rPr>
              <a:t>Gestión Estratégica para el Bienestar</a:t>
            </a:r>
          </a:p>
        </p:txBody>
      </p:sp>
      <p:sp>
        <p:nvSpPr>
          <p:cNvPr id="22" name="Rectángulo 21"/>
          <p:cNvSpPr/>
          <p:nvPr/>
        </p:nvSpPr>
        <p:spPr>
          <a:xfrm>
            <a:off x="1405466" y="2455781"/>
            <a:ext cx="6375401" cy="221308"/>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cs typeface="Arial" panose="020B0604020202020204" pitchFamily="34" charset="0"/>
              </a:rPr>
              <a:t>Bienestar institucional, Calidad de Vida </a:t>
            </a:r>
          </a:p>
          <a:p>
            <a:pPr algn="ctr"/>
            <a:r>
              <a:rPr lang="es-ES" b="1" dirty="0">
                <a:cs typeface="Arial" panose="020B0604020202020204" pitchFamily="34" charset="0"/>
              </a:rPr>
              <a:t>e inclusión en contextos universitarios</a:t>
            </a:r>
          </a:p>
        </p:txBody>
      </p:sp>
      <p:pic>
        <p:nvPicPr>
          <p:cNvPr id="23" name="Imagen 22"/>
          <p:cNvPicPr>
            <a:picLocks noChangeAspect="1"/>
          </p:cNvPicPr>
          <p:nvPr/>
        </p:nvPicPr>
        <p:blipFill rotWithShape="1">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8133" t="15300" r="28660" b="18625"/>
          <a:stretch/>
        </p:blipFill>
        <p:spPr>
          <a:xfrm rot="5400000">
            <a:off x="4271583" y="-20438"/>
            <a:ext cx="663950" cy="6996548"/>
          </a:xfrm>
          <a:prstGeom prst="rect">
            <a:avLst/>
          </a:prstGeom>
        </p:spPr>
      </p:pic>
      <p:sp>
        <p:nvSpPr>
          <p:cNvPr id="25" name="Rectángulo 24"/>
          <p:cNvSpPr/>
          <p:nvPr/>
        </p:nvSpPr>
        <p:spPr>
          <a:xfrm>
            <a:off x="1188412" y="3173565"/>
            <a:ext cx="6809509" cy="66395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1350" b="1" dirty="0">
                <a:cs typeface="Arial" panose="020B0604020202020204" pitchFamily="34" charset="0"/>
              </a:rPr>
              <a:t>Contribuir al mejoramiento de la calidad de vida en contextos universitarios</a:t>
            </a:r>
          </a:p>
        </p:txBody>
      </p:sp>
      <p:sp>
        <p:nvSpPr>
          <p:cNvPr id="20" name="CuadroTexto 19"/>
          <p:cNvSpPr txBox="1"/>
          <p:nvPr/>
        </p:nvSpPr>
        <p:spPr>
          <a:xfrm>
            <a:off x="1301949" y="2833952"/>
            <a:ext cx="6279078" cy="369332"/>
          </a:xfrm>
          <a:prstGeom prst="rect">
            <a:avLst/>
          </a:prstGeom>
          <a:noFill/>
        </p:spPr>
        <p:txBody>
          <a:bodyPr wrap="square" rtlCol="0">
            <a:spAutoFit/>
          </a:bodyPr>
          <a:lstStyle/>
          <a:p>
            <a:pPr algn="ctr"/>
            <a:r>
              <a:rPr lang="es-CO" b="1" dirty="0"/>
              <a:t>Impulsores Estratégicos</a:t>
            </a:r>
          </a:p>
        </p:txBody>
      </p:sp>
      <p:sp>
        <p:nvSpPr>
          <p:cNvPr id="21" name="Rectángulo redondeado 20"/>
          <p:cNvSpPr/>
          <p:nvPr/>
        </p:nvSpPr>
        <p:spPr>
          <a:xfrm>
            <a:off x="503218" y="585265"/>
            <a:ext cx="8241450" cy="1328023"/>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fontAlgn="ctr"/>
            <a:r>
              <a:rPr lang="es-CO" b="1" dirty="0">
                <a:solidFill>
                  <a:srgbClr val="000000"/>
                </a:solidFill>
                <a:latin typeface="Calibri" panose="020F0502020204030204" pitchFamily="34" charset="0"/>
              </a:rPr>
              <a:t>Objetivo del Pilar de Gestión de Apoyo: </a:t>
            </a:r>
            <a:r>
              <a:rPr lang="es-ES" dirty="0">
                <a:solidFill>
                  <a:srgbClr val="000000"/>
                </a:solidFill>
                <a:latin typeface="Calibri" panose="020F0502020204030204" pitchFamily="34" charset="0"/>
              </a:rPr>
              <a:t>Contribuir a la formación </a:t>
            </a:r>
            <a:r>
              <a:rPr lang="es-ES" dirty="0">
                <a:solidFill>
                  <a:schemeClr val="tx1"/>
                </a:solidFill>
                <a:latin typeface="Calibri" panose="020F0502020204030204" pitchFamily="34" charset="0"/>
              </a:rPr>
              <a:t>integral</a:t>
            </a:r>
            <a:r>
              <a:rPr lang="es-ES" dirty="0">
                <a:solidFill>
                  <a:srgbClr val="000000"/>
                </a:solidFill>
                <a:latin typeface="Calibri" panose="020F0502020204030204" pitchFamily="34" charset="0"/>
              </a:rPr>
              <a:t>,  el desarrollo social e intercultural y el acompañamiento integral, así como promover el ejercicio colectivo de la responsabilidad social aportando al mejoramiento de la calidad de vida de la comunidad universitaria.</a:t>
            </a:r>
            <a:endParaRPr lang="es-CO"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6244461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320013" y="1208961"/>
            <a:ext cx="6911162" cy="646331"/>
          </a:xfrm>
          <a:prstGeom prst="rect">
            <a:avLst/>
          </a:prstGeom>
          <a:noFill/>
        </p:spPr>
        <p:txBody>
          <a:bodyPr wrap="square" rtlCol="0">
            <a:spAutoFit/>
          </a:bodyPr>
          <a:lstStyle/>
          <a:p>
            <a:r>
              <a:rPr lang="es-CO" sz="3600" b="1" dirty="0">
                <a:solidFill>
                  <a:schemeClr val="accent5">
                    <a:lumMod val="75000"/>
                  </a:schemeClr>
                </a:solidFill>
              </a:rPr>
              <a:t>Indicadores de efectos  y metas</a:t>
            </a:r>
          </a:p>
        </p:txBody>
      </p:sp>
      <p:graphicFrame>
        <p:nvGraphicFramePr>
          <p:cNvPr id="6" name="Tabla 5"/>
          <p:cNvGraphicFramePr>
            <a:graphicFrameLocks noGrp="1"/>
          </p:cNvGraphicFramePr>
          <p:nvPr/>
        </p:nvGraphicFramePr>
        <p:xfrm>
          <a:off x="228601" y="2271004"/>
          <a:ext cx="8678333" cy="2554996"/>
        </p:xfrm>
        <a:graphic>
          <a:graphicData uri="http://schemas.openxmlformats.org/drawingml/2006/table">
            <a:tbl>
              <a:tblPr/>
              <a:tblGrid>
                <a:gridCol w="2797177">
                  <a:extLst>
                    <a:ext uri="{9D8B030D-6E8A-4147-A177-3AD203B41FA5}">
                      <a16:colId xmlns:a16="http://schemas.microsoft.com/office/drawing/2014/main" val="3594693518"/>
                    </a:ext>
                  </a:extLst>
                </a:gridCol>
                <a:gridCol w="1343883">
                  <a:extLst>
                    <a:ext uri="{9D8B030D-6E8A-4147-A177-3AD203B41FA5}">
                      <a16:colId xmlns:a16="http://schemas.microsoft.com/office/drawing/2014/main" val="4175661603"/>
                    </a:ext>
                  </a:extLst>
                </a:gridCol>
                <a:gridCol w="1113639">
                  <a:extLst>
                    <a:ext uri="{9D8B030D-6E8A-4147-A177-3AD203B41FA5}">
                      <a16:colId xmlns:a16="http://schemas.microsoft.com/office/drawing/2014/main" val="89023143"/>
                    </a:ext>
                  </a:extLst>
                </a:gridCol>
                <a:gridCol w="795456">
                  <a:extLst>
                    <a:ext uri="{9D8B030D-6E8A-4147-A177-3AD203B41FA5}">
                      <a16:colId xmlns:a16="http://schemas.microsoft.com/office/drawing/2014/main" val="738694987"/>
                    </a:ext>
                  </a:extLst>
                </a:gridCol>
                <a:gridCol w="954548">
                  <a:extLst>
                    <a:ext uri="{9D8B030D-6E8A-4147-A177-3AD203B41FA5}">
                      <a16:colId xmlns:a16="http://schemas.microsoft.com/office/drawing/2014/main" val="258880393"/>
                    </a:ext>
                  </a:extLst>
                </a:gridCol>
                <a:gridCol w="954548">
                  <a:extLst>
                    <a:ext uri="{9D8B030D-6E8A-4147-A177-3AD203B41FA5}">
                      <a16:colId xmlns:a16="http://schemas.microsoft.com/office/drawing/2014/main" val="4195527083"/>
                    </a:ext>
                  </a:extLst>
                </a:gridCol>
                <a:gridCol w="719082">
                  <a:extLst>
                    <a:ext uri="{9D8B030D-6E8A-4147-A177-3AD203B41FA5}">
                      <a16:colId xmlns:a16="http://schemas.microsoft.com/office/drawing/2014/main" val="3747005829"/>
                    </a:ext>
                  </a:extLst>
                </a:gridCol>
              </a:tblGrid>
              <a:tr h="393249">
                <a:tc rowSpan="2">
                  <a:txBody>
                    <a:bodyPr/>
                    <a:lstStyle/>
                    <a:p>
                      <a:pPr algn="ctr" fontAlgn="ctr"/>
                      <a:r>
                        <a:rPr lang="es-CO" sz="1400" b="1" i="0" u="none" strike="noStrike" dirty="0">
                          <a:solidFill>
                            <a:srgbClr val="000000"/>
                          </a:solidFill>
                          <a:effectLst/>
                          <a:latin typeface="Arial" panose="020B0604020202020204" pitchFamily="34" charset="0"/>
                          <a:cs typeface="Arial" panose="020B0604020202020204" pitchFamily="34" charset="0"/>
                        </a:rPr>
                        <a:t>Impulsores Estratégicos</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2">
                  <a:txBody>
                    <a:bodyPr/>
                    <a:lstStyle/>
                    <a:p>
                      <a:pPr algn="ctr" rtl="0" fontAlgn="ctr"/>
                      <a:r>
                        <a:rPr lang="es-CO" sz="1400" b="1" i="0" u="none" strike="noStrike" dirty="0">
                          <a:solidFill>
                            <a:srgbClr val="000000"/>
                          </a:solidFill>
                          <a:effectLst/>
                          <a:latin typeface="Arial" panose="020B0604020202020204" pitchFamily="34" charset="0"/>
                          <a:cs typeface="Arial" panose="020B0604020202020204" pitchFamily="34" charset="0"/>
                        </a:rPr>
                        <a:t>Indicador</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2">
                  <a:txBody>
                    <a:bodyPr/>
                    <a:lstStyle/>
                    <a:p>
                      <a:pPr algn="ctr" rtl="0" fontAlgn="ctr"/>
                      <a:r>
                        <a:rPr lang="es-CO" sz="1400" b="1" i="0" u="none" strike="noStrike" dirty="0">
                          <a:solidFill>
                            <a:srgbClr val="000000"/>
                          </a:solidFill>
                          <a:effectLst/>
                          <a:latin typeface="Arial" panose="020B0604020202020204" pitchFamily="34" charset="0"/>
                          <a:cs typeface="Arial" panose="020B0604020202020204" pitchFamily="34" charset="0"/>
                        </a:rPr>
                        <a:t>Unidad de medida del indicador</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4">
                  <a:txBody>
                    <a:bodyPr/>
                    <a:lstStyle/>
                    <a:p>
                      <a:pPr algn="ctr" rtl="0" fontAlgn="ctr"/>
                      <a:r>
                        <a:rPr lang="es-CO" sz="1400" b="1" i="0" u="none" strike="noStrike">
                          <a:solidFill>
                            <a:srgbClr val="000000"/>
                          </a:solidFill>
                          <a:effectLst/>
                          <a:latin typeface="Arial" panose="020B0604020202020204" pitchFamily="34" charset="0"/>
                          <a:cs typeface="Arial" panose="020B0604020202020204" pitchFamily="34" charset="0"/>
                        </a:rPr>
                        <a:t>Metas</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743640888"/>
                  </a:ext>
                </a:extLst>
              </a:tr>
              <a:tr h="776131">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1400" b="1" i="0" u="none" strike="noStrike">
                          <a:solidFill>
                            <a:srgbClr val="000000"/>
                          </a:solidFill>
                          <a:effectLst/>
                          <a:latin typeface="Arial" panose="020B0604020202020204" pitchFamily="34" charset="0"/>
                          <a:cs typeface="Arial" panose="020B0604020202020204" pitchFamily="34" charset="0"/>
                        </a:rPr>
                        <a:t>2020</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s-CO" sz="1400" b="1" i="0" u="none" strike="noStrike">
                          <a:solidFill>
                            <a:srgbClr val="000000"/>
                          </a:solidFill>
                          <a:effectLst/>
                          <a:latin typeface="Arial" panose="020B0604020202020204" pitchFamily="34" charset="0"/>
                          <a:cs typeface="Arial" panose="020B0604020202020204" pitchFamily="34" charset="0"/>
                        </a:rPr>
                        <a:t>2022</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s-CO" sz="1400" b="1" i="0" u="none" strike="noStrike">
                          <a:solidFill>
                            <a:srgbClr val="000000"/>
                          </a:solidFill>
                          <a:effectLst/>
                          <a:latin typeface="Arial" panose="020B0604020202020204" pitchFamily="34" charset="0"/>
                          <a:cs typeface="Arial" panose="020B0604020202020204" pitchFamily="34" charset="0"/>
                        </a:rPr>
                        <a:t>2025</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s-CO" sz="1400" b="1" i="0" u="none" strike="noStrike">
                          <a:solidFill>
                            <a:srgbClr val="000000"/>
                          </a:solidFill>
                          <a:effectLst/>
                          <a:latin typeface="Arial" panose="020B0604020202020204" pitchFamily="34" charset="0"/>
                          <a:cs typeface="Arial" panose="020B0604020202020204" pitchFamily="34" charset="0"/>
                        </a:rPr>
                        <a:t>2028</a:t>
                      </a: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380649701"/>
                  </a:ext>
                </a:extLst>
              </a:tr>
              <a:tr h="1385616">
                <a:tc>
                  <a:txBody>
                    <a:bodyPr/>
                    <a:lstStyle/>
                    <a:p>
                      <a:pPr algn="ctr" fontAlgn="ctr"/>
                      <a:r>
                        <a:rPr lang="es-CO" sz="1400" kern="1200" dirty="0">
                          <a:solidFill>
                            <a:schemeClr val="tx1"/>
                          </a:solidFill>
                          <a:effectLst/>
                          <a:latin typeface="Arial" panose="020B0604020202020204" pitchFamily="34" charset="0"/>
                          <a:ea typeface="+mn-ea"/>
                          <a:cs typeface="Arial" panose="020B0604020202020204" pitchFamily="34" charset="0"/>
                        </a:rPr>
                        <a:t>Contribuir en el mejoramiento de la calidad de vida en contextos universitarios</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O" sz="1400" kern="1200" dirty="0">
                          <a:solidFill>
                            <a:schemeClr val="tx1"/>
                          </a:solidFill>
                          <a:effectLst/>
                          <a:latin typeface="Arial" panose="020B0604020202020204" pitchFamily="34" charset="0"/>
                          <a:ea typeface="+mn-ea"/>
                          <a:cs typeface="Arial" panose="020B0604020202020204" pitchFamily="34" charset="0"/>
                        </a:rPr>
                        <a:t>Calidad de vida en contextos universitarios</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2850" marR="2850" marT="2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 </a:t>
                      </a:r>
                      <a:r>
                        <a:rPr lang="es-CO" sz="1400" kern="1200" dirty="0">
                          <a:solidFill>
                            <a:schemeClr val="tx1"/>
                          </a:solidFill>
                          <a:effectLst/>
                          <a:latin typeface="Arial" panose="020B0604020202020204" pitchFamily="34" charset="0"/>
                          <a:ea typeface="+mn-ea"/>
                          <a:cs typeface="Arial" panose="020B0604020202020204" pitchFamily="34" charset="0"/>
                        </a:rPr>
                        <a:t>Porcentaje</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2992" marR="2992" marT="2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400" dirty="0">
                          <a:effectLst/>
                          <a:latin typeface="Arial" panose="020B0604020202020204" pitchFamily="34" charset="0"/>
                          <a:ea typeface="Calibri" panose="020F0502020204030204" pitchFamily="34" charset="0"/>
                          <a:cs typeface="Arial" panose="020B0604020202020204" pitchFamily="34" charset="0"/>
                        </a:rPr>
                        <a:t>80%</a:t>
                      </a: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400" dirty="0">
                          <a:effectLst/>
                          <a:latin typeface="Arial" panose="020B0604020202020204" pitchFamily="34" charset="0"/>
                          <a:ea typeface="Calibri" panose="020F0502020204030204" pitchFamily="34" charset="0"/>
                          <a:cs typeface="Arial" panose="020B0604020202020204" pitchFamily="34" charset="0"/>
                        </a:rPr>
                        <a:t>81%</a:t>
                      </a: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400" dirty="0">
                          <a:effectLst/>
                          <a:latin typeface="Arial" panose="020B0604020202020204" pitchFamily="34" charset="0"/>
                          <a:ea typeface="Calibri" panose="020F0502020204030204" pitchFamily="34" charset="0"/>
                          <a:cs typeface="Arial" panose="020B0604020202020204" pitchFamily="34" charset="0"/>
                        </a:rPr>
                        <a:t>82%</a:t>
                      </a: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400" dirty="0">
                          <a:effectLst/>
                          <a:latin typeface="Arial" panose="020B0604020202020204" pitchFamily="34" charset="0"/>
                          <a:ea typeface="Calibri" panose="020F0502020204030204" pitchFamily="34" charset="0"/>
                          <a:cs typeface="Arial" panose="020B0604020202020204" pitchFamily="34" charset="0"/>
                        </a:rPr>
                        <a:t>83%</a:t>
                      </a: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23616904"/>
                  </a:ext>
                </a:extLst>
              </a:tr>
            </a:tbl>
          </a:graphicData>
        </a:graphic>
      </p:graphicFrame>
    </p:spTree>
    <p:extLst>
      <p:ext uri="{BB962C8B-B14F-4D97-AF65-F5344CB8AC3E}">
        <p14:creationId xmlns:p14="http://schemas.microsoft.com/office/powerpoint/2010/main" val="40421838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5681133"/>
            <a:ext cx="9144000" cy="1176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7" name="Diagrama 16"/>
          <p:cNvGraphicFramePr/>
          <p:nvPr>
            <p:extLst>
              <p:ext uri="{D42A27DB-BD31-4B8C-83A1-F6EECF244321}">
                <p14:modId xmlns:p14="http://schemas.microsoft.com/office/powerpoint/2010/main" val="3663959068"/>
              </p:ext>
            </p:extLst>
          </p:nvPr>
        </p:nvGraphicFramePr>
        <p:xfrm>
          <a:off x="2294682" y="2750494"/>
          <a:ext cx="6718816" cy="1826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3485817729"/>
              </p:ext>
            </p:extLst>
          </p:nvPr>
        </p:nvGraphicFramePr>
        <p:xfrm>
          <a:off x="292223" y="4650340"/>
          <a:ext cx="8451540" cy="2096442"/>
        </p:xfrm>
        <a:graphic>
          <a:graphicData uri="http://schemas.openxmlformats.org/drawingml/2006/table">
            <a:tbl>
              <a:tblPr firstRow="1" firstCol="1" bandRow="1">
                <a:tableStyleId>{3B4B98B0-60AC-42C2-AFA5-B58CD77FA1E5}</a:tableStyleId>
              </a:tblPr>
              <a:tblGrid>
                <a:gridCol w="3577607">
                  <a:extLst>
                    <a:ext uri="{9D8B030D-6E8A-4147-A177-3AD203B41FA5}">
                      <a16:colId xmlns:a16="http://schemas.microsoft.com/office/drawing/2014/main" val="3349873158"/>
                    </a:ext>
                  </a:extLst>
                </a:gridCol>
                <a:gridCol w="1507067">
                  <a:extLst>
                    <a:ext uri="{9D8B030D-6E8A-4147-A177-3AD203B41FA5}">
                      <a16:colId xmlns:a16="http://schemas.microsoft.com/office/drawing/2014/main" val="2043317098"/>
                    </a:ext>
                  </a:extLst>
                </a:gridCol>
                <a:gridCol w="897466">
                  <a:extLst>
                    <a:ext uri="{9D8B030D-6E8A-4147-A177-3AD203B41FA5}">
                      <a16:colId xmlns:a16="http://schemas.microsoft.com/office/drawing/2014/main" val="3405429193"/>
                    </a:ext>
                  </a:extLst>
                </a:gridCol>
                <a:gridCol w="838200">
                  <a:extLst>
                    <a:ext uri="{9D8B030D-6E8A-4147-A177-3AD203B41FA5}">
                      <a16:colId xmlns:a16="http://schemas.microsoft.com/office/drawing/2014/main" val="2359458262"/>
                    </a:ext>
                  </a:extLst>
                </a:gridCol>
                <a:gridCol w="889000">
                  <a:extLst>
                    <a:ext uri="{9D8B030D-6E8A-4147-A177-3AD203B41FA5}">
                      <a16:colId xmlns:a16="http://schemas.microsoft.com/office/drawing/2014/main" val="1555395791"/>
                    </a:ext>
                  </a:extLst>
                </a:gridCol>
                <a:gridCol w="742200">
                  <a:extLst>
                    <a:ext uri="{9D8B030D-6E8A-4147-A177-3AD203B41FA5}">
                      <a16:colId xmlns:a16="http://schemas.microsoft.com/office/drawing/2014/main" val="2963958973"/>
                    </a:ext>
                  </a:extLst>
                </a:gridCol>
              </a:tblGrid>
              <a:tr h="244452">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Unidad de medida del 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gridSpan="4">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Metas</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61189851"/>
                  </a:ext>
                </a:extLst>
              </a:tr>
              <a:tr h="479301">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2020</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2022</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2025</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2028</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548975328"/>
                  </a:ext>
                </a:extLst>
              </a:tr>
              <a:tr h="776756">
                <a:tc>
                  <a:txBody>
                    <a:bodyPr/>
                    <a:lstStyle/>
                    <a:p>
                      <a:pPr algn="ctr">
                        <a:lnSpc>
                          <a:spcPct val="107000"/>
                        </a:lnSpc>
                        <a:spcAft>
                          <a:spcPts val="0"/>
                        </a:spcAft>
                      </a:pPr>
                      <a:r>
                        <a:rPr lang="es-CO" sz="1400" b="0" dirty="0">
                          <a:effectLst/>
                          <a:latin typeface="Arial" panose="020B0604020202020204" pitchFamily="34" charset="0"/>
                          <a:ea typeface="Calibri" panose="020F0502020204030204" pitchFamily="34" charset="0"/>
                          <a:cs typeface="Arial" panose="020B0604020202020204" pitchFamily="34" charset="0"/>
                        </a:rPr>
                        <a:t>Porcentaje de participación de la comunidad universitaria en las programas, proyectos y acciones de bienestar</a:t>
                      </a:r>
                    </a:p>
                  </a:txBody>
                  <a:tcPr marL="44450" marR="44450" marT="0" marB="0" anchor="ctr">
                    <a:solidFill>
                      <a:schemeClr val="bg1"/>
                    </a:solidFill>
                  </a:tcPr>
                </a:tc>
                <a:tc>
                  <a:txBody>
                    <a:bodyPr/>
                    <a:lstStyle/>
                    <a:p>
                      <a:pPr algn="ctr">
                        <a:lnSpc>
                          <a:spcPct val="107000"/>
                        </a:lnSpc>
                        <a:spcAft>
                          <a:spcPts val="0"/>
                        </a:spcAft>
                      </a:pPr>
                      <a:r>
                        <a:rPr lang="es-CO" sz="1400" dirty="0">
                          <a:effectLst/>
                          <a:latin typeface="Arial" panose="020B0604020202020204" pitchFamily="34" charset="0"/>
                          <a:ea typeface="Calibri" panose="020F0502020204030204" pitchFamily="34" charset="0"/>
                          <a:cs typeface="Arial" panose="020B0604020202020204" pitchFamily="34" charset="0"/>
                        </a:rPr>
                        <a:t>Porcentaje</a:t>
                      </a:r>
                    </a:p>
                  </a:txBody>
                  <a:tcPr marL="44450" marR="44450" marT="0" marB="0" anchor="ctr">
                    <a:solidFill>
                      <a:schemeClr val="bg1"/>
                    </a:solidFill>
                  </a:tcPr>
                </a:tc>
                <a:tc>
                  <a:txBody>
                    <a:bodyPr/>
                    <a:lstStyle/>
                    <a:p>
                      <a:pPr algn="ctr">
                        <a:lnSpc>
                          <a:spcPct val="107000"/>
                        </a:lnSpc>
                        <a:spcAft>
                          <a:spcPts val="0"/>
                        </a:spcAft>
                      </a:pPr>
                      <a:r>
                        <a:rPr lang="es-CO"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75%</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algn="ctr">
                        <a:lnSpc>
                          <a:spcPct val="107000"/>
                        </a:lnSpc>
                        <a:spcAft>
                          <a:spcPts val="0"/>
                        </a:spcAft>
                      </a:pPr>
                      <a:r>
                        <a:rPr lang="es-CO"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77%</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algn="ctr">
                        <a:lnSpc>
                          <a:spcPct val="107000"/>
                        </a:lnSpc>
                        <a:spcAft>
                          <a:spcPts val="0"/>
                        </a:spcAft>
                      </a:pPr>
                      <a:r>
                        <a:rPr lang="es-CO" sz="1400" dirty="0">
                          <a:effectLst/>
                          <a:latin typeface="Arial" panose="020B0604020202020204" pitchFamily="34" charset="0"/>
                          <a:ea typeface="Calibri" panose="020F0502020204030204" pitchFamily="34" charset="0"/>
                          <a:cs typeface="Arial" panose="020B0604020202020204" pitchFamily="34" charset="0"/>
                        </a:rPr>
                        <a:t>78</a:t>
                      </a:r>
                      <a:r>
                        <a:rPr lang="es-CO"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algn="ctr">
                        <a:lnSpc>
                          <a:spcPct val="107000"/>
                        </a:lnSpc>
                        <a:spcAft>
                          <a:spcPts val="0"/>
                        </a:spcAft>
                      </a:pPr>
                      <a:r>
                        <a:rPr lang="es-CO" sz="1400" dirty="0">
                          <a:effectLst/>
                          <a:latin typeface="Arial" panose="020B0604020202020204" pitchFamily="34" charset="0"/>
                          <a:ea typeface="Calibri" panose="020F0502020204030204" pitchFamily="34" charset="0"/>
                          <a:cs typeface="Arial" panose="020B0604020202020204" pitchFamily="34" charset="0"/>
                        </a:rPr>
                        <a:t>80</a:t>
                      </a:r>
                      <a:r>
                        <a:rPr lang="es-CO"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842798677"/>
                  </a:ext>
                </a:extLst>
              </a:tr>
              <a:tr h="595933">
                <a:tc>
                  <a:txBody>
                    <a:bodyPr/>
                    <a:lstStyle/>
                    <a:p>
                      <a:pPr algn="ctr">
                        <a:lnSpc>
                          <a:spcPct val="107000"/>
                        </a:lnSpc>
                        <a:spcAft>
                          <a:spcPts val="0"/>
                        </a:spcAft>
                      </a:pPr>
                      <a:r>
                        <a:rPr lang="es-CO" sz="1400" b="0" dirty="0">
                          <a:effectLst/>
                          <a:latin typeface="Arial" panose="020B0604020202020204" pitchFamily="34" charset="0"/>
                          <a:ea typeface="Calibri" panose="020F0502020204030204" pitchFamily="34" charset="0"/>
                          <a:cs typeface="Arial" panose="020B0604020202020204" pitchFamily="34" charset="0"/>
                        </a:rPr>
                        <a:t>Nivel de satisfacción alrededor de la política de bienestar</a:t>
                      </a:r>
                    </a:p>
                  </a:txBody>
                  <a:tcPr marL="44450" marR="44450" marT="0" marB="0" anchor="ctr"/>
                </a:tc>
                <a:tc>
                  <a:txBody>
                    <a:bodyPr/>
                    <a:lstStyle/>
                    <a:p>
                      <a:pPr algn="ctr">
                        <a:lnSpc>
                          <a:spcPct val="107000"/>
                        </a:lnSpc>
                        <a:spcAft>
                          <a:spcPts val="0"/>
                        </a:spcAft>
                      </a:pPr>
                      <a:r>
                        <a:rPr lang="es-CO" sz="1400" dirty="0">
                          <a:effectLst/>
                          <a:latin typeface="Arial" panose="020B0604020202020204" pitchFamily="34" charset="0"/>
                          <a:ea typeface="Calibri" panose="020F0502020204030204" pitchFamily="34" charset="0"/>
                          <a:cs typeface="Arial" panose="020B0604020202020204" pitchFamily="34" charset="0"/>
                        </a:rPr>
                        <a:t>Porcentaje</a:t>
                      </a:r>
                    </a:p>
                  </a:txBody>
                  <a:tcPr marL="44450" marR="44450" marT="0" marB="0" anchor="ctr"/>
                </a:tc>
                <a:tc>
                  <a:txBody>
                    <a:bodyPr/>
                    <a:lstStyle/>
                    <a:p>
                      <a:pPr algn="ctr">
                        <a:lnSpc>
                          <a:spcPct val="107000"/>
                        </a:lnSpc>
                        <a:spcAft>
                          <a:spcPts val="0"/>
                        </a:spcAft>
                      </a:pPr>
                      <a:r>
                        <a:rPr lang="es-CO"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50%</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65%</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400" dirty="0">
                          <a:effectLst/>
                          <a:latin typeface="Arial" panose="020B0604020202020204" pitchFamily="34" charset="0"/>
                          <a:ea typeface="Calibri" panose="020F0502020204030204" pitchFamily="34" charset="0"/>
                          <a:cs typeface="Arial" panose="020B0604020202020204" pitchFamily="34" charset="0"/>
                        </a:rPr>
                        <a:t>70</a:t>
                      </a:r>
                      <a:r>
                        <a:rPr lang="es-CO"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400" dirty="0">
                          <a:effectLst/>
                          <a:latin typeface="Arial" panose="020B0604020202020204" pitchFamily="34" charset="0"/>
                          <a:ea typeface="Calibri" panose="020F0502020204030204" pitchFamily="34" charset="0"/>
                          <a:cs typeface="Arial" panose="020B0604020202020204" pitchFamily="34" charset="0"/>
                        </a:rPr>
                        <a:t>80</a:t>
                      </a:r>
                      <a:r>
                        <a:rPr lang="es-CO"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743020706"/>
                  </a:ext>
                </a:extLst>
              </a:tr>
            </a:tbl>
          </a:graphicData>
        </a:graphic>
      </p:graphicFrame>
      <p:sp>
        <p:nvSpPr>
          <p:cNvPr id="13" name="Rectangle 9"/>
          <p:cNvSpPr/>
          <p:nvPr/>
        </p:nvSpPr>
        <p:spPr>
          <a:xfrm rot="297575">
            <a:off x="404825" y="1559898"/>
            <a:ext cx="8152179" cy="898500"/>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4" name="Rectangle 10"/>
          <p:cNvSpPr/>
          <p:nvPr/>
        </p:nvSpPr>
        <p:spPr>
          <a:xfrm>
            <a:off x="466305" y="1228122"/>
            <a:ext cx="8163421" cy="1390386"/>
          </a:xfrm>
          <a:prstGeom prst="rect">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400" kern="0" dirty="0">
              <a:solidFill>
                <a:schemeClr val="bg1"/>
              </a:solidFill>
              <a:latin typeface="Arial" panose="020B0604020202020204" pitchFamily="34" charset="0"/>
              <a:cs typeface="Arial" panose="020B0604020202020204" pitchFamily="34" charset="0"/>
            </a:endParaRPr>
          </a:p>
        </p:txBody>
      </p:sp>
      <p:sp>
        <p:nvSpPr>
          <p:cNvPr id="15" name="Rounded Rectangle 5"/>
          <p:cNvSpPr/>
          <p:nvPr/>
        </p:nvSpPr>
        <p:spPr>
          <a:xfrm>
            <a:off x="381248" y="1118758"/>
            <a:ext cx="2814814" cy="523686"/>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rgbClr val="002060"/>
                </a:solidFill>
                <a:latin typeface="Arial" panose="020B0604020202020204" pitchFamily="34" charset="0"/>
                <a:cs typeface="Arial" panose="020B0604020202020204" pitchFamily="34" charset="0"/>
              </a:rPr>
              <a:t>Descripción del programa</a:t>
            </a:r>
          </a:p>
        </p:txBody>
      </p:sp>
      <p:sp>
        <p:nvSpPr>
          <p:cNvPr id="16" name="TextBox 6"/>
          <p:cNvSpPr txBox="1"/>
          <p:nvPr/>
        </p:nvSpPr>
        <p:spPr>
          <a:xfrm>
            <a:off x="687352" y="1689267"/>
            <a:ext cx="7769295" cy="1138773"/>
          </a:xfrm>
          <a:prstGeom prst="rect">
            <a:avLst/>
          </a:prstGeom>
          <a:noFill/>
        </p:spPr>
        <p:txBody>
          <a:bodyPr wrap="square" rtlCol="0">
            <a:spAutoFit/>
          </a:bodyPr>
          <a:lstStyle/>
          <a:p>
            <a:pPr algn="just"/>
            <a:r>
              <a:rPr lang="es-CO" sz="1400" dirty="0">
                <a:solidFill>
                  <a:schemeClr val="bg1"/>
                </a:solidFill>
                <a:latin typeface="Arial" panose="020B0604020202020204" pitchFamily="34" charset="0"/>
                <a:cs typeface="Arial" panose="020B0604020202020204" pitchFamily="34" charset="0"/>
              </a:rPr>
              <a:t>Contribuir al desarrollo humano integral de quienes conforman la comunidad universitaria, mediante la articulación de los diferentes procesos que generan acciones enfocadas a la realización de las múltiples capacidades del ser, como individuo activo de la sociedad.</a:t>
            </a:r>
          </a:p>
          <a:p>
            <a:pPr algn="just"/>
            <a:endParaRPr lang="es-CO" sz="1400" kern="0" dirty="0">
              <a:solidFill>
                <a:schemeClr val="bg1"/>
              </a:solidFill>
              <a:latin typeface="Arial" panose="020B0604020202020204" pitchFamily="34" charset="0"/>
              <a:cs typeface="Arial" panose="020B0604020202020204" pitchFamily="34" charset="0"/>
            </a:endParaRPr>
          </a:p>
          <a:p>
            <a:pPr lvl="0" algn="just"/>
            <a:endParaRPr lang="es-CO" sz="1200" kern="0" dirty="0">
              <a:solidFill>
                <a:schemeClr val="bg1"/>
              </a:solidFill>
              <a:latin typeface="Arial" panose="020B0604020202020204" pitchFamily="34" charset="0"/>
              <a:cs typeface="Arial" panose="020B0604020202020204" pitchFamily="34" charset="0"/>
            </a:endParaRPr>
          </a:p>
        </p:txBody>
      </p:sp>
      <p:sp>
        <p:nvSpPr>
          <p:cNvPr id="4" name="Rectángulo 3"/>
          <p:cNvSpPr/>
          <p:nvPr/>
        </p:nvSpPr>
        <p:spPr>
          <a:xfrm>
            <a:off x="59267" y="64684"/>
            <a:ext cx="1801845"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2" name="Group 106"/>
          <p:cNvGrpSpPr/>
          <p:nvPr/>
        </p:nvGrpSpPr>
        <p:grpSpPr>
          <a:xfrm>
            <a:off x="37460" y="34815"/>
            <a:ext cx="5233295" cy="833754"/>
            <a:chOff x="4113734" y="1462930"/>
            <a:chExt cx="7043108" cy="1122088"/>
          </a:xfrm>
        </p:grpSpPr>
        <p:sp>
          <p:nvSpPr>
            <p:cNvPr id="2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Arial" panose="020B0604020202020204" pitchFamily="34" charset="0"/>
                <a:cs typeface="Arial" panose="020B0604020202020204" pitchFamily="34" charset="0"/>
              </a:endParaRPr>
            </a:p>
          </p:txBody>
        </p:sp>
        <p:sp>
          <p:nvSpPr>
            <p:cNvPr id="25"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sp>
        <p:nvSpPr>
          <p:cNvPr id="27" name="Rounded Rectangle 5"/>
          <p:cNvSpPr/>
          <p:nvPr/>
        </p:nvSpPr>
        <p:spPr>
          <a:xfrm>
            <a:off x="233813" y="3278025"/>
            <a:ext cx="1899788" cy="658775"/>
          </a:xfrm>
          <a:prstGeom prst="roundRect">
            <a:avLst>
              <a:gd name="adj" fmla="val 50000"/>
            </a:avLst>
          </a:prstGeom>
          <a:solidFill>
            <a:schemeClr val="bg1"/>
          </a:solidFill>
          <a:ln>
            <a:solidFill>
              <a:schemeClr val="accent1">
                <a:lumMod val="75000"/>
              </a:schemeClr>
            </a:solid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rgbClr val="002060"/>
                </a:solidFill>
              </a:rPr>
              <a:t>Apuestas Estratégicas</a:t>
            </a:r>
          </a:p>
        </p:txBody>
      </p:sp>
      <p:sp>
        <p:nvSpPr>
          <p:cNvPr id="2" name="Rectángulo 1"/>
          <p:cNvSpPr/>
          <p:nvPr/>
        </p:nvSpPr>
        <p:spPr>
          <a:xfrm>
            <a:off x="893021" y="150852"/>
            <a:ext cx="6867319" cy="646331"/>
          </a:xfrm>
          <a:prstGeom prst="rect">
            <a:avLst/>
          </a:prstGeom>
        </p:spPr>
        <p:txBody>
          <a:bodyPr wrap="square">
            <a:spAutoFit/>
          </a:bodyPr>
          <a:lstStyle/>
          <a:p>
            <a:pPr algn="just"/>
            <a:r>
              <a:rPr lang="es-CO" altLang="es-CO" b="1" dirty="0">
                <a:solidFill>
                  <a:schemeClr val="bg2">
                    <a:lumMod val="50000"/>
                  </a:schemeClr>
                </a:solidFill>
              </a:rPr>
              <a:t>Programa 1</a:t>
            </a:r>
          </a:p>
          <a:p>
            <a:pPr algn="just"/>
            <a:r>
              <a:rPr lang="es-CO" altLang="es-CO" b="1" dirty="0"/>
              <a:t>Gestión e implementación de la Política de Bienestar Institucional</a:t>
            </a:r>
            <a:endParaRPr lang="es-CO" b="1" dirty="0"/>
          </a:p>
        </p:txBody>
      </p:sp>
    </p:spTree>
    <p:extLst>
      <p:ext uri="{BB962C8B-B14F-4D97-AF65-F5344CB8AC3E}">
        <p14:creationId xmlns:p14="http://schemas.microsoft.com/office/powerpoint/2010/main" val="1416387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106"/>
          <p:cNvGrpSpPr/>
          <p:nvPr/>
        </p:nvGrpSpPr>
        <p:grpSpPr>
          <a:xfrm>
            <a:off x="2830383" y="1983638"/>
            <a:ext cx="5282285" cy="923330"/>
            <a:chOff x="4113734" y="1419512"/>
            <a:chExt cx="7109038" cy="1242642"/>
          </a:xfrm>
        </p:grpSpPr>
        <p:sp>
          <p:nvSpPr>
            <p:cNvPr id="82"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3" name="TextBox 12"/>
            <p:cNvSpPr txBox="1"/>
            <p:nvPr/>
          </p:nvSpPr>
          <p:spPr>
            <a:xfrm>
              <a:off x="5486400" y="1419512"/>
              <a:ext cx="5736372" cy="1242642"/>
            </a:xfrm>
            <a:prstGeom prst="rect">
              <a:avLst/>
            </a:prstGeom>
            <a:noFill/>
          </p:spPr>
          <p:txBody>
            <a:bodyPr wrap="square" rtlCol="0" anchor="ctr">
              <a:spAutoFit/>
            </a:bodyPr>
            <a:lstStyle/>
            <a:p>
              <a:r>
                <a:rPr lang="es-ES" b="1" dirty="0"/>
                <a:t>Proyecto </a:t>
              </a:r>
            </a:p>
            <a:p>
              <a:r>
                <a:rPr lang="es-ES" dirty="0"/>
                <a:t>Articulación de la política de bienestar institucional</a:t>
              </a:r>
              <a:endParaRPr lang="es-CO" sz="1800" dirty="0"/>
            </a:p>
          </p:txBody>
        </p:sp>
        <p:sp>
          <p:nvSpPr>
            <p:cNvPr id="84"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grpSp>
        <p:nvGrpSpPr>
          <p:cNvPr id="85" name="Group 5"/>
          <p:cNvGrpSpPr/>
          <p:nvPr/>
        </p:nvGrpSpPr>
        <p:grpSpPr>
          <a:xfrm>
            <a:off x="3454174" y="4090720"/>
            <a:ext cx="6161306" cy="923330"/>
            <a:chOff x="4878898" y="3154509"/>
            <a:chExt cx="8289892" cy="1242319"/>
          </a:xfrm>
        </p:grpSpPr>
        <p:sp>
          <p:nvSpPr>
            <p:cNvPr id="86"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7" name="TextBox 20"/>
            <p:cNvSpPr txBox="1"/>
            <p:nvPr/>
          </p:nvSpPr>
          <p:spPr>
            <a:xfrm>
              <a:off x="6041519" y="3154509"/>
              <a:ext cx="7127271" cy="1242319"/>
            </a:xfrm>
            <a:prstGeom prst="rect">
              <a:avLst/>
            </a:prstGeom>
            <a:noFill/>
          </p:spPr>
          <p:txBody>
            <a:bodyPr wrap="square" rtlCol="0" anchor="ctr">
              <a:spAutoFit/>
            </a:bodyPr>
            <a:lstStyle/>
            <a:p>
              <a:r>
                <a:rPr lang="es-MX" b="1" dirty="0"/>
                <a:t>Proyecto </a:t>
              </a:r>
            </a:p>
            <a:p>
              <a:r>
                <a:rPr lang="es-ES" dirty="0"/>
                <a:t>Implementación de la política de Bienestar Institucional</a:t>
              </a:r>
              <a:endParaRPr lang="es-MX" sz="1800" dirty="0"/>
            </a:p>
          </p:txBody>
        </p:sp>
        <p:sp>
          <p:nvSpPr>
            <p:cNvPr id="88"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grpSp>
      <p:grpSp>
        <p:nvGrpSpPr>
          <p:cNvPr id="4" name="Grupo 3"/>
          <p:cNvGrpSpPr/>
          <p:nvPr/>
        </p:nvGrpSpPr>
        <p:grpSpPr>
          <a:xfrm>
            <a:off x="162579" y="2200754"/>
            <a:ext cx="3112173" cy="3112173"/>
            <a:chOff x="320020" y="2564903"/>
            <a:chExt cx="3112173" cy="3112173"/>
          </a:xfrm>
        </p:grpSpPr>
        <p:sp>
          <p:nvSpPr>
            <p:cNvPr id="166" name="Donut 2"/>
            <p:cNvSpPr/>
            <p:nvPr/>
          </p:nvSpPr>
          <p:spPr>
            <a:xfrm>
              <a:off x="467544" y="2708920"/>
              <a:ext cx="2829248" cy="2829248"/>
            </a:xfrm>
            <a:prstGeom prst="donut">
              <a:avLst>
                <a:gd name="adj" fmla="val 10687"/>
              </a:avLst>
            </a:prstGeom>
            <a:gradFill>
              <a:gsLst>
                <a:gs pos="16000">
                  <a:schemeClr val="bg1">
                    <a:lumMod val="9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67" name="Donut 101"/>
            <p:cNvSpPr/>
            <p:nvPr/>
          </p:nvSpPr>
          <p:spPr>
            <a:xfrm>
              <a:off x="320020" y="2564903"/>
              <a:ext cx="3112173" cy="3112173"/>
            </a:xfrm>
            <a:prstGeom prst="donut">
              <a:avLst>
                <a:gd name="adj" fmla="val 1514"/>
              </a:avLst>
            </a:prstGeom>
            <a:gradFill>
              <a:gsLst>
                <a:gs pos="16000">
                  <a:schemeClr val="bg1">
                    <a:lumMod val="8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76" name="TextBox 20"/>
            <p:cNvSpPr txBox="1"/>
            <p:nvPr/>
          </p:nvSpPr>
          <p:spPr>
            <a:xfrm>
              <a:off x="827584" y="3229526"/>
              <a:ext cx="2160240" cy="1754326"/>
            </a:xfrm>
            <a:prstGeom prst="rect">
              <a:avLst/>
            </a:prstGeom>
            <a:noFill/>
          </p:spPr>
          <p:txBody>
            <a:bodyPr wrap="square" rtlCol="0" anchor="ctr">
              <a:spAutoFit/>
            </a:bodyPr>
            <a:lstStyle/>
            <a:p>
              <a:pPr algn="ctr"/>
              <a:r>
                <a:rPr lang="es-CO" altLang="es-CO" b="1" dirty="0">
                  <a:solidFill>
                    <a:schemeClr val="bg2">
                      <a:lumMod val="50000"/>
                    </a:schemeClr>
                  </a:solidFill>
                </a:rPr>
                <a:t>Programa 1</a:t>
              </a:r>
            </a:p>
            <a:p>
              <a:pPr algn="ctr"/>
              <a:r>
                <a:rPr lang="es-CO" altLang="es-CO" b="1" dirty="0"/>
                <a:t>Gestión e implementación de la Política de Bienestar Institucional</a:t>
              </a:r>
              <a:endParaRPr lang="es-CO" b="1" dirty="0"/>
            </a:p>
          </p:txBody>
        </p:sp>
      </p:grpSp>
      <p:sp>
        <p:nvSpPr>
          <p:cNvPr id="3" name="CuadroTexto 2"/>
          <p:cNvSpPr txBox="1"/>
          <p:nvPr/>
        </p:nvSpPr>
        <p:spPr>
          <a:xfrm>
            <a:off x="4034072" y="2936991"/>
            <a:ext cx="4922586" cy="584775"/>
          </a:xfrm>
          <a:prstGeom prst="rect">
            <a:avLst/>
          </a:prstGeom>
          <a:noFill/>
        </p:spPr>
        <p:txBody>
          <a:bodyPr wrap="square" rtlCol="0">
            <a:spAutoFit/>
          </a:bodyPr>
          <a:lstStyle/>
          <a:p>
            <a:pPr marL="285750" indent="-285750">
              <a:buFont typeface="Arial" panose="020B0604020202020204" pitchFamily="34" charset="0"/>
              <a:buChar char="•"/>
            </a:pPr>
            <a:r>
              <a:rPr lang="es-ES" sz="1600" dirty="0">
                <a:solidFill>
                  <a:schemeClr val="accent2">
                    <a:lumMod val="75000"/>
                  </a:schemeClr>
                </a:solidFill>
              </a:rPr>
              <a:t>Articulación y apropiación de la Política de Bienestar Institucional</a:t>
            </a:r>
          </a:p>
        </p:txBody>
      </p:sp>
      <p:sp>
        <p:nvSpPr>
          <p:cNvPr id="28" name="CuadroTexto 27"/>
          <p:cNvSpPr txBox="1"/>
          <p:nvPr/>
        </p:nvSpPr>
        <p:spPr>
          <a:xfrm>
            <a:off x="4034072" y="5093237"/>
            <a:ext cx="4922586" cy="830997"/>
          </a:xfrm>
          <a:prstGeom prst="rect">
            <a:avLst/>
          </a:prstGeom>
          <a:noFill/>
        </p:spPr>
        <p:txBody>
          <a:bodyPr wrap="square" rtlCol="0">
            <a:spAutoFit/>
          </a:bodyPr>
          <a:lstStyle/>
          <a:p>
            <a:pPr marL="285750" indent="-285750">
              <a:buFont typeface="Arial" panose="020B0604020202020204" pitchFamily="34" charset="0"/>
              <a:buChar char="•"/>
            </a:pPr>
            <a:r>
              <a:rPr lang="es-ES" sz="1600" dirty="0">
                <a:solidFill>
                  <a:schemeClr val="accent2">
                    <a:lumMod val="75000"/>
                  </a:schemeClr>
                </a:solidFill>
              </a:rPr>
              <a:t>Seguimiento de la política de Bienestar Institucional</a:t>
            </a:r>
          </a:p>
          <a:p>
            <a:pPr marL="285750" indent="-285750">
              <a:buFont typeface="Arial" panose="020B0604020202020204" pitchFamily="34" charset="0"/>
              <a:buChar char="•"/>
            </a:pPr>
            <a:r>
              <a:rPr lang="es-ES" sz="1600" dirty="0">
                <a:solidFill>
                  <a:schemeClr val="accent2">
                    <a:lumMod val="75000"/>
                  </a:schemeClr>
                </a:solidFill>
              </a:rPr>
              <a:t>Divulgación y comunicación de Política de Bienestar Institucional</a:t>
            </a:r>
          </a:p>
        </p:txBody>
      </p:sp>
      <p:sp>
        <p:nvSpPr>
          <p:cNvPr id="18" name="Título 1"/>
          <p:cNvSpPr>
            <a:spLocks noGrp="1"/>
          </p:cNvSpPr>
          <p:nvPr>
            <p:ph type="title"/>
          </p:nvPr>
        </p:nvSpPr>
        <p:spPr>
          <a:xfrm>
            <a:off x="451719" y="805153"/>
            <a:ext cx="8229600" cy="749905"/>
          </a:xfrm>
        </p:spPr>
        <p:txBody>
          <a:bodyPr/>
          <a:lstStyle/>
          <a:p>
            <a:r>
              <a:rPr lang="es-CO" sz="3200" dirty="0"/>
              <a:t>Proyectos y Planes Operativos</a:t>
            </a:r>
            <a:br>
              <a:rPr lang="es-CO" sz="3200" dirty="0"/>
            </a:br>
            <a:r>
              <a:rPr lang="es-CO" sz="3200" dirty="0"/>
              <a:t>del programa 1</a:t>
            </a:r>
            <a:br>
              <a:rPr lang="es-ES" sz="3200" dirty="0">
                <a:solidFill>
                  <a:srgbClr val="C00000"/>
                </a:solidFill>
                <a:cs typeface="Arial" panose="020B0604020202020204" pitchFamily="34" charset="0"/>
              </a:rPr>
            </a:br>
            <a:r>
              <a:rPr lang="es-CO" sz="3200" b="1" dirty="0"/>
              <a:t> </a:t>
            </a:r>
            <a:endParaRPr lang="es-CO" sz="3200" b="1" dirty="0">
              <a:solidFill>
                <a:srgbClr val="FF0000"/>
              </a:solidFill>
            </a:endParaRPr>
          </a:p>
        </p:txBody>
      </p:sp>
    </p:spTree>
    <p:extLst>
      <p:ext uri="{BB962C8B-B14F-4D97-AF65-F5344CB8AC3E}">
        <p14:creationId xmlns:p14="http://schemas.microsoft.com/office/powerpoint/2010/main" val="34548394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p:cNvSpPr/>
          <p:nvPr/>
        </p:nvSpPr>
        <p:spPr>
          <a:xfrm>
            <a:off x="0" y="5681133"/>
            <a:ext cx="9144000" cy="1176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2" name="Tabla 11"/>
          <p:cNvGraphicFramePr>
            <a:graphicFrameLocks noGrp="1"/>
          </p:cNvGraphicFramePr>
          <p:nvPr/>
        </p:nvGraphicFramePr>
        <p:xfrm>
          <a:off x="186267" y="4690533"/>
          <a:ext cx="8635999" cy="2032000"/>
        </p:xfrm>
        <a:graphic>
          <a:graphicData uri="http://schemas.openxmlformats.org/drawingml/2006/table">
            <a:tbl>
              <a:tblPr firstRow="1" firstCol="1" bandRow="1">
                <a:tableStyleId>{3B4B98B0-60AC-42C2-AFA5-B58CD77FA1E5}</a:tableStyleId>
              </a:tblPr>
              <a:tblGrid>
                <a:gridCol w="3655690">
                  <a:extLst>
                    <a:ext uri="{9D8B030D-6E8A-4147-A177-3AD203B41FA5}">
                      <a16:colId xmlns:a16="http://schemas.microsoft.com/office/drawing/2014/main" val="3349873158"/>
                    </a:ext>
                  </a:extLst>
                </a:gridCol>
                <a:gridCol w="1539960">
                  <a:extLst>
                    <a:ext uri="{9D8B030D-6E8A-4147-A177-3AD203B41FA5}">
                      <a16:colId xmlns:a16="http://schemas.microsoft.com/office/drawing/2014/main" val="2043317098"/>
                    </a:ext>
                  </a:extLst>
                </a:gridCol>
                <a:gridCol w="917054">
                  <a:extLst>
                    <a:ext uri="{9D8B030D-6E8A-4147-A177-3AD203B41FA5}">
                      <a16:colId xmlns:a16="http://schemas.microsoft.com/office/drawing/2014/main" val="3405429193"/>
                    </a:ext>
                  </a:extLst>
                </a:gridCol>
                <a:gridCol w="856494">
                  <a:extLst>
                    <a:ext uri="{9D8B030D-6E8A-4147-A177-3AD203B41FA5}">
                      <a16:colId xmlns:a16="http://schemas.microsoft.com/office/drawing/2014/main" val="2359458262"/>
                    </a:ext>
                  </a:extLst>
                </a:gridCol>
                <a:gridCol w="908402">
                  <a:extLst>
                    <a:ext uri="{9D8B030D-6E8A-4147-A177-3AD203B41FA5}">
                      <a16:colId xmlns:a16="http://schemas.microsoft.com/office/drawing/2014/main" val="1555395791"/>
                    </a:ext>
                  </a:extLst>
                </a:gridCol>
                <a:gridCol w="758399">
                  <a:extLst>
                    <a:ext uri="{9D8B030D-6E8A-4147-A177-3AD203B41FA5}">
                      <a16:colId xmlns:a16="http://schemas.microsoft.com/office/drawing/2014/main" val="2963958973"/>
                    </a:ext>
                  </a:extLst>
                </a:gridCol>
              </a:tblGrid>
              <a:tr h="241033">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Unidad de medida del 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gridSpan="4">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Metas</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61189851"/>
                  </a:ext>
                </a:extLst>
              </a:tr>
              <a:tr h="263377">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2020</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2022</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2025</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2028</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548975328"/>
                  </a:ext>
                </a:extLst>
              </a:tr>
              <a:tr h="512975">
                <a:tc>
                  <a:txBody>
                    <a:bodyPr/>
                    <a:lstStyle/>
                    <a:p>
                      <a:pPr algn="ctr">
                        <a:lnSpc>
                          <a:spcPct val="107000"/>
                        </a:lnSpc>
                        <a:spcAft>
                          <a:spcPts val="0"/>
                        </a:spcAft>
                      </a:pPr>
                      <a:r>
                        <a:rPr lang="es-CO" sz="1400" b="0" dirty="0">
                          <a:effectLst/>
                          <a:latin typeface="Arial" panose="020B0604020202020204" pitchFamily="34" charset="0"/>
                          <a:ea typeface="Calibri" panose="020F0502020204030204" pitchFamily="34" charset="0"/>
                          <a:cs typeface="Arial" panose="020B0604020202020204" pitchFamily="34" charset="0"/>
                        </a:rPr>
                        <a:t>Permanencia y camino al egreso de la población vulnerable</a:t>
                      </a:r>
                    </a:p>
                  </a:txBody>
                  <a:tcPr marL="44450" marR="44450" marT="0" marB="0" anchor="ctr"/>
                </a:tc>
                <a:tc>
                  <a:txBody>
                    <a:bodyPr/>
                    <a:lstStyle/>
                    <a:p>
                      <a:pPr algn="ctr">
                        <a:lnSpc>
                          <a:spcPct val="107000"/>
                        </a:lnSpc>
                        <a:spcAft>
                          <a:spcPts val="0"/>
                        </a:spcAft>
                      </a:pPr>
                      <a:r>
                        <a:rPr lang="es-CO" sz="1400" dirty="0">
                          <a:effectLst/>
                          <a:latin typeface="Arial" panose="020B0604020202020204" pitchFamily="34" charset="0"/>
                          <a:ea typeface="Calibri" panose="020F0502020204030204" pitchFamily="34" charset="0"/>
                          <a:cs typeface="Arial" panose="020B0604020202020204" pitchFamily="34" charset="0"/>
                        </a:rPr>
                        <a:t>Porcentaje</a:t>
                      </a:r>
                    </a:p>
                  </a:txBody>
                  <a:tcPr marL="44450" marR="44450" marT="0" marB="0" anchor="ctr"/>
                </a:tc>
                <a:tc>
                  <a:txBody>
                    <a:bodyPr/>
                    <a:lstStyle/>
                    <a:p>
                      <a:pPr algn="ctr">
                        <a:lnSpc>
                          <a:spcPct val="107000"/>
                        </a:lnSpc>
                        <a:spcAft>
                          <a:spcPts val="0"/>
                        </a:spcAft>
                      </a:pPr>
                      <a:r>
                        <a:rPr lang="es-CO" sz="1400" dirty="0">
                          <a:effectLst/>
                          <a:latin typeface="Arial" panose="020B0604020202020204" pitchFamily="34" charset="0"/>
                          <a:ea typeface="Calibri" panose="020F0502020204030204" pitchFamily="34" charset="0"/>
                          <a:cs typeface="Arial" panose="020B0604020202020204" pitchFamily="34" charset="0"/>
                        </a:rPr>
                        <a:t>67,6%</a:t>
                      </a:r>
                    </a:p>
                  </a:txBody>
                  <a:tcPr marL="44450" marR="44450" marT="0" marB="0" anchor="ctr"/>
                </a:tc>
                <a:tc>
                  <a:txBody>
                    <a:bodyPr/>
                    <a:lstStyle/>
                    <a:p>
                      <a:pPr algn="ctr">
                        <a:lnSpc>
                          <a:spcPct val="107000"/>
                        </a:lnSpc>
                        <a:spcAft>
                          <a:spcPts val="0"/>
                        </a:spcAft>
                      </a:pPr>
                      <a:r>
                        <a:rPr lang="es-CO" sz="1400" dirty="0">
                          <a:effectLst/>
                          <a:latin typeface="Arial" panose="020B0604020202020204" pitchFamily="34" charset="0"/>
                          <a:ea typeface="Calibri" panose="020F0502020204030204" pitchFamily="34" charset="0"/>
                          <a:cs typeface="Arial" panose="020B0604020202020204" pitchFamily="34" charset="0"/>
                        </a:rPr>
                        <a:t>70%</a:t>
                      </a:r>
                    </a:p>
                  </a:txBody>
                  <a:tcPr marL="44450" marR="44450" marT="0" marB="0" anchor="ctr"/>
                </a:tc>
                <a:tc>
                  <a:txBody>
                    <a:bodyPr/>
                    <a:lstStyle/>
                    <a:p>
                      <a:pPr algn="ctr">
                        <a:lnSpc>
                          <a:spcPct val="107000"/>
                        </a:lnSpc>
                        <a:spcAft>
                          <a:spcPts val="0"/>
                        </a:spcAft>
                      </a:pPr>
                      <a:r>
                        <a:rPr lang="es-CO" sz="1400" dirty="0">
                          <a:effectLst/>
                          <a:latin typeface="Arial" panose="020B0604020202020204" pitchFamily="34" charset="0"/>
                          <a:ea typeface="Calibri" panose="020F0502020204030204" pitchFamily="34" charset="0"/>
                          <a:cs typeface="Arial" panose="020B0604020202020204" pitchFamily="34" charset="0"/>
                        </a:rPr>
                        <a:t>72%</a:t>
                      </a:r>
                    </a:p>
                  </a:txBody>
                  <a:tcPr marL="44450" marR="44450" marT="0" marB="0" anchor="ctr"/>
                </a:tc>
                <a:tc>
                  <a:txBody>
                    <a:bodyPr/>
                    <a:lstStyle/>
                    <a:p>
                      <a:pPr algn="ctr">
                        <a:lnSpc>
                          <a:spcPct val="107000"/>
                        </a:lnSpc>
                        <a:spcAft>
                          <a:spcPts val="0"/>
                        </a:spcAft>
                      </a:pPr>
                      <a:r>
                        <a:rPr lang="es-CO" sz="1400" dirty="0">
                          <a:effectLst/>
                          <a:latin typeface="Arial" panose="020B0604020202020204" pitchFamily="34" charset="0"/>
                          <a:ea typeface="Calibri" panose="020F0502020204030204" pitchFamily="34" charset="0"/>
                          <a:cs typeface="Arial" panose="020B0604020202020204" pitchFamily="34" charset="0"/>
                        </a:rPr>
                        <a:t>75%</a:t>
                      </a:r>
                    </a:p>
                  </a:txBody>
                  <a:tcPr marL="44450" marR="44450" marT="0" marB="0" anchor="ctr"/>
                </a:tc>
                <a:extLst>
                  <a:ext uri="{0D108BD9-81ED-4DB2-BD59-A6C34878D82A}">
                    <a16:rowId xmlns:a16="http://schemas.microsoft.com/office/drawing/2014/main" val="842798677"/>
                  </a:ext>
                </a:extLst>
              </a:tr>
              <a:tr h="767789">
                <a:tc>
                  <a:txBody>
                    <a:bodyPr/>
                    <a:lstStyle/>
                    <a:p>
                      <a:pPr algn="ctr">
                        <a:lnSpc>
                          <a:spcPct val="107000"/>
                        </a:lnSpc>
                        <a:spcAft>
                          <a:spcPts val="0"/>
                        </a:spcAft>
                      </a:pPr>
                      <a:r>
                        <a:rPr lang="es-CO" sz="1400" b="0" dirty="0">
                          <a:effectLst/>
                          <a:latin typeface="Arial" panose="020B0604020202020204" pitchFamily="34" charset="0"/>
                          <a:ea typeface="Calibri" panose="020F0502020204030204" pitchFamily="34" charset="0"/>
                          <a:cs typeface="Arial" panose="020B0604020202020204" pitchFamily="34" charset="0"/>
                        </a:rPr>
                        <a:t>Plan estratégico de Inclusión</a:t>
                      </a:r>
                    </a:p>
                  </a:txBody>
                  <a:tcPr marL="44450" marR="44450" marT="0" marB="0" anchor="ctr"/>
                </a:tc>
                <a:tc>
                  <a:txBody>
                    <a:bodyPr/>
                    <a:lstStyle/>
                    <a:p>
                      <a:pPr algn="ctr">
                        <a:lnSpc>
                          <a:spcPct val="107000"/>
                        </a:lnSpc>
                        <a:spcAft>
                          <a:spcPts val="0"/>
                        </a:spcAft>
                      </a:pPr>
                      <a:r>
                        <a:rPr lang="es-CO" sz="1400" dirty="0">
                          <a:effectLst/>
                          <a:latin typeface="Arial" panose="020B0604020202020204" pitchFamily="34" charset="0"/>
                          <a:ea typeface="Calibri" panose="020F0502020204030204" pitchFamily="34" charset="0"/>
                          <a:cs typeface="Arial" panose="020B0604020202020204" pitchFamily="34" charset="0"/>
                        </a:rPr>
                        <a:t>Unidad Absoluta</a:t>
                      </a:r>
                    </a:p>
                  </a:txBody>
                  <a:tcPr marL="44450" marR="44450" marT="0" marB="0" anchor="ctr"/>
                </a:tc>
                <a:tc>
                  <a:txBody>
                    <a:bodyPr/>
                    <a:lstStyle/>
                    <a:p>
                      <a:pPr algn="ctr">
                        <a:lnSpc>
                          <a:spcPct val="107000"/>
                        </a:lnSpc>
                        <a:spcAft>
                          <a:spcPts val="0"/>
                        </a:spcAft>
                      </a:pPr>
                      <a:r>
                        <a:rPr lang="es-CO" sz="1400" dirty="0">
                          <a:effectLst/>
                          <a:latin typeface="Arial" panose="020B0604020202020204" pitchFamily="34" charset="0"/>
                          <a:ea typeface="Calibri" panose="020F0502020204030204" pitchFamily="34" charset="0"/>
                          <a:cs typeface="Arial" panose="020B0604020202020204" pitchFamily="34" charset="0"/>
                        </a:rPr>
                        <a:t>15</a:t>
                      </a:r>
                    </a:p>
                  </a:txBody>
                  <a:tcPr marL="44450" marR="44450" marT="0" marB="0" anchor="ctr"/>
                </a:tc>
                <a:tc>
                  <a:txBody>
                    <a:bodyPr/>
                    <a:lstStyle/>
                    <a:p>
                      <a:pPr algn="ctr">
                        <a:lnSpc>
                          <a:spcPct val="107000"/>
                        </a:lnSpc>
                        <a:spcAft>
                          <a:spcPts val="0"/>
                        </a:spcAft>
                      </a:pPr>
                      <a:r>
                        <a:rPr lang="es-CO" sz="1400" dirty="0">
                          <a:effectLst/>
                          <a:latin typeface="Arial" panose="020B0604020202020204" pitchFamily="34" charset="0"/>
                          <a:ea typeface="Calibri" panose="020F0502020204030204" pitchFamily="34" charset="0"/>
                          <a:cs typeface="Arial" panose="020B0604020202020204" pitchFamily="34" charset="0"/>
                        </a:rPr>
                        <a:t>18</a:t>
                      </a:r>
                    </a:p>
                  </a:txBody>
                  <a:tcPr marL="44450" marR="44450" marT="0" marB="0" anchor="ctr"/>
                </a:tc>
                <a:tc>
                  <a:txBody>
                    <a:bodyPr/>
                    <a:lstStyle/>
                    <a:p>
                      <a:pPr algn="ctr">
                        <a:lnSpc>
                          <a:spcPct val="107000"/>
                        </a:lnSpc>
                        <a:spcAft>
                          <a:spcPts val="0"/>
                        </a:spcAft>
                      </a:pPr>
                      <a:r>
                        <a:rPr lang="es-CO" sz="1400">
                          <a:effectLst/>
                          <a:latin typeface="Arial" panose="020B0604020202020204" pitchFamily="34" charset="0"/>
                          <a:ea typeface="Calibri" panose="020F0502020204030204" pitchFamily="34" charset="0"/>
                          <a:cs typeface="Arial" panose="020B0604020202020204" pitchFamily="34" charset="0"/>
                        </a:rPr>
                        <a:t>18</a:t>
                      </a:r>
                    </a:p>
                  </a:txBody>
                  <a:tcPr marL="44450" marR="44450" marT="0" marB="0" anchor="ctr"/>
                </a:tc>
                <a:tc>
                  <a:txBody>
                    <a:bodyPr/>
                    <a:lstStyle/>
                    <a:p>
                      <a:pPr algn="ctr">
                        <a:lnSpc>
                          <a:spcPct val="107000"/>
                        </a:lnSpc>
                        <a:spcAft>
                          <a:spcPts val="0"/>
                        </a:spcAft>
                      </a:pPr>
                      <a:r>
                        <a:rPr lang="es-CO" sz="1400">
                          <a:effectLst/>
                          <a:latin typeface="Arial" panose="020B0604020202020204" pitchFamily="34" charset="0"/>
                          <a:ea typeface="Calibri" panose="020F0502020204030204" pitchFamily="34" charset="0"/>
                          <a:cs typeface="Arial" panose="020B0604020202020204" pitchFamily="34" charset="0"/>
                        </a:rPr>
                        <a:t>18</a:t>
                      </a:r>
                    </a:p>
                  </a:txBody>
                  <a:tcPr marL="44450" marR="44450" marT="0" marB="0" anchor="ctr"/>
                </a:tc>
                <a:extLst>
                  <a:ext uri="{0D108BD9-81ED-4DB2-BD59-A6C34878D82A}">
                    <a16:rowId xmlns:a16="http://schemas.microsoft.com/office/drawing/2014/main" val="1743020706"/>
                  </a:ext>
                </a:extLst>
              </a:tr>
              <a:tr h="246826">
                <a:tc>
                  <a:txBody>
                    <a:bodyPr/>
                    <a:lstStyle/>
                    <a:p>
                      <a:pPr algn="ctr">
                        <a:lnSpc>
                          <a:spcPct val="107000"/>
                        </a:lnSpc>
                        <a:spcAft>
                          <a:spcPts val="0"/>
                        </a:spcAft>
                      </a:pPr>
                      <a:r>
                        <a:rPr lang="es-CO" sz="1400" b="0" dirty="0">
                          <a:effectLst/>
                          <a:latin typeface="Arial" panose="020B0604020202020204" pitchFamily="34" charset="0"/>
                          <a:ea typeface="Calibri" panose="020F0502020204030204" pitchFamily="34" charset="0"/>
                          <a:cs typeface="Arial" panose="020B0604020202020204" pitchFamily="34" charset="0"/>
                        </a:rPr>
                        <a:t>Calidad de vida asociada a la Salud</a:t>
                      </a:r>
                    </a:p>
                  </a:txBody>
                  <a:tcPr marL="44450" marR="44450" marT="0" marB="0" anchor="ctr"/>
                </a:tc>
                <a:tc>
                  <a:txBody>
                    <a:bodyPr/>
                    <a:lstStyle/>
                    <a:p>
                      <a:pPr algn="ctr">
                        <a:lnSpc>
                          <a:spcPct val="107000"/>
                        </a:lnSpc>
                        <a:spcAft>
                          <a:spcPts val="0"/>
                        </a:spcAft>
                      </a:pPr>
                      <a:r>
                        <a:rPr lang="es-CO" sz="1400" dirty="0">
                          <a:effectLst/>
                          <a:latin typeface="Arial" panose="020B0604020202020204" pitchFamily="34" charset="0"/>
                          <a:ea typeface="Calibri" panose="020F0502020204030204" pitchFamily="34" charset="0"/>
                          <a:cs typeface="Arial" panose="020B0604020202020204" pitchFamily="34" charset="0"/>
                        </a:rPr>
                        <a:t>Porcentaje</a:t>
                      </a:r>
                    </a:p>
                  </a:txBody>
                  <a:tcPr marL="44450" marR="44450" marT="0" marB="0" anchor="ctr"/>
                </a:tc>
                <a:tc>
                  <a:txBody>
                    <a:bodyPr/>
                    <a:lstStyle/>
                    <a:p>
                      <a:pPr algn="ctr">
                        <a:lnSpc>
                          <a:spcPct val="107000"/>
                        </a:lnSpc>
                        <a:spcAft>
                          <a:spcPts val="0"/>
                        </a:spcAft>
                      </a:pPr>
                      <a:r>
                        <a:rPr lang="es-CO" sz="1400" dirty="0">
                          <a:effectLst/>
                          <a:latin typeface="Arial" panose="020B0604020202020204" pitchFamily="34" charset="0"/>
                          <a:ea typeface="Calibri" panose="020F0502020204030204" pitchFamily="34" charset="0"/>
                          <a:cs typeface="Arial" panose="020B0604020202020204" pitchFamily="34" charset="0"/>
                        </a:rPr>
                        <a:t>44%</a:t>
                      </a:r>
                    </a:p>
                  </a:txBody>
                  <a:tcPr marL="44450" marR="44450" marT="0" marB="0" anchor="ctr"/>
                </a:tc>
                <a:tc>
                  <a:txBody>
                    <a:bodyPr/>
                    <a:lstStyle/>
                    <a:p>
                      <a:pPr algn="ctr">
                        <a:lnSpc>
                          <a:spcPct val="107000"/>
                        </a:lnSpc>
                        <a:spcAft>
                          <a:spcPts val="0"/>
                        </a:spcAft>
                      </a:pPr>
                      <a:r>
                        <a:rPr lang="es-CO" sz="1400" dirty="0">
                          <a:effectLst/>
                          <a:latin typeface="Arial" panose="020B0604020202020204" pitchFamily="34" charset="0"/>
                          <a:ea typeface="Calibri" panose="020F0502020204030204" pitchFamily="34" charset="0"/>
                          <a:cs typeface="Arial" panose="020B0604020202020204" pitchFamily="34" charset="0"/>
                        </a:rPr>
                        <a:t>45%</a:t>
                      </a:r>
                    </a:p>
                  </a:txBody>
                  <a:tcPr marL="44450" marR="44450" marT="0" marB="0" anchor="ctr"/>
                </a:tc>
                <a:tc>
                  <a:txBody>
                    <a:bodyPr/>
                    <a:lstStyle/>
                    <a:p>
                      <a:pPr algn="ctr">
                        <a:lnSpc>
                          <a:spcPct val="107000"/>
                        </a:lnSpc>
                        <a:spcAft>
                          <a:spcPts val="0"/>
                        </a:spcAft>
                      </a:pPr>
                      <a:r>
                        <a:rPr lang="es-CO" sz="1400" dirty="0">
                          <a:effectLst/>
                          <a:latin typeface="Arial" panose="020B0604020202020204" pitchFamily="34" charset="0"/>
                          <a:ea typeface="Calibri" panose="020F0502020204030204" pitchFamily="34" charset="0"/>
                          <a:cs typeface="Arial" panose="020B0604020202020204" pitchFamily="34" charset="0"/>
                        </a:rPr>
                        <a:t>46%</a:t>
                      </a:r>
                    </a:p>
                  </a:txBody>
                  <a:tcPr marL="44450" marR="44450" marT="0" marB="0" anchor="ctr"/>
                </a:tc>
                <a:tc>
                  <a:txBody>
                    <a:bodyPr/>
                    <a:lstStyle/>
                    <a:p>
                      <a:pPr algn="ctr">
                        <a:lnSpc>
                          <a:spcPct val="107000"/>
                        </a:lnSpc>
                        <a:spcAft>
                          <a:spcPts val="0"/>
                        </a:spcAft>
                      </a:pPr>
                      <a:r>
                        <a:rPr lang="es-CO" sz="1400" dirty="0">
                          <a:effectLst/>
                          <a:latin typeface="Arial" panose="020B0604020202020204" pitchFamily="34" charset="0"/>
                          <a:ea typeface="Calibri" panose="020F0502020204030204" pitchFamily="34" charset="0"/>
                          <a:cs typeface="Arial" panose="020B0604020202020204" pitchFamily="34" charset="0"/>
                        </a:rPr>
                        <a:t>47%</a:t>
                      </a:r>
                    </a:p>
                  </a:txBody>
                  <a:tcPr marL="44450" marR="44450" marT="0" marB="0" anchor="ctr"/>
                </a:tc>
                <a:extLst>
                  <a:ext uri="{0D108BD9-81ED-4DB2-BD59-A6C34878D82A}">
                    <a16:rowId xmlns:a16="http://schemas.microsoft.com/office/drawing/2014/main" val="10004"/>
                  </a:ext>
                </a:extLst>
              </a:tr>
            </a:tbl>
          </a:graphicData>
        </a:graphic>
      </p:graphicFrame>
      <p:sp>
        <p:nvSpPr>
          <p:cNvPr id="13" name="Rectangle 9"/>
          <p:cNvSpPr/>
          <p:nvPr/>
        </p:nvSpPr>
        <p:spPr>
          <a:xfrm rot="297575">
            <a:off x="393944" y="1548400"/>
            <a:ext cx="7948658" cy="675905"/>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4" name="Rectangle 10"/>
          <p:cNvSpPr/>
          <p:nvPr/>
        </p:nvSpPr>
        <p:spPr>
          <a:xfrm>
            <a:off x="514912" y="1327330"/>
            <a:ext cx="8383555" cy="1111070"/>
          </a:xfrm>
          <a:prstGeom prst="rect">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400" kern="0" dirty="0">
              <a:solidFill>
                <a:schemeClr val="bg1"/>
              </a:solidFill>
              <a:latin typeface="Arial" panose="020B0604020202020204" pitchFamily="34" charset="0"/>
              <a:cs typeface="Arial" panose="020B0604020202020204" pitchFamily="34" charset="0"/>
            </a:endParaRPr>
          </a:p>
        </p:txBody>
      </p:sp>
      <p:sp>
        <p:nvSpPr>
          <p:cNvPr id="15" name="Rounded Rectangle 5"/>
          <p:cNvSpPr/>
          <p:nvPr/>
        </p:nvSpPr>
        <p:spPr>
          <a:xfrm>
            <a:off x="379607" y="968911"/>
            <a:ext cx="2814814" cy="372797"/>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rgbClr val="002060"/>
                </a:solidFill>
                <a:latin typeface="Arial" panose="020B0604020202020204" pitchFamily="34" charset="0"/>
                <a:cs typeface="Arial" panose="020B0604020202020204" pitchFamily="34" charset="0"/>
              </a:rPr>
              <a:t>Descripción del programa</a:t>
            </a:r>
          </a:p>
        </p:txBody>
      </p:sp>
      <p:sp>
        <p:nvSpPr>
          <p:cNvPr id="16" name="TextBox 6"/>
          <p:cNvSpPr txBox="1"/>
          <p:nvPr/>
        </p:nvSpPr>
        <p:spPr>
          <a:xfrm>
            <a:off x="553789" y="1401667"/>
            <a:ext cx="8305800" cy="1092607"/>
          </a:xfrm>
          <a:prstGeom prst="rect">
            <a:avLst/>
          </a:prstGeom>
          <a:noFill/>
        </p:spPr>
        <p:txBody>
          <a:bodyPr wrap="square" rtlCol="0">
            <a:spAutoFit/>
          </a:bodyPr>
          <a:lstStyle/>
          <a:p>
            <a:pPr algn="just"/>
            <a:r>
              <a:rPr lang="es-ES" sz="1300" dirty="0">
                <a:solidFill>
                  <a:schemeClr val="bg1"/>
                </a:solidFill>
                <a:latin typeface="Arial" panose="020B0604020202020204" pitchFamily="34" charset="0"/>
                <a:cs typeface="Arial" panose="020B0604020202020204" pitchFamily="34" charset="0"/>
              </a:rPr>
              <a:t>Brindar acompañamiento integral y permanente a las poblaciones vulnerables y con capacidades especiales. Se entiende la vulnerabilidad como multidimensional, es decir donde se abarque otros aspectos como lo son biopsicosociales, socioeconómicos, socioculturales, biológicos, condiciones físicas, entre otros; reconociendo la diversidad étnica, cultural y social, con el fin de lograr la inclusión y las necesidades educativas especiales.</a:t>
            </a:r>
          </a:p>
          <a:p>
            <a:pPr algn="just"/>
            <a:endParaRPr lang="es-CO" sz="1300" dirty="0">
              <a:solidFill>
                <a:schemeClr val="bg1"/>
              </a:solidFill>
              <a:latin typeface="Arial" panose="020B0604020202020204" pitchFamily="34" charset="0"/>
              <a:cs typeface="Arial" panose="020B0604020202020204" pitchFamily="34" charset="0"/>
            </a:endParaRPr>
          </a:p>
        </p:txBody>
      </p:sp>
      <p:sp>
        <p:nvSpPr>
          <p:cNvPr id="4" name="Rectángulo 3"/>
          <p:cNvSpPr/>
          <p:nvPr/>
        </p:nvSpPr>
        <p:spPr>
          <a:xfrm>
            <a:off x="59267" y="64684"/>
            <a:ext cx="1801845"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2" name="Group 106"/>
          <p:cNvGrpSpPr/>
          <p:nvPr/>
        </p:nvGrpSpPr>
        <p:grpSpPr>
          <a:xfrm>
            <a:off x="37460" y="34815"/>
            <a:ext cx="6333859" cy="833754"/>
            <a:chOff x="4113734" y="1462930"/>
            <a:chExt cx="8524276" cy="1122088"/>
          </a:xfrm>
        </p:grpSpPr>
        <p:sp>
          <p:nvSpPr>
            <p:cNvPr id="2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Arial" panose="020B0604020202020204" pitchFamily="34" charset="0"/>
                <a:cs typeface="Arial" panose="020B0604020202020204" pitchFamily="34" charset="0"/>
              </a:endParaRPr>
            </a:p>
          </p:txBody>
        </p:sp>
        <p:sp>
          <p:nvSpPr>
            <p:cNvPr id="24" name="TextBox 12"/>
            <p:cNvSpPr txBox="1"/>
            <p:nvPr/>
          </p:nvSpPr>
          <p:spPr>
            <a:xfrm>
              <a:off x="5355567" y="1519503"/>
              <a:ext cx="7282443" cy="869849"/>
            </a:xfrm>
            <a:prstGeom prst="rect">
              <a:avLst/>
            </a:prstGeom>
            <a:noFill/>
          </p:spPr>
          <p:txBody>
            <a:bodyPr wrap="square" rtlCol="0" anchor="ctr">
              <a:spAutoFit/>
            </a:bodyPr>
            <a:lstStyle/>
            <a:p>
              <a:pPr algn="just"/>
              <a:r>
                <a:rPr lang="es-CO" altLang="es-CO" b="1" dirty="0">
                  <a:solidFill>
                    <a:schemeClr val="bg2">
                      <a:lumMod val="50000"/>
                    </a:schemeClr>
                  </a:solidFill>
                  <a:latin typeface="Arial" panose="020B0604020202020204" pitchFamily="34" charset="0"/>
                  <a:cs typeface="Arial" panose="020B0604020202020204" pitchFamily="34" charset="0"/>
                </a:rPr>
                <a:t>Programa 2</a:t>
              </a:r>
            </a:p>
            <a:p>
              <a:pPr algn="just"/>
              <a:r>
                <a:rPr lang="es-CO" altLang="es-CO" b="1" dirty="0">
                  <a:latin typeface="Arial" panose="020B0604020202020204" pitchFamily="34" charset="0"/>
                  <a:cs typeface="Arial" panose="020B0604020202020204" pitchFamily="34" charset="0"/>
                </a:rPr>
                <a:t>Acompañamiento Integral e inclusión</a:t>
              </a:r>
              <a:endParaRPr lang="es-CO" b="1" dirty="0">
                <a:latin typeface="Arial" panose="020B0604020202020204" pitchFamily="34" charset="0"/>
                <a:cs typeface="Arial" panose="020B0604020202020204" pitchFamily="34" charset="0"/>
              </a:endParaRPr>
            </a:p>
          </p:txBody>
        </p:sp>
        <p:sp>
          <p:nvSpPr>
            <p:cNvPr id="25"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grpSp>
      <p:graphicFrame>
        <p:nvGraphicFramePr>
          <p:cNvPr id="26" name="Diagrama 25"/>
          <p:cNvGraphicFramePr/>
          <p:nvPr/>
        </p:nvGraphicFramePr>
        <p:xfrm>
          <a:off x="466305" y="2741793"/>
          <a:ext cx="8389828" cy="2200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Rounded Rectangle 5"/>
          <p:cNvSpPr/>
          <p:nvPr/>
        </p:nvSpPr>
        <p:spPr>
          <a:xfrm>
            <a:off x="379607" y="2535664"/>
            <a:ext cx="2814814" cy="513859"/>
          </a:xfrm>
          <a:prstGeom prst="roundRect">
            <a:avLst>
              <a:gd name="adj" fmla="val 50000"/>
            </a:avLst>
          </a:prstGeom>
          <a:solidFill>
            <a:schemeClr val="bg1"/>
          </a:solidFill>
          <a:ln>
            <a:solidFill>
              <a:schemeClr val="accent1">
                <a:lumMod val="75000"/>
              </a:schemeClr>
            </a:solid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rgbClr val="002060"/>
                </a:solidFill>
              </a:rPr>
              <a:t>Apuestas Estratégicas</a:t>
            </a:r>
          </a:p>
        </p:txBody>
      </p:sp>
    </p:spTree>
    <p:extLst>
      <p:ext uri="{BB962C8B-B14F-4D97-AF65-F5344CB8AC3E}">
        <p14:creationId xmlns:p14="http://schemas.microsoft.com/office/powerpoint/2010/main" val="22519292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106"/>
          <p:cNvGrpSpPr/>
          <p:nvPr/>
        </p:nvGrpSpPr>
        <p:grpSpPr>
          <a:xfrm>
            <a:off x="2276809" y="1793956"/>
            <a:ext cx="5917051" cy="833753"/>
            <a:chOff x="4113734" y="1462930"/>
            <a:chExt cx="7963323" cy="1122088"/>
          </a:xfrm>
        </p:grpSpPr>
        <p:sp>
          <p:nvSpPr>
            <p:cNvPr id="82"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3" name="TextBox 12"/>
            <p:cNvSpPr txBox="1"/>
            <p:nvPr/>
          </p:nvSpPr>
          <p:spPr>
            <a:xfrm>
              <a:off x="5486400" y="1502353"/>
              <a:ext cx="6590657" cy="1076957"/>
            </a:xfrm>
            <a:prstGeom prst="rect">
              <a:avLst/>
            </a:prstGeom>
            <a:noFill/>
          </p:spPr>
          <p:txBody>
            <a:bodyPr wrap="square" rtlCol="0" anchor="ctr">
              <a:spAutoFit/>
            </a:bodyPr>
            <a:lstStyle/>
            <a:p>
              <a:r>
                <a:rPr lang="es-ES" b="1" dirty="0"/>
                <a:t>Proyecto </a:t>
              </a:r>
            </a:p>
            <a:p>
              <a:r>
                <a:rPr lang="es-ES" sz="1400" dirty="0">
                  <a:latin typeface="Arial" panose="020B0604020202020204" pitchFamily="34" charset="0"/>
                  <a:cs typeface="Arial" panose="020B0604020202020204" pitchFamily="34" charset="0"/>
                </a:rPr>
                <a:t>Acompañamiento Integral e Inclusión con enfoque diferencial para la calidad de vida y el bienestar institucional</a:t>
              </a:r>
              <a:endParaRPr lang="es-CO" sz="1400" dirty="0">
                <a:latin typeface="Arial" panose="020B0604020202020204" pitchFamily="34" charset="0"/>
                <a:cs typeface="Arial" panose="020B0604020202020204" pitchFamily="34" charset="0"/>
              </a:endParaRPr>
            </a:p>
          </p:txBody>
        </p:sp>
        <p:sp>
          <p:nvSpPr>
            <p:cNvPr id="84"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grpSp>
        <p:nvGrpSpPr>
          <p:cNvPr id="85" name="Group 5"/>
          <p:cNvGrpSpPr/>
          <p:nvPr/>
        </p:nvGrpSpPr>
        <p:grpSpPr>
          <a:xfrm>
            <a:off x="3494634" y="4686350"/>
            <a:ext cx="5562826" cy="844054"/>
            <a:chOff x="4878898" y="3237330"/>
            <a:chExt cx="7484651" cy="1135655"/>
          </a:xfrm>
        </p:grpSpPr>
        <p:sp>
          <p:nvSpPr>
            <p:cNvPr id="86"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7" name="TextBox 20"/>
            <p:cNvSpPr txBox="1"/>
            <p:nvPr/>
          </p:nvSpPr>
          <p:spPr>
            <a:xfrm>
              <a:off x="6041519" y="3237330"/>
              <a:ext cx="6322030" cy="1076676"/>
            </a:xfrm>
            <a:prstGeom prst="rect">
              <a:avLst/>
            </a:prstGeom>
            <a:noFill/>
          </p:spPr>
          <p:txBody>
            <a:bodyPr wrap="square" rtlCol="0" anchor="ctr">
              <a:spAutoFit/>
            </a:bodyPr>
            <a:lstStyle/>
            <a:p>
              <a:r>
                <a:rPr lang="es-MX" b="1" dirty="0"/>
                <a:t>Proyecto </a:t>
              </a:r>
            </a:p>
            <a:p>
              <a:r>
                <a:rPr lang="es-ES" sz="1400" dirty="0">
                  <a:latin typeface="Arial" panose="020B0604020202020204" pitchFamily="34" charset="0"/>
                  <a:cs typeface="Arial" panose="020B0604020202020204" pitchFamily="34" charset="0"/>
                </a:rPr>
                <a:t>Seguimiento al bienestar institucional, calidad de vida e inclusión en contextos universitario</a:t>
              </a:r>
              <a:endParaRPr lang="es-MX" sz="1400" dirty="0">
                <a:latin typeface="Arial" panose="020B0604020202020204" pitchFamily="34" charset="0"/>
                <a:cs typeface="Arial" panose="020B0604020202020204" pitchFamily="34" charset="0"/>
              </a:endParaRPr>
            </a:p>
          </p:txBody>
        </p:sp>
        <p:sp>
          <p:nvSpPr>
            <p:cNvPr id="88"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grpSp>
      <p:grpSp>
        <p:nvGrpSpPr>
          <p:cNvPr id="4" name="Grupo 3"/>
          <p:cNvGrpSpPr/>
          <p:nvPr/>
        </p:nvGrpSpPr>
        <p:grpSpPr>
          <a:xfrm>
            <a:off x="203039" y="2734829"/>
            <a:ext cx="3112173" cy="3112173"/>
            <a:chOff x="320020" y="2564903"/>
            <a:chExt cx="3112173" cy="3112173"/>
          </a:xfrm>
        </p:grpSpPr>
        <p:sp>
          <p:nvSpPr>
            <p:cNvPr id="166" name="Donut 2"/>
            <p:cNvSpPr/>
            <p:nvPr/>
          </p:nvSpPr>
          <p:spPr>
            <a:xfrm>
              <a:off x="467544" y="2708920"/>
              <a:ext cx="2829248" cy="2829248"/>
            </a:xfrm>
            <a:prstGeom prst="donut">
              <a:avLst>
                <a:gd name="adj" fmla="val 10687"/>
              </a:avLst>
            </a:prstGeom>
            <a:gradFill>
              <a:gsLst>
                <a:gs pos="16000">
                  <a:schemeClr val="bg1">
                    <a:lumMod val="9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67" name="Donut 101"/>
            <p:cNvSpPr/>
            <p:nvPr/>
          </p:nvSpPr>
          <p:spPr>
            <a:xfrm>
              <a:off x="320020" y="2564903"/>
              <a:ext cx="3112173" cy="3112173"/>
            </a:xfrm>
            <a:prstGeom prst="donut">
              <a:avLst>
                <a:gd name="adj" fmla="val 1514"/>
              </a:avLst>
            </a:prstGeom>
            <a:gradFill>
              <a:gsLst>
                <a:gs pos="16000">
                  <a:schemeClr val="bg1">
                    <a:lumMod val="8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76" name="TextBox 20"/>
            <p:cNvSpPr txBox="1"/>
            <p:nvPr/>
          </p:nvSpPr>
          <p:spPr>
            <a:xfrm>
              <a:off x="624986" y="3459269"/>
              <a:ext cx="2387404" cy="1323439"/>
            </a:xfrm>
            <a:prstGeom prst="rect">
              <a:avLst/>
            </a:prstGeom>
            <a:noFill/>
          </p:spPr>
          <p:txBody>
            <a:bodyPr wrap="square" rtlCol="0" anchor="ctr">
              <a:spAutoFit/>
            </a:bodyPr>
            <a:lstStyle/>
            <a:p>
              <a:pPr algn="ctr"/>
              <a:r>
                <a:rPr lang="es-CO" altLang="es-CO" sz="2000" b="1" dirty="0">
                  <a:solidFill>
                    <a:schemeClr val="bg2">
                      <a:lumMod val="50000"/>
                    </a:schemeClr>
                  </a:solidFill>
                  <a:latin typeface="Arial" panose="020B0604020202020204" pitchFamily="34" charset="0"/>
                  <a:cs typeface="Arial" panose="020B0604020202020204" pitchFamily="34" charset="0"/>
                </a:rPr>
                <a:t>Programa 2</a:t>
              </a:r>
            </a:p>
            <a:p>
              <a:pPr algn="ctr"/>
              <a:r>
                <a:rPr lang="es-CO" altLang="es-CO" sz="2000" b="1" dirty="0">
                  <a:latin typeface="Arial" panose="020B0604020202020204" pitchFamily="34" charset="0"/>
                  <a:cs typeface="Arial" panose="020B0604020202020204" pitchFamily="34" charset="0"/>
                </a:rPr>
                <a:t>Acompañamiento Integral e inclusión</a:t>
              </a:r>
              <a:endParaRPr lang="es-CO" sz="2000" b="1" dirty="0">
                <a:latin typeface="Arial" panose="020B0604020202020204" pitchFamily="34" charset="0"/>
                <a:cs typeface="Arial" panose="020B0604020202020204" pitchFamily="34" charset="0"/>
              </a:endParaRPr>
            </a:p>
          </p:txBody>
        </p:sp>
      </p:grpSp>
      <p:sp>
        <p:nvSpPr>
          <p:cNvPr id="3" name="CuadroTexto 2"/>
          <p:cNvSpPr txBox="1"/>
          <p:nvPr/>
        </p:nvSpPr>
        <p:spPr>
          <a:xfrm>
            <a:off x="3668132" y="2703600"/>
            <a:ext cx="4922586" cy="1815882"/>
          </a:xfrm>
          <a:prstGeom prst="rect">
            <a:avLst/>
          </a:prstGeom>
          <a:noFill/>
        </p:spPr>
        <p:txBody>
          <a:bodyPr wrap="square" rtlCol="0">
            <a:spAutoFit/>
          </a:bodyPr>
          <a:lstStyle/>
          <a:p>
            <a:pPr marL="285750" indent="-285750">
              <a:buFont typeface="Arial" panose="020B0604020202020204" pitchFamily="34" charset="0"/>
              <a:buChar char="•"/>
            </a:pPr>
            <a:r>
              <a:rPr lang="es-ES" sz="1600" dirty="0">
                <a:solidFill>
                  <a:schemeClr val="accent2">
                    <a:lumMod val="75000"/>
                  </a:schemeClr>
                </a:solidFill>
              </a:rPr>
              <a:t>Promoción Social</a:t>
            </a:r>
          </a:p>
          <a:p>
            <a:pPr marL="285750" indent="-285750">
              <a:buFont typeface="Arial" panose="020B0604020202020204" pitchFamily="34" charset="0"/>
              <a:buChar char="•"/>
            </a:pPr>
            <a:r>
              <a:rPr lang="es-ES" sz="1600" dirty="0">
                <a:solidFill>
                  <a:schemeClr val="accent2">
                    <a:lumMod val="75000"/>
                  </a:schemeClr>
                </a:solidFill>
              </a:rPr>
              <a:t>Atención y Orientación Estrategia PAI</a:t>
            </a:r>
          </a:p>
          <a:p>
            <a:pPr marL="285750" indent="-285750">
              <a:buFont typeface="Arial" panose="020B0604020202020204" pitchFamily="34" charset="0"/>
              <a:buChar char="•"/>
            </a:pPr>
            <a:r>
              <a:rPr lang="es-ES" sz="1600" dirty="0">
                <a:solidFill>
                  <a:schemeClr val="accent2">
                    <a:lumMod val="75000"/>
                  </a:schemeClr>
                </a:solidFill>
              </a:rPr>
              <a:t>Técnicas de Estudio, habilidades psicosociales y Perfil Vocacional</a:t>
            </a:r>
          </a:p>
          <a:p>
            <a:pPr marL="285750" indent="-285750">
              <a:buFont typeface="Arial" panose="020B0604020202020204" pitchFamily="34" charset="0"/>
              <a:buChar char="•"/>
            </a:pPr>
            <a:r>
              <a:rPr lang="es-ES" sz="1600" dirty="0">
                <a:solidFill>
                  <a:schemeClr val="accent2">
                    <a:lumMod val="75000"/>
                  </a:schemeClr>
                </a:solidFill>
              </a:rPr>
              <a:t>Promoción y prevención de la Salud Integral</a:t>
            </a:r>
          </a:p>
          <a:p>
            <a:pPr marL="285750" indent="-285750">
              <a:buFont typeface="Arial" panose="020B0604020202020204" pitchFamily="34" charset="0"/>
              <a:buChar char="•"/>
            </a:pPr>
            <a:r>
              <a:rPr lang="es-ES" sz="1600" dirty="0">
                <a:solidFill>
                  <a:schemeClr val="accent2">
                    <a:lumMod val="75000"/>
                  </a:schemeClr>
                </a:solidFill>
              </a:rPr>
              <a:t>Estrategia de Inclusión con enfoque diverso y de derechos </a:t>
            </a:r>
          </a:p>
        </p:txBody>
      </p:sp>
      <p:sp>
        <p:nvSpPr>
          <p:cNvPr id="28" name="CuadroTexto 27"/>
          <p:cNvSpPr txBox="1"/>
          <p:nvPr/>
        </p:nvSpPr>
        <p:spPr>
          <a:xfrm>
            <a:off x="4074532" y="5627312"/>
            <a:ext cx="4922586" cy="584775"/>
          </a:xfrm>
          <a:prstGeom prst="rect">
            <a:avLst/>
          </a:prstGeom>
          <a:noFill/>
        </p:spPr>
        <p:txBody>
          <a:bodyPr wrap="square" rtlCol="0">
            <a:spAutoFit/>
          </a:bodyPr>
          <a:lstStyle/>
          <a:p>
            <a:pPr marL="285750" indent="-285750">
              <a:buFont typeface="Arial" panose="020B0604020202020204" pitchFamily="34" charset="0"/>
              <a:buChar char="•"/>
            </a:pPr>
            <a:r>
              <a:rPr lang="es-ES" sz="1600" dirty="0">
                <a:solidFill>
                  <a:schemeClr val="accent2">
                    <a:lumMod val="75000"/>
                  </a:schemeClr>
                </a:solidFill>
              </a:rPr>
              <a:t>Problemáticas sociales de la comunidad universitaria.</a:t>
            </a:r>
          </a:p>
          <a:p>
            <a:pPr marL="285750" indent="-285750">
              <a:buFont typeface="Arial" panose="020B0604020202020204" pitchFamily="34" charset="0"/>
              <a:buChar char="•"/>
            </a:pPr>
            <a:r>
              <a:rPr lang="es-ES" sz="1600" dirty="0">
                <a:solidFill>
                  <a:schemeClr val="accent2">
                    <a:lumMod val="75000"/>
                  </a:schemeClr>
                </a:solidFill>
              </a:rPr>
              <a:t>Impacto de los programas sociales</a:t>
            </a:r>
          </a:p>
        </p:txBody>
      </p:sp>
      <p:sp>
        <p:nvSpPr>
          <p:cNvPr id="18" name="Título 1"/>
          <p:cNvSpPr>
            <a:spLocks noGrp="1"/>
          </p:cNvSpPr>
          <p:nvPr>
            <p:ph type="title"/>
          </p:nvPr>
        </p:nvSpPr>
        <p:spPr>
          <a:xfrm>
            <a:off x="492179" y="692836"/>
            <a:ext cx="8229600" cy="749905"/>
          </a:xfrm>
        </p:spPr>
        <p:txBody>
          <a:bodyPr/>
          <a:lstStyle/>
          <a:p>
            <a:r>
              <a:rPr lang="es-CO" sz="3200" dirty="0"/>
              <a:t>Proyectos y Planes Operativos</a:t>
            </a:r>
            <a:br>
              <a:rPr lang="es-CO" sz="3200" dirty="0"/>
            </a:br>
            <a:r>
              <a:rPr lang="es-CO" sz="3200" dirty="0"/>
              <a:t>del programa 2</a:t>
            </a:r>
            <a:br>
              <a:rPr lang="es-ES" sz="3200" dirty="0">
                <a:solidFill>
                  <a:srgbClr val="C00000"/>
                </a:solidFill>
                <a:cs typeface="Arial" panose="020B0604020202020204" pitchFamily="34" charset="0"/>
              </a:rPr>
            </a:br>
            <a:r>
              <a:rPr lang="es-CO" sz="3200" b="1" dirty="0"/>
              <a:t> </a:t>
            </a:r>
            <a:endParaRPr lang="es-CO" sz="3200" b="1" dirty="0">
              <a:solidFill>
                <a:srgbClr val="FF0000"/>
              </a:solidFill>
            </a:endParaRPr>
          </a:p>
        </p:txBody>
      </p:sp>
    </p:spTree>
    <p:extLst>
      <p:ext uri="{BB962C8B-B14F-4D97-AF65-F5344CB8AC3E}">
        <p14:creationId xmlns:p14="http://schemas.microsoft.com/office/powerpoint/2010/main" val="37253888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p:cNvSpPr/>
          <p:nvPr/>
        </p:nvSpPr>
        <p:spPr>
          <a:xfrm>
            <a:off x="0" y="5681133"/>
            <a:ext cx="9144000" cy="1176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2" name="Tabla 11"/>
          <p:cNvGraphicFramePr>
            <a:graphicFrameLocks noGrp="1"/>
          </p:cNvGraphicFramePr>
          <p:nvPr/>
        </p:nvGraphicFramePr>
        <p:xfrm>
          <a:off x="223590" y="4916779"/>
          <a:ext cx="8635999" cy="1785174"/>
        </p:xfrm>
        <a:graphic>
          <a:graphicData uri="http://schemas.openxmlformats.org/drawingml/2006/table">
            <a:tbl>
              <a:tblPr firstRow="1" firstCol="1" bandRow="1">
                <a:tableStyleId>{3B4B98B0-60AC-42C2-AFA5-B58CD77FA1E5}</a:tableStyleId>
              </a:tblPr>
              <a:tblGrid>
                <a:gridCol w="3655690">
                  <a:extLst>
                    <a:ext uri="{9D8B030D-6E8A-4147-A177-3AD203B41FA5}">
                      <a16:colId xmlns:a16="http://schemas.microsoft.com/office/drawing/2014/main" val="3349873158"/>
                    </a:ext>
                  </a:extLst>
                </a:gridCol>
                <a:gridCol w="1539960">
                  <a:extLst>
                    <a:ext uri="{9D8B030D-6E8A-4147-A177-3AD203B41FA5}">
                      <a16:colId xmlns:a16="http://schemas.microsoft.com/office/drawing/2014/main" val="2043317098"/>
                    </a:ext>
                  </a:extLst>
                </a:gridCol>
                <a:gridCol w="917054">
                  <a:extLst>
                    <a:ext uri="{9D8B030D-6E8A-4147-A177-3AD203B41FA5}">
                      <a16:colId xmlns:a16="http://schemas.microsoft.com/office/drawing/2014/main" val="3405429193"/>
                    </a:ext>
                  </a:extLst>
                </a:gridCol>
                <a:gridCol w="856494">
                  <a:extLst>
                    <a:ext uri="{9D8B030D-6E8A-4147-A177-3AD203B41FA5}">
                      <a16:colId xmlns:a16="http://schemas.microsoft.com/office/drawing/2014/main" val="2359458262"/>
                    </a:ext>
                  </a:extLst>
                </a:gridCol>
                <a:gridCol w="908402">
                  <a:extLst>
                    <a:ext uri="{9D8B030D-6E8A-4147-A177-3AD203B41FA5}">
                      <a16:colId xmlns:a16="http://schemas.microsoft.com/office/drawing/2014/main" val="1555395791"/>
                    </a:ext>
                  </a:extLst>
                </a:gridCol>
                <a:gridCol w="758399">
                  <a:extLst>
                    <a:ext uri="{9D8B030D-6E8A-4147-A177-3AD203B41FA5}">
                      <a16:colId xmlns:a16="http://schemas.microsoft.com/office/drawing/2014/main" val="2963958973"/>
                    </a:ext>
                  </a:extLst>
                </a:gridCol>
              </a:tblGrid>
              <a:tr h="241033">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Unidad de medida del 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gridSpan="4">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Metas</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61189851"/>
                  </a:ext>
                </a:extLst>
              </a:tr>
              <a:tr h="263377">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2020</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2022</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2025</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2028</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548975328"/>
                  </a:ext>
                </a:extLst>
              </a:tr>
              <a:tr h="512975">
                <a:tc>
                  <a:txBody>
                    <a:bodyPr/>
                    <a:lstStyle/>
                    <a:p>
                      <a:pPr algn="ctr">
                        <a:lnSpc>
                          <a:spcPct val="115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Programas de formación vivencial</a:t>
                      </a:r>
                      <a:endParaRPr lang="es-CO" sz="2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Unidad Absoluta</a:t>
                      </a:r>
                      <a:endParaRPr lang="es-CO" sz="2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s-CO" sz="2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endParaRPr lang="es-CO" sz="2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endParaRPr lang="es-CO" sz="2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es-CO" sz="2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42798677"/>
                  </a:ext>
                </a:extLst>
              </a:tr>
              <a:tr h="767789">
                <a:tc>
                  <a:txBody>
                    <a:bodyPr/>
                    <a:lstStyle/>
                    <a:p>
                      <a:pPr algn="ctr">
                        <a:lnSpc>
                          <a:spcPct val="115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Masificación programas de formación vivencial</a:t>
                      </a:r>
                      <a:endParaRPr lang="es-CO" sz="2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Porcentaje</a:t>
                      </a:r>
                      <a:endParaRPr lang="es-CO" sz="2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a:t>
                      </a:r>
                      <a:endParaRPr lang="es-CO" sz="2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a:t>
                      </a:r>
                      <a:endParaRPr lang="es-CO" sz="2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a:t>
                      </a:r>
                      <a:endParaRPr lang="es-CO" sz="2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a:t>
                      </a:r>
                      <a:endParaRPr lang="es-CO" sz="2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43020706"/>
                  </a:ext>
                </a:extLst>
              </a:tr>
            </a:tbl>
          </a:graphicData>
        </a:graphic>
      </p:graphicFrame>
      <p:sp>
        <p:nvSpPr>
          <p:cNvPr id="13" name="Rectangle 9"/>
          <p:cNvSpPr/>
          <p:nvPr/>
        </p:nvSpPr>
        <p:spPr>
          <a:xfrm rot="297575">
            <a:off x="393944" y="1548400"/>
            <a:ext cx="7948658" cy="675905"/>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4" name="Rectangle 10"/>
          <p:cNvSpPr/>
          <p:nvPr/>
        </p:nvSpPr>
        <p:spPr>
          <a:xfrm>
            <a:off x="514912" y="1327330"/>
            <a:ext cx="8383555" cy="1111070"/>
          </a:xfrm>
          <a:prstGeom prst="rect">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400" kern="0" dirty="0">
              <a:solidFill>
                <a:schemeClr val="bg1"/>
              </a:solidFill>
              <a:latin typeface="Arial" panose="020B0604020202020204" pitchFamily="34" charset="0"/>
              <a:cs typeface="Arial" panose="020B0604020202020204" pitchFamily="34" charset="0"/>
            </a:endParaRPr>
          </a:p>
        </p:txBody>
      </p:sp>
      <p:sp>
        <p:nvSpPr>
          <p:cNvPr id="15" name="Rounded Rectangle 5"/>
          <p:cNvSpPr/>
          <p:nvPr/>
        </p:nvSpPr>
        <p:spPr>
          <a:xfrm>
            <a:off x="379607" y="968911"/>
            <a:ext cx="2814814" cy="372797"/>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rgbClr val="002060"/>
                </a:solidFill>
                <a:latin typeface="Arial" panose="020B0604020202020204" pitchFamily="34" charset="0"/>
                <a:cs typeface="Arial" panose="020B0604020202020204" pitchFamily="34" charset="0"/>
              </a:rPr>
              <a:t>Descripción del programa</a:t>
            </a:r>
          </a:p>
        </p:txBody>
      </p:sp>
      <p:sp>
        <p:nvSpPr>
          <p:cNvPr id="16" name="TextBox 6"/>
          <p:cNvSpPr txBox="1"/>
          <p:nvPr/>
        </p:nvSpPr>
        <p:spPr>
          <a:xfrm>
            <a:off x="553789" y="1467470"/>
            <a:ext cx="8305800" cy="738664"/>
          </a:xfrm>
          <a:prstGeom prst="rect">
            <a:avLst/>
          </a:prstGeom>
          <a:noFill/>
        </p:spPr>
        <p:txBody>
          <a:bodyPr wrap="square" rtlCol="0">
            <a:spAutoFit/>
          </a:bodyPr>
          <a:lstStyle/>
          <a:p>
            <a:pPr algn="just"/>
            <a:r>
              <a:rPr lang="es-CO" sz="1400" dirty="0">
                <a:solidFill>
                  <a:schemeClr val="bg1"/>
                </a:solidFill>
                <a:latin typeface="Arial" panose="020B0604020202020204" pitchFamily="34" charset="0"/>
                <a:cs typeface="Arial" panose="020B0604020202020204" pitchFamily="34" charset="0"/>
              </a:rPr>
              <a:t>Fortalecimiento de las dimensiones de la Formación Vivencial de la Comunidad Universitaria, desde el desarrollo humano, la cultura, el arte, la ciudadanía y democracia, la responsabilidad social, los principios, valores y símbolos institucionales, la actividad física, la lúdica, la recreación y el deporte. </a:t>
            </a:r>
          </a:p>
        </p:txBody>
      </p:sp>
      <p:sp>
        <p:nvSpPr>
          <p:cNvPr id="4" name="Rectángulo 3"/>
          <p:cNvSpPr/>
          <p:nvPr/>
        </p:nvSpPr>
        <p:spPr>
          <a:xfrm>
            <a:off x="59267" y="64684"/>
            <a:ext cx="1801845"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2" name="Group 106"/>
          <p:cNvGrpSpPr/>
          <p:nvPr/>
        </p:nvGrpSpPr>
        <p:grpSpPr>
          <a:xfrm>
            <a:off x="37460" y="34815"/>
            <a:ext cx="6333859" cy="833754"/>
            <a:chOff x="4113734" y="1462930"/>
            <a:chExt cx="8524276" cy="1122088"/>
          </a:xfrm>
        </p:grpSpPr>
        <p:sp>
          <p:nvSpPr>
            <p:cNvPr id="2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Arial" panose="020B0604020202020204" pitchFamily="34" charset="0"/>
                <a:cs typeface="Arial" panose="020B0604020202020204" pitchFamily="34" charset="0"/>
              </a:endParaRPr>
            </a:p>
          </p:txBody>
        </p:sp>
        <p:sp>
          <p:nvSpPr>
            <p:cNvPr id="24" name="TextBox 12"/>
            <p:cNvSpPr txBox="1"/>
            <p:nvPr/>
          </p:nvSpPr>
          <p:spPr>
            <a:xfrm>
              <a:off x="5355567" y="1478083"/>
              <a:ext cx="7282443" cy="952692"/>
            </a:xfrm>
            <a:prstGeom prst="rect">
              <a:avLst/>
            </a:prstGeom>
            <a:noFill/>
          </p:spPr>
          <p:txBody>
            <a:bodyPr wrap="square" rtlCol="0" anchor="ctr">
              <a:spAutoFit/>
            </a:bodyPr>
            <a:lstStyle/>
            <a:p>
              <a:pPr algn="just"/>
              <a:r>
                <a:rPr lang="es-CO" altLang="es-CO" sz="2000" b="1" dirty="0">
                  <a:solidFill>
                    <a:schemeClr val="bg2">
                      <a:lumMod val="50000"/>
                    </a:schemeClr>
                  </a:solidFill>
                </a:rPr>
                <a:t>Programa 3</a:t>
              </a:r>
            </a:p>
            <a:p>
              <a:pPr algn="just"/>
              <a:r>
                <a:rPr lang="es-CO" altLang="es-CO" sz="2000" b="1" dirty="0"/>
                <a:t>Formación Vivencial</a:t>
              </a:r>
              <a:endParaRPr lang="es-CO" sz="2000" b="1" dirty="0">
                <a:latin typeface="Arial" panose="020B0604020202020204" pitchFamily="34" charset="0"/>
                <a:cs typeface="Arial" panose="020B0604020202020204" pitchFamily="34" charset="0"/>
              </a:endParaRPr>
            </a:p>
          </p:txBody>
        </p:sp>
        <p:sp>
          <p:nvSpPr>
            <p:cNvPr id="25"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3</a:t>
              </a:r>
            </a:p>
          </p:txBody>
        </p:sp>
      </p:grpSp>
      <p:graphicFrame>
        <p:nvGraphicFramePr>
          <p:cNvPr id="26" name="Diagrama 25"/>
          <p:cNvGraphicFramePr/>
          <p:nvPr/>
        </p:nvGraphicFramePr>
        <p:xfrm>
          <a:off x="59267" y="3163823"/>
          <a:ext cx="9036202" cy="1575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Rounded Rectangle 5"/>
          <p:cNvSpPr/>
          <p:nvPr/>
        </p:nvSpPr>
        <p:spPr>
          <a:xfrm>
            <a:off x="379607" y="2535664"/>
            <a:ext cx="2814814" cy="513859"/>
          </a:xfrm>
          <a:prstGeom prst="roundRect">
            <a:avLst>
              <a:gd name="adj" fmla="val 50000"/>
            </a:avLst>
          </a:prstGeom>
          <a:solidFill>
            <a:schemeClr val="bg1"/>
          </a:solidFill>
          <a:ln>
            <a:solidFill>
              <a:schemeClr val="accent1">
                <a:lumMod val="75000"/>
              </a:schemeClr>
            </a:solid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rgbClr val="002060"/>
                </a:solidFill>
              </a:rPr>
              <a:t>Apuestas Estratégicas</a:t>
            </a:r>
          </a:p>
        </p:txBody>
      </p:sp>
    </p:spTree>
    <p:extLst>
      <p:ext uri="{BB962C8B-B14F-4D97-AF65-F5344CB8AC3E}">
        <p14:creationId xmlns:p14="http://schemas.microsoft.com/office/powerpoint/2010/main" val="2973010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Imagen 62">
            <a:hlinkClick r:id="rId2" action="ppaction://hlinkfil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2110" y="5221908"/>
            <a:ext cx="629850" cy="629850"/>
          </a:xfrm>
          <a:prstGeom prst="rect">
            <a:avLst/>
          </a:prstGeom>
        </p:spPr>
      </p:pic>
      <p:pic>
        <p:nvPicPr>
          <p:cNvPr id="44" name="Imagen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790" y="1053314"/>
            <a:ext cx="7209010" cy="5196249"/>
          </a:xfrm>
          <a:prstGeom prst="rect">
            <a:avLst/>
          </a:prstGeom>
        </p:spPr>
      </p:pic>
      <p:sp>
        <p:nvSpPr>
          <p:cNvPr id="60" name="CuadroTexto 59"/>
          <p:cNvSpPr txBox="1"/>
          <p:nvPr/>
        </p:nvSpPr>
        <p:spPr>
          <a:xfrm>
            <a:off x="3062902" y="5671588"/>
            <a:ext cx="696024" cy="603242"/>
          </a:xfrm>
          <a:prstGeom prst="rect">
            <a:avLst/>
          </a:prstGeom>
          <a:noFill/>
        </p:spPr>
        <p:txBody>
          <a:bodyPr wrap="none" rtlCol="0">
            <a:spAutoFit/>
          </a:bodyPr>
          <a:lstStyle/>
          <a:p>
            <a:pPr algn="ctr"/>
            <a:r>
              <a:rPr lang="es-CO" sz="830" b="1" dirty="0"/>
              <a:t>Mesa </a:t>
            </a:r>
          </a:p>
          <a:p>
            <a:pPr algn="ctr"/>
            <a:r>
              <a:rPr lang="es-CO" sz="830" b="1" dirty="0"/>
              <a:t>Consejos </a:t>
            </a:r>
          </a:p>
          <a:p>
            <a:pPr algn="ctr"/>
            <a:r>
              <a:rPr lang="es-CO" sz="830" b="1" dirty="0"/>
              <a:t>de Facultad</a:t>
            </a:r>
          </a:p>
          <a:p>
            <a:pPr algn="ctr"/>
            <a:r>
              <a:rPr lang="es-CO" sz="830" b="1" dirty="0"/>
              <a:t>2019</a:t>
            </a:r>
          </a:p>
        </p:txBody>
      </p:sp>
      <p:sp>
        <p:nvSpPr>
          <p:cNvPr id="61" name="CuadroTexto 60"/>
          <p:cNvSpPr txBox="1"/>
          <p:nvPr/>
        </p:nvSpPr>
        <p:spPr>
          <a:xfrm>
            <a:off x="3931907" y="5671588"/>
            <a:ext cx="763351" cy="603242"/>
          </a:xfrm>
          <a:prstGeom prst="rect">
            <a:avLst/>
          </a:prstGeom>
          <a:noFill/>
        </p:spPr>
        <p:txBody>
          <a:bodyPr wrap="none" rtlCol="0">
            <a:spAutoFit/>
          </a:bodyPr>
          <a:lstStyle/>
          <a:p>
            <a:pPr algn="ctr"/>
            <a:r>
              <a:rPr lang="es-CO" sz="830" b="1" dirty="0"/>
              <a:t>Mesas </a:t>
            </a:r>
          </a:p>
          <a:p>
            <a:pPr algn="ctr"/>
            <a:r>
              <a:rPr lang="es-CO" sz="830" b="1" dirty="0"/>
              <a:t>de </a:t>
            </a:r>
          </a:p>
          <a:p>
            <a:pPr algn="ctr"/>
            <a:r>
              <a:rPr lang="es-CO" sz="830" b="1" dirty="0"/>
              <a:t>Participación</a:t>
            </a:r>
          </a:p>
          <a:p>
            <a:pPr algn="ctr"/>
            <a:r>
              <a:rPr lang="es-CO" sz="830" b="1" dirty="0"/>
              <a:t>2019</a:t>
            </a:r>
          </a:p>
        </p:txBody>
      </p:sp>
      <p:pic>
        <p:nvPicPr>
          <p:cNvPr id="76" name="Imagen 7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7887" y="5221908"/>
            <a:ext cx="414084" cy="373576"/>
          </a:xfrm>
          <a:prstGeom prst="rect">
            <a:avLst/>
          </a:prstGeom>
        </p:spPr>
      </p:pic>
      <p:sp>
        <p:nvSpPr>
          <p:cNvPr id="81" name="CuadroTexto 80"/>
          <p:cNvSpPr txBox="1"/>
          <p:nvPr/>
        </p:nvSpPr>
        <p:spPr>
          <a:xfrm>
            <a:off x="1266461" y="5671588"/>
            <a:ext cx="699230" cy="603242"/>
          </a:xfrm>
          <a:prstGeom prst="rect">
            <a:avLst/>
          </a:prstGeom>
          <a:noFill/>
        </p:spPr>
        <p:txBody>
          <a:bodyPr wrap="none" rtlCol="0">
            <a:spAutoFit/>
          </a:bodyPr>
          <a:lstStyle/>
          <a:p>
            <a:pPr algn="ctr"/>
            <a:r>
              <a:rPr lang="es-CO" sz="830" b="1" dirty="0"/>
              <a:t>Aprobación</a:t>
            </a:r>
          </a:p>
          <a:p>
            <a:pPr algn="ctr"/>
            <a:r>
              <a:rPr lang="es-CO" sz="830" b="1" dirty="0"/>
              <a:t>Instancias</a:t>
            </a:r>
          </a:p>
          <a:p>
            <a:pPr algn="ctr"/>
            <a:r>
              <a:rPr lang="es-CO" sz="830" b="1" dirty="0"/>
              <a:t>Pertinentes</a:t>
            </a:r>
          </a:p>
          <a:p>
            <a:pPr algn="ctr"/>
            <a:r>
              <a:rPr lang="es-CO" sz="830" b="1" dirty="0"/>
              <a:t>2019</a:t>
            </a:r>
          </a:p>
        </p:txBody>
      </p:sp>
      <p:sp>
        <p:nvSpPr>
          <p:cNvPr id="82" name="CuadroTexto 81"/>
          <p:cNvSpPr txBox="1"/>
          <p:nvPr/>
        </p:nvSpPr>
        <p:spPr>
          <a:xfrm>
            <a:off x="2242385" y="5671588"/>
            <a:ext cx="562975" cy="603242"/>
          </a:xfrm>
          <a:prstGeom prst="rect">
            <a:avLst/>
          </a:prstGeom>
          <a:noFill/>
        </p:spPr>
        <p:txBody>
          <a:bodyPr wrap="none" rtlCol="0">
            <a:spAutoFit/>
          </a:bodyPr>
          <a:lstStyle/>
          <a:p>
            <a:pPr algn="ctr"/>
            <a:r>
              <a:rPr lang="es-CO" sz="830" b="1" dirty="0"/>
              <a:t>Taller</a:t>
            </a:r>
          </a:p>
          <a:p>
            <a:pPr algn="ctr"/>
            <a:r>
              <a:rPr lang="es-CO" sz="830" b="1" dirty="0"/>
              <a:t>Consejo</a:t>
            </a:r>
          </a:p>
          <a:p>
            <a:pPr algn="ctr"/>
            <a:r>
              <a:rPr lang="es-CO" sz="830" b="1" dirty="0"/>
              <a:t>Superior</a:t>
            </a:r>
          </a:p>
          <a:p>
            <a:pPr algn="ctr"/>
            <a:r>
              <a:rPr lang="es-CO" sz="830" b="1" dirty="0"/>
              <a:t>2019</a:t>
            </a:r>
          </a:p>
        </p:txBody>
      </p:sp>
      <p:pic>
        <p:nvPicPr>
          <p:cNvPr id="83" name="Imagen 8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4093" y="1160416"/>
            <a:ext cx="2161914" cy="3062121"/>
          </a:xfrm>
          <a:prstGeom prst="rect">
            <a:avLst/>
          </a:prstGeom>
        </p:spPr>
      </p:pic>
      <p:sp>
        <p:nvSpPr>
          <p:cNvPr id="84" name="Título 1"/>
          <p:cNvSpPr>
            <a:spLocks noGrp="1"/>
          </p:cNvSpPr>
          <p:nvPr>
            <p:ph type="title"/>
          </p:nvPr>
        </p:nvSpPr>
        <p:spPr>
          <a:xfrm>
            <a:off x="-88831" y="359657"/>
            <a:ext cx="3499745" cy="808946"/>
          </a:xfrm>
        </p:spPr>
        <p:txBody>
          <a:bodyPr/>
          <a:lstStyle/>
          <a:p>
            <a:r>
              <a:rPr lang="es-CO" dirty="0"/>
              <a:t>Camino recorrido</a:t>
            </a:r>
          </a:p>
        </p:txBody>
      </p:sp>
      <p:pic>
        <p:nvPicPr>
          <p:cNvPr id="85" name="Imagen 8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5919" y="5268690"/>
            <a:ext cx="393916" cy="280013"/>
          </a:xfrm>
          <a:prstGeom prst="rect">
            <a:avLst/>
          </a:prstGeom>
        </p:spPr>
      </p:pic>
      <p:pic>
        <p:nvPicPr>
          <p:cNvPr id="86" name="Imagen 8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3585" y="5237370"/>
            <a:ext cx="407151" cy="342653"/>
          </a:xfrm>
          <a:prstGeom prst="rect">
            <a:avLst/>
          </a:prstGeom>
        </p:spPr>
      </p:pic>
      <p:pic>
        <p:nvPicPr>
          <p:cNvPr id="1026" name="Picture 2" descr="Resultado de imagen para aprobacion&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17417" y="5235732"/>
            <a:ext cx="345929" cy="345929"/>
          </a:xfrm>
          <a:prstGeom prst="rect">
            <a:avLst/>
          </a:prstGeom>
          <a:noFill/>
          <a:extLst>
            <a:ext uri="{909E8E84-426E-40DD-AFC4-6F175D3DCCD1}">
              <a14:hiddenFill xmlns:a14="http://schemas.microsoft.com/office/drawing/2010/main">
                <a:solidFill>
                  <a:srgbClr val="FFFFFF"/>
                </a:solidFill>
              </a14:hiddenFill>
            </a:ext>
          </a:extLst>
        </p:spPr>
      </p:pic>
      <p:sp>
        <p:nvSpPr>
          <p:cNvPr id="88" name="CuadroTexto 87"/>
          <p:cNvSpPr txBox="1"/>
          <p:nvPr/>
        </p:nvSpPr>
        <p:spPr>
          <a:xfrm>
            <a:off x="1851300" y="1748906"/>
            <a:ext cx="639919" cy="473206"/>
          </a:xfrm>
          <a:prstGeom prst="rect">
            <a:avLst/>
          </a:prstGeom>
          <a:noFill/>
        </p:spPr>
        <p:txBody>
          <a:bodyPr wrap="none" rtlCol="0">
            <a:spAutoFit/>
          </a:bodyPr>
          <a:lstStyle/>
          <a:p>
            <a:pPr algn="ctr"/>
            <a:r>
              <a:rPr lang="es-CO" sz="825" b="1" dirty="0"/>
              <a:t>Audiencia</a:t>
            </a:r>
          </a:p>
          <a:p>
            <a:pPr algn="ctr"/>
            <a:r>
              <a:rPr lang="es-CO" sz="825" b="1" dirty="0"/>
              <a:t>Pública </a:t>
            </a:r>
          </a:p>
          <a:p>
            <a:pPr algn="ctr"/>
            <a:r>
              <a:rPr lang="es-CO" sz="825" b="1" dirty="0"/>
              <a:t>2015-2019</a:t>
            </a:r>
          </a:p>
        </p:txBody>
      </p:sp>
      <p:sp>
        <p:nvSpPr>
          <p:cNvPr id="89" name="CuadroTexto 88"/>
          <p:cNvSpPr txBox="1"/>
          <p:nvPr/>
        </p:nvSpPr>
        <p:spPr>
          <a:xfrm>
            <a:off x="2757704" y="1748906"/>
            <a:ext cx="660758" cy="473206"/>
          </a:xfrm>
          <a:prstGeom prst="rect">
            <a:avLst/>
          </a:prstGeom>
          <a:noFill/>
        </p:spPr>
        <p:txBody>
          <a:bodyPr wrap="none" rtlCol="0">
            <a:spAutoFit/>
          </a:bodyPr>
          <a:lstStyle/>
          <a:p>
            <a:pPr algn="ctr"/>
            <a:r>
              <a:rPr lang="es-CO" sz="825" b="1" dirty="0"/>
              <a:t>Audiencias</a:t>
            </a:r>
          </a:p>
          <a:p>
            <a:pPr algn="ctr"/>
            <a:r>
              <a:rPr lang="es-CO" sz="825" b="1" dirty="0"/>
              <a:t>Externas </a:t>
            </a:r>
          </a:p>
          <a:p>
            <a:pPr algn="ctr"/>
            <a:r>
              <a:rPr lang="es-CO" sz="825" b="1" dirty="0"/>
              <a:t>2015-2019</a:t>
            </a:r>
          </a:p>
        </p:txBody>
      </p:sp>
      <p:sp>
        <p:nvSpPr>
          <p:cNvPr id="90" name="CuadroTexto 89"/>
          <p:cNvSpPr txBox="1"/>
          <p:nvPr/>
        </p:nvSpPr>
        <p:spPr>
          <a:xfrm>
            <a:off x="3604302" y="1748906"/>
            <a:ext cx="740908" cy="473206"/>
          </a:xfrm>
          <a:prstGeom prst="rect">
            <a:avLst/>
          </a:prstGeom>
          <a:noFill/>
        </p:spPr>
        <p:txBody>
          <a:bodyPr wrap="none" rtlCol="0">
            <a:spAutoFit/>
          </a:bodyPr>
          <a:lstStyle/>
          <a:p>
            <a:pPr algn="ctr"/>
            <a:r>
              <a:rPr lang="es-CO" sz="825" b="1" dirty="0"/>
              <a:t>Diálogos con</a:t>
            </a:r>
          </a:p>
          <a:p>
            <a:pPr algn="ctr"/>
            <a:r>
              <a:rPr lang="es-CO" sz="825" b="1" dirty="0"/>
              <a:t>Estudiantes</a:t>
            </a:r>
          </a:p>
          <a:p>
            <a:pPr algn="ctr"/>
            <a:r>
              <a:rPr lang="es-CO" sz="825" b="1" dirty="0"/>
              <a:t>2015-2019</a:t>
            </a:r>
          </a:p>
        </p:txBody>
      </p:sp>
      <p:sp>
        <p:nvSpPr>
          <p:cNvPr id="91" name="CuadroTexto 90"/>
          <p:cNvSpPr txBox="1"/>
          <p:nvPr/>
        </p:nvSpPr>
        <p:spPr>
          <a:xfrm>
            <a:off x="4354088" y="1679656"/>
            <a:ext cx="969209" cy="611706"/>
          </a:xfrm>
          <a:prstGeom prst="rect">
            <a:avLst/>
          </a:prstGeom>
          <a:noFill/>
        </p:spPr>
        <p:txBody>
          <a:bodyPr wrap="square" rtlCol="0">
            <a:spAutoFit/>
          </a:bodyPr>
          <a:lstStyle/>
          <a:p>
            <a:pPr algn="ctr"/>
            <a:r>
              <a:rPr lang="es-CO" sz="675" b="1" dirty="0"/>
              <a:t>Diálogos con</a:t>
            </a:r>
          </a:p>
          <a:p>
            <a:pPr algn="ctr"/>
            <a:r>
              <a:rPr lang="es-CO" sz="675" b="1" dirty="0"/>
              <a:t>Consejos de Facultad</a:t>
            </a:r>
          </a:p>
          <a:p>
            <a:pPr algn="ctr"/>
            <a:r>
              <a:rPr lang="es-CO" sz="675" b="1" dirty="0"/>
              <a:t>Y Sala de</a:t>
            </a:r>
          </a:p>
          <a:p>
            <a:pPr algn="ctr"/>
            <a:r>
              <a:rPr lang="es-CO" sz="675" b="1" dirty="0"/>
              <a:t>Profesores</a:t>
            </a:r>
          </a:p>
          <a:p>
            <a:pPr algn="ctr"/>
            <a:r>
              <a:rPr lang="es-CO" sz="675" b="1" dirty="0"/>
              <a:t>2015-2018</a:t>
            </a:r>
          </a:p>
        </p:txBody>
      </p:sp>
      <p:sp>
        <p:nvSpPr>
          <p:cNvPr id="92" name="CuadroTexto 91"/>
          <p:cNvSpPr txBox="1"/>
          <p:nvPr/>
        </p:nvSpPr>
        <p:spPr>
          <a:xfrm>
            <a:off x="5276512" y="1766218"/>
            <a:ext cx="970696" cy="438582"/>
          </a:xfrm>
          <a:prstGeom prst="rect">
            <a:avLst/>
          </a:prstGeom>
          <a:noFill/>
        </p:spPr>
        <p:txBody>
          <a:bodyPr wrap="square" rtlCol="0">
            <a:spAutoFit/>
          </a:bodyPr>
          <a:lstStyle/>
          <a:p>
            <a:pPr algn="ctr"/>
            <a:r>
              <a:rPr lang="es-CO" sz="750" b="1" dirty="0"/>
              <a:t>Diálogos con</a:t>
            </a:r>
          </a:p>
          <a:p>
            <a:pPr algn="ctr"/>
            <a:r>
              <a:rPr lang="es-CO" sz="750" b="1" dirty="0"/>
              <a:t>Administrativos</a:t>
            </a:r>
          </a:p>
          <a:p>
            <a:pPr algn="ctr"/>
            <a:r>
              <a:rPr lang="es-CO" sz="750" b="1" dirty="0"/>
              <a:t>2018</a:t>
            </a:r>
          </a:p>
        </p:txBody>
      </p:sp>
      <p:pic>
        <p:nvPicPr>
          <p:cNvPr id="93" name="Imagen 9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10969" y="1308201"/>
            <a:ext cx="295437" cy="210010"/>
          </a:xfrm>
          <a:prstGeom prst="rect">
            <a:avLst/>
          </a:prstGeom>
        </p:spPr>
      </p:pic>
      <p:pic>
        <p:nvPicPr>
          <p:cNvPr id="94" name="Imagen 9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94376" y="1299954"/>
            <a:ext cx="329139" cy="226504"/>
          </a:xfrm>
          <a:prstGeom prst="rect">
            <a:avLst/>
          </a:prstGeom>
        </p:spPr>
      </p:pic>
      <p:pic>
        <p:nvPicPr>
          <p:cNvPr id="95" name="Imagen 9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22733" y="1288110"/>
            <a:ext cx="346101" cy="250193"/>
          </a:xfrm>
          <a:prstGeom prst="rect">
            <a:avLst/>
          </a:prstGeom>
        </p:spPr>
      </p:pic>
      <p:pic>
        <p:nvPicPr>
          <p:cNvPr id="96" name="Imagen 9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68051" y="1272013"/>
            <a:ext cx="261207" cy="282386"/>
          </a:xfrm>
          <a:prstGeom prst="rect">
            <a:avLst/>
          </a:prstGeom>
        </p:spPr>
      </p:pic>
      <p:pic>
        <p:nvPicPr>
          <p:cNvPr id="97" name="Imagen 9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67677" y="1252068"/>
            <a:ext cx="237467" cy="322276"/>
          </a:xfrm>
          <a:prstGeom prst="rect">
            <a:avLst/>
          </a:prstGeom>
        </p:spPr>
      </p:pic>
      <p:sp>
        <p:nvSpPr>
          <p:cNvPr id="98" name="CuadroTexto 97"/>
          <p:cNvSpPr txBox="1"/>
          <p:nvPr/>
        </p:nvSpPr>
        <p:spPr>
          <a:xfrm>
            <a:off x="3343372" y="3022867"/>
            <a:ext cx="742399" cy="600164"/>
          </a:xfrm>
          <a:prstGeom prst="rect">
            <a:avLst/>
          </a:prstGeom>
          <a:noFill/>
        </p:spPr>
        <p:txBody>
          <a:bodyPr wrap="square" rtlCol="0">
            <a:spAutoFit/>
          </a:bodyPr>
          <a:lstStyle/>
          <a:p>
            <a:pPr algn="ctr"/>
            <a:r>
              <a:rPr lang="es-CO" sz="825" b="1" dirty="0"/>
              <a:t>Misión - Visión</a:t>
            </a:r>
          </a:p>
          <a:p>
            <a:pPr algn="ctr"/>
            <a:r>
              <a:rPr lang="es-CO" sz="825" b="1" dirty="0"/>
              <a:t>Institucional</a:t>
            </a:r>
          </a:p>
          <a:p>
            <a:pPr algn="ctr"/>
            <a:r>
              <a:rPr lang="es-CO" sz="825" b="1" dirty="0"/>
              <a:t>2018</a:t>
            </a:r>
          </a:p>
        </p:txBody>
      </p:sp>
      <p:sp>
        <p:nvSpPr>
          <p:cNvPr id="99" name="CuadroTexto 98"/>
          <p:cNvSpPr txBox="1"/>
          <p:nvPr/>
        </p:nvSpPr>
        <p:spPr>
          <a:xfrm>
            <a:off x="5139540" y="3022867"/>
            <a:ext cx="752129" cy="600164"/>
          </a:xfrm>
          <a:prstGeom prst="rect">
            <a:avLst/>
          </a:prstGeom>
          <a:noFill/>
        </p:spPr>
        <p:txBody>
          <a:bodyPr wrap="none" rtlCol="0">
            <a:spAutoFit/>
          </a:bodyPr>
          <a:lstStyle/>
          <a:p>
            <a:pPr algn="ctr"/>
            <a:r>
              <a:rPr lang="es-CO" sz="825" b="1" dirty="0"/>
              <a:t>Construcción</a:t>
            </a:r>
          </a:p>
          <a:p>
            <a:pPr algn="ctr"/>
            <a:r>
              <a:rPr lang="es-CO" sz="825" b="1" dirty="0"/>
              <a:t>Participativa</a:t>
            </a:r>
          </a:p>
          <a:p>
            <a:pPr algn="ctr"/>
            <a:r>
              <a:rPr lang="es-CO" sz="825" b="1" dirty="0"/>
              <a:t>PEI</a:t>
            </a:r>
          </a:p>
          <a:p>
            <a:pPr algn="ctr"/>
            <a:r>
              <a:rPr lang="es-CO" sz="825" b="1" dirty="0"/>
              <a:t>2015-2017</a:t>
            </a:r>
          </a:p>
        </p:txBody>
      </p:sp>
      <p:pic>
        <p:nvPicPr>
          <p:cNvPr id="100" name="Imagen 9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435451" y="2599986"/>
            <a:ext cx="311487" cy="304327"/>
          </a:xfrm>
          <a:prstGeom prst="rect">
            <a:avLst/>
          </a:prstGeom>
        </p:spPr>
      </p:pic>
      <p:pic>
        <p:nvPicPr>
          <p:cNvPr id="101" name="Imagen 10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09995" y="2644712"/>
            <a:ext cx="315149" cy="214874"/>
          </a:xfrm>
          <a:prstGeom prst="rect">
            <a:avLst/>
          </a:prstGeom>
        </p:spPr>
      </p:pic>
      <p:sp>
        <p:nvSpPr>
          <p:cNvPr id="102" name="CuadroTexto 101"/>
          <p:cNvSpPr txBox="1"/>
          <p:nvPr/>
        </p:nvSpPr>
        <p:spPr>
          <a:xfrm>
            <a:off x="4211965" y="2959388"/>
            <a:ext cx="822661" cy="727122"/>
          </a:xfrm>
          <a:prstGeom prst="rect">
            <a:avLst/>
          </a:prstGeom>
          <a:noFill/>
        </p:spPr>
        <p:txBody>
          <a:bodyPr wrap="none" rtlCol="0">
            <a:spAutoFit/>
          </a:bodyPr>
          <a:lstStyle/>
          <a:p>
            <a:pPr algn="ctr"/>
            <a:r>
              <a:rPr lang="es-CO" sz="825" b="1" dirty="0"/>
              <a:t>Código </a:t>
            </a:r>
          </a:p>
          <a:p>
            <a:pPr algn="ctr"/>
            <a:r>
              <a:rPr lang="es-CO" sz="825" b="1" dirty="0"/>
              <a:t>Integridad</a:t>
            </a:r>
          </a:p>
          <a:p>
            <a:pPr algn="ctr"/>
            <a:r>
              <a:rPr lang="es-CO" sz="825" b="1" dirty="0"/>
              <a:t>Valores </a:t>
            </a:r>
          </a:p>
          <a:p>
            <a:pPr algn="ctr"/>
            <a:r>
              <a:rPr lang="es-CO" sz="825" b="1" dirty="0"/>
              <a:t>Institucionales</a:t>
            </a:r>
          </a:p>
          <a:p>
            <a:pPr algn="ctr"/>
            <a:r>
              <a:rPr lang="es-CO" sz="825" b="1" dirty="0"/>
              <a:t>2018</a:t>
            </a:r>
          </a:p>
        </p:txBody>
      </p:sp>
      <p:sp>
        <p:nvSpPr>
          <p:cNvPr id="103" name="CuadroTexto 102"/>
          <p:cNvSpPr txBox="1"/>
          <p:nvPr/>
        </p:nvSpPr>
        <p:spPr>
          <a:xfrm>
            <a:off x="2441806" y="3086346"/>
            <a:ext cx="728084" cy="473206"/>
          </a:xfrm>
          <a:prstGeom prst="rect">
            <a:avLst/>
          </a:prstGeom>
          <a:noFill/>
        </p:spPr>
        <p:txBody>
          <a:bodyPr wrap="none" rtlCol="0">
            <a:spAutoFit/>
          </a:bodyPr>
          <a:lstStyle/>
          <a:p>
            <a:pPr algn="ctr"/>
            <a:r>
              <a:rPr lang="es-CO" sz="825" b="1" dirty="0"/>
              <a:t>Diagnóstico</a:t>
            </a:r>
          </a:p>
          <a:p>
            <a:pPr algn="ctr"/>
            <a:r>
              <a:rPr lang="es-CO" sz="825" b="1" dirty="0"/>
              <a:t>Institucional</a:t>
            </a:r>
          </a:p>
          <a:p>
            <a:pPr algn="ctr"/>
            <a:r>
              <a:rPr lang="es-CO" sz="825" b="1" dirty="0"/>
              <a:t>2017-2018</a:t>
            </a:r>
          </a:p>
        </p:txBody>
      </p:sp>
      <p:pic>
        <p:nvPicPr>
          <p:cNvPr id="104" name="Imagen 10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512447" y="2630731"/>
            <a:ext cx="347441" cy="242836"/>
          </a:xfrm>
          <a:prstGeom prst="rect">
            <a:avLst/>
          </a:prstGeom>
        </p:spPr>
      </p:pic>
      <p:sp>
        <p:nvSpPr>
          <p:cNvPr id="105" name="CuadroTexto 104"/>
          <p:cNvSpPr txBox="1"/>
          <p:nvPr/>
        </p:nvSpPr>
        <p:spPr>
          <a:xfrm>
            <a:off x="1437885" y="3022867"/>
            <a:ext cx="889987" cy="600164"/>
          </a:xfrm>
          <a:prstGeom prst="rect">
            <a:avLst/>
          </a:prstGeom>
          <a:noFill/>
        </p:spPr>
        <p:txBody>
          <a:bodyPr wrap="none" rtlCol="0">
            <a:spAutoFit/>
          </a:bodyPr>
          <a:lstStyle/>
          <a:p>
            <a:pPr algn="ctr"/>
            <a:r>
              <a:rPr lang="es-CO" sz="825" b="1" dirty="0"/>
              <a:t>Talleres con Dir.</a:t>
            </a:r>
          </a:p>
          <a:p>
            <a:pPr algn="ctr"/>
            <a:r>
              <a:rPr lang="es-CO" sz="825" b="1" dirty="0"/>
              <a:t>Pregrado y </a:t>
            </a:r>
          </a:p>
          <a:p>
            <a:pPr algn="ctr"/>
            <a:r>
              <a:rPr lang="es-CO" sz="825" b="1" dirty="0"/>
              <a:t>Posgrado</a:t>
            </a:r>
          </a:p>
          <a:p>
            <a:pPr algn="ctr"/>
            <a:r>
              <a:rPr lang="es-CO" sz="825" b="1" dirty="0"/>
              <a:t>2018</a:t>
            </a:r>
          </a:p>
        </p:txBody>
      </p:sp>
      <p:pic>
        <p:nvPicPr>
          <p:cNvPr id="106" name="Imagen 10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584981" y="2620024"/>
            <a:ext cx="332315" cy="264251"/>
          </a:xfrm>
          <a:prstGeom prst="rect">
            <a:avLst/>
          </a:prstGeom>
        </p:spPr>
      </p:pic>
      <p:pic>
        <p:nvPicPr>
          <p:cNvPr id="107" name="Imagen 10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0701" y="2612058"/>
            <a:ext cx="310563" cy="280182"/>
          </a:xfrm>
          <a:prstGeom prst="rect">
            <a:avLst/>
          </a:prstGeom>
        </p:spPr>
      </p:pic>
      <p:sp>
        <p:nvSpPr>
          <p:cNvPr id="108" name="CuadroTexto 107"/>
          <p:cNvSpPr txBox="1"/>
          <p:nvPr/>
        </p:nvSpPr>
        <p:spPr>
          <a:xfrm>
            <a:off x="1885881" y="4352339"/>
            <a:ext cx="832280" cy="600164"/>
          </a:xfrm>
          <a:prstGeom prst="rect">
            <a:avLst/>
          </a:prstGeom>
          <a:noFill/>
        </p:spPr>
        <p:txBody>
          <a:bodyPr wrap="none" rtlCol="0">
            <a:spAutoFit/>
          </a:bodyPr>
          <a:lstStyle/>
          <a:p>
            <a:pPr algn="ctr"/>
            <a:r>
              <a:rPr lang="es-CO" sz="825" b="1" dirty="0"/>
              <a:t>Tomas con</a:t>
            </a:r>
          </a:p>
          <a:p>
            <a:pPr algn="ctr"/>
            <a:r>
              <a:rPr lang="es-CO" sz="825" b="1" dirty="0"/>
              <a:t>Facultades – </a:t>
            </a:r>
          </a:p>
          <a:p>
            <a:pPr algn="ctr"/>
            <a:r>
              <a:rPr lang="es-CO" sz="825" b="1" dirty="0"/>
              <a:t>Urna de Cristal</a:t>
            </a:r>
          </a:p>
          <a:p>
            <a:pPr algn="ctr"/>
            <a:r>
              <a:rPr lang="es-CO" sz="825" b="1" dirty="0"/>
              <a:t>2018</a:t>
            </a:r>
          </a:p>
        </p:txBody>
      </p:sp>
      <p:pic>
        <p:nvPicPr>
          <p:cNvPr id="109" name="Imagen 10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269977" y="3946094"/>
            <a:ext cx="294171" cy="232885"/>
          </a:xfrm>
          <a:prstGeom prst="rect">
            <a:avLst/>
          </a:prstGeom>
        </p:spPr>
      </p:pic>
      <p:sp>
        <p:nvSpPr>
          <p:cNvPr id="110" name="CuadroTexto 109"/>
          <p:cNvSpPr txBox="1"/>
          <p:nvPr/>
        </p:nvSpPr>
        <p:spPr>
          <a:xfrm>
            <a:off x="3704782" y="4352339"/>
            <a:ext cx="825868" cy="600164"/>
          </a:xfrm>
          <a:prstGeom prst="rect">
            <a:avLst/>
          </a:prstGeom>
          <a:noFill/>
        </p:spPr>
        <p:txBody>
          <a:bodyPr wrap="none" rtlCol="0">
            <a:spAutoFit/>
          </a:bodyPr>
          <a:lstStyle/>
          <a:p>
            <a:pPr algn="ctr"/>
            <a:r>
              <a:rPr lang="es-CO" sz="825" b="1" dirty="0"/>
              <a:t>Taller Factores</a:t>
            </a:r>
          </a:p>
          <a:p>
            <a:pPr algn="ctr"/>
            <a:r>
              <a:rPr lang="es-CO" sz="825" b="1" dirty="0"/>
              <a:t>Críticos y</a:t>
            </a:r>
          </a:p>
          <a:p>
            <a:pPr algn="ctr"/>
            <a:r>
              <a:rPr lang="es-CO" sz="825" b="1" dirty="0"/>
              <a:t>Retos </a:t>
            </a:r>
          </a:p>
          <a:p>
            <a:pPr algn="ctr"/>
            <a:r>
              <a:rPr lang="es-CO" sz="825" b="1" dirty="0"/>
              <a:t>2018</a:t>
            </a:r>
          </a:p>
        </p:txBody>
      </p:sp>
      <p:sp>
        <p:nvSpPr>
          <p:cNvPr id="111" name="CuadroTexto 110"/>
          <p:cNvSpPr txBox="1"/>
          <p:nvPr/>
        </p:nvSpPr>
        <p:spPr>
          <a:xfrm>
            <a:off x="2808257" y="4352339"/>
            <a:ext cx="809838" cy="600164"/>
          </a:xfrm>
          <a:prstGeom prst="rect">
            <a:avLst/>
          </a:prstGeom>
          <a:noFill/>
        </p:spPr>
        <p:txBody>
          <a:bodyPr wrap="none" rtlCol="0">
            <a:spAutoFit/>
          </a:bodyPr>
          <a:lstStyle/>
          <a:p>
            <a:pPr algn="ctr"/>
            <a:r>
              <a:rPr lang="es-CO" sz="825" b="1" dirty="0"/>
              <a:t>Entrevistas </a:t>
            </a:r>
          </a:p>
          <a:p>
            <a:pPr algn="ctr"/>
            <a:r>
              <a:rPr lang="es-CO" sz="825" b="1" dirty="0"/>
              <a:t>con los grupos</a:t>
            </a:r>
          </a:p>
          <a:p>
            <a:pPr algn="ctr"/>
            <a:r>
              <a:rPr lang="es-CO" sz="825" b="1" dirty="0"/>
              <a:t> de valor</a:t>
            </a:r>
          </a:p>
          <a:p>
            <a:pPr algn="ctr"/>
            <a:r>
              <a:rPr lang="es-CO" sz="825" b="1" dirty="0"/>
              <a:t>2018</a:t>
            </a:r>
          </a:p>
        </p:txBody>
      </p:sp>
      <p:pic>
        <p:nvPicPr>
          <p:cNvPr id="112" name="Imagen 11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056452" y="3934041"/>
            <a:ext cx="305363" cy="256990"/>
          </a:xfrm>
          <a:prstGeom prst="rect">
            <a:avLst/>
          </a:prstGeom>
        </p:spPr>
      </p:pic>
      <p:pic>
        <p:nvPicPr>
          <p:cNvPr id="113" name="Imagen 11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158706" y="3916490"/>
            <a:ext cx="333820" cy="292092"/>
          </a:xfrm>
          <a:prstGeom prst="rect">
            <a:avLst/>
          </a:prstGeom>
        </p:spPr>
      </p:pic>
      <p:sp>
        <p:nvSpPr>
          <p:cNvPr id="114" name="CuadroTexto 113"/>
          <p:cNvSpPr txBox="1"/>
          <p:nvPr/>
        </p:nvSpPr>
        <p:spPr>
          <a:xfrm>
            <a:off x="4579225" y="4415818"/>
            <a:ext cx="816249" cy="473206"/>
          </a:xfrm>
          <a:prstGeom prst="rect">
            <a:avLst/>
          </a:prstGeom>
          <a:noFill/>
        </p:spPr>
        <p:txBody>
          <a:bodyPr wrap="none" rtlCol="0">
            <a:spAutoFit/>
          </a:bodyPr>
          <a:lstStyle/>
          <a:p>
            <a:pPr algn="ctr"/>
            <a:r>
              <a:rPr lang="es-CO" sz="825" b="1" dirty="0"/>
              <a:t>Evaluación</a:t>
            </a:r>
          </a:p>
          <a:p>
            <a:pPr algn="ctr"/>
            <a:r>
              <a:rPr lang="es-CO" sz="825" b="1" dirty="0"/>
              <a:t>PDI 2009-2017</a:t>
            </a:r>
          </a:p>
          <a:p>
            <a:pPr algn="ctr"/>
            <a:r>
              <a:rPr lang="es-CO" sz="825" b="1" dirty="0"/>
              <a:t>2018</a:t>
            </a:r>
          </a:p>
        </p:txBody>
      </p:sp>
      <p:pic>
        <p:nvPicPr>
          <p:cNvPr id="115" name="Imagen 11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994840" y="3913542"/>
            <a:ext cx="273827" cy="297989"/>
          </a:xfrm>
          <a:prstGeom prst="rect">
            <a:avLst/>
          </a:prstGeom>
        </p:spPr>
      </p:pic>
      <p:sp>
        <p:nvSpPr>
          <p:cNvPr id="116" name="CuadroTexto 115"/>
          <p:cNvSpPr txBox="1"/>
          <p:nvPr/>
        </p:nvSpPr>
        <p:spPr>
          <a:xfrm>
            <a:off x="5525115" y="4352339"/>
            <a:ext cx="766557" cy="600164"/>
          </a:xfrm>
          <a:prstGeom prst="rect">
            <a:avLst/>
          </a:prstGeom>
          <a:noFill/>
        </p:spPr>
        <p:txBody>
          <a:bodyPr wrap="none" rtlCol="0">
            <a:spAutoFit/>
          </a:bodyPr>
          <a:lstStyle/>
          <a:p>
            <a:pPr algn="ctr"/>
            <a:r>
              <a:rPr lang="es-CO" sz="825" b="1" dirty="0"/>
              <a:t>Taller</a:t>
            </a:r>
          </a:p>
          <a:p>
            <a:pPr algn="ctr"/>
            <a:r>
              <a:rPr lang="es-CO" sz="825" b="1" dirty="0"/>
              <a:t>Prospectiva</a:t>
            </a:r>
          </a:p>
          <a:p>
            <a:pPr algn="ctr"/>
            <a:r>
              <a:rPr lang="es-CO" sz="825" b="1" dirty="0"/>
              <a:t>Internacional</a:t>
            </a:r>
          </a:p>
          <a:p>
            <a:pPr algn="ctr"/>
            <a:r>
              <a:rPr lang="es-CO" sz="825" b="1" dirty="0"/>
              <a:t>2019</a:t>
            </a:r>
          </a:p>
        </p:txBody>
      </p:sp>
      <p:pic>
        <p:nvPicPr>
          <p:cNvPr id="117" name="Imagen 11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901692" y="3908592"/>
            <a:ext cx="290543" cy="307889"/>
          </a:xfrm>
          <a:prstGeom prst="rect">
            <a:avLst/>
          </a:prstGeom>
        </p:spPr>
      </p:pic>
      <p:sp>
        <p:nvSpPr>
          <p:cNvPr id="118" name="CuadroTexto 117"/>
          <p:cNvSpPr txBox="1"/>
          <p:nvPr/>
        </p:nvSpPr>
        <p:spPr>
          <a:xfrm>
            <a:off x="5665048" y="5684540"/>
            <a:ext cx="865943" cy="577338"/>
          </a:xfrm>
          <a:prstGeom prst="rect">
            <a:avLst/>
          </a:prstGeom>
          <a:noFill/>
        </p:spPr>
        <p:txBody>
          <a:bodyPr wrap="none" rtlCol="0">
            <a:spAutoFit/>
          </a:bodyPr>
          <a:lstStyle/>
          <a:p>
            <a:pPr algn="ctr"/>
            <a:r>
              <a:rPr lang="es-CO" sz="788" b="1" dirty="0"/>
              <a:t>Taller Definición</a:t>
            </a:r>
          </a:p>
          <a:p>
            <a:pPr algn="ctr"/>
            <a:r>
              <a:rPr lang="es-CO" sz="788" b="1" dirty="0"/>
              <a:t>Impulsores</a:t>
            </a:r>
          </a:p>
          <a:p>
            <a:pPr algn="ctr"/>
            <a:r>
              <a:rPr lang="es-CO" sz="788" b="1" dirty="0"/>
              <a:t>Estratégicos</a:t>
            </a:r>
          </a:p>
          <a:p>
            <a:pPr algn="ctr"/>
            <a:r>
              <a:rPr lang="es-CO" sz="788" b="1" dirty="0"/>
              <a:t>2019</a:t>
            </a:r>
          </a:p>
        </p:txBody>
      </p:sp>
      <p:pic>
        <p:nvPicPr>
          <p:cNvPr id="119" name="Imagen 11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875139" y="5247558"/>
            <a:ext cx="332900" cy="322276"/>
          </a:xfrm>
          <a:prstGeom prst="rect">
            <a:avLst/>
          </a:prstGeom>
        </p:spPr>
      </p:pic>
      <p:sp>
        <p:nvSpPr>
          <p:cNvPr id="120" name="CuadroTexto 119"/>
          <p:cNvSpPr txBox="1"/>
          <p:nvPr/>
        </p:nvSpPr>
        <p:spPr>
          <a:xfrm>
            <a:off x="4837350" y="5673127"/>
            <a:ext cx="742511" cy="600164"/>
          </a:xfrm>
          <a:prstGeom prst="rect">
            <a:avLst/>
          </a:prstGeom>
          <a:noFill/>
        </p:spPr>
        <p:txBody>
          <a:bodyPr wrap="none" rtlCol="0">
            <a:spAutoFit/>
          </a:bodyPr>
          <a:lstStyle/>
          <a:p>
            <a:pPr algn="ctr"/>
            <a:r>
              <a:rPr lang="es-CO" sz="825" b="1" dirty="0"/>
              <a:t>Socialización</a:t>
            </a:r>
          </a:p>
          <a:p>
            <a:pPr algn="ctr"/>
            <a:r>
              <a:rPr lang="es-CO" sz="825" b="1" dirty="0"/>
              <a:t>Consejos de</a:t>
            </a:r>
          </a:p>
          <a:p>
            <a:pPr algn="ctr"/>
            <a:r>
              <a:rPr lang="es-CO" sz="825" b="1" dirty="0"/>
              <a:t>Facultad</a:t>
            </a:r>
          </a:p>
          <a:p>
            <a:pPr algn="ctr"/>
            <a:r>
              <a:rPr lang="es-CO" sz="825" b="1" dirty="0"/>
              <a:t>2019</a:t>
            </a:r>
          </a:p>
        </p:txBody>
      </p:sp>
      <p:pic>
        <p:nvPicPr>
          <p:cNvPr id="121" name="Imagen 120"/>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942209" y="5261629"/>
            <a:ext cx="394661" cy="294134"/>
          </a:xfrm>
          <a:prstGeom prst="rect">
            <a:avLst/>
          </a:prstGeom>
        </p:spPr>
      </p:pic>
      <p:sp>
        <p:nvSpPr>
          <p:cNvPr id="122" name="CuadroTexto 121"/>
          <p:cNvSpPr txBox="1"/>
          <p:nvPr/>
        </p:nvSpPr>
        <p:spPr>
          <a:xfrm>
            <a:off x="3088083" y="90323"/>
            <a:ext cx="5964956" cy="646331"/>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ctr"/>
            <a:r>
              <a:rPr lang="es-CO" sz="1200" b="1" dirty="0">
                <a:solidFill>
                  <a:srgbClr val="002060"/>
                </a:solidFill>
              </a:rPr>
              <a:t>Estos procesos de participación colectiva de la comunidad universitaria </a:t>
            </a:r>
            <a:r>
              <a:rPr lang="es-CO" sz="1200" dirty="0">
                <a:solidFill>
                  <a:srgbClr val="002060"/>
                </a:solidFill>
              </a:rPr>
              <a:t>permitieron:</a:t>
            </a:r>
          </a:p>
          <a:p>
            <a:pPr algn="ctr"/>
            <a:r>
              <a:rPr lang="es-CO" sz="1200" b="1" dirty="0">
                <a:solidFill>
                  <a:srgbClr val="002060"/>
                </a:solidFill>
              </a:rPr>
              <a:t>vislumbrar las temáticas de discusión </a:t>
            </a:r>
            <a:r>
              <a:rPr lang="es-CO" sz="1200" dirty="0">
                <a:solidFill>
                  <a:srgbClr val="002060"/>
                </a:solidFill>
              </a:rPr>
              <a:t>como etapa previa a la construcción del </a:t>
            </a:r>
            <a:r>
              <a:rPr lang="es-CO" sz="1200" b="1" dirty="0">
                <a:solidFill>
                  <a:srgbClr val="002060"/>
                </a:solidFill>
              </a:rPr>
              <a:t>Nuevo Plan de Desarrollo Institucional</a:t>
            </a:r>
          </a:p>
        </p:txBody>
      </p:sp>
      <p:sp>
        <p:nvSpPr>
          <p:cNvPr id="123" name="Rectángulo 122"/>
          <p:cNvSpPr/>
          <p:nvPr/>
        </p:nvSpPr>
        <p:spPr>
          <a:xfrm>
            <a:off x="555219" y="1098542"/>
            <a:ext cx="1263677" cy="623248"/>
          </a:xfrm>
          <a:prstGeom prst="rect">
            <a:avLst/>
          </a:prstGeom>
          <a:noFill/>
        </p:spPr>
        <p:txBody>
          <a:bodyPr wrap="square" lIns="68580" tIns="34290" rIns="68580" bIns="34290">
            <a:spAutoFit/>
          </a:bodyPr>
          <a:lstStyle/>
          <a:p>
            <a:r>
              <a:rPr lang="es-ES" dirty="0">
                <a:ln w="0"/>
                <a:effectLst>
                  <a:outerShdw blurRad="38100" dist="19050" dir="2700000" algn="tl" rotWithShape="0">
                    <a:schemeClr val="dk1">
                      <a:alpha val="40000"/>
                    </a:schemeClr>
                  </a:outerShdw>
                </a:effectLst>
              </a:rPr>
              <a:t>Espacios de diálogo</a:t>
            </a:r>
          </a:p>
        </p:txBody>
      </p:sp>
      <p:sp>
        <p:nvSpPr>
          <p:cNvPr id="124" name="Rectángulo 123"/>
          <p:cNvSpPr/>
          <p:nvPr/>
        </p:nvSpPr>
        <p:spPr>
          <a:xfrm>
            <a:off x="218056" y="3041847"/>
            <a:ext cx="1263677" cy="623248"/>
          </a:xfrm>
          <a:prstGeom prst="rect">
            <a:avLst/>
          </a:prstGeom>
          <a:noFill/>
        </p:spPr>
        <p:txBody>
          <a:bodyPr wrap="square" lIns="68580" tIns="34290" rIns="68580" bIns="34290">
            <a:spAutoFit/>
          </a:bodyPr>
          <a:lstStyle/>
          <a:p>
            <a:pPr algn="ctr"/>
            <a:r>
              <a:rPr lang="es-ES" dirty="0">
                <a:ln w="0"/>
                <a:effectLst>
                  <a:outerShdw blurRad="38100" dist="19050" dir="2700000" algn="tl" rotWithShape="0">
                    <a:schemeClr val="dk1">
                      <a:alpha val="40000"/>
                    </a:schemeClr>
                  </a:outerShdw>
                </a:effectLst>
              </a:rPr>
              <a:t>Espacios de formulación</a:t>
            </a:r>
          </a:p>
        </p:txBody>
      </p:sp>
      <p:pic>
        <p:nvPicPr>
          <p:cNvPr id="50" name="Imagen 49"/>
          <p:cNvPicPr>
            <a:picLocks noChangeAspect="1"/>
          </p:cNvPicPr>
          <p:nvPr/>
        </p:nvPicPr>
        <p:blipFill rotWithShape="1">
          <a:blip r:embed="rId25" cstate="print">
            <a:extLst>
              <a:ext uri="{28A0092B-C50C-407E-A947-70E740481C1C}">
                <a14:useLocalDpi xmlns:a14="http://schemas.microsoft.com/office/drawing/2010/main" val="0"/>
              </a:ext>
            </a:extLst>
          </a:blip>
          <a:srcRect l="20765" r="20765"/>
          <a:stretch/>
        </p:blipFill>
        <p:spPr>
          <a:xfrm>
            <a:off x="76091" y="836681"/>
            <a:ext cx="551398" cy="943039"/>
          </a:xfrm>
          <a:prstGeom prst="rect">
            <a:avLst/>
          </a:prstGeom>
        </p:spPr>
      </p:pic>
      <p:pic>
        <p:nvPicPr>
          <p:cNvPr id="51" name="Imagen 50"/>
          <p:cNvPicPr>
            <a:picLocks noChangeAspect="1"/>
          </p:cNvPicPr>
          <p:nvPr/>
        </p:nvPicPr>
        <p:blipFill rotWithShape="1">
          <a:blip r:embed="rId26" cstate="print">
            <a:extLst>
              <a:ext uri="{28A0092B-C50C-407E-A947-70E740481C1C}">
                <a14:useLocalDpi xmlns:a14="http://schemas.microsoft.com/office/drawing/2010/main" val="0"/>
              </a:ext>
            </a:extLst>
          </a:blip>
          <a:srcRect l="20765" r="20765"/>
          <a:stretch/>
        </p:blipFill>
        <p:spPr>
          <a:xfrm>
            <a:off x="2861736" y="2255766"/>
            <a:ext cx="414492" cy="708892"/>
          </a:xfrm>
          <a:prstGeom prst="rect">
            <a:avLst/>
          </a:prstGeom>
        </p:spPr>
      </p:pic>
      <p:pic>
        <p:nvPicPr>
          <p:cNvPr id="52" name="Imagen 51"/>
          <p:cNvPicPr>
            <a:picLocks noChangeAspect="1"/>
          </p:cNvPicPr>
          <p:nvPr/>
        </p:nvPicPr>
        <p:blipFill rotWithShape="1">
          <a:blip r:embed="rId27" cstate="print">
            <a:duotone>
              <a:prstClr val="black"/>
              <a:srgbClr val="CC99FF">
                <a:tint val="45000"/>
                <a:satMod val="400000"/>
              </a:srgbClr>
            </a:duotone>
            <a:extLst>
              <a:ext uri="{28A0092B-C50C-407E-A947-70E740481C1C}">
                <a14:useLocalDpi xmlns:a14="http://schemas.microsoft.com/office/drawing/2010/main" val="0"/>
              </a:ext>
            </a:extLst>
          </a:blip>
          <a:srcRect l="20765" r="20765"/>
          <a:stretch/>
        </p:blipFill>
        <p:spPr>
          <a:xfrm>
            <a:off x="4649013" y="2271220"/>
            <a:ext cx="401759" cy="687116"/>
          </a:xfrm>
          <a:prstGeom prst="rect">
            <a:avLst/>
          </a:prstGeom>
        </p:spPr>
      </p:pic>
      <p:pic>
        <p:nvPicPr>
          <p:cNvPr id="54" name="Imagen 53"/>
          <p:cNvPicPr>
            <a:picLocks noChangeAspect="1"/>
          </p:cNvPicPr>
          <p:nvPr/>
        </p:nvPicPr>
        <p:blipFill rotWithShape="1">
          <a:blip r:embed="rId28" cstate="print">
            <a:duotone>
              <a:prstClr val="black"/>
              <a:srgbClr val="66FFCC">
                <a:tint val="45000"/>
                <a:satMod val="400000"/>
              </a:srgbClr>
            </a:duotone>
            <a:extLst>
              <a:ext uri="{28A0092B-C50C-407E-A947-70E740481C1C}">
                <a14:useLocalDpi xmlns:a14="http://schemas.microsoft.com/office/drawing/2010/main" val="0"/>
              </a:ext>
            </a:extLst>
          </a:blip>
          <a:srcRect l="20765" r="20765"/>
          <a:stretch/>
        </p:blipFill>
        <p:spPr>
          <a:xfrm>
            <a:off x="2658314" y="4843585"/>
            <a:ext cx="481152" cy="822899"/>
          </a:xfrm>
          <a:prstGeom prst="rect">
            <a:avLst/>
          </a:prstGeom>
        </p:spPr>
      </p:pic>
      <p:pic>
        <p:nvPicPr>
          <p:cNvPr id="55" name="Imagen 54"/>
          <p:cNvPicPr>
            <a:picLocks noChangeAspect="1"/>
          </p:cNvPicPr>
          <p:nvPr/>
        </p:nvPicPr>
        <p:blipFill rotWithShape="1">
          <a:blip r:embed="rId27" cstate="print">
            <a:duotone>
              <a:prstClr val="black"/>
              <a:srgbClr val="CC99FF">
                <a:tint val="45000"/>
                <a:satMod val="400000"/>
              </a:srgbClr>
            </a:duotone>
            <a:extLst>
              <a:ext uri="{28A0092B-C50C-407E-A947-70E740481C1C}">
                <a14:useLocalDpi xmlns:a14="http://schemas.microsoft.com/office/drawing/2010/main" val="0"/>
              </a:ext>
            </a:extLst>
          </a:blip>
          <a:srcRect l="20765" r="20765"/>
          <a:stretch/>
        </p:blipFill>
        <p:spPr>
          <a:xfrm>
            <a:off x="5566980" y="2287248"/>
            <a:ext cx="401759" cy="687116"/>
          </a:xfrm>
          <a:prstGeom prst="rect">
            <a:avLst/>
          </a:prstGeom>
        </p:spPr>
      </p:pic>
      <p:pic>
        <p:nvPicPr>
          <p:cNvPr id="56" name="Imagen 55"/>
          <p:cNvPicPr>
            <a:picLocks noChangeAspect="1"/>
          </p:cNvPicPr>
          <p:nvPr/>
        </p:nvPicPr>
        <p:blipFill rotWithShape="1">
          <a:blip r:embed="rId28" cstate="print">
            <a:duotone>
              <a:prstClr val="black"/>
              <a:srgbClr val="66FFCC">
                <a:tint val="45000"/>
                <a:satMod val="400000"/>
              </a:srgbClr>
            </a:duotone>
            <a:extLst>
              <a:ext uri="{28A0092B-C50C-407E-A947-70E740481C1C}">
                <a14:useLocalDpi xmlns:a14="http://schemas.microsoft.com/office/drawing/2010/main" val="0"/>
              </a:ext>
            </a:extLst>
          </a:blip>
          <a:srcRect l="20765" r="20765"/>
          <a:stretch/>
        </p:blipFill>
        <p:spPr>
          <a:xfrm>
            <a:off x="3593419" y="4843585"/>
            <a:ext cx="481152" cy="822899"/>
          </a:xfrm>
          <a:prstGeom prst="rect">
            <a:avLst/>
          </a:prstGeom>
        </p:spPr>
      </p:pic>
      <p:pic>
        <p:nvPicPr>
          <p:cNvPr id="57" name="Imagen 56"/>
          <p:cNvPicPr>
            <a:picLocks noChangeAspect="1"/>
          </p:cNvPicPr>
          <p:nvPr/>
        </p:nvPicPr>
        <p:blipFill rotWithShape="1">
          <a:blip r:embed="rId28" cstate="print">
            <a:duotone>
              <a:prstClr val="black"/>
              <a:srgbClr val="66FFCC">
                <a:tint val="45000"/>
                <a:satMod val="400000"/>
              </a:srgbClr>
            </a:duotone>
            <a:extLst>
              <a:ext uri="{28A0092B-C50C-407E-A947-70E740481C1C}">
                <a14:useLocalDpi xmlns:a14="http://schemas.microsoft.com/office/drawing/2010/main" val="0"/>
              </a:ext>
            </a:extLst>
          </a:blip>
          <a:srcRect l="20765" r="20765"/>
          <a:stretch/>
        </p:blipFill>
        <p:spPr>
          <a:xfrm>
            <a:off x="4430497" y="4843585"/>
            <a:ext cx="481152" cy="822899"/>
          </a:xfrm>
          <a:prstGeom prst="rect">
            <a:avLst/>
          </a:prstGeom>
        </p:spPr>
      </p:pic>
      <p:pic>
        <p:nvPicPr>
          <p:cNvPr id="58" name="Imagen 57"/>
          <p:cNvPicPr>
            <a:picLocks noChangeAspect="1"/>
          </p:cNvPicPr>
          <p:nvPr/>
        </p:nvPicPr>
        <p:blipFill rotWithShape="1">
          <a:blip r:embed="rId28" cstate="print">
            <a:extLst>
              <a:ext uri="{28A0092B-C50C-407E-A947-70E740481C1C}">
                <a14:useLocalDpi xmlns:a14="http://schemas.microsoft.com/office/drawing/2010/main" val="0"/>
              </a:ext>
            </a:extLst>
          </a:blip>
          <a:srcRect l="20765" r="20765"/>
          <a:stretch/>
        </p:blipFill>
        <p:spPr>
          <a:xfrm>
            <a:off x="6145367" y="4843585"/>
            <a:ext cx="481152" cy="822899"/>
          </a:xfrm>
          <a:prstGeom prst="rect">
            <a:avLst/>
          </a:prstGeom>
        </p:spPr>
      </p:pic>
      <p:pic>
        <p:nvPicPr>
          <p:cNvPr id="59" name="Imagen 58"/>
          <p:cNvPicPr>
            <a:picLocks noChangeAspect="1"/>
          </p:cNvPicPr>
          <p:nvPr/>
        </p:nvPicPr>
        <p:blipFill rotWithShape="1">
          <a:blip r:embed="rId27" cstate="print">
            <a:duotone>
              <a:prstClr val="black"/>
              <a:srgbClr val="CC99FF">
                <a:tint val="45000"/>
                <a:satMod val="400000"/>
              </a:srgbClr>
            </a:duotone>
            <a:extLst>
              <a:ext uri="{28A0092B-C50C-407E-A947-70E740481C1C}">
                <a14:useLocalDpi xmlns:a14="http://schemas.microsoft.com/office/drawing/2010/main" val="0"/>
              </a:ext>
            </a:extLst>
          </a:blip>
          <a:srcRect l="20765" r="20765"/>
          <a:stretch/>
        </p:blipFill>
        <p:spPr>
          <a:xfrm>
            <a:off x="4421267" y="3565034"/>
            <a:ext cx="401759" cy="687116"/>
          </a:xfrm>
          <a:prstGeom prst="rect">
            <a:avLst/>
          </a:prstGeom>
        </p:spPr>
      </p:pic>
      <p:pic>
        <p:nvPicPr>
          <p:cNvPr id="62" name="Imagen 61"/>
          <p:cNvPicPr>
            <a:picLocks noChangeAspect="1"/>
          </p:cNvPicPr>
          <p:nvPr/>
        </p:nvPicPr>
        <p:blipFill rotWithShape="1">
          <a:blip r:embed="rId27" cstate="print">
            <a:duotone>
              <a:prstClr val="black"/>
              <a:srgbClr val="CC99FF">
                <a:tint val="45000"/>
                <a:satMod val="400000"/>
              </a:srgbClr>
            </a:duotone>
            <a:extLst>
              <a:ext uri="{28A0092B-C50C-407E-A947-70E740481C1C}">
                <a14:useLocalDpi xmlns:a14="http://schemas.microsoft.com/office/drawing/2010/main" val="0"/>
              </a:ext>
            </a:extLst>
          </a:blip>
          <a:srcRect l="20765" r="20765"/>
          <a:stretch/>
        </p:blipFill>
        <p:spPr>
          <a:xfrm>
            <a:off x="6164290" y="3550517"/>
            <a:ext cx="401759" cy="687116"/>
          </a:xfrm>
          <a:prstGeom prst="rect">
            <a:avLst/>
          </a:prstGeom>
        </p:spPr>
      </p:pic>
      <p:sp>
        <p:nvSpPr>
          <p:cNvPr id="2" name="Rectángulo redondeado 1">
            <a:hlinkClick r:id="rId2" action="ppaction://hlinkfile"/>
          </p:cNvPr>
          <p:cNvSpPr/>
          <p:nvPr/>
        </p:nvSpPr>
        <p:spPr>
          <a:xfrm>
            <a:off x="7264400" y="5690082"/>
            <a:ext cx="1711607" cy="666583"/>
          </a:xfrm>
          <a:prstGeom prst="roundRect">
            <a:avLst/>
          </a:prstGeom>
          <a:solidFill>
            <a:srgbClr val="9966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VER VIDEO</a:t>
            </a:r>
          </a:p>
        </p:txBody>
      </p:sp>
    </p:spTree>
    <p:extLst>
      <p:ext uri="{BB962C8B-B14F-4D97-AF65-F5344CB8AC3E}">
        <p14:creationId xmlns:p14="http://schemas.microsoft.com/office/powerpoint/2010/main" val="25054249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106"/>
          <p:cNvGrpSpPr/>
          <p:nvPr/>
        </p:nvGrpSpPr>
        <p:grpSpPr>
          <a:xfrm>
            <a:off x="2183029" y="1963888"/>
            <a:ext cx="5917051" cy="833753"/>
            <a:chOff x="4113734" y="1462930"/>
            <a:chExt cx="7963323" cy="1122088"/>
          </a:xfrm>
        </p:grpSpPr>
        <p:sp>
          <p:nvSpPr>
            <p:cNvPr id="82"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3" name="TextBox 12"/>
            <p:cNvSpPr txBox="1"/>
            <p:nvPr/>
          </p:nvSpPr>
          <p:spPr>
            <a:xfrm>
              <a:off x="5486400" y="1647329"/>
              <a:ext cx="6590657" cy="787006"/>
            </a:xfrm>
            <a:prstGeom prst="rect">
              <a:avLst/>
            </a:prstGeom>
            <a:noFill/>
          </p:spPr>
          <p:txBody>
            <a:bodyPr wrap="square" rtlCol="0" anchor="ctr">
              <a:spAutoFit/>
            </a:bodyPr>
            <a:lstStyle/>
            <a:p>
              <a:r>
                <a:rPr lang="es-ES" b="1" dirty="0"/>
                <a:t>Proyecto </a:t>
              </a:r>
            </a:p>
            <a:p>
              <a:r>
                <a:rPr lang="es-ES" sz="1400" dirty="0">
                  <a:latin typeface="Arial" panose="020B0604020202020204" pitchFamily="34" charset="0"/>
                  <a:cs typeface="Arial" panose="020B0604020202020204" pitchFamily="34" charset="0"/>
                </a:rPr>
                <a:t>Créditos de formación vivencial</a:t>
              </a:r>
              <a:endParaRPr lang="es-CO" sz="1400" dirty="0">
                <a:latin typeface="Arial" panose="020B0604020202020204" pitchFamily="34" charset="0"/>
                <a:cs typeface="Arial" panose="020B0604020202020204" pitchFamily="34" charset="0"/>
              </a:endParaRPr>
            </a:p>
          </p:txBody>
        </p:sp>
        <p:sp>
          <p:nvSpPr>
            <p:cNvPr id="84"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grpSp>
        <p:nvGrpSpPr>
          <p:cNvPr id="85" name="Group 5"/>
          <p:cNvGrpSpPr/>
          <p:nvPr/>
        </p:nvGrpSpPr>
        <p:grpSpPr>
          <a:xfrm>
            <a:off x="3454174" y="4152275"/>
            <a:ext cx="5562826" cy="844054"/>
            <a:chOff x="4878898" y="3237330"/>
            <a:chExt cx="7484651" cy="1135655"/>
          </a:xfrm>
        </p:grpSpPr>
        <p:sp>
          <p:nvSpPr>
            <p:cNvPr id="86"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7" name="TextBox 20"/>
            <p:cNvSpPr txBox="1"/>
            <p:nvPr/>
          </p:nvSpPr>
          <p:spPr>
            <a:xfrm>
              <a:off x="6041519" y="3237330"/>
              <a:ext cx="6322030" cy="1076676"/>
            </a:xfrm>
            <a:prstGeom prst="rect">
              <a:avLst/>
            </a:prstGeom>
            <a:noFill/>
          </p:spPr>
          <p:txBody>
            <a:bodyPr wrap="square" rtlCol="0" anchor="ctr">
              <a:spAutoFit/>
            </a:bodyPr>
            <a:lstStyle/>
            <a:p>
              <a:r>
                <a:rPr lang="es-MX" b="1" dirty="0"/>
                <a:t>Proyecto </a:t>
              </a:r>
            </a:p>
            <a:p>
              <a:r>
                <a:rPr lang="es-ES" sz="1400" dirty="0">
                  <a:latin typeface="Arial" panose="020B0604020202020204" pitchFamily="34" charset="0"/>
                  <a:cs typeface="Arial" panose="020B0604020202020204" pitchFamily="34" charset="0"/>
                </a:rPr>
                <a:t>Cultura, desarrollo humano  y deporte universitario como estilo de vida UTP</a:t>
              </a:r>
              <a:endParaRPr lang="es-MX" sz="1400" dirty="0">
                <a:latin typeface="Arial" panose="020B0604020202020204" pitchFamily="34" charset="0"/>
                <a:cs typeface="Arial" panose="020B0604020202020204" pitchFamily="34" charset="0"/>
              </a:endParaRPr>
            </a:p>
          </p:txBody>
        </p:sp>
        <p:sp>
          <p:nvSpPr>
            <p:cNvPr id="88"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grpSp>
      <p:grpSp>
        <p:nvGrpSpPr>
          <p:cNvPr id="4" name="Grupo 3"/>
          <p:cNvGrpSpPr/>
          <p:nvPr/>
        </p:nvGrpSpPr>
        <p:grpSpPr>
          <a:xfrm>
            <a:off x="109259" y="2904761"/>
            <a:ext cx="3112173" cy="3112173"/>
            <a:chOff x="320020" y="2564903"/>
            <a:chExt cx="3112173" cy="3112173"/>
          </a:xfrm>
        </p:grpSpPr>
        <p:sp>
          <p:nvSpPr>
            <p:cNvPr id="166" name="Donut 2"/>
            <p:cNvSpPr/>
            <p:nvPr/>
          </p:nvSpPr>
          <p:spPr>
            <a:xfrm>
              <a:off x="467544" y="2708920"/>
              <a:ext cx="2829248" cy="2829248"/>
            </a:xfrm>
            <a:prstGeom prst="donut">
              <a:avLst>
                <a:gd name="adj" fmla="val 10687"/>
              </a:avLst>
            </a:prstGeom>
            <a:gradFill>
              <a:gsLst>
                <a:gs pos="16000">
                  <a:schemeClr val="bg1">
                    <a:lumMod val="9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67" name="Donut 101"/>
            <p:cNvSpPr/>
            <p:nvPr/>
          </p:nvSpPr>
          <p:spPr>
            <a:xfrm>
              <a:off x="320020" y="2564903"/>
              <a:ext cx="3112173" cy="3112173"/>
            </a:xfrm>
            <a:prstGeom prst="donut">
              <a:avLst>
                <a:gd name="adj" fmla="val 1514"/>
              </a:avLst>
            </a:prstGeom>
            <a:gradFill>
              <a:gsLst>
                <a:gs pos="16000">
                  <a:schemeClr val="bg1">
                    <a:lumMod val="8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76" name="TextBox 20"/>
            <p:cNvSpPr txBox="1"/>
            <p:nvPr/>
          </p:nvSpPr>
          <p:spPr>
            <a:xfrm>
              <a:off x="649930" y="3553050"/>
              <a:ext cx="2387404" cy="1200329"/>
            </a:xfrm>
            <a:prstGeom prst="rect">
              <a:avLst/>
            </a:prstGeom>
            <a:noFill/>
          </p:spPr>
          <p:txBody>
            <a:bodyPr wrap="square" rtlCol="0" anchor="ctr">
              <a:spAutoFit/>
            </a:bodyPr>
            <a:lstStyle/>
            <a:p>
              <a:pPr algn="ctr"/>
              <a:r>
                <a:rPr lang="es-CO" altLang="es-CO" sz="2400" b="1" dirty="0">
                  <a:solidFill>
                    <a:schemeClr val="bg2">
                      <a:lumMod val="50000"/>
                    </a:schemeClr>
                  </a:solidFill>
                </a:rPr>
                <a:t>Programa 3</a:t>
              </a:r>
            </a:p>
            <a:p>
              <a:pPr algn="ctr"/>
              <a:r>
                <a:rPr lang="es-CO" altLang="es-CO" sz="2400" b="1" dirty="0"/>
                <a:t>Formación Vivencial</a:t>
              </a:r>
              <a:endParaRPr lang="es-CO" sz="2400" b="1" dirty="0">
                <a:latin typeface="Arial" panose="020B0604020202020204" pitchFamily="34" charset="0"/>
                <a:cs typeface="Arial" panose="020B0604020202020204" pitchFamily="34" charset="0"/>
              </a:endParaRPr>
            </a:p>
          </p:txBody>
        </p:sp>
      </p:grpSp>
      <p:sp>
        <p:nvSpPr>
          <p:cNvPr id="3" name="CuadroTexto 2"/>
          <p:cNvSpPr txBox="1"/>
          <p:nvPr/>
        </p:nvSpPr>
        <p:spPr>
          <a:xfrm>
            <a:off x="3574352" y="2873532"/>
            <a:ext cx="4922586" cy="1077218"/>
          </a:xfrm>
          <a:prstGeom prst="rect">
            <a:avLst/>
          </a:prstGeom>
          <a:noFill/>
        </p:spPr>
        <p:txBody>
          <a:bodyPr wrap="square" rtlCol="0">
            <a:spAutoFit/>
          </a:bodyPr>
          <a:lstStyle/>
          <a:p>
            <a:pPr marL="285750" indent="-285750">
              <a:buFont typeface="Arial" panose="020B0604020202020204" pitchFamily="34" charset="0"/>
              <a:buChar char="•"/>
            </a:pPr>
            <a:r>
              <a:rPr lang="es-ES" sz="1600" dirty="0">
                <a:solidFill>
                  <a:schemeClr val="accent2">
                    <a:lumMod val="75000"/>
                  </a:schemeClr>
                </a:solidFill>
              </a:rPr>
              <a:t>Articulación de los procesos de formación vivencial con los créditos de formación integral.</a:t>
            </a:r>
          </a:p>
          <a:p>
            <a:pPr marL="285750" indent="-285750">
              <a:buFont typeface="Arial" panose="020B0604020202020204" pitchFamily="34" charset="0"/>
              <a:buChar char="•"/>
            </a:pPr>
            <a:r>
              <a:rPr lang="es-ES" sz="1600" dirty="0">
                <a:solidFill>
                  <a:schemeClr val="accent2">
                    <a:lumMod val="75000"/>
                  </a:schemeClr>
                </a:solidFill>
              </a:rPr>
              <a:t>Estructura de Créditos de Formación vivencial.</a:t>
            </a:r>
          </a:p>
          <a:p>
            <a:pPr marL="285750" indent="-285750">
              <a:buFont typeface="Arial" panose="020B0604020202020204" pitchFamily="34" charset="0"/>
              <a:buChar char="•"/>
            </a:pPr>
            <a:r>
              <a:rPr lang="es-ES" sz="1600" dirty="0">
                <a:solidFill>
                  <a:schemeClr val="accent2">
                    <a:lumMod val="75000"/>
                  </a:schemeClr>
                </a:solidFill>
              </a:rPr>
              <a:t>Escuela de liderazgo y Voluntariado UTP.</a:t>
            </a:r>
          </a:p>
        </p:txBody>
      </p:sp>
      <p:sp>
        <p:nvSpPr>
          <p:cNvPr id="28" name="CuadroTexto 27"/>
          <p:cNvSpPr txBox="1"/>
          <p:nvPr/>
        </p:nvSpPr>
        <p:spPr>
          <a:xfrm>
            <a:off x="4034072" y="5093237"/>
            <a:ext cx="4922586" cy="1077218"/>
          </a:xfrm>
          <a:prstGeom prst="rect">
            <a:avLst/>
          </a:prstGeom>
          <a:noFill/>
        </p:spPr>
        <p:txBody>
          <a:bodyPr wrap="square" rtlCol="0">
            <a:spAutoFit/>
          </a:bodyPr>
          <a:lstStyle/>
          <a:p>
            <a:pPr marL="285750" indent="-285750">
              <a:buFont typeface="Arial" panose="020B0604020202020204" pitchFamily="34" charset="0"/>
              <a:buChar char="•"/>
            </a:pPr>
            <a:r>
              <a:rPr lang="es-ES" sz="1600" dirty="0">
                <a:solidFill>
                  <a:schemeClr val="accent2">
                    <a:lumMod val="75000"/>
                  </a:schemeClr>
                </a:solidFill>
              </a:rPr>
              <a:t>Prácticas  culturales de la comunidad universitaria, como habito y estilo de vida.</a:t>
            </a:r>
          </a:p>
          <a:p>
            <a:pPr marL="285750" indent="-285750">
              <a:buFont typeface="Arial" panose="020B0604020202020204" pitchFamily="34" charset="0"/>
              <a:buChar char="•"/>
            </a:pPr>
            <a:r>
              <a:rPr lang="es-ES" sz="1600" dirty="0">
                <a:solidFill>
                  <a:schemeClr val="accent2">
                    <a:lumMod val="75000"/>
                  </a:schemeClr>
                </a:solidFill>
              </a:rPr>
              <a:t>Desarrollo Humano.</a:t>
            </a:r>
          </a:p>
          <a:p>
            <a:pPr marL="285750" indent="-285750">
              <a:buFont typeface="Arial" panose="020B0604020202020204" pitchFamily="34" charset="0"/>
              <a:buChar char="•"/>
            </a:pPr>
            <a:r>
              <a:rPr lang="es-ES" sz="1600" dirty="0">
                <a:solidFill>
                  <a:schemeClr val="accent2">
                    <a:lumMod val="75000"/>
                  </a:schemeClr>
                </a:solidFill>
              </a:rPr>
              <a:t>El deporte Universitario, como estilo de vida UTP. </a:t>
            </a:r>
          </a:p>
        </p:txBody>
      </p:sp>
      <p:sp>
        <p:nvSpPr>
          <p:cNvPr id="18" name="Título 1"/>
          <p:cNvSpPr>
            <a:spLocks noGrp="1"/>
          </p:cNvSpPr>
          <p:nvPr>
            <p:ph type="title"/>
          </p:nvPr>
        </p:nvSpPr>
        <p:spPr>
          <a:xfrm>
            <a:off x="439169" y="842300"/>
            <a:ext cx="8229600" cy="749905"/>
          </a:xfrm>
        </p:spPr>
        <p:txBody>
          <a:bodyPr/>
          <a:lstStyle/>
          <a:p>
            <a:r>
              <a:rPr lang="es-CO" sz="3200" dirty="0"/>
              <a:t>Proyectos y Planes Operativos</a:t>
            </a:r>
            <a:br>
              <a:rPr lang="es-CO" sz="3200" dirty="0"/>
            </a:br>
            <a:r>
              <a:rPr lang="es-CO" sz="3200" dirty="0"/>
              <a:t>del programa 3</a:t>
            </a:r>
            <a:br>
              <a:rPr lang="es-ES" sz="3200" dirty="0">
                <a:solidFill>
                  <a:srgbClr val="C00000"/>
                </a:solidFill>
                <a:cs typeface="Arial" panose="020B0604020202020204" pitchFamily="34" charset="0"/>
              </a:rPr>
            </a:br>
            <a:r>
              <a:rPr lang="es-CO" sz="3200" b="1" dirty="0"/>
              <a:t> </a:t>
            </a:r>
            <a:endParaRPr lang="es-CO" sz="3200" b="1" dirty="0">
              <a:solidFill>
                <a:srgbClr val="FF0000"/>
              </a:solidFill>
            </a:endParaRPr>
          </a:p>
        </p:txBody>
      </p:sp>
    </p:spTree>
    <p:extLst>
      <p:ext uri="{BB962C8B-B14F-4D97-AF65-F5344CB8AC3E}">
        <p14:creationId xmlns:p14="http://schemas.microsoft.com/office/powerpoint/2010/main" val="18548449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5681133"/>
            <a:ext cx="9144000" cy="1176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2" name="Tabla 11"/>
          <p:cNvGraphicFramePr>
            <a:graphicFrameLocks noGrp="1"/>
          </p:cNvGraphicFramePr>
          <p:nvPr/>
        </p:nvGraphicFramePr>
        <p:xfrm>
          <a:off x="160867" y="4650340"/>
          <a:ext cx="8856132" cy="2096442"/>
        </p:xfrm>
        <a:graphic>
          <a:graphicData uri="http://schemas.openxmlformats.org/drawingml/2006/table">
            <a:tbl>
              <a:tblPr firstRow="1" firstCol="1" bandRow="1">
                <a:tableStyleId>{3B4B98B0-60AC-42C2-AFA5-B58CD77FA1E5}</a:tableStyleId>
              </a:tblPr>
              <a:tblGrid>
                <a:gridCol w="3748874">
                  <a:extLst>
                    <a:ext uri="{9D8B030D-6E8A-4147-A177-3AD203B41FA5}">
                      <a16:colId xmlns:a16="http://schemas.microsoft.com/office/drawing/2014/main" val="3349873158"/>
                    </a:ext>
                  </a:extLst>
                </a:gridCol>
                <a:gridCol w="1579213">
                  <a:extLst>
                    <a:ext uri="{9D8B030D-6E8A-4147-A177-3AD203B41FA5}">
                      <a16:colId xmlns:a16="http://schemas.microsoft.com/office/drawing/2014/main" val="2043317098"/>
                    </a:ext>
                  </a:extLst>
                </a:gridCol>
                <a:gridCol w="940430">
                  <a:extLst>
                    <a:ext uri="{9D8B030D-6E8A-4147-A177-3AD203B41FA5}">
                      <a16:colId xmlns:a16="http://schemas.microsoft.com/office/drawing/2014/main" val="3405429193"/>
                    </a:ext>
                  </a:extLst>
                </a:gridCol>
                <a:gridCol w="878327">
                  <a:extLst>
                    <a:ext uri="{9D8B030D-6E8A-4147-A177-3AD203B41FA5}">
                      <a16:colId xmlns:a16="http://schemas.microsoft.com/office/drawing/2014/main" val="2359458262"/>
                    </a:ext>
                  </a:extLst>
                </a:gridCol>
                <a:gridCol w="931558">
                  <a:extLst>
                    <a:ext uri="{9D8B030D-6E8A-4147-A177-3AD203B41FA5}">
                      <a16:colId xmlns:a16="http://schemas.microsoft.com/office/drawing/2014/main" val="1555395791"/>
                    </a:ext>
                  </a:extLst>
                </a:gridCol>
                <a:gridCol w="777730">
                  <a:extLst>
                    <a:ext uri="{9D8B030D-6E8A-4147-A177-3AD203B41FA5}">
                      <a16:colId xmlns:a16="http://schemas.microsoft.com/office/drawing/2014/main" val="2963958973"/>
                    </a:ext>
                  </a:extLst>
                </a:gridCol>
              </a:tblGrid>
              <a:tr h="244452">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rowSpan="2">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Unidad de medida del indicador</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gridSpan="4">
                  <a:txBody>
                    <a:bodyPr/>
                    <a:lstStyle/>
                    <a:p>
                      <a:pPr algn="ctr">
                        <a:lnSpc>
                          <a:spcPct val="115000"/>
                        </a:lnSpc>
                        <a:spcAft>
                          <a:spcPts val="0"/>
                        </a:spcAft>
                      </a:pPr>
                      <a:r>
                        <a:rPr lang="es-CO" sz="1200" dirty="0">
                          <a:effectLst/>
                          <a:latin typeface="Arial" panose="020B0604020202020204" pitchFamily="34" charset="0"/>
                          <a:cs typeface="Arial" panose="020B0604020202020204" pitchFamily="34" charset="0"/>
                        </a:rPr>
                        <a:t>Metas</a:t>
                      </a:r>
                      <a:endParaRPr lang="es-CO"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61189851"/>
                  </a:ext>
                </a:extLst>
              </a:tr>
              <a:tr h="479301">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2020</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2022</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2025</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CO" sz="1200" b="1" dirty="0">
                          <a:effectLst/>
                          <a:latin typeface="Arial" panose="020B0604020202020204" pitchFamily="34" charset="0"/>
                          <a:cs typeface="Arial" panose="020B0604020202020204" pitchFamily="34" charset="0"/>
                        </a:rPr>
                        <a:t>2028</a:t>
                      </a:r>
                      <a:endParaRPr lang="es-CO" sz="12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548975328"/>
                  </a:ext>
                </a:extLst>
              </a:tr>
              <a:tr h="776756">
                <a:tc>
                  <a:txBody>
                    <a:bodyPr/>
                    <a:lstStyle/>
                    <a:p>
                      <a:pPr algn="ctr">
                        <a:lnSpc>
                          <a:spcPct val="115000"/>
                        </a:lnSpc>
                        <a:spcAft>
                          <a:spcPts val="0"/>
                        </a:spcAft>
                      </a:pPr>
                      <a:r>
                        <a:rPr lang="es-CO"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Gestión de recursos para el bienestar y la calidad de vida</a:t>
                      </a:r>
                      <a:endParaRPr lang="es-CO" sz="14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15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Unidad Absoluta (SMMLV)</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15000"/>
                        </a:lnSpc>
                        <a:spcAft>
                          <a:spcPts val="0"/>
                        </a:spcAft>
                      </a:pPr>
                      <a:r>
                        <a:rPr lang="es-CO"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10878</a:t>
                      </a:r>
                    </a:p>
                  </a:txBody>
                  <a:tcPr marL="44450" marR="44450" marT="0" marB="0" anchor="ctr">
                    <a:solidFill>
                      <a:schemeClr val="bg1"/>
                    </a:solidFill>
                  </a:tcPr>
                </a:tc>
                <a:tc>
                  <a:txBody>
                    <a:bodyPr/>
                    <a:lstStyle/>
                    <a:p>
                      <a:pPr algn="ctr">
                        <a:lnSpc>
                          <a:spcPct val="115000"/>
                        </a:lnSpc>
                        <a:spcAft>
                          <a:spcPts val="0"/>
                        </a:spcAft>
                      </a:pPr>
                      <a:r>
                        <a:rPr lang="es-CO"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10878</a:t>
                      </a:r>
                    </a:p>
                  </a:txBody>
                  <a:tcPr marL="44450" marR="44450" marT="0" marB="0" anchor="ctr">
                    <a:solidFill>
                      <a:schemeClr val="bg1"/>
                    </a:solidFill>
                  </a:tcPr>
                </a:tc>
                <a:tc>
                  <a:txBody>
                    <a:bodyPr/>
                    <a:lstStyle/>
                    <a:p>
                      <a:pPr algn="ctr">
                        <a:lnSpc>
                          <a:spcPct val="115000"/>
                        </a:lnSpc>
                        <a:spcAft>
                          <a:spcPts val="0"/>
                        </a:spcAft>
                      </a:pPr>
                      <a:r>
                        <a:rPr lang="es-CO"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10878</a:t>
                      </a:r>
                    </a:p>
                  </a:txBody>
                  <a:tcPr marL="44450" marR="44450" marT="0" marB="0" anchor="ctr">
                    <a:solidFill>
                      <a:schemeClr val="bg1"/>
                    </a:solidFill>
                  </a:tcPr>
                </a:tc>
                <a:tc>
                  <a:txBody>
                    <a:bodyPr/>
                    <a:lstStyle/>
                    <a:p>
                      <a:pPr algn="ctr">
                        <a:lnSpc>
                          <a:spcPct val="115000"/>
                        </a:lnSpc>
                        <a:spcAft>
                          <a:spcPts val="0"/>
                        </a:spcAft>
                      </a:pPr>
                      <a:r>
                        <a:rPr lang="es-CO"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10878</a:t>
                      </a:r>
                    </a:p>
                  </a:txBody>
                  <a:tcPr marL="44450" marR="44450" marT="0" marB="0" anchor="ctr">
                    <a:solidFill>
                      <a:schemeClr val="bg1"/>
                    </a:solidFill>
                  </a:tcPr>
                </a:tc>
                <a:extLst>
                  <a:ext uri="{0D108BD9-81ED-4DB2-BD59-A6C34878D82A}">
                    <a16:rowId xmlns:a16="http://schemas.microsoft.com/office/drawing/2014/main" val="842798677"/>
                  </a:ext>
                </a:extLst>
              </a:tr>
              <a:tr h="595933">
                <a:tc>
                  <a:txBody>
                    <a:bodyPr/>
                    <a:lstStyle/>
                    <a:p>
                      <a:pPr algn="ctr">
                        <a:lnSpc>
                          <a:spcPct val="115000"/>
                        </a:lnSpc>
                        <a:spcAft>
                          <a:spcPts val="0"/>
                        </a:spcAft>
                      </a:pPr>
                      <a:r>
                        <a:rPr lang="es-CO"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Gestión de alianzas, proyectos y convenios</a:t>
                      </a:r>
                      <a:endParaRPr lang="es-CO" sz="14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Unidad Absoluta</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43020706"/>
                  </a:ext>
                </a:extLst>
              </a:tr>
            </a:tbl>
          </a:graphicData>
        </a:graphic>
      </p:graphicFrame>
      <p:sp>
        <p:nvSpPr>
          <p:cNvPr id="13" name="Rectangle 9"/>
          <p:cNvSpPr/>
          <p:nvPr/>
        </p:nvSpPr>
        <p:spPr>
          <a:xfrm rot="297575">
            <a:off x="404825" y="1559898"/>
            <a:ext cx="8152179" cy="898500"/>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4" name="Rectangle 10"/>
          <p:cNvSpPr/>
          <p:nvPr/>
        </p:nvSpPr>
        <p:spPr>
          <a:xfrm>
            <a:off x="466305" y="1228122"/>
            <a:ext cx="8163421" cy="1390386"/>
          </a:xfrm>
          <a:prstGeom prst="rect">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400" kern="0" dirty="0">
              <a:solidFill>
                <a:schemeClr val="bg1"/>
              </a:solidFill>
              <a:latin typeface="Arial" panose="020B0604020202020204" pitchFamily="34" charset="0"/>
              <a:cs typeface="Arial" panose="020B0604020202020204" pitchFamily="34" charset="0"/>
            </a:endParaRPr>
          </a:p>
        </p:txBody>
      </p:sp>
      <p:sp>
        <p:nvSpPr>
          <p:cNvPr id="15" name="Rounded Rectangle 5"/>
          <p:cNvSpPr/>
          <p:nvPr/>
        </p:nvSpPr>
        <p:spPr>
          <a:xfrm>
            <a:off x="381248" y="1118758"/>
            <a:ext cx="2814814" cy="523686"/>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rgbClr val="002060"/>
                </a:solidFill>
                <a:latin typeface="Arial" panose="020B0604020202020204" pitchFamily="34" charset="0"/>
                <a:cs typeface="Arial" panose="020B0604020202020204" pitchFamily="34" charset="0"/>
              </a:rPr>
              <a:t>Descripción del programa</a:t>
            </a:r>
          </a:p>
        </p:txBody>
      </p:sp>
      <p:sp>
        <p:nvSpPr>
          <p:cNvPr id="16" name="TextBox 6"/>
          <p:cNvSpPr txBox="1"/>
          <p:nvPr/>
        </p:nvSpPr>
        <p:spPr>
          <a:xfrm>
            <a:off x="596266" y="1697879"/>
            <a:ext cx="7984316" cy="1200329"/>
          </a:xfrm>
          <a:prstGeom prst="rect">
            <a:avLst/>
          </a:prstGeom>
          <a:noFill/>
        </p:spPr>
        <p:txBody>
          <a:bodyPr wrap="square" rtlCol="0">
            <a:spAutoFit/>
          </a:bodyPr>
          <a:lstStyle/>
          <a:p>
            <a:pPr algn="just"/>
            <a:r>
              <a:rPr lang="es-CO" sz="1200" dirty="0">
                <a:solidFill>
                  <a:schemeClr val="bg1"/>
                </a:solidFill>
                <a:latin typeface="Arial" panose="020B0604020202020204" pitchFamily="34" charset="0"/>
                <a:cs typeface="Arial" panose="020B0604020202020204" pitchFamily="34" charset="0"/>
              </a:rPr>
              <a:t>Aumentar la capacidad de dar respuesta a las necesidades de la comunidad universitaria con enfoque de responsabilidad social y Bienestar Institucional, aportando a su calidad de vida, esto a partir de la generación de alianzas, proyectos y convenios para atender las necesidades relacionadas con el acompañamiento integral, la formación vivencial,  las condiciones de estudio y ambiente laboral.</a:t>
            </a:r>
          </a:p>
          <a:p>
            <a:pPr algn="just"/>
            <a:endParaRPr lang="es-CO" sz="1200" kern="0" dirty="0">
              <a:solidFill>
                <a:schemeClr val="bg1"/>
              </a:solidFill>
              <a:latin typeface="Arial" panose="020B0604020202020204" pitchFamily="34" charset="0"/>
              <a:cs typeface="Arial" panose="020B0604020202020204" pitchFamily="34" charset="0"/>
            </a:endParaRPr>
          </a:p>
          <a:p>
            <a:pPr lvl="0" algn="just"/>
            <a:endParaRPr lang="es-CO" sz="1100" kern="0" dirty="0">
              <a:solidFill>
                <a:schemeClr val="bg1"/>
              </a:solidFill>
              <a:latin typeface="Arial" panose="020B0604020202020204" pitchFamily="34" charset="0"/>
              <a:cs typeface="Arial" panose="020B0604020202020204" pitchFamily="34" charset="0"/>
            </a:endParaRPr>
          </a:p>
        </p:txBody>
      </p:sp>
      <p:sp>
        <p:nvSpPr>
          <p:cNvPr id="4" name="Rectángulo 3"/>
          <p:cNvSpPr/>
          <p:nvPr/>
        </p:nvSpPr>
        <p:spPr>
          <a:xfrm>
            <a:off x="59267" y="64684"/>
            <a:ext cx="1801845"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2" name="Group 106"/>
          <p:cNvGrpSpPr/>
          <p:nvPr/>
        </p:nvGrpSpPr>
        <p:grpSpPr>
          <a:xfrm>
            <a:off x="37460" y="34815"/>
            <a:ext cx="5233295" cy="833754"/>
            <a:chOff x="4113734" y="1462930"/>
            <a:chExt cx="7043108" cy="1122088"/>
          </a:xfrm>
        </p:grpSpPr>
        <p:sp>
          <p:nvSpPr>
            <p:cNvPr id="2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latin typeface="Arial" panose="020B0604020202020204" pitchFamily="34" charset="0"/>
                <a:cs typeface="Arial" panose="020B0604020202020204" pitchFamily="34" charset="0"/>
              </a:endParaRPr>
            </a:p>
          </p:txBody>
        </p:sp>
        <p:sp>
          <p:nvSpPr>
            <p:cNvPr id="25"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4</a:t>
              </a:r>
            </a:p>
          </p:txBody>
        </p:sp>
      </p:grpSp>
      <p:sp>
        <p:nvSpPr>
          <p:cNvPr id="27" name="Rounded Rectangle 5"/>
          <p:cNvSpPr/>
          <p:nvPr/>
        </p:nvSpPr>
        <p:spPr>
          <a:xfrm>
            <a:off x="233813" y="3278025"/>
            <a:ext cx="1899788" cy="658775"/>
          </a:xfrm>
          <a:prstGeom prst="roundRect">
            <a:avLst>
              <a:gd name="adj" fmla="val 50000"/>
            </a:avLst>
          </a:prstGeom>
          <a:solidFill>
            <a:schemeClr val="bg1"/>
          </a:solidFill>
          <a:ln>
            <a:solidFill>
              <a:schemeClr val="accent1">
                <a:lumMod val="75000"/>
              </a:schemeClr>
            </a:solid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rgbClr val="002060"/>
                </a:solidFill>
              </a:rPr>
              <a:t>Apuestas Estratégicas</a:t>
            </a:r>
          </a:p>
        </p:txBody>
      </p:sp>
      <p:sp>
        <p:nvSpPr>
          <p:cNvPr id="2" name="Rectángulo 1"/>
          <p:cNvSpPr/>
          <p:nvPr/>
        </p:nvSpPr>
        <p:spPr>
          <a:xfrm>
            <a:off x="893021" y="150852"/>
            <a:ext cx="6867319" cy="646331"/>
          </a:xfrm>
          <a:prstGeom prst="rect">
            <a:avLst/>
          </a:prstGeom>
        </p:spPr>
        <p:txBody>
          <a:bodyPr wrap="square">
            <a:spAutoFit/>
          </a:bodyPr>
          <a:lstStyle/>
          <a:p>
            <a:pPr algn="just"/>
            <a:r>
              <a:rPr lang="es-CO" altLang="es-CO" b="1" dirty="0">
                <a:solidFill>
                  <a:schemeClr val="bg2">
                    <a:lumMod val="50000"/>
                  </a:schemeClr>
                </a:solidFill>
              </a:rPr>
              <a:t>Programa 4</a:t>
            </a:r>
          </a:p>
          <a:p>
            <a:pPr algn="just"/>
            <a:r>
              <a:rPr lang="es-CO" altLang="es-CO" b="1" dirty="0"/>
              <a:t>Gestión estratégica para el bienestar</a:t>
            </a:r>
            <a:endParaRPr lang="es-CO" b="1" dirty="0">
              <a:latin typeface="Arial" panose="020B0604020202020204" pitchFamily="34" charset="0"/>
              <a:cs typeface="Arial" panose="020B0604020202020204" pitchFamily="34" charset="0"/>
            </a:endParaRPr>
          </a:p>
        </p:txBody>
      </p:sp>
      <p:graphicFrame>
        <p:nvGraphicFramePr>
          <p:cNvPr id="17" name="Diagrama 16"/>
          <p:cNvGraphicFramePr/>
          <p:nvPr/>
        </p:nvGraphicFramePr>
        <p:xfrm>
          <a:off x="2294682" y="2750494"/>
          <a:ext cx="6718816" cy="1826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27692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106"/>
          <p:cNvGrpSpPr/>
          <p:nvPr/>
        </p:nvGrpSpPr>
        <p:grpSpPr>
          <a:xfrm>
            <a:off x="2534100" y="1961949"/>
            <a:ext cx="5917051" cy="833753"/>
            <a:chOff x="4113734" y="1462930"/>
            <a:chExt cx="7963323" cy="1122088"/>
          </a:xfrm>
        </p:grpSpPr>
        <p:sp>
          <p:nvSpPr>
            <p:cNvPr id="82"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3" name="TextBox 12"/>
            <p:cNvSpPr txBox="1"/>
            <p:nvPr/>
          </p:nvSpPr>
          <p:spPr>
            <a:xfrm>
              <a:off x="5486400" y="1502353"/>
              <a:ext cx="6590657" cy="1076957"/>
            </a:xfrm>
            <a:prstGeom prst="rect">
              <a:avLst/>
            </a:prstGeom>
            <a:noFill/>
          </p:spPr>
          <p:txBody>
            <a:bodyPr wrap="square" rtlCol="0" anchor="ctr">
              <a:spAutoFit/>
            </a:bodyPr>
            <a:lstStyle/>
            <a:p>
              <a:r>
                <a:rPr lang="es-ES" b="1" dirty="0"/>
                <a:t>Proyecto </a:t>
              </a:r>
            </a:p>
            <a:p>
              <a:r>
                <a:rPr lang="es-ES" sz="1400" dirty="0">
                  <a:latin typeface="Arial" panose="020B0604020202020204" pitchFamily="34" charset="0"/>
                  <a:cs typeface="Arial" panose="020B0604020202020204" pitchFamily="34" charset="0"/>
                </a:rPr>
                <a:t>Gestión para el fortalecimiento de la responsabilidad social, el bienestar institucional y la calidad de vida</a:t>
              </a:r>
              <a:endParaRPr lang="es-CO" sz="1400" dirty="0">
                <a:latin typeface="Arial" panose="020B0604020202020204" pitchFamily="34" charset="0"/>
                <a:cs typeface="Arial" panose="020B0604020202020204" pitchFamily="34" charset="0"/>
              </a:endParaRPr>
            </a:p>
          </p:txBody>
        </p:sp>
        <p:sp>
          <p:nvSpPr>
            <p:cNvPr id="84"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grpSp>
        <p:nvGrpSpPr>
          <p:cNvPr id="85" name="Group 5"/>
          <p:cNvGrpSpPr/>
          <p:nvPr/>
        </p:nvGrpSpPr>
        <p:grpSpPr>
          <a:xfrm>
            <a:off x="3454174" y="4152275"/>
            <a:ext cx="5562826" cy="844054"/>
            <a:chOff x="4878898" y="3237330"/>
            <a:chExt cx="7484651" cy="1135655"/>
          </a:xfrm>
        </p:grpSpPr>
        <p:sp>
          <p:nvSpPr>
            <p:cNvPr id="86"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87" name="TextBox 20"/>
            <p:cNvSpPr txBox="1"/>
            <p:nvPr/>
          </p:nvSpPr>
          <p:spPr>
            <a:xfrm>
              <a:off x="6041519" y="3237330"/>
              <a:ext cx="6322030" cy="1076676"/>
            </a:xfrm>
            <a:prstGeom prst="rect">
              <a:avLst/>
            </a:prstGeom>
            <a:noFill/>
          </p:spPr>
          <p:txBody>
            <a:bodyPr wrap="square" rtlCol="0" anchor="ctr">
              <a:spAutoFit/>
            </a:bodyPr>
            <a:lstStyle/>
            <a:p>
              <a:r>
                <a:rPr lang="es-MX" b="1" dirty="0"/>
                <a:t>Proyecto </a:t>
              </a:r>
            </a:p>
            <a:p>
              <a:r>
                <a:rPr lang="es-ES" sz="1400" dirty="0">
                  <a:latin typeface="Arial" panose="020B0604020202020204" pitchFamily="34" charset="0"/>
                  <a:cs typeface="Arial" panose="020B0604020202020204" pitchFamily="34" charset="0"/>
                </a:rPr>
                <a:t>Protocolo, logística y eventos para la pertenencia, los estímulos y el bienestar</a:t>
              </a:r>
              <a:endParaRPr lang="es-MX" sz="1400" dirty="0">
                <a:latin typeface="Arial" panose="020B0604020202020204" pitchFamily="34" charset="0"/>
                <a:cs typeface="Arial" panose="020B0604020202020204" pitchFamily="34" charset="0"/>
              </a:endParaRPr>
            </a:p>
          </p:txBody>
        </p:sp>
        <p:sp>
          <p:nvSpPr>
            <p:cNvPr id="88"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grpSp>
      <p:grpSp>
        <p:nvGrpSpPr>
          <p:cNvPr id="4" name="Grupo 3"/>
          <p:cNvGrpSpPr/>
          <p:nvPr/>
        </p:nvGrpSpPr>
        <p:grpSpPr>
          <a:xfrm>
            <a:off x="130652" y="2619567"/>
            <a:ext cx="3112173" cy="3112173"/>
            <a:chOff x="320020" y="2564903"/>
            <a:chExt cx="3112173" cy="3112173"/>
          </a:xfrm>
        </p:grpSpPr>
        <p:sp>
          <p:nvSpPr>
            <p:cNvPr id="166" name="Donut 2"/>
            <p:cNvSpPr/>
            <p:nvPr/>
          </p:nvSpPr>
          <p:spPr>
            <a:xfrm>
              <a:off x="467544" y="2708920"/>
              <a:ext cx="2829248" cy="2829248"/>
            </a:xfrm>
            <a:prstGeom prst="donut">
              <a:avLst>
                <a:gd name="adj" fmla="val 10687"/>
              </a:avLst>
            </a:prstGeom>
            <a:gradFill>
              <a:gsLst>
                <a:gs pos="16000">
                  <a:schemeClr val="bg1">
                    <a:lumMod val="9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67" name="Donut 101"/>
            <p:cNvSpPr/>
            <p:nvPr/>
          </p:nvSpPr>
          <p:spPr>
            <a:xfrm>
              <a:off x="320020" y="2564903"/>
              <a:ext cx="3112173" cy="3112173"/>
            </a:xfrm>
            <a:prstGeom prst="donut">
              <a:avLst>
                <a:gd name="adj" fmla="val 1514"/>
              </a:avLst>
            </a:prstGeom>
            <a:gradFill>
              <a:gsLst>
                <a:gs pos="16000">
                  <a:schemeClr val="bg1">
                    <a:lumMod val="8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solidFill>
              </a:endParaRPr>
            </a:p>
          </p:txBody>
        </p:sp>
        <p:sp>
          <p:nvSpPr>
            <p:cNvPr id="176" name="TextBox 20"/>
            <p:cNvSpPr txBox="1"/>
            <p:nvPr/>
          </p:nvSpPr>
          <p:spPr>
            <a:xfrm>
              <a:off x="624986" y="3336160"/>
              <a:ext cx="2387404" cy="1569660"/>
            </a:xfrm>
            <a:prstGeom prst="rect">
              <a:avLst/>
            </a:prstGeom>
            <a:noFill/>
          </p:spPr>
          <p:txBody>
            <a:bodyPr wrap="square" rtlCol="0" anchor="ctr">
              <a:spAutoFit/>
            </a:bodyPr>
            <a:lstStyle/>
            <a:p>
              <a:pPr algn="ctr"/>
              <a:r>
                <a:rPr lang="es-CO" altLang="es-CO" sz="2400" b="1" dirty="0">
                  <a:solidFill>
                    <a:schemeClr val="bg2">
                      <a:lumMod val="50000"/>
                    </a:schemeClr>
                  </a:solidFill>
                </a:rPr>
                <a:t>Programa 4</a:t>
              </a:r>
            </a:p>
            <a:p>
              <a:pPr algn="ctr"/>
              <a:r>
                <a:rPr lang="es-CO" altLang="es-CO" sz="2400" b="1" dirty="0"/>
                <a:t>Gestión estratégica para el bienestar</a:t>
              </a:r>
              <a:endParaRPr lang="es-CO" sz="2400" b="1" dirty="0">
                <a:latin typeface="Arial" panose="020B0604020202020204" pitchFamily="34" charset="0"/>
                <a:cs typeface="Arial" panose="020B0604020202020204" pitchFamily="34" charset="0"/>
              </a:endParaRPr>
            </a:p>
          </p:txBody>
        </p:sp>
      </p:grpSp>
      <p:sp>
        <p:nvSpPr>
          <p:cNvPr id="3" name="CuadroTexto 2"/>
          <p:cNvSpPr txBox="1"/>
          <p:nvPr/>
        </p:nvSpPr>
        <p:spPr>
          <a:xfrm>
            <a:off x="3949699" y="2918254"/>
            <a:ext cx="4922586" cy="1077218"/>
          </a:xfrm>
          <a:prstGeom prst="rect">
            <a:avLst/>
          </a:prstGeom>
          <a:noFill/>
        </p:spPr>
        <p:txBody>
          <a:bodyPr wrap="square" rtlCol="0">
            <a:spAutoFit/>
          </a:bodyPr>
          <a:lstStyle/>
          <a:p>
            <a:pPr marL="285750" indent="-285750">
              <a:buFont typeface="Arial" panose="020B0604020202020204" pitchFamily="34" charset="0"/>
              <a:buChar char="•"/>
            </a:pPr>
            <a:r>
              <a:rPr lang="es-ES" sz="1600" dirty="0">
                <a:solidFill>
                  <a:schemeClr val="accent2">
                    <a:lumMod val="75000"/>
                  </a:schemeClr>
                </a:solidFill>
              </a:rPr>
              <a:t>Población beneficiada con los convenios, alianzas y/o gestiones</a:t>
            </a:r>
          </a:p>
          <a:p>
            <a:pPr marL="285750" indent="-285750">
              <a:buFont typeface="Arial" panose="020B0604020202020204" pitchFamily="34" charset="0"/>
              <a:buChar char="•"/>
            </a:pPr>
            <a:r>
              <a:rPr lang="es-ES" sz="1600" dirty="0">
                <a:solidFill>
                  <a:schemeClr val="accent2">
                    <a:lumMod val="75000"/>
                  </a:schemeClr>
                </a:solidFill>
              </a:rPr>
              <a:t>Gestión de recursos para la atención de las necesidades relacionadas con el bienestar</a:t>
            </a:r>
          </a:p>
        </p:txBody>
      </p:sp>
      <p:sp>
        <p:nvSpPr>
          <p:cNvPr id="28" name="CuadroTexto 27"/>
          <p:cNvSpPr txBox="1"/>
          <p:nvPr/>
        </p:nvSpPr>
        <p:spPr>
          <a:xfrm>
            <a:off x="4034072" y="5093237"/>
            <a:ext cx="4922586" cy="1077218"/>
          </a:xfrm>
          <a:prstGeom prst="rect">
            <a:avLst/>
          </a:prstGeom>
          <a:noFill/>
        </p:spPr>
        <p:txBody>
          <a:bodyPr wrap="square" rtlCol="0">
            <a:spAutoFit/>
          </a:bodyPr>
          <a:lstStyle/>
          <a:p>
            <a:pPr marL="285750" indent="-285750">
              <a:buFont typeface="Arial" panose="020B0604020202020204" pitchFamily="34" charset="0"/>
              <a:buChar char="•"/>
            </a:pPr>
            <a:r>
              <a:rPr lang="es-ES" sz="1600" dirty="0">
                <a:solidFill>
                  <a:schemeClr val="accent2">
                    <a:lumMod val="75000"/>
                  </a:schemeClr>
                </a:solidFill>
              </a:rPr>
              <a:t>Organización, logística y protocolo de eventos para la calidad de vida y el bienestar</a:t>
            </a:r>
          </a:p>
          <a:p>
            <a:pPr marL="285750" indent="-285750">
              <a:buFont typeface="Arial" panose="020B0604020202020204" pitchFamily="34" charset="0"/>
              <a:buChar char="•"/>
            </a:pPr>
            <a:r>
              <a:rPr lang="es-ES" sz="1600" dirty="0">
                <a:solidFill>
                  <a:schemeClr val="accent2">
                    <a:lumMod val="75000"/>
                  </a:schemeClr>
                </a:solidFill>
              </a:rPr>
              <a:t> Exaltación y pertenencia</a:t>
            </a:r>
          </a:p>
          <a:p>
            <a:pPr marL="285750" indent="-285750">
              <a:buFont typeface="Arial" panose="020B0604020202020204" pitchFamily="34" charset="0"/>
              <a:buChar char="•"/>
            </a:pPr>
            <a:endParaRPr lang="es-ES" sz="1600" dirty="0">
              <a:solidFill>
                <a:schemeClr val="accent2">
                  <a:lumMod val="75000"/>
                </a:schemeClr>
              </a:solidFill>
            </a:endParaRPr>
          </a:p>
        </p:txBody>
      </p:sp>
      <p:sp>
        <p:nvSpPr>
          <p:cNvPr id="18" name="Título 1"/>
          <p:cNvSpPr>
            <a:spLocks noGrp="1"/>
          </p:cNvSpPr>
          <p:nvPr>
            <p:ph type="title"/>
          </p:nvPr>
        </p:nvSpPr>
        <p:spPr>
          <a:xfrm>
            <a:off x="435618" y="883235"/>
            <a:ext cx="8229600" cy="749905"/>
          </a:xfrm>
        </p:spPr>
        <p:txBody>
          <a:bodyPr/>
          <a:lstStyle/>
          <a:p>
            <a:r>
              <a:rPr lang="es-CO" sz="3200" dirty="0"/>
              <a:t>Proyectos y Planes Operativos</a:t>
            </a:r>
            <a:br>
              <a:rPr lang="es-CO" sz="3200" dirty="0"/>
            </a:br>
            <a:r>
              <a:rPr lang="es-CO" sz="3200" dirty="0"/>
              <a:t>del programa 4</a:t>
            </a:r>
            <a:br>
              <a:rPr lang="es-ES" sz="3200" dirty="0">
                <a:solidFill>
                  <a:srgbClr val="C00000"/>
                </a:solidFill>
                <a:cs typeface="Arial" panose="020B0604020202020204" pitchFamily="34" charset="0"/>
              </a:rPr>
            </a:br>
            <a:r>
              <a:rPr lang="es-CO" sz="3200" b="1" dirty="0"/>
              <a:t> </a:t>
            </a:r>
            <a:endParaRPr lang="es-CO" sz="3200" b="1" dirty="0">
              <a:solidFill>
                <a:srgbClr val="FF0000"/>
              </a:solidFill>
            </a:endParaRPr>
          </a:p>
        </p:txBody>
      </p:sp>
    </p:spTree>
    <p:extLst>
      <p:ext uri="{BB962C8B-B14F-4D97-AF65-F5344CB8AC3E}">
        <p14:creationId xmlns:p14="http://schemas.microsoft.com/office/powerpoint/2010/main" val="9977177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217066" y="532782"/>
            <a:ext cx="9964714" cy="538895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br>
              <a:rPr lang="es-CO" sz="4000" dirty="0">
                <a:solidFill>
                  <a:schemeClr val="tx1"/>
                </a:solidFill>
              </a:rPr>
            </a:br>
            <a:r>
              <a:rPr lang="es-CO" sz="4000" dirty="0">
                <a:solidFill>
                  <a:schemeClr val="tx1"/>
                </a:solidFill>
              </a:rPr>
              <a:t>Plan de Inversiones</a:t>
            </a:r>
          </a:p>
          <a:p>
            <a:endParaRPr lang="es-CO" sz="4000" dirty="0">
              <a:solidFill>
                <a:schemeClr val="tx1"/>
              </a:solidFill>
            </a:endParaRPr>
          </a:p>
          <a:p>
            <a:br>
              <a:rPr lang="es-CO" sz="4000" dirty="0">
                <a:solidFill>
                  <a:schemeClr val="tx1"/>
                </a:solidFill>
              </a:rPr>
            </a:br>
            <a:r>
              <a:rPr lang="es-CO" sz="4000" dirty="0">
                <a:solidFill>
                  <a:schemeClr val="tx1"/>
                </a:solidFill>
              </a:rPr>
              <a:t>Plan de Desarrollo Institucional UTP </a:t>
            </a:r>
          </a:p>
          <a:p>
            <a:r>
              <a:rPr lang="es-CO" sz="4000" dirty="0">
                <a:solidFill>
                  <a:schemeClr val="tx1"/>
                </a:solidFill>
              </a:rPr>
              <a:t>2020 – 2028</a:t>
            </a:r>
          </a:p>
          <a:p>
            <a:br>
              <a:rPr lang="es-CO" sz="4000" dirty="0">
                <a:solidFill>
                  <a:schemeClr val="tx1"/>
                </a:solidFill>
              </a:rPr>
            </a:br>
            <a:r>
              <a:rPr lang="es-CO" sz="4800" dirty="0">
                <a:solidFill>
                  <a:srgbClr val="FFC000"/>
                </a:solidFill>
              </a:rPr>
              <a:t>“Aquí construimos futuro”</a:t>
            </a:r>
            <a:endParaRPr lang="es-CO" sz="4800" dirty="0">
              <a:solidFill>
                <a:schemeClr val="tx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10" y="532782"/>
            <a:ext cx="2121149" cy="2651436"/>
          </a:xfrm>
          <a:prstGeom prst="rect">
            <a:avLst/>
          </a:prstGeom>
        </p:spPr>
      </p:pic>
    </p:spTree>
    <p:extLst>
      <p:ext uri="{BB962C8B-B14F-4D97-AF65-F5344CB8AC3E}">
        <p14:creationId xmlns:p14="http://schemas.microsoft.com/office/powerpoint/2010/main" val="17415669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299" y="289375"/>
            <a:ext cx="8774295" cy="808946"/>
          </a:xfrm>
        </p:spPr>
        <p:txBody>
          <a:bodyPr/>
          <a:lstStyle/>
          <a:p>
            <a:r>
              <a:rPr lang="es-CO" sz="2400" dirty="0"/>
              <a:t>Plan de Inversiones Plurianual 2020 – 2028</a:t>
            </a:r>
            <a:br>
              <a:rPr lang="es-CO" sz="2400" dirty="0"/>
            </a:br>
            <a:endParaRPr lang="es-CO" sz="2400" dirty="0"/>
          </a:p>
        </p:txBody>
      </p:sp>
      <p:graphicFrame>
        <p:nvGraphicFramePr>
          <p:cNvPr id="8" name="Tabla 7"/>
          <p:cNvGraphicFramePr>
            <a:graphicFrameLocks noGrp="1"/>
          </p:cNvGraphicFramePr>
          <p:nvPr>
            <p:extLst>
              <p:ext uri="{D42A27DB-BD31-4B8C-83A1-F6EECF244321}">
                <p14:modId xmlns:p14="http://schemas.microsoft.com/office/powerpoint/2010/main" val="2025526123"/>
              </p:ext>
            </p:extLst>
          </p:nvPr>
        </p:nvGraphicFramePr>
        <p:xfrm>
          <a:off x="177053" y="845202"/>
          <a:ext cx="8856131" cy="4604142"/>
        </p:xfrm>
        <a:graphic>
          <a:graphicData uri="http://schemas.openxmlformats.org/drawingml/2006/table">
            <a:tbl>
              <a:tblPr firstRow="1" firstCol="1" bandRow="1">
                <a:tableStyleId>{1FECB4D8-DB02-4DC6-A0A2-4F2EBAE1DC90}</a:tableStyleId>
              </a:tblPr>
              <a:tblGrid>
                <a:gridCol w="1264909">
                  <a:extLst>
                    <a:ext uri="{9D8B030D-6E8A-4147-A177-3AD203B41FA5}">
                      <a16:colId xmlns:a16="http://schemas.microsoft.com/office/drawing/2014/main" val="20000"/>
                    </a:ext>
                  </a:extLst>
                </a:gridCol>
                <a:gridCol w="804297">
                  <a:extLst>
                    <a:ext uri="{9D8B030D-6E8A-4147-A177-3AD203B41FA5}">
                      <a16:colId xmlns:a16="http://schemas.microsoft.com/office/drawing/2014/main" val="20001"/>
                    </a:ext>
                  </a:extLst>
                </a:gridCol>
                <a:gridCol w="698004">
                  <a:extLst>
                    <a:ext uri="{9D8B030D-6E8A-4147-A177-3AD203B41FA5}">
                      <a16:colId xmlns:a16="http://schemas.microsoft.com/office/drawing/2014/main" val="20002"/>
                    </a:ext>
                  </a:extLst>
                </a:gridCol>
                <a:gridCol w="689145">
                  <a:extLst>
                    <a:ext uri="{9D8B030D-6E8A-4147-A177-3AD203B41FA5}">
                      <a16:colId xmlns:a16="http://schemas.microsoft.com/office/drawing/2014/main" val="20003"/>
                    </a:ext>
                  </a:extLst>
                </a:gridCol>
                <a:gridCol w="690915">
                  <a:extLst>
                    <a:ext uri="{9D8B030D-6E8A-4147-A177-3AD203B41FA5}">
                      <a16:colId xmlns:a16="http://schemas.microsoft.com/office/drawing/2014/main" val="20004"/>
                    </a:ext>
                  </a:extLst>
                </a:gridCol>
                <a:gridCol w="689145">
                  <a:extLst>
                    <a:ext uri="{9D8B030D-6E8A-4147-A177-3AD203B41FA5}">
                      <a16:colId xmlns:a16="http://schemas.microsoft.com/office/drawing/2014/main" val="20005"/>
                    </a:ext>
                  </a:extLst>
                </a:gridCol>
                <a:gridCol w="809613">
                  <a:extLst>
                    <a:ext uri="{9D8B030D-6E8A-4147-A177-3AD203B41FA5}">
                      <a16:colId xmlns:a16="http://schemas.microsoft.com/office/drawing/2014/main" val="20006"/>
                    </a:ext>
                  </a:extLst>
                </a:gridCol>
                <a:gridCol w="793668">
                  <a:extLst>
                    <a:ext uri="{9D8B030D-6E8A-4147-A177-3AD203B41FA5}">
                      <a16:colId xmlns:a16="http://schemas.microsoft.com/office/drawing/2014/main" val="20007"/>
                    </a:ext>
                  </a:extLst>
                </a:gridCol>
                <a:gridCol w="806069">
                  <a:extLst>
                    <a:ext uri="{9D8B030D-6E8A-4147-A177-3AD203B41FA5}">
                      <a16:colId xmlns:a16="http://schemas.microsoft.com/office/drawing/2014/main" val="20008"/>
                    </a:ext>
                  </a:extLst>
                </a:gridCol>
                <a:gridCol w="806069">
                  <a:extLst>
                    <a:ext uri="{9D8B030D-6E8A-4147-A177-3AD203B41FA5}">
                      <a16:colId xmlns:a16="http://schemas.microsoft.com/office/drawing/2014/main" val="20009"/>
                    </a:ext>
                  </a:extLst>
                </a:gridCol>
                <a:gridCol w="804297">
                  <a:extLst>
                    <a:ext uri="{9D8B030D-6E8A-4147-A177-3AD203B41FA5}">
                      <a16:colId xmlns:a16="http://schemas.microsoft.com/office/drawing/2014/main" val="20010"/>
                    </a:ext>
                  </a:extLst>
                </a:gridCol>
              </a:tblGrid>
              <a:tr h="468312">
                <a:tc>
                  <a:txBody>
                    <a:bodyPr/>
                    <a:lstStyle/>
                    <a:p>
                      <a:pPr algn="ctr">
                        <a:lnSpc>
                          <a:spcPct val="115000"/>
                        </a:lnSpc>
                        <a:spcAft>
                          <a:spcPts val="0"/>
                        </a:spcAft>
                      </a:pPr>
                      <a:r>
                        <a:rPr lang="es-CO" sz="900" dirty="0">
                          <a:solidFill>
                            <a:schemeClr val="tx1"/>
                          </a:solidFill>
                          <a:effectLst/>
                        </a:rPr>
                        <a:t>PILAR DE GESTIÓN</a:t>
                      </a:r>
                      <a:endParaRPr lang="es-CO"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lnSpc>
                          <a:spcPct val="115000"/>
                        </a:lnSpc>
                        <a:spcAft>
                          <a:spcPts val="0"/>
                        </a:spcAft>
                      </a:pPr>
                      <a:r>
                        <a:rPr lang="es-CO" sz="900" dirty="0">
                          <a:solidFill>
                            <a:schemeClr val="tx1"/>
                          </a:solidFill>
                          <a:effectLst/>
                        </a:rPr>
                        <a:t>2020</a:t>
                      </a:r>
                      <a:endParaRPr lang="es-CO"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lnSpc>
                          <a:spcPct val="115000"/>
                        </a:lnSpc>
                        <a:spcAft>
                          <a:spcPts val="0"/>
                        </a:spcAft>
                      </a:pPr>
                      <a:r>
                        <a:rPr lang="es-CO" sz="900" dirty="0">
                          <a:solidFill>
                            <a:schemeClr val="tx1"/>
                          </a:solidFill>
                          <a:effectLst/>
                        </a:rPr>
                        <a:t>2021</a:t>
                      </a:r>
                      <a:endParaRPr lang="es-CO"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lnSpc>
                          <a:spcPct val="115000"/>
                        </a:lnSpc>
                        <a:spcAft>
                          <a:spcPts val="0"/>
                        </a:spcAft>
                      </a:pPr>
                      <a:r>
                        <a:rPr lang="es-CO" sz="900" dirty="0">
                          <a:solidFill>
                            <a:schemeClr val="tx1"/>
                          </a:solidFill>
                          <a:effectLst/>
                        </a:rPr>
                        <a:t>2022</a:t>
                      </a:r>
                      <a:endParaRPr lang="es-CO"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lnSpc>
                          <a:spcPct val="115000"/>
                        </a:lnSpc>
                        <a:spcAft>
                          <a:spcPts val="0"/>
                        </a:spcAft>
                      </a:pPr>
                      <a:r>
                        <a:rPr lang="es-CO" sz="900" dirty="0">
                          <a:solidFill>
                            <a:schemeClr val="tx1"/>
                          </a:solidFill>
                          <a:effectLst/>
                        </a:rPr>
                        <a:t>2023</a:t>
                      </a:r>
                      <a:endParaRPr lang="es-CO"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lnSpc>
                          <a:spcPct val="115000"/>
                        </a:lnSpc>
                        <a:spcAft>
                          <a:spcPts val="0"/>
                        </a:spcAft>
                      </a:pPr>
                      <a:r>
                        <a:rPr lang="es-CO" sz="900">
                          <a:solidFill>
                            <a:schemeClr val="tx1"/>
                          </a:solidFill>
                          <a:effectLst/>
                        </a:rPr>
                        <a:t>2024</a:t>
                      </a:r>
                      <a:endParaRPr lang="es-CO"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lnSpc>
                          <a:spcPct val="115000"/>
                        </a:lnSpc>
                        <a:spcAft>
                          <a:spcPts val="0"/>
                        </a:spcAft>
                      </a:pPr>
                      <a:r>
                        <a:rPr lang="es-CO" sz="900" dirty="0">
                          <a:solidFill>
                            <a:schemeClr val="tx1"/>
                          </a:solidFill>
                          <a:effectLst/>
                        </a:rPr>
                        <a:t>2025</a:t>
                      </a:r>
                      <a:endParaRPr lang="es-CO"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lnSpc>
                          <a:spcPct val="115000"/>
                        </a:lnSpc>
                        <a:spcAft>
                          <a:spcPts val="0"/>
                        </a:spcAft>
                      </a:pPr>
                      <a:r>
                        <a:rPr lang="es-CO" sz="900" dirty="0">
                          <a:solidFill>
                            <a:schemeClr val="tx1"/>
                          </a:solidFill>
                          <a:effectLst/>
                        </a:rPr>
                        <a:t>2026</a:t>
                      </a:r>
                      <a:endParaRPr lang="es-CO"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lnSpc>
                          <a:spcPct val="115000"/>
                        </a:lnSpc>
                        <a:spcAft>
                          <a:spcPts val="0"/>
                        </a:spcAft>
                      </a:pPr>
                      <a:r>
                        <a:rPr lang="es-CO" sz="900" dirty="0">
                          <a:solidFill>
                            <a:schemeClr val="tx1"/>
                          </a:solidFill>
                          <a:effectLst/>
                        </a:rPr>
                        <a:t>2027</a:t>
                      </a:r>
                      <a:endParaRPr lang="es-CO"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lnSpc>
                          <a:spcPct val="115000"/>
                        </a:lnSpc>
                        <a:spcAft>
                          <a:spcPts val="0"/>
                        </a:spcAft>
                      </a:pPr>
                      <a:r>
                        <a:rPr lang="es-CO" sz="900" dirty="0">
                          <a:solidFill>
                            <a:schemeClr val="tx1"/>
                          </a:solidFill>
                          <a:effectLst/>
                        </a:rPr>
                        <a:t>2028</a:t>
                      </a:r>
                      <a:endParaRPr lang="es-CO"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lnSpc>
                          <a:spcPct val="115000"/>
                        </a:lnSpc>
                        <a:spcAft>
                          <a:spcPts val="0"/>
                        </a:spcAft>
                      </a:pPr>
                      <a:r>
                        <a:rPr lang="es-CO" sz="900" dirty="0">
                          <a:solidFill>
                            <a:schemeClr val="tx1"/>
                          </a:solidFill>
                          <a:effectLst/>
                        </a:rPr>
                        <a:t>PRESUPUESTO ACUMULADO</a:t>
                      </a:r>
                      <a:endParaRPr lang="es-CO"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752082">
                <a:tc>
                  <a:txBody>
                    <a:bodyPr/>
                    <a:lstStyle/>
                    <a:p>
                      <a:pPr algn="just">
                        <a:lnSpc>
                          <a:spcPct val="115000"/>
                        </a:lnSpc>
                        <a:spcAft>
                          <a:spcPts val="0"/>
                        </a:spcAft>
                      </a:pPr>
                      <a:r>
                        <a:rPr lang="es-CO" sz="800" dirty="0">
                          <a:effectLst/>
                        </a:rPr>
                        <a:t>EXCELENCIA ACADÉMICA PARA LA FORMACIÓN INTEGRAL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dirty="0">
                          <a:effectLst/>
                        </a:rPr>
                        <a:t>                  $932.083.275 </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a:effectLst/>
                        </a:rPr>
                        <a:t>                  $960.045.773 </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a:effectLst/>
                        </a:rPr>
                        <a:t>                  $988.847.146 </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a:effectLst/>
                        </a:rPr>
                        <a:t>              $1.018.512.560 </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dirty="0">
                          <a:effectLst/>
                        </a:rPr>
                        <a:t>              $1.049.067.937 </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dirty="0">
                          <a:effectLst/>
                        </a:rPr>
                        <a:t>              $1.080.539.975 </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dirty="0">
                          <a:effectLst/>
                        </a:rPr>
                        <a:t>              $1.112.956.175 </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dirty="0">
                          <a:effectLst/>
                        </a:rPr>
                        <a:t>              $1.146.344.860 </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dirty="0">
                          <a:effectLst/>
                        </a:rPr>
                        <a:t>              $1.180.735.206 </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a:effectLst/>
                        </a:rPr>
                        <a:t>                         $9.469.132.906 </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52082">
                <a:tc>
                  <a:txBody>
                    <a:bodyPr/>
                    <a:lstStyle/>
                    <a:p>
                      <a:pPr algn="just">
                        <a:lnSpc>
                          <a:spcPct val="115000"/>
                        </a:lnSpc>
                        <a:spcAft>
                          <a:spcPts val="0"/>
                        </a:spcAft>
                      </a:pPr>
                      <a:r>
                        <a:rPr lang="es-CO" sz="800" dirty="0">
                          <a:effectLst/>
                        </a:rPr>
                        <a:t>CREACIÓN, GESTIÓN Y TRANSFERENCIA DEL CONOCIMIENTO</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dirty="0">
                          <a:effectLst/>
                        </a:rPr>
                        <a:t>              $1.538.919.538 </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dirty="0">
                          <a:effectLst/>
                        </a:rPr>
                        <a:t>              $1.585.087.124 </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a:effectLst/>
                        </a:rPr>
                        <a:t>              $1.632.639.738 </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a:effectLst/>
                        </a:rPr>
                        <a:t>              $1.681.618.930 </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a:effectLst/>
                        </a:rPr>
                        <a:t>              $1.732.067.498 </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dirty="0">
                          <a:effectLst/>
                        </a:rPr>
                        <a:t>              $1.784.029.523 </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a:effectLst/>
                        </a:rPr>
                        <a:t>              $1.837.550.409 </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a:effectLst/>
                        </a:rPr>
                        <a:t>              $1.892.676.921 </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a:effectLst/>
                        </a:rPr>
                        <a:t>              $1.949.457.229 </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a:effectLst/>
                        </a:rPr>
                        <a:t>                       $15.634.046.910 </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52082">
                <a:tc>
                  <a:txBody>
                    <a:bodyPr/>
                    <a:lstStyle/>
                    <a:p>
                      <a:pPr algn="just">
                        <a:lnSpc>
                          <a:spcPct val="115000"/>
                        </a:lnSpc>
                        <a:spcAft>
                          <a:spcPts val="0"/>
                        </a:spcAft>
                      </a:pPr>
                      <a:r>
                        <a:rPr lang="es-CO" sz="800" dirty="0">
                          <a:effectLst/>
                        </a:rPr>
                        <a:t>GESTIÓN DEL CONTEXTO Y VISIBILIDAD NACIONAL E INTERNACIONAL</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a:effectLst/>
                        </a:rPr>
                        <a:t>                  $588.886.683 </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dirty="0">
                          <a:effectLst/>
                        </a:rPr>
                        <a:t>                  $606.553.283 </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dirty="0">
                          <a:effectLst/>
                        </a:rPr>
                        <a:t>                  $624.749.882 </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dirty="0">
                          <a:effectLst/>
                        </a:rPr>
                        <a:t>                  $643.492.378 </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a:effectLst/>
                        </a:rPr>
                        <a:t>                  $662.797.150 </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a:effectLst/>
                        </a:rPr>
                        <a:t>                  $682.681.064 </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a:effectLst/>
                        </a:rPr>
                        <a:t>                  $703.161.496 </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a:effectLst/>
                        </a:rPr>
                        <a:t>                  $724.256.341 </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a:effectLst/>
                        </a:rPr>
                        <a:t>                  $745.984.031 </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a:effectLst/>
                        </a:rPr>
                        <a:t>                         $5.982.562.308 </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52082">
                <a:tc>
                  <a:txBody>
                    <a:bodyPr/>
                    <a:lstStyle/>
                    <a:p>
                      <a:pPr algn="just">
                        <a:lnSpc>
                          <a:spcPct val="115000"/>
                        </a:lnSpc>
                        <a:spcAft>
                          <a:spcPts val="0"/>
                        </a:spcAft>
                      </a:pPr>
                      <a:r>
                        <a:rPr lang="es-CO" sz="800">
                          <a:effectLst/>
                        </a:rPr>
                        <a:t>GESTIÓN Y SOSTENIBILIDAD INSTITUCIONAL</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a:effectLst/>
                        </a:rPr>
                        <a:t>              $8.806.222.367 </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a:effectLst/>
                        </a:rPr>
                        <a:t>              $9.070.409.038 </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dirty="0">
                          <a:effectLst/>
                        </a:rPr>
                        <a:t>              $9.342.521.309 </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dirty="0">
                          <a:effectLst/>
                        </a:rPr>
                        <a:t>              $9.622.796.949 </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dirty="0">
                          <a:effectLst/>
                        </a:rPr>
                        <a:t>              $9.911.480.857 </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dirty="0">
                          <a:effectLst/>
                        </a:rPr>
                        <a:t>            $10.208.825.283 </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dirty="0">
                          <a:effectLst/>
                        </a:rPr>
                        <a:t>            $10.515.090.041 </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dirty="0">
                          <a:effectLst/>
                        </a:rPr>
                        <a:t>            $10.830.542.743 </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a:effectLst/>
                        </a:rPr>
                        <a:t>            $11.155.459.025 </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a:effectLst/>
                        </a:rPr>
                        <a:t>                       $89.463.347.612 </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52082">
                <a:tc>
                  <a:txBody>
                    <a:bodyPr/>
                    <a:lstStyle/>
                    <a:p>
                      <a:pPr algn="just">
                        <a:lnSpc>
                          <a:spcPct val="115000"/>
                        </a:lnSpc>
                        <a:spcAft>
                          <a:spcPts val="0"/>
                        </a:spcAft>
                      </a:pPr>
                      <a:r>
                        <a:rPr lang="es-CO" sz="800">
                          <a:effectLst/>
                        </a:rPr>
                        <a:t>BIENESTAR INSTITUCIONAL, CALIDAD DE VIDA E INCLUSIÓN EN CONTEXTOS UNIVERSITARIOS</a:t>
                      </a:r>
                      <a:endParaRPr lang="es-CO" sz="140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a:effectLst/>
                        </a:rPr>
                        <a:t>              $1.603.564.947 </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a:effectLst/>
                        </a:rPr>
                        <a:t>              $1.651.671.896 </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a:effectLst/>
                        </a:rPr>
                        <a:t>              $1.701.222.052 </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a:effectLst/>
                        </a:rPr>
                        <a:t>              $1.752.258.714 </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a:effectLst/>
                        </a:rPr>
                        <a:t>              $1.804.826.475 </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a:effectLst/>
                        </a:rPr>
                        <a:t>              $1.858.971.270 </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dirty="0">
                          <a:effectLst/>
                        </a:rPr>
                        <a:t>              $1.914.740.408 </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dirty="0">
                          <a:effectLst/>
                        </a:rPr>
                        <a:t>              $1.972.182.620 </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dirty="0">
                          <a:effectLst/>
                        </a:rPr>
                        <a:t>              $2.031.348.099 </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CO" sz="700" dirty="0">
                          <a:effectLst/>
                        </a:rPr>
                        <a:t>                       $16.290.786.481 </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5420">
                <a:tc>
                  <a:txBody>
                    <a:bodyPr/>
                    <a:lstStyle/>
                    <a:p>
                      <a:pPr algn="ctr">
                        <a:lnSpc>
                          <a:spcPct val="115000"/>
                        </a:lnSpc>
                        <a:spcAft>
                          <a:spcPts val="0"/>
                        </a:spcAft>
                      </a:pPr>
                      <a:r>
                        <a:rPr lang="es-CO" sz="800" b="1" dirty="0">
                          <a:effectLst/>
                        </a:rPr>
                        <a:t> SUBTOTAL INVERSIÓN</a:t>
                      </a:r>
                      <a:endParaRPr lang="es-CO"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r">
                        <a:lnSpc>
                          <a:spcPct val="115000"/>
                        </a:lnSpc>
                        <a:spcAft>
                          <a:spcPts val="0"/>
                        </a:spcAft>
                      </a:pPr>
                      <a:r>
                        <a:rPr lang="es-CO" sz="700" b="1" dirty="0">
                          <a:effectLst/>
                        </a:rPr>
                        <a:t>$13.469.676.810</a:t>
                      </a:r>
                      <a:endParaRPr lang="es-CO"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r">
                        <a:lnSpc>
                          <a:spcPct val="115000"/>
                        </a:lnSpc>
                        <a:spcAft>
                          <a:spcPts val="0"/>
                        </a:spcAft>
                      </a:pPr>
                      <a:r>
                        <a:rPr lang="es-CO" sz="700" b="1" dirty="0">
                          <a:effectLst/>
                        </a:rPr>
                        <a:t>$13.873.767.114</a:t>
                      </a:r>
                      <a:endParaRPr lang="es-CO"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r">
                        <a:lnSpc>
                          <a:spcPct val="115000"/>
                        </a:lnSpc>
                        <a:spcAft>
                          <a:spcPts val="0"/>
                        </a:spcAft>
                      </a:pPr>
                      <a:r>
                        <a:rPr lang="es-CO" sz="700" b="1">
                          <a:effectLst/>
                        </a:rPr>
                        <a:t>$14.289.980.128 </a:t>
                      </a:r>
                      <a:endParaRPr lang="es-CO" sz="1200" b="1">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r">
                        <a:lnSpc>
                          <a:spcPct val="115000"/>
                        </a:lnSpc>
                        <a:spcAft>
                          <a:spcPts val="0"/>
                        </a:spcAft>
                      </a:pPr>
                      <a:r>
                        <a:rPr lang="es-CO" sz="700" b="1" dirty="0">
                          <a:effectLst/>
                        </a:rPr>
                        <a:t>$14.718.679.531 </a:t>
                      </a:r>
                      <a:endParaRPr lang="es-CO"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r">
                        <a:lnSpc>
                          <a:spcPct val="115000"/>
                        </a:lnSpc>
                        <a:spcAft>
                          <a:spcPts val="0"/>
                        </a:spcAft>
                      </a:pPr>
                      <a:r>
                        <a:rPr lang="es-CO" sz="700" b="1" dirty="0">
                          <a:effectLst/>
                        </a:rPr>
                        <a:t>$15.160.239.917 </a:t>
                      </a:r>
                      <a:endParaRPr lang="es-CO"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r">
                        <a:lnSpc>
                          <a:spcPct val="115000"/>
                        </a:lnSpc>
                        <a:spcAft>
                          <a:spcPts val="0"/>
                        </a:spcAft>
                      </a:pPr>
                      <a:r>
                        <a:rPr lang="es-CO" sz="700" b="1" dirty="0">
                          <a:effectLst/>
                        </a:rPr>
                        <a:t>$15.615.047.115 </a:t>
                      </a:r>
                      <a:endParaRPr lang="es-CO"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r">
                        <a:lnSpc>
                          <a:spcPct val="115000"/>
                        </a:lnSpc>
                        <a:spcAft>
                          <a:spcPts val="0"/>
                        </a:spcAft>
                      </a:pPr>
                      <a:r>
                        <a:rPr lang="es-CO" sz="700" b="1" dirty="0">
                          <a:effectLst/>
                        </a:rPr>
                        <a:t>$16.083.498.528 </a:t>
                      </a:r>
                      <a:endParaRPr lang="es-CO"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r">
                        <a:lnSpc>
                          <a:spcPct val="115000"/>
                        </a:lnSpc>
                        <a:spcAft>
                          <a:spcPts val="0"/>
                        </a:spcAft>
                      </a:pPr>
                      <a:r>
                        <a:rPr lang="es-CO" sz="700" b="1" dirty="0">
                          <a:effectLst/>
                        </a:rPr>
                        <a:t>$16.566.003.484 </a:t>
                      </a:r>
                      <a:endParaRPr lang="es-CO"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r">
                        <a:lnSpc>
                          <a:spcPct val="115000"/>
                        </a:lnSpc>
                        <a:spcAft>
                          <a:spcPts val="0"/>
                        </a:spcAft>
                      </a:pPr>
                      <a:r>
                        <a:rPr lang="es-CO" sz="700" b="1" dirty="0">
                          <a:effectLst/>
                        </a:rPr>
                        <a:t>$17.062.983.589 </a:t>
                      </a:r>
                      <a:endParaRPr lang="es-CO"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r">
                        <a:lnSpc>
                          <a:spcPct val="115000"/>
                        </a:lnSpc>
                        <a:spcAft>
                          <a:spcPts val="0"/>
                        </a:spcAft>
                      </a:pPr>
                      <a:r>
                        <a:rPr lang="es-CO" sz="700" b="1" dirty="0">
                          <a:effectLst/>
                        </a:rPr>
                        <a:t>$136.839.876.217 </a:t>
                      </a:r>
                      <a:endParaRPr lang="es-CO"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36138" marR="36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6"/>
                  </a:ext>
                </a:extLst>
              </a:tr>
            </a:tbl>
          </a:graphicData>
        </a:graphic>
      </p:graphicFrame>
      <p:sp>
        <p:nvSpPr>
          <p:cNvPr id="3" name="Rectángulo redondeado 2"/>
          <p:cNvSpPr/>
          <p:nvPr/>
        </p:nvSpPr>
        <p:spPr>
          <a:xfrm>
            <a:off x="153633" y="5673106"/>
            <a:ext cx="8902969" cy="817245"/>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CO" sz="1400" dirty="0">
                <a:latin typeface="Arial" panose="020B0604020202020204" pitchFamily="34" charset="0"/>
                <a:ea typeface="Calibri" panose="020F0502020204030204" pitchFamily="34" charset="0"/>
                <a:cs typeface="Times New Roman" panose="02020603050405020304" pitchFamily="18" charset="0"/>
              </a:rPr>
              <a:t>La </a:t>
            </a:r>
            <a:r>
              <a:rPr lang="es-CO" sz="1400" b="1" dirty="0">
                <a:latin typeface="Arial" panose="020B0604020202020204" pitchFamily="34" charset="0"/>
                <a:ea typeface="Calibri" panose="020F0502020204030204" pitchFamily="34" charset="0"/>
                <a:cs typeface="Times New Roman" panose="02020603050405020304" pitchFamily="18" charset="0"/>
              </a:rPr>
              <a:t>proyección de recursos fue realizada con base en el comportamiento histórico </a:t>
            </a:r>
            <a:r>
              <a:rPr lang="es-CO" sz="1400" dirty="0">
                <a:latin typeface="Arial" panose="020B0604020202020204" pitchFamily="34" charset="0"/>
                <a:ea typeface="Calibri" panose="020F0502020204030204" pitchFamily="34" charset="0"/>
                <a:cs typeface="Times New Roman" panose="02020603050405020304" pitchFamily="18" charset="0"/>
              </a:rPr>
              <a:t>de los recursos de inversión asignados al </a:t>
            </a:r>
            <a:r>
              <a:rPr lang="es-CO" sz="1400" b="1" dirty="0">
                <a:latin typeface="Arial" panose="020B0604020202020204" pitchFamily="34" charset="0"/>
                <a:ea typeface="Calibri" panose="020F0502020204030204" pitchFamily="34" charset="0"/>
                <a:cs typeface="Times New Roman" panose="02020603050405020304" pitchFamily="18" charset="0"/>
              </a:rPr>
              <a:t>Plan de Desarrollo Institucional 2009-2019</a:t>
            </a:r>
            <a:r>
              <a:rPr lang="es-CO" sz="1400" dirty="0">
                <a:latin typeface="Arial" panose="020B0604020202020204" pitchFamily="34" charset="0"/>
                <a:ea typeface="Calibri" panose="020F0502020204030204" pitchFamily="34" charset="0"/>
                <a:cs typeface="Times New Roman" panose="02020603050405020304" pitchFamily="18" charset="0"/>
              </a:rPr>
              <a:t>. Cualquier </a:t>
            </a:r>
            <a:r>
              <a:rPr lang="es-CO" sz="1400" b="1" dirty="0">
                <a:latin typeface="Arial" panose="020B0604020202020204" pitchFamily="34" charset="0"/>
                <a:ea typeface="Calibri" panose="020F0502020204030204" pitchFamily="34" charset="0"/>
                <a:cs typeface="Times New Roman" panose="02020603050405020304" pitchFamily="18" charset="0"/>
              </a:rPr>
              <a:t>modificación</a:t>
            </a:r>
            <a:r>
              <a:rPr lang="es-CO" sz="1400" dirty="0">
                <a:latin typeface="Arial" panose="020B0604020202020204" pitchFamily="34" charset="0"/>
                <a:ea typeface="Calibri" panose="020F0502020204030204" pitchFamily="34" charset="0"/>
                <a:cs typeface="Times New Roman" panose="02020603050405020304" pitchFamily="18" charset="0"/>
              </a:rPr>
              <a:t> a este presupuesto será </a:t>
            </a:r>
            <a:r>
              <a:rPr lang="es-CO" sz="1400" b="1" dirty="0">
                <a:latin typeface="Arial" panose="020B0604020202020204" pitchFamily="34" charset="0"/>
                <a:ea typeface="Calibri" panose="020F0502020204030204" pitchFamily="34" charset="0"/>
                <a:cs typeface="Times New Roman" panose="02020603050405020304" pitchFamily="18" charset="0"/>
              </a:rPr>
              <a:t>presentada al Consejo Superior </a:t>
            </a:r>
            <a:r>
              <a:rPr lang="es-CO" sz="1400" dirty="0">
                <a:latin typeface="Arial" panose="020B0604020202020204" pitchFamily="34" charset="0"/>
                <a:ea typeface="Calibri" panose="020F0502020204030204" pitchFamily="34" charset="0"/>
                <a:cs typeface="Times New Roman" panose="02020603050405020304" pitchFamily="18" charset="0"/>
              </a:rPr>
              <a:t>Universitario para su </a:t>
            </a:r>
            <a:r>
              <a:rPr lang="es-CO" sz="1400" b="1" dirty="0">
                <a:latin typeface="Arial" panose="020B0604020202020204" pitchFamily="34" charset="0"/>
                <a:ea typeface="Calibri" panose="020F0502020204030204" pitchFamily="34" charset="0"/>
                <a:cs typeface="Times New Roman" panose="02020603050405020304" pitchFamily="18" charset="0"/>
              </a:rPr>
              <a:t>correspondiente aprobación. </a:t>
            </a:r>
            <a:endParaRPr lang="es-CO" sz="1400" b="1" dirty="0"/>
          </a:p>
        </p:txBody>
      </p:sp>
    </p:spTree>
    <p:extLst>
      <p:ext uri="{BB962C8B-B14F-4D97-AF65-F5344CB8AC3E}">
        <p14:creationId xmlns:p14="http://schemas.microsoft.com/office/powerpoint/2010/main" val="4772198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217066" y="532782"/>
            <a:ext cx="9964714" cy="538895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br>
              <a:rPr lang="es-CO" sz="4000" dirty="0">
                <a:solidFill>
                  <a:schemeClr val="tx1"/>
                </a:solidFill>
              </a:rPr>
            </a:br>
            <a:r>
              <a:rPr lang="es-CO" sz="4000" dirty="0">
                <a:solidFill>
                  <a:schemeClr val="tx1"/>
                </a:solidFill>
              </a:rPr>
              <a:t>Sistema de Gerencia </a:t>
            </a:r>
          </a:p>
          <a:p>
            <a:br>
              <a:rPr lang="es-CO" sz="4000" dirty="0">
                <a:solidFill>
                  <a:schemeClr val="tx1"/>
                </a:solidFill>
              </a:rPr>
            </a:br>
            <a:r>
              <a:rPr lang="es-CO" sz="4000" dirty="0">
                <a:solidFill>
                  <a:schemeClr val="tx1"/>
                </a:solidFill>
              </a:rPr>
              <a:t>Plan de Desarrollo Institucional UTP </a:t>
            </a:r>
          </a:p>
          <a:p>
            <a:r>
              <a:rPr lang="es-CO" sz="4000" dirty="0">
                <a:solidFill>
                  <a:schemeClr val="tx1"/>
                </a:solidFill>
              </a:rPr>
              <a:t>2020 – 2028</a:t>
            </a:r>
          </a:p>
          <a:p>
            <a:br>
              <a:rPr lang="es-CO" sz="4000" dirty="0">
                <a:solidFill>
                  <a:schemeClr val="tx1"/>
                </a:solidFill>
              </a:rPr>
            </a:br>
            <a:r>
              <a:rPr lang="es-CO" sz="4800" dirty="0">
                <a:solidFill>
                  <a:srgbClr val="FFC000"/>
                </a:solidFill>
              </a:rPr>
              <a:t>“Aquí construimos futuro”</a:t>
            </a:r>
            <a:endParaRPr lang="es-CO" sz="4800" dirty="0">
              <a:solidFill>
                <a:schemeClr val="tx1"/>
              </a:solidFill>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468" y="532782"/>
            <a:ext cx="1625600" cy="2322286"/>
          </a:xfrm>
          <a:prstGeom prst="rect">
            <a:avLst/>
          </a:prstGeom>
        </p:spPr>
      </p:pic>
    </p:spTree>
    <p:extLst>
      <p:ext uri="{BB962C8B-B14F-4D97-AF65-F5344CB8AC3E}">
        <p14:creationId xmlns:p14="http://schemas.microsoft.com/office/powerpoint/2010/main" val="2319585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2450" y="678543"/>
            <a:ext cx="7886700" cy="269724"/>
          </a:xfrm>
        </p:spPr>
        <p:txBody>
          <a:bodyPr/>
          <a:lstStyle/>
          <a:p>
            <a:r>
              <a:rPr lang="es-CO" sz="4000" dirty="0">
                <a:solidFill>
                  <a:schemeClr val="accent5">
                    <a:lumMod val="50000"/>
                  </a:schemeClr>
                </a:solidFill>
              </a:rPr>
              <a:t>Sistema de Gerencia </a:t>
            </a:r>
            <a:br>
              <a:rPr lang="es-CO" dirty="0">
                <a:solidFill>
                  <a:schemeClr val="tx1"/>
                </a:solidFill>
              </a:rPr>
            </a:br>
            <a:endParaRPr lang="es-CO" dirty="0"/>
          </a:p>
        </p:txBody>
      </p:sp>
      <p:sp>
        <p:nvSpPr>
          <p:cNvPr id="3" name="Marcador de contenido 2"/>
          <p:cNvSpPr>
            <a:spLocks noGrp="1"/>
          </p:cNvSpPr>
          <p:nvPr>
            <p:ph idx="1"/>
          </p:nvPr>
        </p:nvSpPr>
        <p:spPr>
          <a:xfrm>
            <a:off x="552450" y="1021291"/>
            <a:ext cx="8219017" cy="4261909"/>
          </a:xfrm>
        </p:spPr>
        <p:txBody>
          <a:bodyPr>
            <a:normAutofit/>
          </a:bodyPr>
          <a:lstStyle/>
          <a:p>
            <a:pPr>
              <a:lnSpc>
                <a:spcPct val="100000"/>
              </a:lnSpc>
            </a:pPr>
            <a:r>
              <a:rPr lang="es-CO" sz="1800" b="1" dirty="0">
                <a:solidFill>
                  <a:schemeClr val="tx1"/>
                </a:solidFill>
                <a:latin typeface="Arial" panose="020B0604020202020204" pitchFamily="34" charset="0"/>
                <a:ea typeface="Arial" panose="020B0604020202020204" pitchFamily="34" charset="0"/>
                <a:cs typeface="Arial" panose="020B0604020202020204" pitchFamily="34" charset="0"/>
              </a:rPr>
              <a:t>El Sistema de Seguimiento, Monitoreo y Evaluación al PDI </a:t>
            </a:r>
            <a:r>
              <a:rPr lang="es-CO" sz="1800" dirty="0">
                <a:solidFill>
                  <a:schemeClr val="tx1"/>
                </a:solidFill>
                <a:latin typeface="Arial" panose="020B0604020202020204" pitchFamily="34" charset="0"/>
                <a:ea typeface="Arial" panose="020B0604020202020204" pitchFamily="34" charset="0"/>
                <a:cs typeface="Arial" panose="020B0604020202020204" pitchFamily="34" charset="0"/>
              </a:rPr>
              <a:t>mediante un </a:t>
            </a:r>
            <a:r>
              <a:rPr lang="es-CO" sz="1800" b="1" dirty="0">
                <a:solidFill>
                  <a:schemeClr val="tx1"/>
                </a:solidFill>
                <a:latin typeface="Arial" panose="020B0604020202020204" pitchFamily="34" charset="0"/>
                <a:ea typeface="Arial" panose="020B0604020202020204" pitchFamily="34" charset="0"/>
                <a:cs typeface="Arial" panose="020B0604020202020204" pitchFamily="34" charset="0"/>
              </a:rPr>
              <a:t>ejercicio de trazabilidad y control </a:t>
            </a:r>
            <a:r>
              <a:rPr lang="es-CO" sz="1800" dirty="0">
                <a:solidFill>
                  <a:schemeClr val="tx1"/>
                </a:solidFill>
                <a:latin typeface="Arial" panose="020B0604020202020204" pitchFamily="34" charset="0"/>
                <a:ea typeface="Arial" panose="020B0604020202020204" pitchFamily="34" charset="0"/>
                <a:cs typeface="Arial" panose="020B0604020202020204" pitchFamily="34" charset="0"/>
              </a:rPr>
              <a:t>involucra los diferentes líderes de procesos y responsables para lograr </a:t>
            </a:r>
            <a:r>
              <a:rPr lang="es-CO" sz="1800" b="1" dirty="0">
                <a:solidFill>
                  <a:schemeClr val="tx1"/>
                </a:solidFill>
                <a:latin typeface="Arial" panose="020B0604020202020204" pitchFamily="34" charset="0"/>
                <a:ea typeface="Arial" panose="020B0604020202020204" pitchFamily="34" charset="0"/>
                <a:cs typeface="Arial" panose="020B0604020202020204" pitchFamily="34" charset="0"/>
              </a:rPr>
              <a:t>el cumplimiento de las metas del Plan</a:t>
            </a:r>
            <a:r>
              <a:rPr lang="es-CO" sz="1800" dirty="0">
                <a:solidFill>
                  <a:schemeClr val="tx1"/>
                </a:solidFill>
                <a:latin typeface="Arial" panose="020B0604020202020204" pitchFamily="34" charset="0"/>
                <a:ea typeface="Arial" panose="020B0604020202020204" pitchFamily="34" charset="0"/>
                <a:cs typeface="Arial" panose="020B0604020202020204" pitchFamily="34" charset="0"/>
              </a:rPr>
              <a:t>. Este Sistema se logra gracias al </a:t>
            </a:r>
            <a:r>
              <a:rPr lang="es-CO" sz="1800" b="1" dirty="0">
                <a:solidFill>
                  <a:schemeClr val="tx1"/>
                </a:solidFill>
                <a:latin typeface="Arial" panose="020B0604020202020204" pitchFamily="34" charset="0"/>
                <a:ea typeface="Arial" panose="020B0604020202020204" pitchFamily="34" charset="0"/>
                <a:cs typeface="Arial" panose="020B0604020202020204" pitchFamily="34" charset="0"/>
              </a:rPr>
              <a:t>compromiso y empoderamiento del recurso humano</a:t>
            </a:r>
            <a:r>
              <a:rPr lang="es-CO" sz="1800" dirty="0">
                <a:solidFill>
                  <a:schemeClr val="tx1"/>
                </a:solidFill>
                <a:latin typeface="Arial" panose="020B0604020202020204" pitchFamily="34" charset="0"/>
                <a:ea typeface="Arial" panose="020B0604020202020204" pitchFamily="34" charset="0"/>
                <a:cs typeface="Arial" panose="020B0604020202020204" pitchFamily="34" charset="0"/>
              </a:rPr>
              <a:t>, lo que ha permitirá </a:t>
            </a:r>
            <a:r>
              <a:rPr lang="es-CO" sz="1800" b="1" dirty="0">
                <a:solidFill>
                  <a:schemeClr val="tx1"/>
                </a:solidFill>
                <a:latin typeface="Arial" panose="020B0604020202020204" pitchFamily="34" charset="0"/>
                <a:ea typeface="Arial" panose="020B0604020202020204" pitchFamily="34" charset="0"/>
                <a:cs typeface="Arial" panose="020B0604020202020204" pitchFamily="34" charset="0"/>
              </a:rPr>
              <a:t>la implementación de una cultura de autocontrol control y seguimiento.</a:t>
            </a:r>
          </a:p>
          <a:p>
            <a:pPr marL="0" indent="0">
              <a:lnSpc>
                <a:spcPct val="100000"/>
              </a:lnSpc>
              <a:buNone/>
            </a:pPr>
            <a:endParaRPr lang="es-CO" sz="1800" dirty="0">
              <a:solidFill>
                <a:schemeClr val="tx1"/>
              </a:solidFill>
              <a:latin typeface="Arial" panose="020B0604020202020204" pitchFamily="34" charset="0"/>
              <a:ea typeface="Arial" panose="020B0604020202020204" pitchFamily="34" charset="0"/>
              <a:cs typeface="Arial" panose="020B0604020202020204" pitchFamily="34" charset="0"/>
            </a:endParaRPr>
          </a:p>
          <a:p>
            <a:pPr>
              <a:lnSpc>
                <a:spcPct val="100000"/>
              </a:lnSpc>
            </a:pPr>
            <a:r>
              <a:rPr lang="es-CO" sz="1800" dirty="0">
                <a:solidFill>
                  <a:schemeClr val="tx1"/>
                </a:solidFill>
                <a:latin typeface="Arial" panose="020B0604020202020204" pitchFamily="34" charset="0"/>
                <a:ea typeface="Calibri" panose="020F0502020204030204" pitchFamily="34" charset="0"/>
                <a:cs typeface="Arial" panose="020B0604020202020204" pitchFamily="34" charset="0"/>
              </a:rPr>
              <a:t>El Sistema tiene una </a:t>
            </a:r>
            <a:r>
              <a:rPr lang="es-CO" sz="1800" b="1" dirty="0">
                <a:solidFill>
                  <a:schemeClr val="tx1"/>
                </a:solidFill>
                <a:latin typeface="Arial" panose="020B0604020202020204" pitchFamily="34" charset="0"/>
                <a:ea typeface="Calibri" panose="020F0502020204030204" pitchFamily="34" charset="0"/>
                <a:cs typeface="Arial" panose="020B0604020202020204" pitchFamily="34" charset="0"/>
              </a:rPr>
              <a:t>estructura dinámica y flexible</a:t>
            </a:r>
            <a:r>
              <a:rPr lang="es-CO" sz="1800" dirty="0">
                <a:solidFill>
                  <a:schemeClr val="tx1"/>
                </a:solidFill>
                <a:latin typeface="Arial" panose="020B0604020202020204" pitchFamily="34" charset="0"/>
                <a:ea typeface="Calibri" panose="020F0502020204030204" pitchFamily="34" charset="0"/>
                <a:cs typeface="Arial" panose="020B0604020202020204" pitchFamily="34" charset="0"/>
              </a:rPr>
              <a:t>, con el fin de que la comunicación entre los diferentes niveles </a:t>
            </a:r>
            <a:r>
              <a:rPr lang="es-CO" sz="1800" b="1" dirty="0">
                <a:solidFill>
                  <a:schemeClr val="tx1"/>
                </a:solidFill>
                <a:latin typeface="Arial" panose="020B0604020202020204" pitchFamily="34" charset="0"/>
                <a:ea typeface="Calibri" panose="020F0502020204030204" pitchFamily="34" charset="0"/>
                <a:cs typeface="Arial" panose="020B0604020202020204" pitchFamily="34" charset="0"/>
              </a:rPr>
              <a:t>contribuya al cumplimiento de los objetivos del Plan</a:t>
            </a:r>
            <a:r>
              <a:rPr lang="es-CO" sz="1800" dirty="0">
                <a:solidFill>
                  <a:schemeClr val="tx1"/>
                </a:solidFill>
                <a:latin typeface="Arial" panose="020B0604020202020204" pitchFamily="34" charset="0"/>
                <a:ea typeface="Calibri" panose="020F0502020204030204" pitchFamily="34" charset="0"/>
                <a:cs typeface="Arial" panose="020B0604020202020204" pitchFamily="34" charset="0"/>
              </a:rPr>
              <a:t>. </a:t>
            </a:r>
            <a:endParaRPr lang="es-CO" sz="1800" dirty="0">
              <a:solidFill>
                <a:schemeClr val="tx1"/>
              </a:solidFill>
              <a:latin typeface="Arial" panose="020B0604020202020204" pitchFamily="34" charset="0"/>
              <a:cs typeface="Arial" panose="020B0604020202020204" pitchFamily="34" charset="0"/>
            </a:endParaRPr>
          </a:p>
          <a:p>
            <a:endParaRPr lang="es-CO" sz="1800" dirty="0">
              <a:latin typeface="Arial" panose="020B0604020202020204" pitchFamily="34" charset="0"/>
              <a:cs typeface="Arial" panose="020B0604020202020204" pitchFamily="34" charset="0"/>
            </a:endParaRPr>
          </a:p>
        </p:txBody>
      </p:sp>
      <p:sp>
        <p:nvSpPr>
          <p:cNvPr id="4" name="Rectángulo redondeado 3"/>
          <p:cNvSpPr/>
          <p:nvPr/>
        </p:nvSpPr>
        <p:spPr>
          <a:xfrm>
            <a:off x="623525" y="4292022"/>
            <a:ext cx="8147942" cy="1940957"/>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ct val="0"/>
              </a:spcBef>
              <a:defRPr/>
            </a:pPr>
            <a:r>
              <a:rPr lang="es-CO" dirty="0">
                <a:latin typeface="Arial" panose="020B0604020202020204" pitchFamily="34" charset="0"/>
                <a:ea typeface="Arial" panose="020B0604020202020204" pitchFamily="34" charset="0"/>
                <a:cs typeface="Times New Roman" panose="02020603050405020304" pitchFamily="18" charset="0"/>
              </a:rPr>
              <a:t>El objetivo del sistema </a:t>
            </a:r>
            <a:r>
              <a:rPr lang="es-CO" b="1" dirty="0">
                <a:latin typeface="Arial" panose="020B0604020202020204" pitchFamily="34" charset="0"/>
                <a:ea typeface="Arial" panose="020B0604020202020204" pitchFamily="34" charset="0"/>
                <a:cs typeface="Times New Roman" panose="02020603050405020304" pitchFamily="18" charset="0"/>
              </a:rPr>
              <a:t>es dinamizar los procesos de control social y rendición de cuentas</a:t>
            </a:r>
            <a:r>
              <a:rPr lang="es-CO" dirty="0">
                <a:latin typeface="Arial" panose="020B0604020202020204" pitchFamily="34" charset="0"/>
                <a:ea typeface="Arial" panose="020B0604020202020204" pitchFamily="34" charset="0"/>
                <a:cs typeface="Times New Roman" panose="02020603050405020304" pitchFamily="18" charset="0"/>
              </a:rPr>
              <a:t>, dar </a:t>
            </a:r>
            <a:r>
              <a:rPr lang="es-CO" b="1" dirty="0">
                <a:latin typeface="Arial" panose="020B0604020202020204" pitchFamily="34" charset="0"/>
                <a:ea typeface="Arial" panose="020B0604020202020204" pitchFamily="34" charset="0"/>
                <a:cs typeface="Times New Roman" panose="02020603050405020304" pitchFamily="18" charset="0"/>
              </a:rPr>
              <a:t>soporte metodológico e instrumental </a:t>
            </a:r>
            <a:r>
              <a:rPr lang="es-CO" dirty="0">
                <a:latin typeface="Arial" panose="020B0604020202020204" pitchFamily="34" charset="0"/>
                <a:ea typeface="Arial" panose="020B0604020202020204" pitchFamily="34" charset="0"/>
                <a:cs typeface="Times New Roman" panose="02020603050405020304" pitchFamily="18" charset="0"/>
              </a:rPr>
              <a:t>a la alta dirección, a la Rectoría, a los coordinadores de Pilar y sus redes de trabajo, para </a:t>
            </a:r>
            <a:r>
              <a:rPr lang="es-CO" b="1" dirty="0">
                <a:latin typeface="Arial" panose="020B0604020202020204" pitchFamily="34" charset="0"/>
                <a:ea typeface="Arial" panose="020B0604020202020204" pitchFamily="34" charset="0"/>
                <a:cs typeface="Times New Roman" panose="02020603050405020304" pitchFamily="18" charset="0"/>
              </a:rPr>
              <a:t>lograr el cumplimiento de los objetivos y resultados planteados</a:t>
            </a:r>
            <a:r>
              <a:rPr lang="es-CO" dirty="0">
                <a:latin typeface="Arial" panose="020B0604020202020204" pitchFamily="34" charset="0"/>
                <a:ea typeface="Arial" panose="020B0604020202020204" pitchFamily="34" charset="0"/>
                <a:cs typeface="Times New Roman" panose="02020603050405020304" pitchFamily="18" charset="0"/>
              </a:rPr>
              <a:t>, a partir de mecanismos </a:t>
            </a:r>
            <a:r>
              <a:rPr lang="es-CO" b="1" dirty="0">
                <a:latin typeface="Arial" panose="020B0604020202020204" pitchFamily="34" charset="0"/>
                <a:ea typeface="Arial" panose="020B0604020202020204" pitchFamily="34" charset="0"/>
                <a:cs typeface="Times New Roman" panose="02020603050405020304" pitchFamily="18" charset="0"/>
              </a:rPr>
              <a:t>de programación, definición de metas y gestión de las acciones que permitirán dicho logro</a:t>
            </a:r>
            <a:r>
              <a:rPr lang="es-CO" dirty="0">
                <a:latin typeface="Arial" panose="020B0604020202020204" pitchFamily="34" charset="0"/>
                <a:ea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36499729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6E9089E-7E75-46ED-A266-E801AF5F0B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004" y="631680"/>
            <a:ext cx="7914709" cy="5640914"/>
          </a:xfrm>
          <a:prstGeom prst="rect">
            <a:avLst/>
          </a:prstGeom>
        </p:spPr>
      </p:pic>
    </p:spTree>
    <p:extLst>
      <p:ext uri="{BB962C8B-B14F-4D97-AF65-F5344CB8AC3E}">
        <p14:creationId xmlns:p14="http://schemas.microsoft.com/office/powerpoint/2010/main" val="34415365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8453" y="457568"/>
            <a:ext cx="7886700" cy="808946"/>
          </a:xfrm>
        </p:spPr>
        <p:txBody>
          <a:bodyPr>
            <a:normAutofit/>
          </a:bodyPr>
          <a:lstStyle/>
          <a:p>
            <a:r>
              <a:rPr lang="es-CO" sz="4000" b="1" dirty="0">
                <a:solidFill>
                  <a:schemeClr val="accent5">
                    <a:lumMod val="75000"/>
                  </a:schemeClr>
                </a:solidFill>
              </a:rPr>
              <a:t>¿Por qué es importante ?</a:t>
            </a:r>
          </a:p>
        </p:txBody>
      </p:sp>
      <p:sp>
        <p:nvSpPr>
          <p:cNvPr id="3" name="2 Marcador de contenido"/>
          <p:cNvSpPr>
            <a:spLocks noGrp="1"/>
          </p:cNvSpPr>
          <p:nvPr>
            <p:ph idx="1"/>
          </p:nvPr>
        </p:nvSpPr>
        <p:spPr>
          <a:xfrm>
            <a:off x="268453" y="1266514"/>
            <a:ext cx="5328592" cy="5233513"/>
          </a:xfrm>
        </p:spPr>
        <p:txBody>
          <a:bodyPr>
            <a:noAutofit/>
          </a:bodyPr>
          <a:lstStyle/>
          <a:p>
            <a:pPr marL="0" indent="0" algn="just">
              <a:buNone/>
            </a:pPr>
            <a:r>
              <a:rPr lang="es-CO" sz="2000" dirty="0">
                <a:latin typeface="Arial" panose="020B0604020202020204" pitchFamily="34" charset="0"/>
                <a:cs typeface="Arial" panose="020B0604020202020204" pitchFamily="34" charset="0"/>
              </a:rPr>
              <a:t>El </a:t>
            </a:r>
            <a:r>
              <a:rPr lang="es-CO" sz="2000" b="1" dirty="0">
                <a:solidFill>
                  <a:srgbClr val="002060"/>
                </a:solidFill>
                <a:latin typeface="Arial" panose="020B0604020202020204" pitchFamily="34" charset="0"/>
                <a:cs typeface="Arial" panose="020B0604020202020204" pitchFamily="34" charset="0"/>
              </a:rPr>
              <a:t>seguimiento y control </a:t>
            </a:r>
            <a:r>
              <a:rPr lang="es-CO" sz="2000" dirty="0">
                <a:latin typeface="Arial" panose="020B0604020202020204" pitchFamily="34" charset="0"/>
                <a:cs typeface="Arial" panose="020B0604020202020204" pitchFamily="34" charset="0"/>
              </a:rPr>
              <a:t>en el Plan de Desarrollo es un</a:t>
            </a:r>
            <a:r>
              <a:rPr lang="es-CO" sz="2000" b="1" dirty="0">
                <a:latin typeface="Arial" panose="020B0604020202020204" pitchFamily="34" charset="0"/>
                <a:cs typeface="Arial" panose="020B0604020202020204" pitchFamily="34" charset="0"/>
              </a:rPr>
              <a:t> </a:t>
            </a:r>
            <a:r>
              <a:rPr lang="es-CO" sz="2000" b="1" dirty="0">
                <a:solidFill>
                  <a:srgbClr val="002060"/>
                </a:solidFill>
                <a:latin typeface="Arial" panose="020B0604020202020204" pitchFamily="34" charset="0"/>
                <a:cs typeface="Arial" panose="020B0604020202020204" pitchFamily="34" charset="0"/>
              </a:rPr>
              <a:t>mecanismo que permite reflejar la gestión de la institución </a:t>
            </a:r>
            <a:r>
              <a:rPr lang="es-CO" sz="2000" dirty="0">
                <a:latin typeface="Arial" panose="020B0604020202020204" pitchFamily="34" charset="0"/>
                <a:cs typeface="Arial" panose="020B0604020202020204" pitchFamily="34" charset="0"/>
              </a:rPr>
              <a:t>y sus diferentes dependencias que permite: </a:t>
            </a:r>
          </a:p>
          <a:p>
            <a:pPr algn="just"/>
            <a:endParaRPr lang="es-CO" sz="2000" dirty="0">
              <a:latin typeface="Arial" panose="020B0604020202020204" pitchFamily="34" charset="0"/>
              <a:cs typeface="Arial" panose="020B0604020202020204" pitchFamily="34" charset="0"/>
            </a:endParaRPr>
          </a:p>
          <a:p>
            <a:pPr algn="just"/>
            <a:r>
              <a:rPr lang="es-CO" sz="2000" b="1" dirty="0">
                <a:solidFill>
                  <a:srgbClr val="002060"/>
                </a:solidFill>
                <a:latin typeface="Arial" panose="020B0604020202020204" pitchFamily="34" charset="0"/>
                <a:cs typeface="Arial" panose="020B0604020202020204" pitchFamily="34" charset="0"/>
              </a:rPr>
              <a:t>Mecanismo de Control Social y Rendición de Cuentas (visibilidad y transparencia)</a:t>
            </a:r>
          </a:p>
          <a:p>
            <a:pPr algn="just"/>
            <a:endParaRPr lang="es-CO" sz="2000" dirty="0">
              <a:solidFill>
                <a:srgbClr val="002060"/>
              </a:solidFill>
              <a:latin typeface="Arial" panose="020B0604020202020204" pitchFamily="34" charset="0"/>
              <a:cs typeface="Arial" panose="020B0604020202020204" pitchFamily="34" charset="0"/>
            </a:endParaRPr>
          </a:p>
          <a:p>
            <a:pPr algn="just"/>
            <a:r>
              <a:rPr lang="es-CO" sz="2000" b="1" dirty="0">
                <a:solidFill>
                  <a:srgbClr val="002060"/>
                </a:solidFill>
                <a:latin typeface="Arial" panose="020B0604020202020204" pitchFamily="34" charset="0"/>
                <a:cs typeface="Arial" panose="020B0604020202020204" pitchFamily="34" charset="0"/>
              </a:rPr>
              <a:t>Facilita la Gestión de la institución (Toma de decisiones y enfoque a resultados)</a:t>
            </a:r>
          </a:p>
          <a:p>
            <a:pPr algn="just"/>
            <a:endParaRPr lang="es-CO" sz="2000" dirty="0">
              <a:solidFill>
                <a:srgbClr val="002060"/>
              </a:solidFill>
              <a:latin typeface="Arial" panose="020B0604020202020204" pitchFamily="34" charset="0"/>
              <a:cs typeface="Arial" panose="020B0604020202020204" pitchFamily="34" charset="0"/>
            </a:endParaRPr>
          </a:p>
          <a:p>
            <a:pPr algn="just"/>
            <a:r>
              <a:rPr lang="es-CO" sz="2000" b="1" dirty="0">
                <a:solidFill>
                  <a:srgbClr val="002060"/>
                </a:solidFill>
                <a:latin typeface="Arial" panose="020B0604020202020204" pitchFamily="34" charset="0"/>
                <a:cs typeface="Arial" panose="020B0604020202020204" pitchFamily="34" charset="0"/>
              </a:rPr>
              <a:t>Facilita la relación con entes de control (informes y auditorías)</a:t>
            </a:r>
          </a:p>
          <a:p>
            <a:pPr algn="just"/>
            <a:endParaRPr lang="es-CO" sz="2000" b="1" dirty="0">
              <a:solidFill>
                <a:srgbClr val="0070C0"/>
              </a:solidFill>
            </a:endParaRPr>
          </a:p>
          <a:p>
            <a:pPr algn="just"/>
            <a:endParaRPr lang="es-CO" sz="2000" dirty="0"/>
          </a:p>
        </p:txBody>
      </p:sp>
      <p:graphicFrame>
        <p:nvGraphicFramePr>
          <p:cNvPr id="4" name="3 Diagrama"/>
          <p:cNvGraphicFramePr/>
          <p:nvPr/>
        </p:nvGraphicFramePr>
        <p:xfrm>
          <a:off x="4788025" y="1124744"/>
          <a:ext cx="4355975"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88305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68453" y="457568"/>
            <a:ext cx="7886700" cy="808946"/>
          </a:xfrm>
        </p:spPr>
        <p:txBody>
          <a:bodyPr>
            <a:normAutofit/>
          </a:bodyPr>
          <a:lstStyle/>
          <a:p>
            <a:r>
              <a:rPr lang="es-CO" sz="4000" b="1" dirty="0">
                <a:solidFill>
                  <a:schemeClr val="accent5">
                    <a:lumMod val="75000"/>
                  </a:schemeClr>
                </a:solidFill>
              </a:rPr>
              <a:t>Sistema de Control Social </a:t>
            </a:r>
          </a:p>
        </p:txBody>
      </p:sp>
      <p:sp>
        <p:nvSpPr>
          <p:cNvPr id="5" name="Rectángulo 4"/>
          <p:cNvSpPr/>
          <p:nvPr/>
        </p:nvSpPr>
        <p:spPr>
          <a:xfrm>
            <a:off x="268453" y="1266514"/>
            <a:ext cx="8557912" cy="1477328"/>
          </a:xfrm>
          <a:prstGeom prst="rect">
            <a:avLst/>
          </a:prstGeom>
        </p:spPr>
        <p:txBody>
          <a:bodyPr wrap="square">
            <a:spAutoFit/>
          </a:bodyPr>
          <a:lstStyle/>
          <a:p>
            <a:pPr algn="just"/>
            <a:r>
              <a:rPr lang="es-ES" dirty="0"/>
              <a:t>El espíritu de los </a:t>
            </a:r>
            <a:r>
              <a:rPr lang="es-ES" b="1" dirty="0"/>
              <a:t>proceso de control social y de rendición de cuentas permanente</a:t>
            </a:r>
            <a:r>
              <a:rPr lang="es-ES" b="1" dirty="0">
                <a:solidFill>
                  <a:schemeClr val="accent5">
                    <a:lumMod val="75000"/>
                  </a:schemeClr>
                </a:solidFill>
              </a:rPr>
              <a:t> </a:t>
            </a:r>
            <a:r>
              <a:rPr lang="es-ES" dirty="0"/>
              <a:t>se traduce en </a:t>
            </a:r>
            <a:r>
              <a:rPr lang="es-ES" b="1" dirty="0"/>
              <a:t>el ejercicio consciente, permanente y juicioso </a:t>
            </a:r>
            <a:r>
              <a:rPr lang="es-ES" dirty="0"/>
              <a:t>de la </a:t>
            </a:r>
            <a:r>
              <a:rPr lang="es-ES" b="1" dirty="0"/>
              <a:t>comunidad universitaria y grupos de valor </a:t>
            </a:r>
            <a:r>
              <a:rPr lang="es-ES" dirty="0"/>
              <a:t>que se comprometen </a:t>
            </a:r>
            <a:r>
              <a:rPr lang="es-ES" b="1" dirty="0"/>
              <a:t>con el propósito </a:t>
            </a:r>
            <a:r>
              <a:rPr lang="es-ES" dirty="0"/>
              <a:t>de hacer </a:t>
            </a:r>
            <a:r>
              <a:rPr lang="es-ES" b="1" dirty="0"/>
              <a:t>seguimiento a la actividad</a:t>
            </a:r>
            <a:r>
              <a:rPr lang="es-ES" dirty="0"/>
              <a:t> del Estado con el fin de que sus instituciones </a:t>
            </a:r>
            <a:r>
              <a:rPr lang="es-ES" b="1" dirty="0"/>
              <a:t>cumplan su misión </a:t>
            </a:r>
            <a:r>
              <a:rPr lang="es-ES" dirty="0"/>
              <a:t>y conozcan los </a:t>
            </a:r>
            <a:r>
              <a:rPr lang="es-ES" b="1" dirty="0"/>
              <a:t>resultados de la gestión de la institución</a:t>
            </a:r>
            <a:r>
              <a:rPr lang="es-ES" dirty="0"/>
              <a:t>.</a:t>
            </a:r>
            <a:endParaRPr lang="es-CO" dirty="0"/>
          </a:p>
        </p:txBody>
      </p:sp>
      <p:pic>
        <p:nvPicPr>
          <p:cNvPr id="6" name="Imagen 5"/>
          <p:cNvPicPr/>
          <p:nvPr/>
        </p:nvPicPr>
        <p:blipFill>
          <a:blip r:embed="rId2"/>
          <a:stretch>
            <a:fillRect/>
          </a:stretch>
        </p:blipFill>
        <p:spPr>
          <a:xfrm>
            <a:off x="1897697" y="2743842"/>
            <a:ext cx="5239703" cy="3750204"/>
          </a:xfrm>
          <a:prstGeom prst="rect">
            <a:avLst/>
          </a:prstGeom>
        </p:spPr>
      </p:pic>
    </p:spTree>
    <p:extLst>
      <p:ext uri="{BB962C8B-B14F-4D97-AF65-F5344CB8AC3E}">
        <p14:creationId xmlns:p14="http://schemas.microsoft.com/office/powerpoint/2010/main" val="254849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444773"/>
            <a:ext cx="7886700" cy="808946"/>
          </a:xfrm>
        </p:spPr>
        <p:txBody>
          <a:bodyPr/>
          <a:lstStyle/>
          <a:p>
            <a:r>
              <a:rPr lang="es-CO" sz="2400" dirty="0"/>
              <a:t>Consolidado de participantes Etapas proceso de formulación del PDI</a:t>
            </a:r>
          </a:p>
        </p:txBody>
      </p:sp>
      <p:sp>
        <p:nvSpPr>
          <p:cNvPr id="8" name="Rectángulo 7"/>
          <p:cNvSpPr/>
          <p:nvPr/>
        </p:nvSpPr>
        <p:spPr>
          <a:xfrm>
            <a:off x="230623" y="1253719"/>
            <a:ext cx="8541144" cy="2208810"/>
          </a:xfrm>
          <a:prstGeom prst="rect">
            <a:avLst/>
          </a:prstGeom>
        </p:spPr>
        <p:txBody>
          <a:bodyPr wrap="square">
            <a:spAutoFit/>
          </a:bodyPr>
          <a:lstStyle/>
          <a:p>
            <a:pPr algn="just">
              <a:lnSpc>
                <a:spcPct val="115000"/>
              </a:lnSpc>
              <a:spcAft>
                <a:spcPts val="800"/>
              </a:spcAft>
            </a:pPr>
            <a:r>
              <a:rPr lang="es-CO" sz="1200" dirty="0">
                <a:latin typeface="Arial" panose="020B0604020202020204" pitchFamily="34" charset="0"/>
                <a:ea typeface="Calibri" panose="020F0502020204030204" pitchFamily="34" charset="0"/>
                <a:cs typeface="Times New Roman" panose="02020603050405020304" pitchFamily="18" charset="0"/>
              </a:rPr>
              <a:t>La </a:t>
            </a:r>
            <a:r>
              <a:rPr lang="es-CO" sz="1200" b="1" dirty="0">
                <a:latin typeface="Arial" panose="020B0604020202020204" pitchFamily="34" charset="0"/>
                <a:ea typeface="Calibri" panose="020F0502020204030204" pitchFamily="34" charset="0"/>
                <a:cs typeface="Times New Roman" panose="02020603050405020304" pitchFamily="18" charset="0"/>
              </a:rPr>
              <a:t>consolidación de los participantes </a:t>
            </a:r>
            <a:r>
              <a:rPr lang="es-CO" sz="1200" dirty="0">
                <a:latin typeface="Arial" panose="020B0604020202020204" pitchFamily="34" charset="0"/>
                <a:ea typeface="Calibri" panose="020F0502020204030204" pitchFamily="34" charset="0"/>
                <a:cs typeface="Times New Roman" panose="02020603050405020304" pitchFamily="18" charset="0"/>
              </a:rPr>
              <a:t>en el proceso muestra que en </a:t>
            </a:r>
            <a:r>
              <a:rPr lang="es-CO" sz="1200" b="1" dirty="0">
                <a:latin typeface="Arial" panose="020B0604020202020204" pitchFamily="34" charset="0"/>
                <a:ea typeface="Calibri" panose="020F0502020204030204" pitchFamily="34" charset="0"/>
                <a:cs typeface="Times New Roman" panose="02020603050405020304" pitchFamily="18" charset="0"/>
              </a:rPr>
              <a:t>la etapa de recolección de propuestas y necesidades de los estamentos </a:t>
            </a:r>
            <a:r>
              <a:rPr lang="es-CO" sz="1200" dirty="0">
                <a:latin typeface="Arial" panose="020B0604020202020204" pitchFamily="34" charset="0"/>
                <a:ea typeface="Calibri" panose="020F0502020204030204" pitchFamily="34" charset="0"/>
                <a:cs typeface="Times New Roman" panose="02020603050405020304" pitchFamily="18" charset="0"/>
              </a:rPr>
              <a:t>tuvo una participación significativa de los </a:t>
            </a:r>
            <a:r>
              <a:rPr lang="es-CO" sz="1200" b="1" dirty="0">
                <a:latin typeface="Arial" panose="020B0604020202020204" pitchFamily="34" charset="0"/>
                <a:ea typeface="Calibri" panose="020F0502020204030204" pitchFamily="34" charset="0"/>
                <a:cs typeface="Times New Roman" panose="02020603050405020304" pitchFamily="18" charset="0"/>
              </a:rPr>
              <a:t>estudiantes con un 73%</a:t>
            </a:r>
            <a:r>
              <a:rPr lang="es-CO" sz="1200" dirty="0">
                <a:latin typeface="Arial" panose="020B0604020202020204" pitchFamily="34" charset="0"/>
                <a:ea typeface="Calibri" panose="020F0502020204030204" pitchFamily="34" charset="0"/>
                <a:cs typeface="Times New Roman" panose="02020603050405020304" pitchFamily="18" charset="0"/>
              </a:rPr>
              <a:t>, estas propuestas y necesidades fueron recogidas fundamentalmente a través de los procesos de </a:t>
            </a:r>
            <a:r>
              <a:rPr lang="es-CO" sz="1200" b="1" dirty="0">
                <a:latin typeface="Arial" panose="020B0604020202020204" pitchFamily="34" charset="0"/>
                <a:ea typeface="Calibri" panose="020F0502020204030204" pitchFamily="34" charset="0"/>
                <a:cs typeface="Times New Roman" panose="02020603050405020304" pitchFamily="18" charset="0"/>
              </a:rPr>
              <a:t>Toma con Facultades, feria del PDI y los informes de gestión por facultades, </a:t>
            </a:r>
            <a:r>
              <a:rPr lang="es-CO" sz="1200" dirty="0">
                <a:latin typeface="Arial" panose="020B0604020202020204" pitchFamily="34" charset="0"/>
                <a:ea typeface="Calibri" panose="020F0502020204030204" pitchFamily="34" charset="0"/>
                <a:cs typeface="Times New Roman" panose="02020603050405020304" pitchFamily="18" charset="0"/>
              </a:rPr>
              <a:t>que se realizaron en los diferentes edificios de la Universidad y se </a:t>
            </a:r>
            <a:r>
              <a:rPr lang="es-CO" sz="1200" b="1" dirty="0">
                <a:latin typeface="Arial" panose="020B0604020202020204" pitchFamily="34" charset="0"/>
                <a:ea typeface="Calibri" panose="020F0502020204030204" pitchFamily="34" charset="0"/>
                <a:cs typeface="Times New Roman" panose="02020603050405020304" pitchFamily="18" charset="0"/>
              </a:rPr>
              <a:t>visitaron los salones de cla</a:t>
            </a:r>
            <a:r>
              <a:rPr lang="es-CO" sz="1200" dirty="0">
                <a:latin typeface="Arial" panose="020B0604020202020204" pitchFamily="34" charset="0"/>
                <a:ea typeface="Calibri" panose="020F0502020204030204" pitchFamily="34" charset="0"/>
                <a:cs typeface="Times New Roman" panose="02020603050405020304" pitchFamily="18" charset="0"/>
              </a:rPr>
              <a:t>se, donde se puso a disposición de los estudiantes la </a:t>
            </a:r>
            <a:r>
              <a:rPr lang="es-CO" sz="1200" b="1" dirty="0">
                <a:latin typeface="Arial" panose="020B0604020202020204" pitchFamily="34" charset="0"/>
                <a:ea typeface="Calibri" panose="020F0502020204030204" pitchFamily="34" charset="0"/>
                <a:cs typeface="Times New Roman" panose="02020603050405020304" pitchFamily="18" charset="0"/>
              </a:rPr>
              <a:t>Urna de Cristal. </a:t>
            </a:r>
            <a:endParaRPr lang="es-CO" sz="1200" b="1"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CO" sz="1200" dirty="0">
                <a:latin typeface="Arial" panose="020B0604020202020204" pitchFamily="34" charset="0"/>
                <a:ea typeface="Calibri" panose="020F0502020204030204" pitchFamily="34" charset="0"/>
                <a:cs typeface="Times New Roman" panose="02020603050405020304" pitchFamily="18" charset="0"/>
              </a:rPr>
              <a:t>En el </a:t>
            </a:r>
            <a:r>
              <a:rPr lang="es-CO" sz="1200" b="1" dirty="0">
                <a:latin typeface="Arial" panose="020B0604020202020204" pitchFamily="34" charset="0"/>
                <a:ea typeface="Calibri" panose="020F0502020204030204" pitchFamily="34" charset="0"/>
                <a:cs typeface="Times New Roman" panose="02020603050405020304" pitchFamily="18" charset="0"/>
              </a:rPr>
              <a:t>componente de espacios de deliberación</a:t>
            </a:r>
            <a:r>
              <a:rPr lang="es-CO" sz="1200" dirty="0">
                <a:latin typeface="Arial" panose="020B0604020202020204" pitchFamily="34" charset="0"/>
                <a:ea typeface="Calibri" panose="020F0502020204030204" pitchFamily="34" charset="0"/>
                <a:cs typeface="Times New Roman" panose="02020603050405020304" pitchFamily="18" charset="0"/>
              </a:rPr>
              <a:t>, los </a:t>
            </a:r>
            <a:r>
              <a:rPr lang="es-CO" sz="1200" b="1" dirty="0">
                <a:latin typeface="Arial" panose="020B0604020202020204" pitchFamily="34" charset="0"/>
                <a:ea typeface="Calibri" panose="020F0502020204030204" pitchFamily="34" charset="0"/>
                <a:cs typeface="Times New Roman" panose="02020603050405020304" pitchFamily="18" charset="0"/>
              </a:rPr>
              <a:t>docentes y estudiantes tuvieron una participación del 42</a:t>
            </a:r>
            <a:r>
              <a:rPr lang="es-CO" sz="1200" dirty="0">
                <a:latin typeface="Arial" panose="020B0604020202020204" pitchFamily="34" charset="0"/>
                <a:ea typeface="Calibri" panose="020F0502020204030204" pitchFamily="34" charset="0"/>
                <a:cs typeface="Times New Roman" panose="02020603050405020304" pitchFamily="18" charset="0"/>
              </a:rPr>
              <a:t>%, estos escenarios corresponden principalmente a las </a:t>
            </a:r>
            <a:r>
              <a:rPr lang="es-CO" sz="1200" b="1" dirty="0">
                <a:latin typeface="Arial" panose="020B0604020202020204" pitchFamily="34" charset="0"/>
                <a:ea typeface="Calibri" panose="020F0502020204030204" pitchFamily="34" charset="0"/>
                <a:cs typeface="Times New Roman" panose="02020603050405020304" pitchFamily="18" charset="0"/>
              </a:rPr>
              <a:t>mesas de participación </a:t>
            </a:r>
            <a:r>
              <a:rPr lang="es-CO" sz="1200" dirty="0">
                <a:latin typeface="Arial" panose="020B0604020202020204" pitchFamily="34" charset="0"/>
                <a:ea typeface="Calibri" panose="020F0502020204030204" pitchFamily="34" charset="0"/>
                <a:cs typeface="Times New Roman" panose="02020603050405020304" pitchFamily="18" charset="0"/>
              </a:rPr>
              <a:t>realizadas para el </a:t>
            </a:r>
            <a:r>
              <a:rPr lang="es-CO" sz="1200" b="1" dirty="0">
                <a:latin typeface="Arial" panose="020B0604020202020204" pitchFamily="34" charset="0"/>
                <a:ea typeface="Calibri" panose="020F0502020204030204" pitchFamily="34" charset="0"/>
                <a:cs typeface="Times New Roman" panose="02020603050405020304" pitchFamily="18" charset="0"/>
              </a:rPr>
              <a:t>diagnóstico</a:t>
            </a:r>
            <a:r>
              <a:rPr lang="es-CO" sz="1200" dirty="0">
                <a:latin typeface="Arial" panose="020B0604020202020204" pitchFamily="34" charset="0"/>
                <a:ea typeface="Calibri" panose="020F0502020204030204" pitchFamily="34" charset="0"/>
                <a:cs typeface="Times New Roman" panose="02020603050405020304" pitchFamily="18" charset="0"/>
              </a:rPr>
              <a:t> y la construcción del </a:t>
            </a:r>
            <a:r>
              <a:rPr lang="es-CO" sz="1200" b="1" dirty="0">
                <a:latin typeface="Arial" panose="020B0604020202020204" pitchFamily="34" charset="0"/>
                <a:ea typeface="Calibri" panose="020F0502020204030204" pitchFamily="34" charset="0"/>
                <a:cs typeface="Times New Roman" panose="02020603050405020304" pitchFamily="18" charset="0"/>
              </a:rPr>
              <a:t>direccionamiento estratégico.</a:t>
            </a:r>
          </a:p>
          <a:p>
            <a:pPr algn="just">
              <a:lnSpc>
                <a:spcPct val="115000"/>
              </a:lnSpc>
              <a:spcAft>
                <a:spcPts val="800"/>
              </a:spcAft>
            </a:pPr>
            <a:endParaRPr lang="es-CO" sz="1200" b="1"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Imagen 8"/>
          <p:cNvPicPr>
            <a:picLocks noChangeAspect="1"/>
          </p:cNvPicPr>
          <p:nvPr/>
        </p:nvPicPr>
        <p:blipFill>
          <a:blip r:embed="rId2"/>
          <a:stretch>
            <a:fillRect/>
          </a:stretch>
        </p:blipFill>
        <p:spPr>
          <a:xfrm>
            <a:off x="230623" y="3684561"/>
            <a:ext cx="6110709" cy="3009503"/>
          </a:xfrm>
          <a:prstGeom prst="rect">
            <a:avLst/>
          </a:prstGeom>
        </p:spPr>
      </p:pic>
      <p:sp>
        <p:nvSpPr>
          <p:cNvPr id="10" name="Rectángulo redondeado 9"/>
          <p:cNvSpPr/>
          <p:nvPr/>
        </p:nvSpPr>
        <p:spPr>
          <a:xfrm>
            <a:off x="6688067" y="3462529"/>
            <a:ext cx="1966365" cy="139937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CO" sz="2800" b="1" dirty="0"/>
              <a:t>3200</a:t>
            </a:r>
            <a:endParaRPr lang="es-CO" sz="1050" b="1" dirty="0"/>
          </a:p>
          <a:p>
            <a:pPr algn="ctr"/>
            <a:r>
              <a:rPr lang="es-CO" sz="1050" b="1" dirty="0"/>
              <a:t>PARTICIPANTES EN DIFERENTES ESPACIOS DE RECOLECCIÓN DE PROPUESTAS Y NECESIDADES DE LOS ESTAMENTOS</a:t>
            </a:r>
          </a:p>
          <a:p>
            <a:pPr algn="ctr"/>
            <a:endParaRPr lang="es-CO" sz="1050" b="1" dirty="0"/>
          </a:p>
        </p:txBody>
      </p:sp>
      <p:sp>
        <p:nvSpPr>
          <p:cNvPr id="13" name="Rectángulo redondeado 12"/>
          <p:cNvSpPr/>
          <p:nvPr/>
        </p:nvSpPr>
        <p:spPr>
          <a:xfrm>
            <a:off x="6688067" y="5189312"/>
            <a:ext cx="1966365" cy="120571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800" b="1" dirty="0"/>
              <a:t>816</a:t>
            </a:r>
          </a:p>
          <a:p>
            <a:pPr algn="ctr"/>
            <a:r>
              <a:rPr lang="es-CO" sz="1050" b="1" dirty="0"/>
              <a:t>PARTICIPANTES EN ESPACIOS DE DELIBERACIÓN EN EL MARCO DE LA FORMULACIÓN DE PDI</a:t>
            </a:r>
          </a:p>
        </p:txBody>
      </p:sp>
    </p:spTree>
    <p:extLst>
      <p:ext uri="{BB962C8B-B14F-4D97-AF65-F5344CB8AC3E}">
        <p14:creationId xmlns:p14="http://schemas.microsoft.com/office/powerpoint/2010/main" val="32890745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17780" y="3948177"/>
            <a:ext cx="6118574" cy="1320794"/>
          </a:xfrm>
        </p:spPr>
        <p:txBody>
          <a:bodyPr>
            <a:noAutofit/>
          </a:bodyPr>
          <a:lstStyle/>
          <a:p>
            <a:pPr algn="r">
              <a:buNone/>
            </a:pPr>
            <a:r>
              <a:rPr lang="es-CO" sz="6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GRACIAS…</a:t>
            </a:r>
            <a:endParaRPr lang="es-ES" sz="6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4" name="2 Marcador de contenido"/>
          <p:cNvSpPr txBox="1">
            <a:spLocks/>
          </p:cNvSpPr>
          <p:nvPr/>
        </p:nvSpPr>
        <p:spPr>
          <a:xfrm>
            <a:off x="621865" y="1465058"/>
            <a:ext cx="8166086" cy="1320794"/>
          </a:xfrm>
          <a:prstGeom prst="rect">
            <a:avLst/>
          </a:prstGeom>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j-lt"/>
                <a:ea typeface="+mn-ea"/>
                <a:cs typeface="+mn-cs"/>
              </a:defRPr>
            </a:lvl1pPr>
            <a:lvl2pPr marL="685800" indent="-228600" algn="just"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j-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j-lt"/>
                <a:ea typeface="+mn-ea"/>
                <a:cs typeface="+mn-cs"/>
              </a:defRPr>
            </a:lvl3pPr>
            <a:lvl4pPr marL="1600200" indent="-228600" algn="just"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j-lt"/>
                <a:ea typeface="+mn-ea"/>
                <a:cs typeface="+mn-cs"/>
              </a:defRPr>
            </a:lvl4pPr>
            <a:lvl5pPr marL="2057400" indent="-228600" algn="just"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s-CO" sz="6600" i="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Aquí construimos futuro</a:t>
            </a:r>
            <a:endParaRPr lang="es-ES" sz="6600" i="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0537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31410"/>
            <a:ext cx="7886700" cy="808946"/>
          </a:xfrm>
        </p:spPr>
        <p:txBody>
          <a:bodyPr/>
          <a:lstStyle/>
          <a:p>
            <a:r>
              <a:rPr lang="es-CO" sz="3600" b="1" dirty="0"/>
              <a:t>Mapa Estratégico </a:t>
            </a:r>
          </a:p>
        </p:txBody>
      </p:sp>
      <p:pic>
        <p:nvPicPr>
          <p:cNvPr id="10" name="Marcador de contenido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5667" y="1151687"/>
            <a:ext cx="8212666" cy="4888002"/>
          </a:xfrm>
        </p:spPr>
      </p:pic>
    </p:spTree>
    <p:extLst>
      <p:ext uri="{BB962C8B-B14F-4D97-AF65-F5344CB8AC3E}">
        <p14:creationId xmlns:p14="http://schemas.microsoft.com/office/powerpoint/2010/main" val="271161374"/>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5353</TotalTime>
  <Words>10576</Words>
  <Application>Microsoft Office PowerPoint</Application>
  <PresentationFormat>Presentación en pantalla (4:3)</PresentationFormat>
  <Paragraphs>1763</Paragraphs>
  <Slides>80</Slides>
  <Notes>12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80</vt:i4>
      </vt:variant>
    </vt:vector>
  </HeadingPairs>
  <TitlesOfParts>
    <vt:vector size="84" baseType="lpstr">
      <vt:lpstr>Arial</vt:lpstr>
      <vt:lpstr>Calibri</vt:lpstr>
      <vt:lpstr>Calibri Light</vt:lpstr>
      <vt:lpstr>Tema de Office</vt:lpstr>
      <vt:lpstr>Presentación de PowerPoint</vt:lpstr>
      <vt:lpstr>Presentación</vt:lpstr>
      <vt:lpstr>Alcance del Plan de Desarrollo Institucional</vt:lpstr>
      <vt:lpstr>Etapas de formulación</vt:lpstr>
      <vt:lpstr>¿Cómo se definieron las temáticas de discusión y apuestas estratégicas para cada Pilar de Gestión?</vt:lpstr>
      <vt:lpstr>Visión Institucional</vt:lpstr>
      <vt:lpstr>Camino recorrido</vt:lpstr>
      <vt:lpstr>Consolidado de participantes Etapas proceso de formulación del PDI</vt:lpstr>
      <vt:lpstr>Mapa Estratégico </vt:lpstr>
      <vt:lpstr>Presentación de PowerPoint</vt:lpstr>
      <vt:lpstr>Cadena de Resultado nuevo PDI</vt:lpstr>
      <vt:lpstr>Presentación de PowerPoint</vt:lpstr>
      <vt:lpstr>Presentación de PowerPoint</vt:lpstr>
      <vt:lpstr>Impulsores Estratégicos</vt:lpstr>
      <vt:lpstr>Resumen estructura del Plan de Desarrollo Institucional</vt:lpstr>
      <vt:lpstr>Resumen batería de indicadores Tres niveles de gestión PDI 2020 - 2028</vt:lpstr>
      <vt:lpstr>Presentación de PowerPoint</vt:lpstr>
      <vt:lpstr>Presentación de PowerPoint</vt:lpstr>
      <vt:lpstr>Presentación de PowerPoint</vt:lpstr>
      <vt:lpstr>Presentación de PowerPoint</vt:lpstr>
      <vt:lpstr>Proyectos y Planes Operativos del programa 1  </vt:lpstr>
      <vt:lpstr>Presentación de PowerPoint</vt:lpstr>
      <vt:lpstr>Proyectos y Planes Operativos del programa 2  </vt:lpstr>
      <vt:lpstr>Presentación de PowerPoint</vt:lpstr>
      <vt:lpstr>Proyectos y Planes Operativos del programa 3  </vt:lpstr>
      <vt:lpstr>Presentación de PowerPoint</vt:lpstr>
      <vt:lpstr>Proyectos y Planes Operativos del programa 4  </vt:lpstr>
      <vt:lpstr>Presentación de PowerPoint</vt:lpstr>
      <vt:lpstr>Proyectos y Planes Operativos del programa 5  </vt:lpstr>
      <vt:lpstr>Presentación de PowerPoint</vt:lpstr>
      <vt:lpstr>Proyectos y Planes Operativos del programa 6  </vt:lpstr>
      <vt:lpstr>Presentación de PowerPoint</vt:lpstr>
      <vt:lpstr>Presentación de PowerPoint</vt:lpstr>
      <vt:lpstr>Presentación de PowerPoint</vt:lpstr>
      <vt:lpstr>Proyectos y Planes Operativos del programa 1  </vt:lpstr>
      <vt:lpstr>Presentación de PowerPoint</vt:lpstr>
      <vt:lpstr>Proyectos y Planes Operativos del programa 2  </vt:lpstr>
      <vt:lpstr>Presentación de PowerPoint</vt:lpstr>
      <vt:lpstr>Presentación de PowerPoint</vt:lpstr>
      <vt:lpstr>Proyectos y Planes Operativos del programa 3  </vt:lpstr>
      <vt:lpstr>Presentación de PowerPoint</vt:lpstr>
      <vt:lpstr>Presentación de PowerPoint</vt:lpstr>
      <vt:lpstr>Presentación de PowerPoint</vt:lpstr>
      <vt:lpstr>Proyectos y Planes Operativos del programa 1  </vt:lpstr>
      <vt:lpstr>Presentación de PowerPoint</vt:lpstr>
      <vt:lpstr>Proyectos y Planes Operativos del programa 2  </vt:lpstr>
      <vt:lpstr>Presentación de PowerPoint</vt:lpstr>
      <vt:lpstr>Proyectos y Planes Operativos del programa 3  </vt:lpstr>
      <vt:lpstr>Presentación de PowerPoint</vt:lpstr>
      <vt:lpstr>Proyectos y Planes Operativos del programa 4  </vt:lpstr>
      <vt:lpstr>Presentación de PowerPoint</vt:lpstr>
      <vt:lpstr>Presentación de PowerPoint</vt:lpstr>
      <vt:lpstr>Presentación de PowerPoint</vt:lpstr>
      <vt:lpstr>Proyectos y Planes Operativos del programa 1  </vt:lpstr>
      <vt:lpstr>Presentación de PowerPoint</vt:lpstr>
      <vt:lpstr>Proyectos y Planes Operativos del programa 2  </vt:lpstr>
      <vt:lpstr>Presentación de PowerPoint</vt:lpstr>
      <vt:lpstr>Proyectos y Planes Operativos del programa 3  </vt:lpstr>
      <vt:lpstr>Presentación de PowerPoint</vt:lpstr>
      <vt:lpstr>Proyectos y Planes Operativos del programa 4  </vt:lpstr>
      <vt:lpstr>Presentación de PowerPoint</vt:lpstr>
      <vt:lpstr>Proyectos y Planes Operativos del programa 5  </vt:lpstr>
      <vt:lpstr>Presentación de PowerPoint</vt:lpstr>
      <vt:lpstr>Presentación de PowerPoint</vt:lpstr>
      <vt:lpstr>Presentación de PowerPoint</vt:lpstr>
      <vt:lpstr>Proyectos y Planes Operativos del programa 1  </vt:lpstr>
      <vt:lpstr>Presentación de PowerPoint</vt:lpstr>
      <vt:lpstr>Proyectos y Planes Operativos del programa 2  </vt:lpstr>
      <vt:lpstr>Presentación de PowerPoint</vt:lpstr>
      <vt:lpstr>Proyectos y Planes Operativos del programa 3  </vt:lpstr>
      <vt:lpstr>Presentación de PowerPoint</vt:lpstr>
      <vt:lpstr>Proyectos y Planes Operativos del programa 4  </vt:lpstr>
      <vt:lpstr>Presentación de PowerPoint</vt:lpstr>
      <vt:lpstr>Plan de Inversiones Plurianual 2020 – 2028 </vt:lpstr>
      <vt:lpstr>Presentación de PowerPoint</vt:lpstr>
      <vt:lpstr>Sistema de Gerencia  </vt:lpstr>
      <vt:lpstr>Presentación de PowerPoint</vt:lpstr>
      <vt:lpstr>¿Por qué es importante ?</vt:lpstr>
      <vt:lpstr>Sistema de Control Social </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viviana marcela carmona arias</cp:lastModifiedBy>
  <cp:revision>704</cp:revision>
  <cp:lastPrinted>2019-11-05T18:54:30Z</cp:lastPrinted>
  <dcterms:created xsi:type="dcterms:W3CDTF">2017-03-06T22:18:18Z</dcterms:created>
  <dcterms:modified xsi:type="dcterms:W3CDTF">2020-04-13T16:31:32Z</dcterms:modified>
</cp:coreProperties>
</file>