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0" r:id="rId2"/>
    <p:sldId id="338" r:id="rId3"/>
    <p:sldId id="340" r:id="rId4"/>
    <p:sldId id="341" r:id="rId5"/>
    <p:sldId id="285" r:id="rId6"/>
    <p:sldId id="286" r:id="rId7"/>
    <p:sldId id="339" r:id="rId8"/>
    <p:sldId id="397" r:id="rId9"/>
    <p:sldId id="369" r:id="rId10"/>
    <p:sldId id="368" r:id="rId11"/>
    <p:sldId id="399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93" r:id="rId20"/>
    <p:sldId id="394" r:id="rId21"/>
    <p:sldId id="395" r:id="rId22"/>
    <p:sldId id="398" r:id="rId23"/>
    <p:sldId id="301" r:id="rId24"/>
    <p:sldId id="344" r:id="rId25"/>
    <p:sldId id="396" r:id="rId26"/>
    <p:sldId id="345" r:id="rId27"/>
    <p:sldId id="302" r:id="rId28"/>
    <p:sldId id="304" r:id="rId29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06400" indent="50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812800" indent="10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219200" indent="152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625600" indent="203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2136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BE6954-00AC-4CEB-966D-977177A90530}" type="doc">
      <dgm:prSet loTypeId="urn:microsoft.com/office/officeart/2005/8/layout/vList3" loCatId="pictur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D0EE48BF-1F9D-4C2F-8797-E9B7150F0326}">
      <dgm:prSet phldrT="[Texto]"/>
      <dgm:spPr/>
      <dgm:t>
        <a:bodyPr/>
        <a:lstStyle/>
        <a:p>
          <a:r>
            <a:rPr lang="es-CO" b="1"/>
            <a:t>DESARROLLO INSTITUCIONAL</a:t>
          </a:r>
          <a:endParaRPr lang="es-CO"/>
        </a:p>
      </dgm:t>
    </dgm:pt>
    <dgm:pt modelId="{1937E2DB-A137-41E2-B4DB-2B6C5BAA0D65}" type="parTrans" cxnId="{2F9F6298-2A82-4026-9AB9-080B48A8E108}">
      <dgm:prSet/>
      <dgm:spPr/>
      <dgm:t>
        <a:bodyPr/>
        <a:lstStyle/>
        <a:p>
          <a:endParaRPr lang="es-CO"/>
        </a:p>
      </dgm:t>
    </dgm:pt>
    <dgm:pt modelId="{A393FC1C-59A7-4AF8-A84D-46C403E08DC9}" type="sibTrans" cxnId="{2F9F6298-2A82-4026-9AB9-080B48A8E108}">
      <dgm:prSet/>
      <dgm:spPr/>
      <dgm:t>
        <a:bodyPr/>
        <a:lstStyle/>
        <a:p>
          <a:endParaRPr lang="es-CO"/>
        </a:p>
      </dgm:t>
    </dgm:pt>
    <dgm:pt modelId="{3327D5AC-88C4-4A30-9049-11DC2C0C3B30}">
      <dgm:prSet phldrT="[Texto]"/>
      <dgm:spPr/>
      <dgm:t>
        <a:bodyPr/>
        <a:lstStyle/>
        <a:p>
          <a:r>
            <a:rPr lang="es-CO" dirty="0"/>
            <a:t>Dr. Fernando </a:t>
          </a:r>
          <a:r>
            <a:rPr lang="es-CO" dirty="0" err="1"/>
            <a:t>Noreña</a:t>
          </a:r>
          <a:r>
            <a:rPr lang="es-CO" dirty="0"/>
            <a:t> Jaramillo – Vicerrector Administrativo</a:t>
          </a:r>
        </a:p>
      </dgm:t>
    </dgm:pt>
    <dgm:pt modelId="{91FCAF9A-C72E-4117-9714-7D3B4DC68418}" type="parTrans" cxnId="{D0914C8E-38B6-4ECE-9523-BF60D90616CC}">
      <dgm:prSet/>
      <dgm:spPr/>
      <dgm:t>
        <a:bodyPr/>
        <a:lstStyle/>
        <a:p>
          <a:endParaRPr lang="es-CO"/>
        </a:p>
      </dgm:t>
    </dgm:pt>
    <dgm:pt modelId="{66DCF65D-9B98-420A-B80D-10176A183B94}" type="sibTrans" cxnId="{D0914C8E-38B6-4ECE-9523-BF60D90616CC}">
      <dgm:prSet/>
      <dgm:spPr/>
      <dgm:t>
        <a:bodyPr/>
        <a:lstStyle/>
        <a:p>
          <a:endParaRPr lang="es-CO"/>
        </a:p>
      </dgm:t>
    </dgm:pt>
    <dgm:pt modelId="{01C3E5F9-8606-4229-86DE-4016EB7B9D99}">
      <dgm:prSet phldrT="[Texto]"/>
      <dgm:spPr/>
      <dgm:t>
        <a:bodyPr/>
        <a:lstStyle/>
        <a:p>
          <a:r>
            <a:rPr lang="es-CO" b="1"/>
            <a:t>COBERTURA CON CALIDAD EN LA OFERTA EDUCATIVA</a:t>
          </a:r>
          <a:endParaRPr lang="es-CO"/>
        </a:p>
      </dgm:t>
    </dgm:pt>
    <dgm:pt modelId="{795ACCD0-5D27-4C5C-AE7A-8239C0970B50}" type="parTrans" cxnId="{C4DC82D1-53D8-4C3E-B670-1C119ADCFD69}">
      <dgm:prSet/>
      <dgm:spPr/>
      <dgm:t>
        <a:bodyPr/>
        <a:lstStyle/>
        <a:p>
          <a:endParaRPr lang="es-CO"/>
        </a:p>
      </dgm:t>
    </dgm:pt>
    <dgm:pt modelId="{FC929617-0B1C-44B5-8DD2-3951821F658D}" type="sibTrans" cxnId="{C4DC82D1-53D8-4C3E-B670-1C119ADCFD69}">
      <dgm:prSet/>
      <dgm:spPr/>
      <dgm:t>
        <a:bodyPr/>
        <a:lstStyle/>
        <a:p>
          <a:endParaRPr lang="es-CO"/>
        </a:p>
      </dgm:t>
    </dgm:pt>
    <dgm:pt modelId="{55E75B46-3B86-4E4A-BE94-6CC3E14813D6}">
      <dgm:prSet phldrT="[Texto]"/>
      <dgm:spPr/>
      <dgm:t>
        <a:bodyPr/>
        <a:lstStyle/>
        <a:p>
          <a:r>
            <a:rPr lang="es-CO"/>
            <a:t>Dr. Jhoniers Guerrero Erazo - Vicerrector Académico</a:t>
          </a:r>
        </a:p>
      </dgm:t>
    </dgm:pt>
    <dgm:pt modelId="{41C32074-FBD0-4F30-9E40-5EB6A1CB7706}" type="parTrans" cxnId="{76F376DC-89AA-4604-847B-50B83360D164}">
      <dgm:prSet/>
      <dgm:spPr/>
      <dgm:t>
        <a:bodyPr/>
        <a:lstStyle/>
        <a:p>
          <a:endParaRPr lang="es-CO"/>
        </a:p>
      </dgm:t>
    </dgm:pt>
    <dgm:pt modelId="{A536F0FF-CC35-4AB2-8E22-BA71961B21EC}" type="sibTrans" cxnId="{76F376DC-89AA-4604-847B-50B83360D164}">
      <dgm:prSet/>
      <dgm:spPr/>
      <dgm:t>
        <a:bodyPr/>
        <a:lstStyle/>
        <a:p>
          <a:endParaRPr lang="es-CO"/>
        </a:p>
      </dgm:t>
    </dgm:pt>
    <dgm:pt modelId="{4204D106-5276-4957-A710-240073F44693}">
      <dgm:prSet phldrT="[Texto]"/>
      <dgm:spPr/>
      <dgm:t>
        <a:bodyPr/>
        <a:lstStyle/>
        <a:p>
          <a:r>
            <a:rPr lang="es-CO" b="1"/>
            <a:t>BIENESTAR INSTITUCIONAL</a:t>
          </a:r>
          <a:endParaRPr lang="es-CO"/>
        </a:p>
      </dgm:t>
    </dgm:pt>
    <dgm:pt modelId="{7FAFF756-FCC7-4034-AA28-82E708029C56}" type="parTrans" cxnId="{A45E228B-9647-4B69-BDB3-939AE38BD738}">
      <dgm:prSet/>
      <dgm:spPr/>
      <dgm:t>
        <a:bodyPr/>
        <a:lstStyle/>
        <a:p>
          <a:endParaRPr lang="es-CO"/>
        </a:p>
      </dgm:t>
    </dgm:pt>
    <dgm:pt modelId="{AA1CD0DE-9B57-4036-9B4B-17564F54C27A}" type="sibTrans" cxnId="{A45E228B-9647-4B69-BDB3-939AE38BD738}">
      <dgm:prSet/>
      <dgm:spPr/>
      <dgm:t>
        <a:bodyPr/>
        <a:lstStyle/>
        <a:p>
          <a:endParaRPr lang="es-CO"/>
        </a:p>
      </dgm:t>
    </dgm:pt>
    <dgm:pt modelId="{4BC52D5A-B43F-4F57-A024-22B2096F9AF3}">
      <dgm:prSet phldrT="[Texto]"/>
      <dgm:spPr/>
      <dgm:t>
        <a:bodyPr/>
        <a:lstStyle/>
        <a:p>
          <a:r>
            <a:rPr lang="es-CO" dirty="0"/>
            <a:t>Dr. Francisco Antonio Uribe  - Jefe Oficina de Planeación</a:t>
          </a:r>
        </a:p>
      </dgm:t>
    </dgm:pt>
    <dgm:pt modelId="{34518666-41E1-497C-9DFA-4A234D0FBB9B}" type="parTrans" cxnId="{EBE5C094-0CA6-4257-8AF2-78A0A8318B90}">
      <dgm:prSet/>
      <dgm:spPr/>
      <dgm:t>
        <a:bodyPr/>
        <a:lstStyle/>
        <a:p>
          <a:endParaRPr lang="es-CO"/>
        </a:p>
      </dgm:t>
    </dgm:pt>
    <dgm:pt modelId="{5CB69541-9A48-4420-8CF9-2D475CE4A033}" type="sibTrans" cxnId="{EBE5C094-0CA6-4257-8AF2-78A0A8318B90}">
      <dgm:prSet/>
      <dgm:spPr/>
      <dgm:t>
        <a:bodyPr/>
        <a:lstStyle/>
        <a:p>
          <a:endParaRPr lang="es-CO"/>
        </a:p>
      </dgm:t>
    </dgm:pt>
    <dgm:pt modelId="{A6403C10-2605-4787-B576-2DAAF25EE1E6}">
      <dgm:prSet phldrT="[Texto]"/>
      <dgm:spPr/>
      <dgm:t>
        <a:bodyPr/>
        <a:lstStyle/>
        <a:p>
          <a:r>
            <a:rPr lang="es-CO" b="1"/>
            <a:t>ALIANZAS ESTRATÉGICAS</a:t>
          </a:r>
          <a:endParaRPr lang="es-CO"/>
        </a:p>
      </dgm:t>
    </dgm:pt>
    <dgm:pt modelId="{90EB4469-ADB1-4C1E-9279-341FDB86673A}" type="parTrans" cxnId="{867D6724-6D42-45C9-AD35-2FB1038206A9}">
      <dgm:prSet/>
      <dgm:spPr/>
      <dgm:t>
        <a:bodyPr/>
        <a:lstStyle/>
        <a:p>
          <a:endParaRPr lang="es-CO"/>
        </a:p>
      </dgm:t>
    </dgm:pt>
    <dgm:pt modelId="{CA6B33F3-7DC2-4968-B1D6-7DCDAB76DED6}" type="sibTrans" cxnId="{867D6724-6D42-45C9-AD35-2FB1038206A9}">
      <dgm:prSet/>
      <dgm:spPr/>
      <dgm:t>
        <a:bodyPr/>
        <a:lstStyle/>
        <a:p>
          <a:endParaRPr lang="es-CO"/>
        </a:p>
      </dgm:t>
    </dgm:pt>
    <dgm:pt modelId="{593F55B3-E822-4A8A-87F4-D16623A440AF}">
      <dgm:prSet phldrT="[Texto]"/>
      <dgm:spPr/>
      <dgm:t>
        <a:bodyPr/>
        <a:lstStyle/>
        <a:p>
          <a:r>
            <a:rPr lang="es-CO" b="1"/>
            <a:t>INVESTIGACIÓN, INNOVACIÓN Y EXTENSIÓN</a:t>
          </a:r>
          <a:endParaRPr lang="es-CO"/>
        </a:p>
      </dgm:t>
    </dgm:pt>
    <dgm:pt modelId="{268ED938-0AC8-4D1A-A705-1B414E74FD3C}" type="parTrans" cxnId="{2DBF5992-04CA-4447-9B41-158FCF1B30F9}">
      <dgm:prSet/>
      <dgm:spPr/>
      <dgm:t>
        <a:bodyPr/>
        <a:lstStyle/>
        <a:p>
          <a:endParaRPr lang="es-CO"/>
        </a:p>
      </dgm:t>
    </dgm:pt>
    <dgm:pt modelId="{02686E05-A2F8-4B13-9839-7A8A06CFECFD}" type="sibTrans" cxnId="{2DBF5992-04CA-4447-9B41-158FCF1B30F9}">
      <dgm:prSet/>
      <dgm:spPr/>
      <dgm:t>
        <a:bodyPr/>
        <a:lstStyle/>
        <a:p>
          <a:endParaRPr lang="es-CO"/>
        </a:p>
      </dgm:t>
    </dgm:pt>
    <dgm:pt modelId="{02D79C03-9BD2-4BD1-A637-01D7933B82A6}">
      <dgm:prSet phldrT="[Texto]"/>
      <dgm:spPr/>
      <dgm:t>
        <a:bodyPr/>
        <a:lstStyle/>
        <a:p>
          <a:r>
            <a:rPr lang="es-CO" b="1"/>
            <a:t>INTERNACIONALIZACIÓN</a:t>
          </a:r>
          <a:endParaRPr lang="es-CO"/>
        </a:p>
      </dgm:t>
    </dgm:pt>
    <dgm:pt modelId="{16D85AE2-1878-4CC0-931F-348A6F903EB5}" type="parTrans" cxnId="{DAB91F68-5A77-4CE2-8D4B-6D1F0A20C8A4}">
      <dgm:prSet/>
      <dgm:spPr/>
      <dgm:t>
        <a:bodyPr/>
        <a:lstStyle/>
        <a:p>
          <a:endParaRPr lang="es-CO"/>
        </a:p>
      </dgm:t>
    </dgm:pt>
    <dgm:pt modelId="{FADD52A9-6EC7-4388-85BA-435866B5E32E}" type="sibTrans" cxnId="{DAB91F68-5A77-4CE2-8D4B-6D1F0A20C8A4}">
      <dgm:prSet/>
      <dgm:spPr/>
      <dgm:t>
        <a:bodyPr/>
        <a:lstStyle/>
        <a:p>
          <a:endParaRPr lang="es-CO"/>
        </a:p>
      </dgm:t>
    </dgm:pt>
    <dgm:pt modelId="{CA10B74E-6C8C-4D9F-9AA5-A716189D79D5}">
      <dgm:prSet phldrT="[Texto]"/>
      <dgm:spPr/>
      <dgm:t>
        <a:bodyPr/>
        <a:lstStyle/>
        <a:p>
          <a:r>
            <a:rPr lang="es-CO" b="1"/>
            <a:t>IMPACTO REGIONAL</a:t>
          </a:r>
          <a:endParaRPr lang="es-CO"/>
        </a:p>
      </dgm:t>
    </dgm:pt>
    <dgm:pt modelId="{320D6523-672A-4933-A72C-CCC373F288C3}" type="parTrans" cxnId="{5E3318F2-1F3A-4C5B-AD11-B62AC5D10EF6}">
      <dgm:prSet/>
      <dgm:spPr/>
      <dgm:t>
        <a:bodyPr/>
        <a:lstStyle/>
        <a:p>
          <a:endParaRPr lang="es-CO"/>
        </a:p>
      </dgm:t>
    </dgm:pt>
    <dgm:pt modelId="{39087708-90CB-45F4-B7F3-E76EA6F4A68D}" type="sibTrans" cxnId="{5E3318F2-1F3A-4C5B-AD11-B62AC5D10EF6}">
      <dgm:prSet/>
      <dgm:spPr/>
      <dgm:t>
        <a:bodyPr/>
        <a:lstStyle/>
        <a:p>
          <a:endParaRPr lang="es-CO"/>
        </a:p>
      </dgm:t>
    </dgm:pt>
    <dgm:pt modelId="{3D200B0C-26C2-4AA6-A709-69F423728E3D}">
      <dgm:prSet phldrT="[Texto]"/>
      <dgm:spPr/>
      <dgm:t>
        <a:bodyPr/>
        <a:lstStyle/>
        <a:p>
          <a:r>
            <a:rPr lang="es-CO"/>
            <a:t>Dra. Diana Gómez Botero - Vicerrectora RS&amp;BU</a:t>
          </a:r>
        </a:p>
      </dgm:t>
    </dgm:pt>
    <dgm:pt modelId="{57857415-19C7-40D6-82EC-F63DD89FBFCB}" type="parTrans" cxnId="{CC1C7758-8A20-4D7A-BB33-4B67C99CD056}">
      <dgm:prSet/>
      <dgm:spPr/>
      <dgm:t>
        <a:bodyPr/>
        <a:lstStyle/>
        <a:p>
          <a:endParaRPr lang="es-CO"/>
        </a:p>
      </dgm:t>
    </dgm:pt>
    <dgm:pt modelId="{69BA59F6-68AB-4BEE-8DE4-17A3B6D87ACC}" type="sibTrans" cxnId="{CC1C7758-8A20-4D7A-BB33-4B67C99CD056}">
      <dgm:prSet/>
      <dgm:spPr/>
      <dgm:t>
        <a:bodyPr/>
        <a:lstStyle/>
        <a:p>
          <a:endParaRPr lang="es-CO"/>
        </a:p>
      </dgm:t>
    </dgm:pt>
    <dgm:pt modelId="{8D336B1E-FD79-4D71-A04C-48A79CC4929A}">
      <dgm:prSet phldrT="[Texto]"/>
      <dgm:spPr/>
      <dgm:t>
        <a:bodyPr/>
        <a:lstStyle/>
        <a:p>
          <a:r>
            <a:rPr lang="es-CO"/>
            <a:t>Dra. Marta Marulanda Ángel - Vicerrectora de Investigaciones, Innovación y Ext.</a:t>
          </a:r>
        </a:p>
      </dgm:t>
    </dgm:pt>
    <dgm:pt modelId="{CCA99712-6B66-4D77-A11F-210B7187CBB0}" type="parTrans" cxnId="{21FF925D-1D6C-401B-BD92-45A5F546FB35}">
      <dgm:prSet/>
      <dgm:spPr/>
      <dgm:t>
        <a:bodyPr/>
        <a:lstStyle/>
        <a:p>
          <a:endParaRPr lang="es-CO"/>
        </a:p>
      </dgm:t>
    </dgm:pt>
    <dgm:pt modelId="{39BAA723-5531-4C8B-BEA5-1540D66F9CE7}" type="sibTrans" cxnId="{21FF925D-1D6C-401B-BD92-45A5F546FB35}">
      <dgm:prSet/>
      <dgm:spPr/>
      <dgm:t>
        <a:bodyPr/>
        <a:lstStyle/>
        <a:p>
          <a:endParaRPr lang="es-CO"/>
        </a:p>
      </dgm:t>
    </dgm:pt>
    <dgm:pt modelId="{1CDF2730-B7EA-49EF-B595-C285081E5A72}">
      <dgm:prSet phldrT="[Texto]"/>
      <dgm:spPr/>
      <dgm:t>
        <a:bodyPr/>
        <a:lstStyle/>
        <a:p>
          <a:r>
            <a:rPr lang="es-CO"/>
            <a:t>Dra. Maria Cristina Valderrama Alvarado – Directora ORI</a:t>
          </a:r>
        </a:p>
      </dgm:t>
    </dgm:pt>
    <dgm:pt modelId="{84522359-E6BE-4CE5-B4FF-37E068865645}" type="parTrans" cxnId="{BA9F770F-95CF-4DA1-8762-4A1AB80BC8CF}">
      <dgm:prSet/>
      <dgm:spPr/>
      <dgm:t>
        <a:bodyPr/>
        <a:lstStyle/>
        <a:p>
          <a:endParaRPr lang="es-CO"/>
        </a:p>
      </dgm:t>
    </dgm:pt>
    <dgm:pt modelId="{120FE76A-3497-4946-A75B-679F040DC648}" type="sibTrans" cxnId="{BA9F770F-95CF-4DA1-8762-4A1AB80BC8CF}">
      <dgm:prSet/>
      <dgm:spPr/>
      <dgm:t>
        <a:bodyPr/>
        <a:lstStyle/>
        <a:p>
          <a:endParaRPr lang="es-CO"/>
        </a:p>
      </dgm:t>
    </dgm:pt>
    <dgm:pt modelId="{6E875F4E-FB0A-4AC3-8D28-B5051BAE125C}">
      <dgm:prSet/>
      <dgm:spPr/>
      <dgm:t>
        <a:bodyPr/>
        <a:lstStyle/>
        <a:p>
          <a:r>
            <a:rPr lang="es-CO" dirty="0"/>
            <a:t>Dr. Oscar Arango Gaviria - Representante UTP en SUEJE</a:t>
          </a:r>
        </a:p>
      </dgm:t>
    </dgm:pt>
    <dgm:pt modelId="{0BA97A72-E596-4A42-904E-752418564CAC}" type="parTrans" cxnId="{180F6CF5-0C11-4D86-AF52-AB60A1842EB5}">
      <dgm:prSet/>
      <dgm:spPr/>
      <dgm:t>
        <a:bodyPr/>
        <a:lstStyle/>
        <a:p>
          <a:endParaRPr lang="es-CO"/>
        </a:p>
      </dgm:t>
    </dgm:pt>
    <dgm:pt modelId="{AD2B2770-6F74-48AE-BB8B-2C75B5F94520}" type="sibTrans" cxnId="{180F6CF5-0C11-4D86-AF52-AB60A1842EB5}">
      <dgm:prSet/>
      <dgm:spPr/>
      <dgm:t>
        <a:bodyPr/>
        <a:lstStyle/>
        <a:p>
          <a:endParaRPr lang="es-CO"/>
        </a:p>
      </dgm:t>
    </dgm:pt>
    <dgm:pt modelId="{81D37015-E501-470E-B3ED-79AC25BC8469}" type="pres">
      <dgm:prSet presAssocID="{69BE6954-00AC-4CEB-966D-977177A9053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F9A708A-2174-42BB-9FD6-2E2B3C13B4EA}" type="pres">
      <dgm:prSet presAssocID="{D0EE48BF-1F9D-4C2F-8797-E9B7150F0326}" presName="composite" presStyleCnt="0"/>
      <dgm:spPr/>
      <dgm:t>
        <a:bodyPr/>
        <a:lstStyle/>
        <a:p>
          <a:endParaRPr lang="es-CO"/>
        </a:p>
      </dgm:t>
    </dgm:pt>
    <dgm:pt modelId="{584F74E8-EB76-4738-BE86-72FD6D19EBCE}" type="pres">
      <dgm:prSet presAssocID="{D0EE48BF-1F9D-4C2F-8797-E9B7150F0326}" presName="imgShp" presStyleLbl="fgImgPlace1" presStyleIdx="0" presStyleCnt="7"/>
      <dgm:spPr>
        <a:blipFill>
          <a:blip xmlns:r="http://schemas.openxmlformats.org/officeDocument/2006/relationships" r:embed="rId1" cstate="print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  <dgm:t>
        <a:bodyPr/>
        <a:lstStyle/>
        <a:p>
          <a:endParaRPr lang="es-CO"/>
        </a:p>
      </dgm:t>
    </dgm:pt>
    <dgm:pt modelId="{FAB9FFDC-9446-4050-8E08-0C957EBC5543}" type="pres">
      <dgm:prSet presAssocID="{D0EE48BF-1F9D-4C2F-8797-E9B7150F0326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A8F8F4E-2D1B-4171-8AB0-E587E2777D12}" type="pres">
      <dgm:prSet presAssocID="{A393FC1C-59A7-4AF8-A84D-46C403E08DC9}" presName="spacing" presStyleCnt="0"/>
      <dgm:spPr/>
      <dgm:t>
        <a:bodyPr/>
        <a:lstStyle/>
        <a:p>
          <a:endParaRPr lang="es-CO"/>
        </a:p>
      </dgm:t>
    </dgm:pt>
    <dgm:pt modelId="{F328E122-A2E9-4923-855A-626DEA11DD1E}" type="pres">
      <dgm:prSet presAssocID="{01C3E5F9-8606-4229-86DE-4016EB7B9D99}" presName="composite" presStyleCnt="0"/>
      <dgm:spPr/>
      <dgm:t>
        <a:bodyPr/>
        <a:lstStyle/>
        <a:p>
          <a:endParaRPr lang="es-CO"/>
        </a:p>
      </dgm:t>
    </dgm:pt>
    <dgm:pt modelId="{9CF44309-846B-4D49-893C-06CA7754FE90}" type="pres">
      <dgm:prSet presAssocID="{01C3E5F9-8606-4229-86DE-4016EB7B9D99}" presName="imgShp" presStyleLbl="fgImgPlace1" presStyleIdx="1" presStyleCnt="7"/>
      <dgm:spPr>
        <a:blipFill>
          <a:blip xmlns:r="http://schemas.openxmlformats.org/officeDocument/2006/relationships" r:embed="rId2" cstate="print">
            <a:duotone>
              <a:schemeClr val="accent1">
                <a:alpha val="90000"/>
                <a:hueOff val="9398"/>
                <a:satOff val="-441"/>
                <a:lumOff val="1883"/>
                <a:alphaOff val="-6667"/>
                <a:shade val="20000"/>
                <a:satMod val="200000"/>
              </a:schemeClr>
              <a:schemeClr val="accent1">
                <a:alpha val="90000"/>
                <a:hueOff val="9398"/>
                <a:satOff val="-441"/>
                <a:lumOff val="1883"/>
                <a:alphaOff val="-6667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s-CO"/>
        </a:p>
      </dgm:t>
    </dgm:pt>
    <dgm:pt modelId="{E5E58EA4-0AF7-426B-BD4A-A64E62B7279F}" type="pres">
      <dgm:prSet presAssocID="{01C3E5F9-8606-4229-86DE-4016EB7B9D99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02B04E7-9BD7-446A-955A-5B2809573B3D}" type="pres">
      <dgm:prSet presAssocID="{FC929617-0B1C-44B5-8DD2-3951821F658D}" presName="spacing" presStyleCnt="0"/>
      <dgm:spPr/>
      <dgm:t>
        <a:bodyPr/>
        <a:lstStyle/>
        <a:p>
          <a:endParaRPr lang="es-CO"/>
        </a:p>
      </dgm:t>
    </dgm:pt>
    <dgm:pt modelId="{EEA77241-F085-4312-AD09-9C3BDB4D3A58}" type="pres">
      <dgm:prSet presAssocID="{4204D106-5276-4957-A710-240073F44693}" presName="composite" presStyleCnt="0"/>
      <dgm:spPr/>
      <dgm:t>
        <a:bodyPr/>
        <a:lstStyle/>
        <a:p>
          <a:endParaRPr lang="es-CO"/>
        </a:p>
      </dgm:t>
    </dgm:pt>
    <dgm:pt modelId="{6E7A2CD6-C622-456B-B14C-79030616102C}" type="pres">
      <dgm:prSet presAssocID="{4204D106-5276-4957-A710-240073F44693}" presName="imgShp" presStyleLbl="fgImgPlace1" presStyleIdx="2" presStyleCnt="7"/>
      <dgm:spPr>
        <a:blipFill>
          <a:blip xmlns:r="http://schemas.openxmlformats.org/officeDocument/2006/relationships" r:embed="rId3" cstate="print">
            <a:duotone>
              <a:schemeClr val="accent1">
                <a:alpha val="90000"/>
                <a:hueOff val="18797"/>
                <a:satOff val="-882"/>
                <a:lumOff val="3766"/>
                <a:alphaOff val="-13333"/>
                <a:shade val="20000"/>
                <a:satMod val="200000"/>
              </a:schemeClr>
              <a:schemeClr val="accent1">
                <a:alpha val="90000"/>
                <a:hueOff val="18797"/>
                <a:satOff val="-882"/>
                <a:lumOff val="3766"/>
                <a:alphaOff val="-13333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s-CO"/>
        </a:p>
      </dgm:t>
    </dgm:pt>
    <dgm:pt modelId="{C25A05AD-1471-4BC9-A2F7-837FCAA9B37E}" type="pres">
      <dgm:prSet presAssocID="{4204D106-5276-4957-A710-240073F44693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ACC88ED-D36E-4B06-B5A2-D22B51B74C1E}" type="pres">
      <dgm:prSet presAssocID="{AA1CD0DE-9B57-4036-9B4B-17564F54C27A}" presName="spacing" presStyleCnt="0"/>
      <dgm:spPr/>
      <dgm:t>
        <a:bodyPr/>
        <a:lstStyle/>
        <a:p>
          <a:endParaRPr lang="es-CO"/>
        </a:p>
      </dgm:t>
    </dgm:pt>
    <dgm:pt modelId="{1BB3B3F3-070D-4DEA-BC67-27B30D15F705}" type="pres">
      <dgm:prSet presAssocID="{593F55B3-E822-4A8A-87F4-D16623A440AF}" presName="composite" presStyleCnt="0"/>
      <dgm:spPr/>
      <dgm:t>
        <a:bodyPr/>
        <a:lstStyle/>
        <a:p>
          <a:endParaRPr lang="es-CO"/>
        </a:p>
      </dgm:t>
    </dgm:pt>
    <dgm:pt modelId="{A26AAF34-23D4-4462-8571-F5A2FC6233E1}" type="pres">
      <dgm:prSet presAssocID="{593F55B3-E822-4A8A-87F4-D16623A440AF}" presName="imgShp" presStyleLbl="fgImgPlace1" presStyleIdx="3" presStyleCnt="7"/>
      <dgm:spPr>
        <a:blipFill>
          <a:blip xmlns:r="http://schemas.openxmlformats.org/officeDocument/2006/relationships" r:embed="rId4" cstate="print">
            <a:duotone>
              <a:schemeClr val="accent1">
                <a:alpha val="90000"/>
                <a:hueOff val="28195"/>
                <a:satOff val="-1322"/>
                <a:lumOff val="5650"/>
                <a:alphaOff val="-20000"/>
                <a:shade val="20000"/>
                <a:satMod val="200000"/>
              </a:schemeClr>
              <a:schemeClr val="accent1">
                <a:alpha val="90000"/>
                <a:hueOff val="28195"/>
                <a:satOff val="-1322"/>
                <a:lumOff val="5650"/>
                <a:alphaOff val="-2000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s-CO"/>
        </a:p>
      </dgm:t>
    </dgm:pt>
    <dgm:pt modelId="{C3DD9886-B318-4196-ADB8-C2DB9F3E636A}" type="pres">
      <dgm:prSet presAssocID="{593F55B3-E822-4A8A-87F4-D16623A440AF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529471F-8980-4DFF-B226-C54626A3E443}" type="pres">
      <dgm:prSet presAssocID="{02686E05-A2F8-4B13-9839-7A8A06CFECFD}" presName="spacing" presStyleCnt="0"/>
      <dgm:spPr/>
      <dgm:t>
        <a:bodyPr/>
        <a:lstStyle/>
        <a:p>
          <a:endParaRPr lang="es-CO"/>
        </a:p>
      </dgm:t>
    </dgm:pt>
    <dgm:pt modelId="{C5D5D91F-4275-4B13-8D81-AAC3C9DE499E}" type="pres">
      <dgm:prSet presAssocID="{02D79C03-9BD2-4BD1-A637-01D7933B82A6}" presName="composite" presStyleCnt="0"/>
      <dgm:spPr/>
      <dgm:t>
        <a:bodyPr/>
        <a:lstStyle/>
        <a:p>
          <a:endParaRPr lang="es-CO"/>
        </a:p>
      </dgm:t>
    </dgm:pt>
    <dgm:pt modelId="{5AEBED8A-8E92-46BE-8A95-29F8ED824D11}" type="pres">
      <dgm:prSet presAssocID="{02D79C03-9BD2-4BD1-A637-01D7933B82A6}" presName="imgShp" presStyleLbl="fgImgPlace1" presStyleIdx="4" presStyleCnt="7"/>
      <dgm:spPr>
        <a:blipFill>
          <a:blip xmlns:r="http://schemas.openxmlformats.org/officeDocument/2006/relationships" r:embed="rId5" cstate="print">
            <a:duotone>
              <a:schemeClr val="accent1">
                <a:alpha val="90000"/>
                <a:hueOff val="37594"/>
                <a:satOff val="-1763"/>
                <a:lumOff val="7533"/>
                <a:alphaOff val="-26667"/>
                <a:shade val="20000"/>
                <a:satMod val="200000"/>
              </a:schemeClr>
              <a:schemeClr val="accent1">
                <a:alpha val="90000"/>
                <a:hueOff val="37594"/>
                <a:satOff val="-1763"/>
                <a:lumOff val="7533"/>
                <a:alphaOff val="-26667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  <dgm:t>
        <a:bodyPr/>
        <a:lstStyle/>
        <a:p>
          <a:endParaRPr lang="es-CO"/>
        </a:p>
      </dgm:t>
    </dgm:pt>
    <dgm:pt modelId="{D25F60CE-E28A-4429-8764-7D0587C3F680}" type="pres">
      <dgm:prSet presAssocID="{02D79C03-9BD2-4BD1-A637-01D7933B82A6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2DB0C4-1120-45B3-B37D-A18A6D2BB251}" type="pres">
      <dgm:prSet presAssocID="{FADD52A9-6EC7-4388-85BA-435866B5E32E}" presName="spacing" presStyleCnt="0"/>
      <dgm:spPr/>
      <dgm:t>
        <a:bodyPr/>
        <a:lstStyle/>
        <a:p>
          <a:endParaRPr lang="es-CO"/>
        </a:p>
      </dgm:t>
    </dgm:pt>
    <dgm:pt modelId="{20F10D40-9490-47D2-B748-FD6FFC8AEE25}" type="pres">
      <dgm:prSet presAssocID="{CA10B74E-6C8C-4D9F-9AA5-A716189D79D5}" presName="composite" presStyleCnt="0"/>
      <dgm:spPr/>
      <dgm:t>
        <a:bodyPr/>
        <a:lstStyle/>
        <a:p>
          <a:endParaRPr lang="es-CO"/>
        </a:p>
      </dgm:t>
    </dgm:pt>
    <dgm:pt modelId="{07885C0D-F81D-4855-95F3-9B32B13542A0}" type="pres">
      <dgm:prSet presAssocID="{CA10B74E-6C8C-4D9F-9AA5-A716189D79D5}" presName="imgShp" presStyleLbl="fgImgPlace1" presStyleIdx="5" presStyleCnt="7"/>
      <dgm:spPr>
        <a:blipFill>
          <a:blip xmlns:r="http://schemas.openxmlformats.org/officeDocument/2006/relationships" r:embed="rId6" cstate="print">
            <a:duotone>
              <a:schemeClr val="accent1">
                <a:alpha val="90000"/>
                <a:hueOff val="46992"/>
                <a:satOff val="-2204"/>
                <a:lumOff val="9416"/>
                <a:alphaOff val="-33333"/>
                <a:shade val="20000"/>
                <a:satMod val="200000"/>
              </a:schemeClr>
              <a:schemeClr val="accent1">
                <a:alpha val="90000"/>
                <a:hueOff val="46992"/>
                <a:satOff val="-2204"/>
                <a:lumOff val="9416"/>
                <a:alphaOff val="-33333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CO"/>
        </a:p>
      </dgm:t>
    </dgm:pt>
    <dgm:pt modelId="{669CAEFA-4AB4-429B-ADD9-87EF8B475D55}" type="pres">
      <dgm:prSet presAssocID="{CA10B74E-6C8C-4D9F-9AA5-A716189D79D5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F37202-61F0-494D-9401-A2F845FCE6AD}" type="pres">
      <dgm:prSet presAssocID="{39087708-90CB-45F4-B7F3-E76EA6F4A68D}" presName="spacing" presStyleCnt="0"/>
      <dgm:spPr/>
      <dgm:t>
        <a:bodyPr/>
        <a:lstStyle/>
        <a:p>
          <a:endParaRPr lang="es-CO"/>
        </a:p>
      </dgm:t>
    </dgm:pt>
    <dgm:pt modelId="{56115CE5-B31B-471A-BFBB-10A570E97FDD}" type="pres">
      <dgm:prSet presAssocID="{A6403C10-2605-4787-B576-2DAAF25EE1E6}" presName="composite" presStyleCnt="0"/>
      <dgm:spPr/>
      <dgm:t>
        <a:bodyPr/>
        <a:lstStyle/>
        <a:p>
          <a:endParaRPr lang="es-CO"/>
        </a:p>
      </dgm:t>
    </dgm:pt>
    <dgm:pt modelId="{2D390721-E5D6-4419-9D65-48CA8306441C}" type="pres">
      <dgm:prSet presAssocID="{A6403C10-2605-4787-B576-2DAAF25EE1E6}" presName="imgShp" presStyleLbl="fgImgPlace1" presStyleIdx="6" presStyleCnt="7"/>
      <dgm:spPr>
        <a:blipFill>
          <a:blip xmlns:r="http://schemas.openxmlformats.org/officeDocument/2006/relationships" r:embed="rId7" cstate="print">
            <a:duotone>
              <a:schemeClr val="accent1">
                <a:alpha val="90000"/>
                <a:hueOff val="56391"/>
                <a:satOff val="-2645"/>
                <a:lumOff val="11299"/>
                <a:alphaOff val="-40000"/>
                <a:shade val="20000"/>
                <a:satMod val="200000"/>
              </a:schemeClr>
              <a:schemeClr val="accent1">
                <a:alpha val="90000"/>
                <a:hueOff val="56391"/>
                <a:satOff val="-2645"/>
                <a:lumOff val="11299"/>
                <a:alphaOff val="-4000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es-CO"/>
        </a:p>
      </dgm:t>
    </dgm:pt>
    <dgm:pt modelId="{6ADBD8B7-A5FF-4BD2-BC8C-75F2CF4EA28D}" type="pres">
      <dgm:prSet presAssocID="{A6403C10-2605-4787-B576-2DAAF25EE1E6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BE5C094-0CA6-4257-8AF2-78A0A8318B90}" srcId="{A6403C10-2605-4787-B576-2DAAF25EE1E6}" destId="{4BC52D5A-B43F-4F57-A024-22B2096F9AF3}" srcOrd="0" destOrd="0" parTransId="{34518666-41E1-497C-9DFA-4A234D0FBB9B}" sibTransId="{5CB69541-9A48-4420-8CF9-2D475CE4A033}"/>
    <dgm:cxn modelId="{D0914C8E-38B6-4ECE-9523-BF60D90616CC}" srcId="{D0EE48BF-1F9D-4C2F-8797-E9B7150F0326}" destId="{3327D5AC-88C4-4A30-9049-11DC2C0C3B30}" srcOrd="0" destOrd="0" parTransId="{91FCAF9A-C72E-4117-9714-7D3B4DC68418}" sibTransId="{66DCF65D-9B98-420A-B80D-10176A183B94}"/>
    <dgm:cxn modelId="{C4DC82D1-53D8-4C3E-B670-1C119ADCFD69}" srcId="{69BE6954-00AC-4CEB-966D-977177A90530}" destId="{01C3E5F9-8606-4229-86DE-4016EB7B9D99}" srcOrd="1" destOrd="0" parTransId="{795ACCD0-5D27-4C5C-AE7A-8239C0970B50}" sibTransId="{FC929617-0B1C-44B5-8DD2-3951821F658D}"/>
    <dgm:cxn modelId="{879CFBE4-7402-47B5-820B-80D1F7415E81}" type="presOf" srcId="{A6403C10-2605-4787-B576-2DAAF25EE1E6}" destId="{6ADBD8B7-A5FF-4BD2-BC8C-75F2CF4EA28D}" srcOrd="0" destOrd="0" presId="urn:microsoft.com/office/officeart/2005/8/layout/vList3"/>
    <dgm:cxn modelId="{180F6CF5-0C11-4D86-AF52-AB60A1842EB5}" srcId="{CA10B74E-6C8C-4D9F-9AA5-A716189D79D5}" destId="{6E875F4E-FB0A-4AC3-8D28-B5051BAE125C}" srcOrd="0" destOrd="0" parTransId="{0BA97A72-E596-4A42-904E-752418564CAC}" sibTransId="{AD2B2770-6F74-48AE-BB8B-2C75B5F94520}"/>
    <dgm:cxn modelId="{B9CA733A-0621-4A62-B842-4AC3E198AACD}" type="presOf" srcId="{55E75B46-3B86-4E4A-BE94-6CC3E14813D6}" destId="{E5E58EA4-0AF7-426B-BD4A-A64E62B7279F}" srcOrd="0" destOrd="1" presId="urn:microsoft.com/office/officeart/2005/8/layout/vList3"/>
    <dgm:cxn modelId="{DAB91F68-5A77-4CE2-8D4B-6D1F0A20C8A4}" srcId="{69BE6954-00AC-4CEB-966D-977177A90530}" destId="{02D79C03-9BD2-4BD1-A637-01D7933B82A6}" srcOrd="4" destOrd="0" parTransId="{16D85AE2-1878-4CC0-931F-348A6F903EB5}" sibTransId="{FADD52A9-6EC7-4388-85BA-435866B5E32E}"/>
    <dgm:cxn modelId="{CC1C7758-8A20-4D7A-BB33-4B67C99CD056}" srcId="{4204D106-5276-4957-A710-240073F44693}" destId="{3D200B0C-26C2-4AA6-A709-69F423728E3D}" srcOrd="0" destOrd="0" parTransId="{57857415-19C7-40D6-82EC-F63DD89FBFCB}" sibTransId="{69BA59F6-68AB-4BEE-8DE4-17A3B6D87ACC}"/>
    <dgm:cxn modelId="{893DFD1F-0211-461D-A320-2F0993A4AEE3}" type="presOf" srcId="{4BC52D5A-B43F-4F57-A024-22B2096F9AF3}" destId="{6ADBD8B7-A5FF-4BD2-BC8C-75F2CF4EA28D}" srcOrd="0" destOrd="1" presId="urn:microsoft.com/office/officeart/2005/8/layout/vList3"/>
    <dgm:cxn modelId="{76F376DC-89AA-4604-847B-50B83360D164}" srcId="{01C3E5F9-8606-4229-86DE-4016EB7B9D99}" destId="{55E75B46-3B86-4E4A-BE94-6CC3E14813D6}" srcOrd="0" destOrd="0" parTransId="{41C32074-FBD0-4F30-9E40-5EB6A1CB7706}" sibTransId="{A536F0FF-CC35-4AB2-8E22-BA71961B21EC}"/>
    <dgm:cxn modelId="{3ABF35C0-B335-4611-B645-608C00A71B14}" type="presOf" srcId="{01C3E5F9-8606-4229-86DE-4016EB7B9D99}" destId="{E5E58EA4-0AF7-426B-BD4A-A64E62B7279F}" srcOrd="0" destOrd="0" presId="urn:microsoft.com/office/officeart/2005/8/layout/vList3"/>
    <dgm:cxn modelId="{8C93BDF1-A422-4516-8652-98ED049C2800}" type="presOf" srcId="{593F55B3-E822-4A8A-87F4-D16623A440AF}" destId="{C3DD9886-B318-4196-ADB8-C2DB9F3E636A}" srcOrd="0" destOrd="0" presId="urn:microsoft.com/office/officeart/2005/8/layout/vList3"/>
    <dgm:cxn modelId="{21FF925D-1D6C-401B-BD92-45A5F546FB35}" srcId="{593F55B3-E822-4A8A-87F4-D16623A440AF}" destId="{8D336B1E-FD79-4D71-A04C-48A79CC4929A}" srcOrd="0" destOrd="0" parTransId="{CCA99712-6B66-4D77-A11F-210B7187CBB0}" sibTransId="{39BAA723-5531-4C8B-BEA5-1540D66F9CE7}"/>
    <dgm:cxn modelId="{A45E228B-9647-4B69-BDB3-939AE38BD738}" srcId="{69BE6954-00AC-4CEB-966D-977177A90530}" destId="{4204D106-5276-4957-A710-240073F44693}" srcOrd="2" destOrd="0" parTransId="{7FAFF756-FCC7-4034-AA28-82E708029C56}" sibTransId="{AA1CD0DE-9B57-4036-9B4B-17564F54C27A}"/>
    <dgm:cxn modelId="{D454F5AF-96EB-4AEF-B5C7-5A0B248997CA}" type="presOf" srcId="{6E875F4E-FB0A-4AC3-8D28-B5051BAE125C}" destId="{669CAEFA-4AB4-429B-ADD9-87EF8B475D55}" srcOrd="0" destOrd="1" presId="urn:microsoft.com/office/officeart/2005/8/layout/vList3"/>
    <dgm:cxn modelId="{64A0ED71-7D61-463E-B4B7-5970D731F4D6}" type="presOf" srcId="{8D336B1E-FD79-4D71-A04C-48A79CC4929A}" destId="{C3DD9886-B318-4196-ADB8-C2DB9F3E636A}" srcOrd="0" destOrd="1" presId="urn:microsoft.com/office/officeart/2005/8/layout/vList3"/>
    <dgm:cxn modelId="{2F9F6298-2A82-4026-9AB9-080B48A8E108}" srcId="{69BE6954-00AC-4CEB-966D-977177A90530}" destId="{D0EE48BF-1F9D-4C2F-8797-E9B7150F0326}" srcOrd="0" destOrd="0" parTransId="{1937E2DB-A137-41E2-B4DB-2B6C5BAA0D65}" sibTransId="{A393FC1C-59A7-4AF8-A84D-46C403E08DC9}"/>
    <dgm:cxn modelId="{867D6724-6D42-45C9-AD35-2FB1038206A9}" srcId="{69BE6954-00AC-4CEB-966D-977177A90530}" destId="{A6403C10-2605-4787-B576-2DAAF25EE1E6}" srcOrd="6" destOrd="0" parTransId="{90EB4469-ADB1-4C1E-9279-341FDB86673A}" sibTransId="{CA6B33F3-7DC2-4968-B1D6-7DCDAB76DED6}"/>
    <dgm:cxn modelId="{E071034D-D879-4101-873A-0BA6CD645C42}" type="presOf" srcId="{CA10B74E-6C8C-4D9F-9AA5-A716189D79D5}" destId="{669CAEFA-4AB4-429B-ADD9-87EF8B475D55}" srcOrd="0" destOrd="0" presId="urn:microsoft.com/office/officeart/2005/8/layout/vList3"/>
    <dgm:cxn modelId="{38821E13-6C52-498C-AB1A-082F83EA2D70}" type="presOf" srcId="{69BE6954-00AC-4CEB-966D-977177A90530}" destId="{81D37015-E501-470E-B3ED-79AC25BC8469}" srcOrd="0" destOrd="0" presId="urn:microsoft.com/office/officeart/2005/8/layout/vList3"/>
    <dgm:cxn modelId="{3DF8C099-83DF-48FA-B131-B4007E04576D}" type="presOf" srcId="{D0EE48BF-1F9D-4C2F-8797-E9B7150F0326}" destId="{FAB9FFDC-9446-4050-8E08-0C957EBC5543}" srcOrd="0" destOrd="0" presId="urn:microsoft.com/office/officeart/2005/8/layout/vList3"/>
    <dgm:cxn modelId="{AB56A641-8103-438C-9BC1-2E736C5B989B}" type="presOf" srcId="{3D200B0C-26C2-4AA6-A709-69F423728E3D}" destId="{C25A05AD-1471-4BC9-A2F7-837FCAA9B37E}" srcOrd="0" destOrd="1" presId="urn:microsoft.com/office/officeart/2005/8/layout/vList3"/>
    <dgm:cxn modelId="{2DBF5992-04CA-4447-9B41-158FCF1B30F9}" srcId="{69BE6954-00AC-4CEB-966D-977177A90530}" destId="{593F55B3-E822-4A8A-87F4-D16623A440AF}" srcOrd="3" destOrd="0" parTransId="{268ED938-0AC8-4D1A-A705-1B414E74FD3C}" sibTransId="{02686E05-A2F8-4B13-9839-7A8A06CFECFD}"/>
    <dgm:cxn modelId="{020A9218-44C2-4853-BA36-BBB461F2697B}" type="presOf" srcId="{4204D106-5276-4957-A710-240073F44693}" destId="{C25A05AD-1471-4BC9-A2F7-837FCAA9B37E}" srcOrd="0" destOrd="0" presId="urn:microsoft.com/office/officeart/2005/8/layout/vList3"/>
    <dgm:cxn modelId="{5E3318F2-1F3A-4C5B-AD11-B62AC5D10EF6}" srcId="{69BE6954-00AC-4CEB-966D-977177A90530}" destId="{CA10B74E-6C8C-4D9F-9AA5-A716189D79D5}" srcOrd="5" destOrd="0" parTransId="{320D6523-672A-4933-A72C-CCC373F288C3}" sibTransId="{39087708-90CB-45F4-B7F3-E76EA6F4A68D}"/>
    <dgm:cxn modelId="{6A5C9937-17C3-4060-B4BC-5278B923FFCB}" type="presOf" srcId="{1CDF2730-B7EA-49EF-B595-C285081E5A72}" destId="{D25F60CE-E28A-4429-8764-7D0587C3F680}" srcOrd="0" destOrd="1" presId="urn:microsoft.com/office/officeart/2005/8/layout/vList3"/>
    <dgm:cxn modelId="{93E4A8AF-D43F-4BA3-A84E-B6A918A87434}" type="presOf" srcId="{02D79C03-9BD2-4BD1-A637-01D7933B82A6}" destId="{D25F60CE-E28A-4429-8764-7D0587C3F680}" srcOrd="0" destOrd="0" presId="urn:microsoft.com/office/officeart/2005/8/layout/vList3"/>
    <dgm:cxn modelId="{BA9F770F-95CF-4DA1-8762-4A1AB80BC8CF}" srcId="{02D79C03-9BD2-4BD1-A637-01D7933B82A6}" destId="{1CDF2730-B7EA-49EF-B595-C285081E5A72}" srcOrd="0" destOrd="0" parTransId="{84522359-E6BE-4CE5-B4FF-37E068865645}" sibTransId="{120FE76A-3497-4946-A75B-679F040DC648}"/>
    <dgm:cxn modelId="{2FF09B6D-DBDB-4A1E-8A2A-0FC4F3B195FD}" type="presOf" srcId="{3327D5AC-88C4-4A30-9049-11DC2C0C3B30}" destId="{FAB9FFDC-9446-4050-8E08-0C957EBC5543}" srcOrd="0" destOrd="1" presId="urn:microsoft.com/office/officeart/2005/8/layout/vList3"/>
    <dgm:cxn modelId="{CB70582A-5E9A-4431-B6F5-CC52C23209A3}" type="presParOf" srcId="{81D37015-E501-470E-B3ED-79AC25BC8469}" destId="{6F9A708A-2174-42BB-9FD6-2E2B3C13B4EA}" srcOrd="0" destOrd="0" presId="urn:microsoft.com/office/officeart/2005/8/layout/vList3"/>
    <dgm:cxn modelId="{F13866C9-A369-4338-8F3C-72F8A90F50EE}" type="presParOf" srcId="{6F9A708A-2174-42BB-9FD6-2E2B3C13B4EA}" destId="{584F74E8-EB76-4738-BE86-72FD6D19EBCE}" srcOrd="0" destOrd="0" presId="urn:microsoft.com/office/officeart/2005/8/layout/vList3"/>
    <dgm:cxn modelId="{59327E72-0186-438D-B5C2-B35032BB3B88}" type="presParOf" srcId="{6F9A708A-2174-42BB-9FD6-2E2B3C13B4EA}" destId="{FAB9FFDC-9446-4050-8E08-0C957EBC5543}" srcOrd="1" destOrd="0" presId="urn:microsoft.com/office/officeart/2005/8/layout/vList3"/>
    <dgm:cxn modelId="{B84A13B6-6105-4FB4-922C-EB542F2AF8F3}" type="presParOf" srcId="{81D37015-E501-470E-B3ED-79AC25BC8469}" destId="{0A8F8F4E-2D1B-4171-8AB0-E587E2777D12}" srcOrd="1" destOrd="0" presId="urn:microsoft.com/office/officeart/2005/8/layout/vList3"/>
    <dgm:cxn modelId="{BF60ED8F-95AA-4124-9248-28215D96E679}" type="presParOf" srcId="{81D37015-E501-470E-B3ED-79AC25BC8469}" destId="{F328E122-A2E9-4923-855A-626DEA11DD1E}" srcOrd="2" destOrd="0" presId="urn:microsoft.com/office/officeart/2005/8/layout/vList3"/>
    <dgm:cxn modelId="{45F6B1D0-5338-42D2-BE20-6C3CD4A8A5EA}" type="presParOf" srcId="{F328E122-A2E9-4923-855A-626DEA11DD1E}" destId="{9CF44309-846B-4D49-893C-06CA7754FE90}" srcOrd="0" destOrd="0" presId="urn:microsoft.com/office/officeart/2005/8/layout/vList3"/>
    <dgm:cxn modelId="{E4FDF3CD-00DD-4605-93DC-6B4E1A3C22C0}" type="presParOf" srcId="{F328E122-A2E9-4923-855A-626DEA11DD1E}" destId="{E5E58EA4-0AF7-426B-BD4A-A64E62B7279F}" srcOrd="1" destOrd="0" presId="urn:microsoft.com/office/officeart/2005/8/layout/vList3"/>
    <dgm:cxn modelId="{1A02EDFB-D396-4A97-B683-C0018CEA10AA}" type="presParOf" srcId="{81D37015-E501-470E-B3ED-79AC25BC8469}" destId="{F02B04E7-9BD7-446A-955A-5B2809573B3D}" srcOrd="3" destOrd="0" presId="urn:microsoft.com/office/officeart/2005/8/layout/vList3"/>
    <dgm:cxn modelId="{EC74B2C0-0F21-4F55-B7FE-058009809E17}" type="presParOf" srcId="{81D37015-E501-470E-B3ED-79AC25BC8469}" destId="{EEA77241-F085-4312-AD09-9C3BDB4D3A58}" srcOrd="4" destOrd="0" presId="urn:microsoft.com/office/officeart/2005/8/layout/vList3"/>
    <dgm:cxn modelId="{02E78E43-93F1-4536-83D6-3DB2C887E882}" type="presParOf" srcId="{EEA77241-F085-4312-AD09-9C3BDB4D3A58}" destId="{6E7A2CD6-C622-456B-B14C-79030616102C}" srcOrd="0" destOrd="0" presId="urn:microsoft.com/office/officeart/2005/8/layout/vList3"/>
    <dgm:cxn modelId="{0711D237-FC91-4DA4-B821-BC13335FD388}" type="presParOf" srcId="{EEA77241-F085-4312-AD09-9C3BDB4D3A58}" destId="{C25A05AD-1471-4BC9-A2F7-837FCAA9B37E}" srcOrd="1" destOrd="0" presId="urn:microsoft.com/office/officeart/2005/8/layout/vList3"/>
    <dgm:cxn modelId="{D7A9DA18-D8FD-43B2-BFCB-EDA6D14A91D7}" type="presParOf" srcId="{81D37015-E501-470E-B3ED-79AC25BC8469}" destId="{6ACC88ED-D36E-4B06-B5A2-D22B51B74C1E}" srcOrd="5" destOrd="0" presId="urn:microsoft.com/office/officeart/2005/8/layout/vList3"/>
    <dgm:cxn modelId="{6F312635-DCAF-49FB-915F-FB00FB1451D8}" type="presParOf" srcId="{81D37015-E501-470E-B3ED-79AC25BC8469}" destId="{1BB3B3F3-070D-4DEA-BC67-27B30D15F705}" srcOrd="6" destOrd="0" presId="urn:microsoft.com/office/officeart/2005/8/layout/vList3"/>
    <dgm:cxn modelId="{6D4DA9D8-24F9-4FAD-8A73-509CF2DC1670}" type="presParOf" srcId="{1BB3B3F3-070D-4DEA-BC67-27B30D15F705}" destId="{A26AAF34-23D4-4462-8571-F5A2FC6233E1}" srcOrd="0" destOrd="0" presId="urn:microsoft.com/office/officeart/2005/8/layout/vList3"/>
    <dgm:cxn modelId="{A7B88134-D319-4BCB-ABC4-49E88EA6126C}" type="presParOf" srcId="{1BB3B3F3-070D-4DEA-BC67-27B30D15F705}" destId="{C3DD9886-B318-4196-ADB8-C2DB9F3E636A}" srcOrd="1" destOrd="0" presId="urn:microsoft.com/office/officeart/2005/8/layout/vList3"/>
    <dgm:cxn modelId="{E3C6ADF4-3FD2-4909-93B0-C587A3DC0348}" type="presParOf" srcId="{81D37015-E501-470E-B3ED-79AC25BC8469}" destId="{0529471F-8980-4DFF-B226-C54626A3E443}" srcOrd="7" destOrd="0" presId="urn:microsoft.com/office/officeart/2005/8/layout/vList3"/>
    <dgm:cxn modelId="{88F04993-9A69-488A-9BDC-10F59AF7606A}" type="presParOf" srcId="{81D37015-E501-470E-B3ED-79AC25BC8469}" destId="{C5D5D91F-4275-4B13-8D81-AAC3C9DE499E}" srcOrd="8" destOrd="0" presId="urn:microsoft.com/office/officeart/2005/8/layout/vList3"/>
    <dgm:cxn modelId="{59305D5C-6026-4CA2-9CE4-F7AE5CE2B7EB}" type="presParOf" srcId="{C5D5D91F-4275-4B13-8D81-AAC3C9DE499E}" destId="{5AEBED8A-8E92-46BE-8A95-29F8ED824D11}" srcOrd="0" destOrd="0" presId="urn:microsoft.com/office/officeart/2005/8/layout/vList3"/>
    <dgm:cxn modelId="{D358F013-7FD1-485C-B943-A896DA8F9B2A}" type="presParOf" srcId="{C5D5D91F-4275-4B13-8D81-AAC3C9DE499E}" destId="{D25F60CE-E28A-4429-8764-7D0587C3F680}" srcOrd="1" destOrd="0" presId="urn:microsoft.com/office/officeart/2005/8/layout/vList3"/>
    <dgm:cxn modelId="{E07CBE92-BC08-4915-85DD-20679790CDF1}" type="presParOf" srcId="{81D37015-E501-470E-B3ED-79AC25BC8469}" destId="{D02DB0C4-1120-45B3-B37D-A18A6D2BB251}" srcOrd="9" destOrd="0" presId="urn:microsoft.com/office/officeart/2005/8/layout/vList3"/>
    <dgm:cxn modelId="{F4241FB1-2084-43AD-B3E9-E7E80E556DCB}" type="presParOf" srcId="{81D37015-E501-470E-B3ED-79AC25BC8469}" destId="{20F10D40-9490-47D2-B748-FD6FFC8AEE25}" srcOrd="10" destOrd="0" presId="urn:microsoft.com/office/officeart/2005/8/layout/vList3"/>
    <dgm:cxn modelId="{AFEBAB3E-EAD9-43F2-B39F-AD54201E9FB4}" type="presParOf" srcId="{20F10D40-9490-47D2-B748-FD6FFC8AEE25}" destId="{07885C0D-F81D-4855-95F3-9B32B13542A0}" srcOrd="0" destOrd="0" presId="urn:microsoft.com/office/officeart/2005/8/layout/vList3"/>
    <dgm:cxn modelId="{64C2AD11-FDB4-4B0F-9D75-A7801B5D8761}" type="presParOf" srcId="{20F10D40-9490-47D2-B748-FD6FFC8AEE25}" destId="{669CAEFA-4AB4-429B-ADD9-87EF8B475D55}" srcOrd="1" destOrd="0" presId="urn:microsoft.com/office/officeart/2005/8/layout/vList3"/>
    <dgm:cxn modelId="{2FD173B2-AE33-405F-B922-6F13D6835808}" type="presParOf" srcId="{81D37015-E501-470E-B3ED-79AC25BC8469}" destId="{04F37202-61F0-494D-9401-A2F845FCE6AD}" srcOrd="11" destOrd="0" presId="urn:microsoft.com/office/officeart/2005/8/layout/vList3"/>
    <dgm:cxn modelId="{60EA54B3-CB29-49B3-AEF0-8F9E59578A68}" type="presParOf" srcId="{81D37015-E501-470E-B3ED-79AC25BC8469}" destId="{56115CE5-B31B-471A-BFBB-10A570E97FDD}" srcOrd="12" destOrd="0" presId="urn:microsoft.com/office/officeart/2005/8/layout/vList3"/>
    <dgm:cxn modelId="{EC7D05F8-F392-4367-B0CB-3FC8F2D6963A}" type="presParOf" srcId="{56115CE5-B31B-471A-BFBB-10A570E97FDD}" destId="{2D390721-E5D6-4419-9D65-48CA8306441C}" srcOrd="0" destOrd="0" presId="urn:microsoft.com/office/officeart/2005/8/layout/vList3"/>
    <dgm:cxn modelId="{C13A4BAA-A37A-4734-8029-6B66670D0DB3}" type="presParOf" srcId="{56115CE5-B31B-471A-BFBB-10A570E97FDD}" destId="{6ADBD8B7-A5FF-4BD2-BC8C-75F2CF4EA2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4F347-E206-46C1-BC76-FF30613F7564}" type="doc">
      <dgm:prSet loTypeId="urn:microsoft.com/office/officeart/2005/8/layout/radial6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BCC2334F-11FD-40DB-80D2-8AE14F19A8FB}">
      <dgm:prSet phldrT="[Texto]" custT="1"/>
      <dgm:spPr/>
      <dgm:t>
        <a:bodyPr/>
        <a:lstStyle/>
        <a:p>
          <a:r>
            <a:rPr lang="es-CO" sz="1600" dirty="0" smtClean="0">
              <a:latin typeface="+mj-lt"/>
            </a:rPr>
            <a:t>Retos Estratégicos</a:t>
          </a:r>
          <a:endParaRPr lang="es-CO" sz="1600" dirty="0">
            <a:latin typeface="+mj-lt"/>
          </a:endParaRPr>
        </a:p>
      </dgm:t>
    </dgm:pt>
    <dgm:pt modelId="{F8FEFB51-4584-47E6-A8EC-53BF089702B9}" type="parTrans" cxnId="{58D02F4D-55B5-402C-BE0D-3A6DB2CC7301}">
      <dgm:prSet/>
      <dgm:spPr/>
      <dgm:t>
        <a:bodyPr/>
        <a:lstStyle/>
        <a:p>
          <a:endParaRPr lang="es-CO" sz="1800">
            <a:latin typeface="+mj-lt"/>
          </a:endParaRPr>
        </a:p>
      </dgm:t>
    </dgm:pt>
    <dgm:pt modelId="{8159A3AC-CEE0-480B-905A-BAA46371C9B4}" type="sibTrans" cxnId="{58D02F4D-55B5-402C-BE0D-3A6DB2CC7301}">
      <dgm:prSet/>
      <dgm:spPr/>
      <dgm:t>
        <a:bodyPr/>
        <a:lstStyle/>
        <a:p>
          <a:endParaRPr lang="es-CO" sz="1800">
            <a:latin typeface="+mj-lt"/>
          </a:endParaRPr>
        </a:p>
      </dgm:t>
    </dgm:pt>
    <dgm:pt modelId="{7DE0A876-0EA6-4883-99A3-6DF5C4BC5981}">
      <dgm:prSet phldrT="[Texto]" custT="1"/>
      <dgm:spPr/>
      <dgm:t>
        <a:bodyPr/>
        <a:lstStyle/>
        <a:p>
          <a:r>
            <a:rPr lang="es-CO" sz="1200" dirty="0" smtClean="0">
              <a:latin typeface="+mj-lt"/>
            </a:rPr>
            <a:t>Calidad y pertinencia con dialogo y participación</a:t>
          </a:r>
          <a:endParaRPr lang="es-CO" sz="1200" dirty="0">
            <a:latin typeface="+mj-lt"/>
          </a:endParaRPr>
        </a:p>
      </dgm:t>
    </dgm:pt>
    <dgm:pt modelId="{12405376-C7D3-416F-A272-EA43BB44974D}" type="parTrans" cxnId="{C3D2E77A-0CC3-4D3C-9FC0-AE814EE92F41}">
      <dgm:prSet/>
      <dgm:spPr/>
      <dgm:t>
        <a:bodyPr/>
        <a:lstStyle/>
        <a:p>
          <a:endParaRPr lang="es-CO" sz="1800">
            <a:latin typeface="+mj-lt"/>
          </a:endParaRPr>
        </a:p>
      </dgm:t>
    </dgm:pt>
    <dgm:pt modelId="{541B270C-973C-4CE6-892C-9D88CAEA51E2}" type="sibTrans" cxnId="{C3D2E77A-0CC3-4D3C-9FC0-AE814EE92F41}">
      <dgm:prSet/>
      <dgm:spPr/>
      <dgm:t>
        <a:bodyPr/>
        <a:lstStyle/>
        <a:p>
          <a:endParaRPr lang="es-CO" sz="1800">
            <a:latin typeface="+mj-lt"/>
          </a:endParaRPr>
        </a:p>
      </dgm:t>
    </dgm:pt>
    <dgm:pt modelId="{3A647C75-E1FD-48F0-BE92-5F0489321DA4}">
      <dgm:prSet phldrT="[Texto]" custT="1"/>
      <dgm:spPr/>
      <dgm:t>
        <a:bodyPr/>
        <a:lstStyle/>
        <a:p>
          <a:r>
            <a:rPr lang="es-CO" sz="1100" dirty="0" smtClean="0">
              <a:latin typeface="+mj-lt"/>
            </a:rPr>
            <a:t>Investigación y extensión de calidad con proyección social</a:t>
          </a:r>
        </a:p>
      </dgm:t>
    </dgm:pt>
    <dgm:pt modelId="{EF9D55E1-CE7C-464C-95A7-F2CBD0432EBF}" type="parTrans" cxnId="{51EAE326-2404-421C-9B81-D1DB0F9D8070}">
      <dgm:prSet/>
      <dgm:spPr/>
      <dgm:t>
        <a:bodyPr/>
        <a:lstStyle/>
        <a:p>
          <a:endParaRPr lang="es-CO" sz="1800">
            <a:latin typeface="+mj-lt"/>
          </a:endParaRPr>
        </a:p>
      </dgm:t>
    </dgm:pt>
    <dgm:pt modelId="{D489A202-E5E8-4260-A070-B7E351DDF211}" type="sibTrans" cxnId="{51EAE326-2404-421C-9B81-D1DB0F9D8070}">
      <dgm:prSet/>
      <dgm:spPr/>
      <dgm:t>
        <a:bodyPr/>
        <a:lstStyle/>
        <a:p>
          <a:endParaRPr lang="es-CO" sz="1800">
            <a:latin typeface="+mj-lt"/>
          </a:endParaRPr>
        </a:p>
      </dgm:t>
    </dgm:pt>
    <dgm:pt modelId="{19F0E3DA-F7E9-454D-9E22-69A8CEA72BDF}">
      <dgm:prSet phldrT="[Texto]" custT="1"/>
      <dgm:spPr/>
      <dgm:t>
        <a:bodyPr/>
        <a:lstStyle/>
        <a:p>
          <a:r>
            <a:rPr lang="es-CO" sz="1200" dirty="0" smtClean="0">
              <a:latin typeface="+mj-lt"/>
            </a:rPr>
            <a:t>Comunidad universitaria y bienestar</a:t>
          </a:r>
          <a:endParaRPr lang="es-CO" sz="1200" dirty="0">
            <a:latin typeface="+mj-lt"/>
          </a:endParaRPr>
        </a:p>
      </dgm:t>
    </dgm:pt>
    <dgm:pt modelId="{39735B72-BC84-4E58-BD9A-AD32B2CB2E5A}" type="parTrans" cxnId="{999852E7-66F0-4A09-AFD4-14FCDA493E0D}">
      <dgm:prSet/>
      <dgm:spPr/>
      <dgm:t>
        <a:bodyPr/>
        <a:lstStyle/>
        <a:p>
          <a:endParaRPr lang="es-CO" sz="1800">
            <a:latin typeface="+mj-lt"/>
          </a:endParaRPr>
        </a:p>
      </dgm:t>
    </dgm:pt>
    <dgm:pt modelId="{CF725AE7-B77E-4006-B9A4-D2658F293526}" type="sibTrans" cxnId="{999852E7-66F0-4A09-AFD4-14FCDA493E0D}">
      <dgm:prSet/>
      <dgm:spPr/>
      <dgm:t>
        <a:bodyPr/>
        <a:lstStyle/>
        <a:p>
          <a:endParaRPr lang="es-CO" sz="1800">
            <a:latin typeface="+mj-lt"/>
          </a:endParaRPr>
        </a:p>
      </dgm:t>
    </dgm:pt>
    <dgm:pt modelId="{0F2C803E-9AF9-4920-B1FA-F47F5C1BDB40}">
      <dgm:prSet phldrT="[Texto]" custT="1"/>
      <dgm:spPr/>
      <dgm:t>
        <a:bodyPr/>
        <a:lstStyle/>
        <a:p>
          <a:r>
            <a:rPr lang="es-CO" sz="1200" dirty="0" smtClean="0">
              <a:latin typeface="+mj-lt"/>
            </a:rPr>
            <a:t>Desarrollo Institucional</a:t>
          </a:r>
          <a:endParaRPr lang="es-CO" sz="1200" dirty="0">
            <a:latin typeface="+mj-lt"/>
          </a:endParaRPr>
        </a:p>
      </dgm:t>
    </dgm:pt>
    <dgm:pt modelId="{4AB0E3F8-011C-455A-B437-D1635F5CC41F}" type="parTrans" cxnId="{970BACE1-5DCD-4C3C-AA8C-239B21A275E4}">
      <dgm:prSet/>
      <dgm:spPr/>
      <dgm:t>
        <a:bodyPr/>
        <a:lstStyle/>
        <a:p>
          <a:endParaRPr lang="es-CO" sz="1800">
            <a:latin typeface="+mj-lt"/>
          </a:endParaRPr>
        </a:p>
      </dgm:t>
    </dgm:pt>
    <dgm:pt modelId="{A4B004AE-8E1E-42D9-8F55-17E0D0C2DD28}" type="sibTrans" cxnId="{970BACE1-5DCD-4C3C-AA8C-239B21A275E4}">
      <dgm:prSet/>
      <dgm:spPr/>
      <dgm:t>
        <a:bodyPr/>
        <a:lstStyle/>
        <a:p>
          <a:endParaRPr lang="es-CO" sz="1800">
            <a:latin typeface="+mj-lt"/>
          </a:endParaRPr>
        </a:p>
      </dgm:t>
    </dgm:pt>
    <dgm:pt modelId="{39111268-A9B7-45F0-98C6-732B19E284DC}">
      <dgm:prSet phldrT="[Texto]" custT="1"/>
      <dgm:spPr/>
      <dgm:t>
        <a:bodyPr/>
        <a:lstStyle/>
        <a:p>
          <a:r>
            <a:rPr lang="es-CO" sz="1200" dirty="0" smtClean="0">
              <a:latin typeface="+mj-lt"/>
            </a:rPr>
            <a:t>Los Egresados como parte activa de la comunidad académica</a:t>
          </a:r>
          <a:endParaRPr lang="es-CO" sz="1200" dirty="0">
            <a:latin typeface="+mj-lt"/>
          </a:endParaRPr>
        </a:p>
      </dgm:t>
    </dgm:pt>
    <dgm:pt modelId="{ADF1A266-194D-4ACD-91DF-47183977966E}" type="parTrans" cxnId="{1E9320B9-6988-4591-86A7-7BD0838B5111}">
      <dgm:prSet/>
      <dgm:spPr/>
      <dgm:t>
        <a:bodyPr/>
        <a:lstStyle/>
        <a:p>
          <a:endParaRPr lang="es-CO"/>
        </a:p>
      </dgm:t>
    </dgm:pt>
    <dgm:pt modelId="{254923FC-E7EF-4013-B929-D4D1A26985C9}" type="sibTrans" cxnId="{1E9320B9-6988-4591-86A7-7BD0838B5111}">
      <dgm:prSet/>
      <dgm:spPr/>
      <dgm:t>
        <a:bodyPr/>
        <a:lstStyle/>
        <a:p>
          <a:endParaRPr lang="es-CO"/>
        </a:p>
      </dgm:t>
    </dgm:pt>
    <dgm:pt modelId="{DAD0A3AC-895B-4E15-A7E8-30B262FA9537}" type="pres">
      <dgm:prSet presAssocID="{A774F347-E206-46C1-BC76-FF30613F75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DE8F8AA-EF18-4617-BC68-8C4F7F377F9E}" type="pres">
      <dgm:prSet presAssocID="{BCC2334F-11FD-40DB-80D2-8AE14F19A8FB}" presName="centerShape" presStyleLbl="node0" presStyleIdx="0" presStyleCnt="1"/>
      <dgm:spPr/>
      <dgm:t>
        <a:bodyPr/>
        <a:lstStyle/>
        <a:p>
          <a:endParaRPr lang="es-CO"/>
        </a:p>
      </dgm:t>
    </dgm:pt>
    <dgm:pt modelId="{175D8608-5F70-4337-B0D8-6DF8B7A71583}" type="pres">
      <dgm:prSet presAssocID="{39111268-A9B7-45F0-98C6-732B19E284DC}" presName="node" presStyleLbl="node1" presStyleIdx="0" presStyleCnt="5" custScaleX="125362" custScaleY="1253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E48FEC-DD0D-4C43-97D8-293E8922B209}" type="pres">
      <dgm:prSet presAssocID="{39111268-A9B7-45F0-98C6-732B19E284DC}" presName="dummy" presStyleCnt="0"/>
      <dgm:spPr/>
    </dgm:pt>
    <dgm:pt modelId="{7513EBA7-B1BA-4D05-9593-D627D503AE93}" type="pres">
      <dgm:prSet presAssocID="{254923FC-E7EF-4013-B929-D4D1A26985C9}" presName="sibTrans" presStyleLbl="sibTrans2D1" presStyleIdx="0" presStyleCnt="5"/>
      <dgm:spPr/>
      <dgm:t>
        <a:bodyPr/>
        <a:lstStyle/>
        <a:p>
          <a:endParaRPr lang="es-CO"/>
        </a:p>
      </dgm:t>
    </dgm:pt>
    <dgm:pt modelId="{66497F32-E87D-4ECD-9E98-E208E6EDD57F}" type="pres">
      <dgm:prSet presAssocID="{7DE0A876-0EA6-4883-99A3-6DF5C4BC5981}" presName="node" presStyleLbl="node1" presStyleIdx="1" presStyleCnt="5" custScaleX="126917" custScaleY="1269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2CA0B5-EB8A-4D34-85E6-7D2F7BAAC359}" type="pres">
      <dgm:prSet presAssocID="{7DE0A876-0EA6-4883-99A3-6DF5C4BC5981}" presName="dummy" presStyleCnt="0"/>
      <dgm:spPr/>
      <dgm:t>
        <a:bodyPr/>
        <a:lstStyle/>
        <a:p>
          <a:endParaRPr lang="es-CO"/>
        </a:p>
      </dgm:t>
    </dgm:pt>
    <dgm:pt modelId="{314E3D25-A5AA-4907-A1E0-44A5F8A8CC0E}" type="pres">
      <dgm:prSet presAssocID="{541B270C-973C-4CE6-892C-9D88CAEA51E2}" presName="sibTrans" presStyleLbl="sibTrans2D1" presStyleIdx="1" presStyleCnt="5"/>
      <dgm:spPr/>
      <dgm:t>
        <a:bodyPr/>
        <a:lstStyle/>
        <a:p>
          <a:endParaRPr lang="es-CO"/>
        </a:p>
      </dgm:t>
    </dgm:pt>
    <dgm:pt modelId="{81D2AB20-A9BC-4001-BAF2-02DC3B944E6D}" type="pres">
      <dgm:prSet presAssocID="{3A647C75-E1FD-48F0-BE92-5F0489321DA4}" presName="node" presStyleLbl="node1" presStyleIdx="2" presStyleCnt="5" custScaleX="123691" custScaleY="12369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9B2D98E-F01E-4D0A-B08A-AE31677834D5}" type="pres">
      <dgm:prSet presAssocID="{3A647C75-E1FD-48F0-BE92-5F0489321DA4}" presName="dummy" presStyleCnt="0"/>
      <dgm:spPr/>
      <dgm:t>
        <a:bodyPr/>
        <a:lstStyle/>
        <a:p>
          <a:endParaRPr lang="es-CO"/>
        </a:p>
      </dgm:t>
    </dgm:pt>
    <dgm:pt modelId="{04103D65-2E9F-4BC9-B4E0-A0BDA718D3CF}" type="pres">
      <dgm:prSet presAssocID="{D489A202-E5E8-4260-A070-B7E351DDF211}" presName="sibTrans" presStyleLbl="sibTrans2D1" presStyleIdx="2" presStyleCnt="5"/>
      <dgm:spPr/>
      <dgm:t>
        <a:bodyPr/>
        <a:lstStyle/>
        <a:p>
          <a:endParaRPr lang="es-CO"/>
        </a:p>
      </dgm:t>
    </dgm:pt>
    <dgm:pt modelId="{70A84246-8DF4-4F11-908D-40D907C241DE}" type="pres">
      <dgm:prSet presAssocID="{19F0E3DA-F7E9-454D-9E22-69A8CEA72BDF}" presName="node" presStyleLbl="node1" presStyleIdx="3" presStyleCnt="5" custScaleX="120319" custScaleY="12031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CA7843B-8F3A-43FE-81BC-6BABD37D9597}" type="pres">
      <dgm:prSet presAssocID="{19F0E3DA-F7E9-454D-9E22-69A8CEA72BDF}" presName="dummy" presStyleCnt="0"/>
      <dgm:spPr/>
      <dgm:t>
        <a:bodyPr/>
        <a:lstStyle/>
        <a:p>
          <a:endParaRPr lang="es-CO"/>
        </a:p>
      </dgm:t>
    </dgm:pt>
    <dgm:pt modelId="{C3F94FB8-2F79-4CC0-AD1D-AB1AD0977CF7}" type="pres">
      <dgm:prSet presAssocID="{CF725AE7-B77E-4006-B9A4-D2658F293526}" presName="sibTrans" presStyleLbl="sibTrans2D1" presStyleIdx="3" presStyleCnt="5"/>
      <dgm:spPr/>
      <dgm:t>
        <a:bodyPr/>
        <a:lstStyle/>
        <a:p>
          <a:endParaRPr lang="es-CO"/>
        </a:p>
      </dgm:t>
    </dgm:pt>
    <dgm:pt modelId="{E5E9E36C-9F08-4566-97CF-5F291162EC4A}" type="pres">
      <dgm:prSet presAssocID="{0F2C803E-9AF9-4920-B1FA-F47F5C1BDB40}" presName="node" presStyleLbl="node1" presStyleIdx="4" presStyleCnt="5" custScaleX="120690" custScaleY="12069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DD3786D-667E-4671-9B58-7EC386ADA099}" type="pres">
      <dgm:prSet presAssocID="{0F2C803E-9AF9-4920-B1FA-F47F5C1BDB40}" presName="dummy" presStyleCnt="0"/>
      <dgm:spPr/>
      <dgm:t>
        <a:bodyPr/>
        <a:lstStyle/>
        <a:p>
          <a:endParaRPr lang="es-CO"/>
        </a:p>
      </dgm:t>
    </dgm:pt>
    <dgm:pt modelId="{869FE3F7-85ED-4C4A-909C-F68B0D93EB05}" type="pres">
      <dgm:prSet presAssocID="{A4B004AE-8E1E-42D9-8F55-17E0D0C2DD28}" presName="sibTrans" presStyleLbl="sibTrans2D1" presStyleIdx="4" presStyleCnt="5"/>
      <dgm:spPr/>
      <dgm:t>
        <a:bodyPr/>
        <a:lstStyle/>
        <a:p>
          <a:endParaRPr lang="es-CO"/>
        </a:p>
      </dgm:t>
    </dgm:pt>
  </dgm:ptLst>
  <dgm:cxnLst>
    <dgm:cxn modelId="{737078C4-3894-415D-9094-0EA9C66D9C5F}" type="presOf" srcId="{0F2C803E-9AF9-4920-B1FA-F47F5C1BDB40}" destId="{E5E9E36C-9F08-4566-97CF-5F291162EC4A}" srcOrd="0" destOrd="0" presId="urn:microsoft.com/office/officeart/2005/8/layout/radial6"/>
    <dgm:cxn modelId="{51EAE326-2404-421C-9B81-D1DB0F9D8070}" srcId="{BCC2334F-11FD-40DB-80D2-8AE14F19A8FB}" destId="{3A647C75-E1FD-48F0-BE92-5F0489321DA4}" srcOrd="2" destOrd="0" parTransId="{EF9D55E1-CE7C-464C-95A7-F2CBD0432EBF}" sibTransId="{D489A202-E5E8-4260-A070-B7E351DDF211}"/>
    <dgm:cxn modelId="{C5910CCC-904A-4C62-AF1A-88D37F15758B}" type="presOf" srcId="{39111268-A9B7-45F0-98C6-732B19E284DC}" destId="{175D8608-5F70-4337-B0D8-6DF8B7A71583}" srcOrd="0" destOrd="0" presId="urn:microsoft.com/office/officeart/2005/8/layout/radial6"/>
    <dgm:cxn modelId="{C1D7D2CC-8A2E-4F80-ACEA-145085351D32}" type="presOf" srcId="{541B270C-973C-4CE6-892C-9D88CAEA51E2}" destId="{314E3D25-A5AA-4907-A1E0-44A5F8A8CC0E}" srcOrd="0" destOrd="0" presId="urn:microsoft.com/office/officeart/2005/8/layout/radial6"/>
    <dgm:cxn modelId="{E32A2689-1702-472D-89CC-07E6A4ACB671}" type="presOf" srcId="{19F0E3DA-F7E9-454D-9E22-69A8CEA72BDF}" destId="{70A84246-8DF4-4F11-908D-40D907C241DE}" srcOrd="0" destOrd="0" presId="urn:microsoft.com/office/officeart/2005/8/layout/radial6"/>
    <dgm:cxn modelId="{37D40D61-F59C-446C-AEFD-E594C1217BDE}" type="presOf" srcId="{A774F347-E206-46C1-BC76-FF30613F7564}" destId="{DAD0A3AC-895B-4E15-A7E8-30B262FA9537}" srcOrd="0" destOrd="0" presId="urn:microsoft.com/office/officeart/2005/8/layout/radial6"/>
    <dgm:cxn modelId="{970BACE1-5DCD-4C3C-AA8C-239B21A275E4}" srcId="{BCC2334F-11FD-40DB-80D2-8AE14F19A8FB}" destId="{0F2C803E-9AF9-4920-B1FA-F47F5C1BDB40}" srcOrd="4" destOrd="0" parTransId="{4AB0E3F8-011C-455A-B437-D1635F5CC41F}" sibTransId="{A4B004AE-8E1E-42D9-8F55-17E0D0C2DD28}"/>
    <dgm:cxn modelId="{999852E7-66F0-4A09-AFD4-14FCDA493E0D}" srcId="{BCC2334F-11FD-40DB-80D2-8AE14F19A8FB}" destId="{19F0E3DA-F7E9-454D-9E22-69A8CEA72BDF}" srcOrd="3" destOrd="0" parTransId="{39735B72-BC84-4E58-BD9A-AD32B2CB2E5A}" sibTransId="{CF725AE7-B77E-4006-B9A4-D2658F293526}"/>
    <dgm:cxn modelId="{C3D2E77A-0CC3-4D3C-9FC0-AE814EE92F41}" srcId="{BCC2334F-11FD-40DB-80D2-8AE14F19A8FB}" destId="{7DE0A876-0EA6-4883-99A3-6DF5C4BC5981}" srcOrd="1" destOrd="0" parTransId="{12405376-C7D3-416F-A272-EA43BB44974D}" sibTransId="{541B270C-973C-4CE6-892C-9D88CAEA51E2}"/>
    <dgm:cxn modelId="{DADB49D4-FC16-46EA-97BB-5C27D3ED934C}" type="presOf" srcId="{BCC2334F-11FD-40DB-80D2-8AE14F19A8FB}" destId="{8DE8F8AA-EF18-4617-BC68-8C4F7F377F9E}" srcOrd="0" destOrd="0" presId="urn:microsoft.com/office/officeart/2005/8/layout/radial6"/>
    <dgm:cxn modelId="{357819BD-8071-4288-BBD2-C5D485309333}" type="presOf" srcId="{A4B004AE-8E1E-42D9-8F55-17E0D0C2DD28}" destId="{869FE3F7-85ED-4C4A-909C-F68B0D93EB05}" srcOrd="0" destOrd="0" presId="urn:microsoft.com/office/officeart/2005/8/layout/radial6"/>
    <dgm:cxn modelId="{58D02F4D-55B5-402C-BE0D-3A6DB2CC7301}" srcId="{A774F347-E206-46C1-BC76-FF30613F7564}" destId="{BCC2334F-11FD-40DB-80D2-8AE14F19A8FB}" srcOrd="0" destOrd="0" parTransId="{F8FEFB51-4584-47E6-A8EC-53BF089702B9}" sibTransId="{8159A3AC-CEE0-480B-905A-BAA46371C9B4}"/>
    <dgm:cxn modelId="{41E9B3BC-683C-429A-9012-7F0D056B4DDA}" type="presOf" srcId="{CF725AE7-B77E-4006-B9A4-D2658F293526}" destId="{C3F94FB8-2F79-4CC0-AD1D-AB1AD0977CF7}" srcOrd="0" destOrd="0" presId="urn:microsoft.com/office/officeart/2005/8/layout/radial6"/>
    <dgm:cxn modelId="{7F31D2C2-C3C4-4562-96E0-D8B45D3B02EE}" type="presOf" srcId="{7DE0A876-0EA6-4883-99A3-6DF5C4BC5981}" destId="{66497F32-E87D-4ECD-9E98-E208E6EDD57F}" srcOrd="0" destOrd="0" presId="urn:microsoft.com/office/officeart/2005/8/layout/radial6"/>
    <dgm:cxn modelId="{BA043899-D335-422A-9C63-89AFB4EED6FB}" type="presOf" srcId="{D489A202-E5E8-4260-A070-B7E351DDF211}" destId="{04103D65-2E9F-4BC9-B4E0-A0BDA718D3CF}" srcOrd="0" destOrd="0" presId="urn:microsoft.com/office/officeart/2005/8/layout/radial6"/>
    <dgm:cxn modelId="{1E9320B9-6988-4591-86A7-7BD0838B5111}" srcId="{BCC2334F-11FD-40DB-80D2-8AE14F19A8FB}" destId="{39111268-A9B7-45F0-98C6-732B19E284DC}" srcOrd="0" destOrd="0" parTransId="{ADF1A266-194D-4ACD-91DF-47183977966E}" sibTransId="{254923FC-E7EF-4013-B929-D4D1A26985C9}"/>
    <dgm:cxn modelId="{060D1D09-EA26-4AED-BDC1-D903FACD341B}" type="presOf" srcId="{3A647C75-E1FD-48F0-BE92-5F0489321DA4}" destId="{81D2AB20-A9BC-4001-BAF2-02DC3B944E6D}" srcOrd="0" destOrd="0" presId="urn:microsoft.com/office/officeart/2005/8/layout/radial6"/>
    <dgm:cxn modelId="{A0263013-837C-4547-8A1B-661E9039F50D}" type="presOf" srcId="{254923FC-E7EF-4013-B929-D4D1A26985C9}" destId="{7513EBA7-B1BA-4D05-9593-D627D503AE93}" srcOrd="0" destOrd="0" presId="urn:microsoft.com/office/officeart/2005/8/layout/radial6"/>
    <dgm:cxn modelId="{066C7932-2196-48B5-AA77-51B89EAC075F}" type="presParOf" srcId="{DAD0A3AC-895B-4E15-A7E8-30B262FA9537}" destId="{8DE8F8AA-EF18-4617-BC68-8C4F7F377F9E}" srcOrd="0" destOrd="0" presId="urn:microsoft.com/office/officeart/2005/8/layout/radial6"/>
    <dgm:cxn modelId="{5548F6D3-FE28-434B-8836-5983753644B6}" type="presParOf" srcId="{DAD0A3AC-895B-4E15-A7E8-30B262FA9537}" destId="{175D8608-5F70-4337-B0D8-6DF8B7A71583}" srcOrd="1" destOrd="0" presId="urn:microsoft.com/office/officeart/2005/8/layout/radial6"/>
    <dgm:cxn modelId="{73B46F79-F717-4935-B00E-BB5DF32A9BF4}" type="presParOf" srcId="{DAD0A3AC-895B-4E15-A7E8-30B262FA9537}" destId="{C4E48FEC-DD0D-4C43-97D8-293E8922B209}" srcOrd="2" destOrd="0" presId="urn:microsoft.com/office/officeart/2005/8/layout/radial6"/>
    <dgm:cxn modelId="{33B8D04C-4298-424C-9640-41E801F38813}" type="presParOf" srcId="{DAD0A3AC-895B-4E15-A7E8-30B262FA9537}" destId="{7513EBA7-B1BA-4D05-9593-D627D503AE93}" srcOrd="3" destOrd="0" presId="urn:microsoft.com/office/officeart/2005/8/layout/radial6"/>
    <dgm:cxn modelId="{308D80CA-EC4F-464D-BB37-E9BBB9DEAD3E}" type="presParOf" srcId="{DAD0A3AC-895B-4E15-A7E8-30B262FA9537}" destId="{66497F32-E87D-4ECD-9E98-E208E6EDD57F}" srcOrd="4" destOrd="0" presId="urn:microsoft.com/office/officeart/2005/8/layout/radial6"/>
    <dgm:cxn modelId="{7601C12F-6D2B-4F0C-A5EC-078D1A68886E}" type="presParOf" srcId="{DAD0A3AC-895B-4E15-A7E8-30B262FA9537}" destId="{FD2CA0B5-EB8A-4D34-85E6-7D2F7BAAC359}" srcOrd="5" destOrd="0" presId="urn:microsoft.com/office/officeart/2005/8/layout/radial6"/>
    <dgm:cxn modelId="{A95487DE-F94F-4B9E-B721-CDA5766BBE3F}" type="presParOf" srcId="{DAD0A3AC-895B-4E15-A7E8-30B262FA9537}" destId="{314E3D25-A5AA-4907-A1E0-44A5F8A8CC0E}" srcOrd="6" destOrd="0" presId="urn:microsoft.com/office/officeart/2005/8/layout/radial6"/>
    <dgm:cxn modelId="{9C3BA9C9-8675-4DB8-9725-4EC4FA57D9BD}" type="presParOf" srcId="{DAD0A3AC-895B-4E15-A7E8-30B262FA9537}" destId="{81D2AB20-A9BC-4001-BAF2-02DC3B944E6D}" srcOrd="7" destOrd="0" presId="urn:microsoft.com/office/officeart/2005/8/layout/radial6"/>
    <dgm:cxn modelId="{CBBC2323-EE9F-4BE9-A8A7-8D72231177D3}" type="presParOf" srcId="{DAD0A3AC-895B-4E15-A7E8-30B262FA9537}" destId="{F9B2D98E-F01E-4D0A-B08A-AE31677834D5}" srcOrd="8" destOrd="0" presId="urn:microsoft.com/office/officeart/2005/8/layout/radial6"/>
    <dgm:cxn modelId="{24124856-40EF-4E84-9E0F-7B757EECD59F}" type="presParOf" srcId="{DAD0A3AC-895B-4E15-A7E8-30B262FA9537}" destId="{04103D65-2E9F-4BC9-B4E0-A0BDA718D3CF}" srcOrd="9" destOrd="0" presId="urn:microsoft.com/office/officeart/2005/8/layout/radial6"/>
    <dgm:cxn modelId="{20085F12-8B02-47A3-B603-1E7019000DDA}" type="presParOf" srcId="{DAD0A3AC-895B-4E15-A7E8-30B262FA9537}" destId="{70A84246-8DF4-4F11-908D-40D907C241DE}" srcOrd="10" destOrd="0" presId="urn:microsoft.com/office/officeart/2005/8/layout/radial6"/>
    <dgm:cxn modelId="{5780F928-A67B-4A8D-8D2D-AAC71D9BB4E4}" type="presParOf" srcId="{DAD0A3AC-895B-4E15-A7E8-30B262FA9537}" destId="{7CA7843B-8F3A-43FE-81BC-6BABD37D9597}" srcOrd="11" destOrd="0" presId="urn:microsoft.com/office/officeart/2005/8/layout/radial6"/>
    <dgm:cxn modelId="{E2A15F31-E3A4-45ED-98AF-0020BAF52F7F}" type="presParOf" srcId="{DAD0A3AC-895B-4E15-A7E8-30B262FA9537}" destId="{C3F94FB8-2F79-4CC0-AD1D-AB1AD0977CF7}" srcOrd="12" destOrd="0" presId="urn:microsoft.com/office/officeart/2005/8/layout/radial6"/>
    <dgm:cxn modelId="{3FA1BC3A-9A5C-46E9-AF78-353B15FC8C9A}" type="presParOf" srcId="{DAD0A3AC-895B-4E15-A7E8-30B262FA9537}" destId="{E5E9E36C-9F08-4566-97CF-5F291162EC4A}" srcOrd="13" destOrd="0" presId="urn:microsoft.com/office/officeart/2005/8/layout/radial6"/>
    <dgm:cxn modelId="{C2DA0485-4144-4A2F-9B18-0833EB75FABA}" type="presParOf" srcId="{DAD0A3AC-895B-4E15-A7E8-30B262FA9537}" destId="{9DD3786D-667E-4671-9B58-7EC386ADA099}" srcOrd="14" destOrd="0" presId="urn:microsoft.com/office/officeart/2005/8/layout/radial6"/>
    <dgm:cxn modelId="{9D032890-E2A3-454C-8062-5167125B0517}" type="presParOf" srcId="{DAD0A3AC-895B-4E15-A7E8-30B262FA9537}" destId="{869FE3F7-85ED-4C4A-909C-F68B0D93EB0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9FFDC-9446-4050-8E08-0C957EBC5543}">
      <dsp:nvSpPr>
        <dsp:cNvPr id="0" name=""/>
        <dsp:cNvSpPr/>
      </dsp:nvSpPr>
      <dsp:spPr>
        <a:xfrm rot="10800000">
          <a:off x="1620931" y="691"/>
          <a:ext cx="5842009" cy="5977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609" tIns="5715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/>
            <a:t>DESARROLLO INSTITUCIONAL</a:t>
          </a:r>
          <a:endParaRPr lang="es-CO" sz="15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/>
            <a:t>Dr. Fernando </a:t>
          </a:r>
          <a:r>
            <a:rPr lang="es-CO" sz="1200" kern="1200" dirty="0" err="1"/>
            <a:t>Noreña</a:t>
          </a:r>
          <a:r>
            <a:rPr lang="es-CO" sz="1200" kern="1200" dirty="0"/>
            <a:t> Jaramillo – Vicerrector Administrativo</a:t>
          </a:r>
        </a:p>
      </dsp:txBody>
      <dsp:txXfrm rot="10800000">
        <a:off x="1770378" y="691"/>
        <a:ext cx="5692562" cy="597790"/>
      </dsp:txXfrm>
    </dsp:sp>
    <dsp:sp modelId="{584F74E8-EB76-4738-BE86-72FD6D19EBCE}">
      <dsp:nvSpPr>
        <dsp:cNvPr id="0" name=""/>
        <dsp:cNvSpPr/>
      </dsp:nvSpPr>
      <dsp:spPr>
        <a:xfrm>
          <a:off x="1322035" y="691"/>
          <a:ext cx="597790" cy="597790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E58EA4-0AF7-426B-BD4A-A64E62B7279F}">
      <dsp:nvSpPr>
        <dsp:cNvPr id="0" name=""/>
        <dsp:cNvSpPr/>
      </dsp:nvSpPr>
      <dsp:spPr>
        <a:xfrm rot="10800000">
          <a:off x="1620931" y="776926"/>
          <a:ext cx="5842009" cy="597790"/>
        </a:xfrm>
        <a:prstGeom prst="homePlate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609" tIns="5715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/>
            <a:t>COBERTURA CON CALIDAD EN LA OFERTA EDUCATIVA</a:t>
          </a:r>
          <a:endParaRPr lang="es-CO" sz="15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/>
            <a:t>Dr. Jhoniers Guerrero Erazo - Vicerrector Académico</a:t>
          </a:r>
        </a:p>
      </dsp:txBody>
      <dsp:txXfrm rot="10800000">
        <a:off x="1770378" y="776926"/>
        <a:ext cx="5692562" cy="597790"/>
      </dsp:txXfrm>
    </dsp:sp>
    <dsp:sp modelId="{9CF44309-846B-4D49-893C-06CA7754FE90}">
      <dsp:nvSpPr>
        <dsp:cNvPr id="0" name=""/>
        <dsp:cNvSpPr/>
      </dsp:nvSpPr>
      <dsp:spPr>
        <a:xfrm>
          <a:off x="1322035" y="776926"/>
          <a:ext cx="597790" cy="597790"/>
        </a:xfrm>
        <a:prstGeom prst="ellipse">
          <a:avLst/>
        </a:prstGeom>
        <a:blipFill>
          <a:blip xmlns:r="http://schemas.openxmlformats.org/officeDocument/2006/relationships" r:embed="rId2" cstate="print">
            <a:duotone>
              <a:schemeClr val="accent1">
                <a:alpha val="90000"/>
                <a:hueOff val="9398"/>
                <a:satOff val="-441"/>
                <a:lumOff val="1883"/>
                <a:alphaOff val="-6667"/>
                <a:shade val="20000"/>
                <a:satMod val="200000"/>
              </a:schemeClr>
              <a:schemeClr val="accent1">
                <a:alpha val="90000"/>
                <a:hueOff val="9398"/>
                <a:satOff val="-441"/>
                <a:lumOff val="1883"/>
                <a:alphaOff val="-6667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5A05AD-1471-4BC9-A2F7-837FCAA9B37E}">
      <dsp:nvSpPr>
        <dsp:cNvPr id="0" name=""/>
        <dsp:cNvSpPr/>
      </dsp:nvSpPr>
      <dsp:spPr>
        <a:xfrm rot="10800000">
          <a:off x="1620931" y="1553161"/>
          <a:ext cx="5842009" cy="597790"/>
        </a:xfrm>
        <a:prstGeom prst="homePlat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609" tIns="5715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/>
            <a:t>BIENESTAR INSTITUCIONAL</a:t>
          </a:r>
          <a:endParaRPr lang="es-CO" sz="15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/>
            <a:t>Dra. Diana Gómez Botero - Vicerrectora RS&amp;BU</a:t>
          </a:r>
        </a:p>
      </dsp:txBody>
      <dsp:txXfrm rot="10800000">
        <a:off x="1770378" y="1553161"/>
        <a:ext cx="5692562" cy="597790"/>
      </dsp:txXfrm>
    </dsp:sp>
    <dsp:sp modelId="{6E7A2CD6-C622-456B-B14C-79030616102C}">
      <dsp:nvSpPr>
        <dsp:cNvPr id="0" name=""/>
        <dsp:cNvSpPr/>
      </dsp:nvSpPr>
      <dsp:spPr>
        <a:xfrm>
          <a:off x="1322035" y="1553161"/>
          <a:ext cx="597790" cy="597790"/>
        </a:xfrm>
        <a:prstGeom prst="ellipse">
          <a:avLst/>
        </a:prstGeom>
        <a:blipFill>
          <a:blip xmlns:r="http://schemas.openxmlformats.org/officeDocument/2006/relationships" r:embed="rId3" cstate="print">
            <a:duotone>
              <a:schemeClr val="accent1">
                <a:alpha val="90000"/>
                <a:hueOff val="18797"/>
                <a:satOff val="-882"/>
                <a:lumOff val="3766"/>
                <a:alphaOff val="-13333"/>
                <a:shade val="20000"/>
                <a:satMod val="200000"/>
              </a:schemeClr>
              <a:schemeClr val="accent1">
                <a:alpha val="90000"/>
                <a:hueOff val="18797"/>
                <a:satOff val="-882"/>
                <a:lumOff val="3766"/>
                <a:alphaOff val="-13333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DD9886-B318-4196-ADB8-C2DB9F3E636A}">
      <dsp:nvSpPr>
        <dsp:cNvPr id="0" name=""/>
        <dsp:cNvSpPr/>
      </dsp:nvSpPr>
      <dsp:spPr>
        <a:xfrm rot="10800000">
          <a:off x="1620931" y="2329396"/>
          <a:ext cx="5842009" cy="597790"/>
        </a:xfrm>
        <a:prstGeom prst="homePlat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609" tIns="5715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/>
            <a:t>INVESTIGACIÓN, INNOVACIÓN Y EXTENSIÓN</a:t>
          </a:r>
          <a:endParaRPr lang="es-CO" sz="15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/>
            <a:t>Dra. Marta Marulanda Ángel - Vicerrectora de Investigaciones, Innovación y Ext.</a:t>
          </a:r>
        </a:p>
      </dsp:txBody>
      <dsp:txXfrm rot="10800000">
        <a:off x="1770378" y="2329396"/>
        <a:ext cx="5692562" cy="597790"/>
      </dsp:txXfrm>
    </dsp:sp>
    <dsp:sp modelId="{A26AAF34-23D4-4462-8571-F5A2FC6233E1}">
      <dsp:nvSpPr>
        <dsp:cNvPr id="0" name=""/>
        <dsp:cNvSpPr/>
      </dsp:nvSpPr>
      <dsp:spPr>
        <a:xfrm>
          <a:off x="1322035" y="2329396"/>
          <a:ext cx="597790" cy="597790"/>
        </a:xfrm>
        <a:prstGeom prst="ellipse">
          <a:avLst/>
        </a:prstGeom>
        <a:blipFill>
          <a:blip xmlns:r="http://schemas.openxmlformats.org/officeDocument/2006/relationships" r:embed="rId4" cstate="print">
            <a:duotone>
              <a:schemeClr val="accent1">
                <a:alpha val="90000"/>
                <a:hueOff val="28195"/>
                <a:satOff val="-1322"/>
                <a:lumOff val="5650"/>
                <a:alphaOff val="-20000"/>
                <a:shade val="20000"/>
                <a:satMod val="200000"/>
              </a:schemeClr>
              <a:schemeClr val="accent1">
                <a:alpha val="90000"/>
                <a:hueOff val="28195"/>
                <a:satOff val="-1322"/>
                <a:lumOff val="5650"/>
                <a:alphaOff val="-2000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5F60CE-E28A-4429-8764-7D0587C3F680}">
      <dsp:nvSpPr>
        <dsp:cNvPr id="0" name=""/>
        <dsp:cNvSpPr/>
      </dsp:nvSpPr>
      <dsp:spPr>
        <a:xfrm rot="10800000">
          <a:off x="1620931" y="3105631"/>
          <a:ext cx="5842009" cy="597790"/>
        </a:xfrm>
        <a:prstGeom prst="homePlat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609" tIns="5715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/>
            <a:t>INTERNACIONALIZACIÓN</a:t>
          </a:r>
          <a:endParaRPr lang="es-CO" sz="15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/>
            <a:t>Dra. Maria Cristina Valderrama Alvarado – Directora ORI</a:t>
          </a:r>
        </a:p>
      </dsp:txBody>
      <dsp:txXfrm rot="10800000">
        <a:off x="1770378" y="3105631"/>
        <a:ext cx="5692562" cy="597790"/>
      </dsp:txXfrm>
    </dsp:sp>
    <dsp:sp modelId="{5AEBED8A-8E92-46BE-8A95-29F8ED824D11}">
      <dsp:nvSpPr>
        <dsp:cNvPr id="0" name=""/>
        <dsp:cNvSpPr/>
      </dsp:nvSpPr>
      <dsp:spPr>
        <a:xfrm>
          <a:off x="1322035" y="3105631"/>
          <a:ext cx="597790" cy="597790"/>
        </a:xfrm>
        <a:prstGeom prst="ellipse">
          <a:avLst/>
        </a:prstGeom>
        <a:blipFill>
          <a:blip xmlns:r="http://schemas.openxmlformats.org/officeDocument/2006/relationships" r:embed="rId5" cstate="print">
            <a:duotone>
              <a:schemeClr val="accent1">
                <a:alpha val="90000"/>
                <a:hueOff val="37594"/>
                <a:satOff val="-1763"/>
                <a:lumOff val="7533"/>
                <a:alphaOff val="-26667"/>
                <a:shade val="20000"/>
                <a:satMod val="200000"/>
              </a:schemeClr>
              <a:schemeClr val="accent1">
                <a:alpha val="90000"/>
                <a:hueOff val="37594"/>
                <a:satOff val="-1763"/>
                <a:lumOff val="7533"/>
                <a:alphaOff val="-26667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9CAEFA-4AB4-429B-ADD9-87EF8B475D55}">
      <dsp:nvSpPr>
        <dsp:cNvPr id="0" name=""/>
        <dsp:cNvSpPr/>
      </dsp:nvSpPr>
      <dsp:spPr>
        <a:xfrm rot="10800000">
          <a:off x="1620931" y="3881866"/>
          <a:ext cx="5842009" cy="597790"/>
        </a:xfrm>
        <a:prstGeom prst="homePlate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609" tIns="5715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/>
            <a:t>IMPACTO REGIONAL</a:t>
          </a:r>
          <a:endParaRPr lang="es-CO" sz="15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/>
            <a:t>Dr. Oscar Arango Gaviria - Representante UTP en SUEJE</a:t>
          </a:r>
        </a:p>
      </dsp:txBody>
      <dsp:txXfrm rot="10800000">
        <a:off x="1770378" y="3881866"/>
        <a:ext cx="5692562" cy="597790"/>
      </dsp:txXfrm>
    </dsp:sp>
    <dsp:sp modelId="{07885C0D-F81D-4855-95F3-9B32B13542A0}">
      <dsp:nvSpPr>
        <dsp:cNvPr id="0" name=""/>
        <dsp:cNvSpPr/>
      </dsp:nvSpPr>
      <dsp:spPr>
        <a:xfrm>
          <a:off x="1322035" y="3881866"/>
          <a:ext cx="597790" cy="597790"/>
        </a:xfrm>
        <a:prstGeom prst="ellipse">
          <a:avLst/>
        </a:prstGeom>
        <a:blipFill>
          <a:blip xmlns:r="http://schemas.openxmlformats.org/officeDocument/2006/relationships" r:embed="rId6" cstate="print">
            <a:duotone>
              <a:schemeClr val="accent1">
                <a:alpha val="90000"/>
                <a:hueOff val="46992"/>
                <a:satOff val="-2204"/>
                <a:lumOff val="9416"/>
                <a:alphaOff val="-33333"/>
                <a:shade val="20000"/>
                <a:satMod val="200000"/>
              </a:schemeClr>
              <a:schemeClr val="accent1">
                <a:alpha val="90000"/>
                <a:hueOff val="46992"/>
                <a:satOff val="-2204"/>
                <a:lumOff val="9416"/>
                <a:alphaOff val="-33333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DBD8B7-A5FF-4BD2-BC8C-75F2CF4EA28D}">
      <dsp:nvSpPr>
        <dsp:cNvPr id="0" name=""/>
        <dsp:cNvSpPr/>
      </dsp:nvSpPr>
      <dsp:spPr>
        <a:xfrm rot="10800000">
          <a:off x="1620931" y="4658101"/>
          <a:ext cx="5842009" cy="597790"/>
        </a:xfrm>
        <a:prstGeom prst="homePlat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609" tIns="5715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/>
            <a:t>ALIANZAS ESTRATÉGICAS</a:t>
          </a:r>
          <a:endParaRPr lang="es-CO" sz="15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/>
            <a:t>Dr. Francisco Antonio Uribe  - Jefe Oficina de Planeación</a:t>
          </a:r>
        </a:p>
      </dsp:txBody>
      <dsp:txXfrm rot="10800000">
        <a:off x="1770378" y="4658101"/>
        <a:ext cx="5692562" cy="597790"/>
      </dsp:txXfrm>
    </dsp:sp>
    <dsp:sp modelId="{2D390721-E5D6-4419-9D65-48CA8306441C}">
      <dsp:nvSpPr>
        <dsp:cNvPr id="0" name=""/>
        <dsp:cNvSpPr/>
      </dsp:nvSpPr>
      <dsp:spPr>
        <a:xfrm>
          <a:off x="1322035" y="4658101"/>
          <a:ext cx="597790" cy="597790"/>
        </a:xfrm>
        <a:prstGeom prst="ellipse">
          <a:avLst/>
        </a:prstGeom>
        <a:blipFill>
          <a:blip xmlns:r="http://schemas.openxmlformats.org/officeDocument/2006/relationships" r:embed="rId7" cstate="print">
            <a:duotone>
              <a:schemeClr val="accent1">
                <a:alpha val="90000"/>
                <a:hueOff val="56391"/>
                <a:satOff val="-2645"/>
                <a:lumOff val="11299"/>
                <a:alphaOff val="-40000"/>
                <a:shade val="20000"/>
                <a:satMod val="200000"/>
              </a:schemeClr>
              <a:schemeClr val="accent1">
                <a:alpha val="90000"/>
                <a:hueOff val="56391"/>
                <a:satOff val="-2645"/>
                <a:lumOff val="11299"/>
                <a:alphaOff val="-4000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FE3F7-85ED-4C4A-909C-F68B0D93EB05}">
      <dsp:nvSpPr>
        <dsp:cNvPr id="0" name=""/>
        <dsp:cNvSpPr/>
      </dsp:nvSpPr>
      <dsp:spPr>
        <a:xfrm>
          <a:off x="1122535" y="508318"/>
          <a:ext cx="3275803" cy="3275803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F94FB8-2F79-4CC0-AD1D-AB1AD0977CF7}">
      <dsp:nvSpPr>
        <dsp:cNvPr id="0" name=""/>
        <dsp:cNvSpPr/>
      </dsp:nvSpPr>
      <dsp:spPr>
        <a:xfrm>
          <a:off x="1122535" y="508318"/>
          <a:ext cx="3275803" cy="3275803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103D65-2E9F-4BC9-B4E0-A0BDA718D3CF}">
      <dsp:nvSpPr>
        <dsp:cNvPr id="0" name=""/>
        <dsp:cNvSpPr/>
      </dsp:nvSpPr>
      <dsp:spPr>
        <a:xfrm>
          <a:off x="1122535" y="508318"/>
          <a:ext cx="3275803" cy="3275803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4E3D25-A5AA-4907-A1E0-44A5F8A8CC0E}">
      <dsp:nvSpPr>
        <dsp:cNvPr id="0" name=""/>
        <dsp:cNvSpPr/>
      </dsp:nvSpPr>
      <dsp:spPr>
        <a:xfrm>
          <a:off x="1122535" y="508318"/>
          <a:ext cx="3275803" cy="3275803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13EBA7-B1BA-4D05-9593-D627D503AE93}">
      <dsp:nvSpPr>
        <dsp:cNvPr id="0" name=""/>
        <dsp:cNvSpPr/>
      </dsp:nvSpPr>
      <dsp:spPr>
        <a:xfrm>
          <a:off x="1122535" y="508318"/>
          <a:ext cx="3275803" cy="3275803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E8F8AA-EF18-4617-BC68-8C4F7F377F9E}">
      <dsp:nvSpPr>
        <dsp:cNvPr id="0" name=""/>
        <dsp:cNvSpPr/>
      </dsp:nvSpPr>
      <dsp:spPr>
        <a:xfrm>
          <a:off x="2006561" y="1392343"/>
          <a:ext cx="1507752" cy="15077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+mj-lt"/>
            </a:rPr>
            <a:t>Retos Estratégicos</a:t>
          </a:r>
          <a:endParaRPr lang="es-CO" sz="1600" kern="1200" dirty="0">
            <a:latin typeface="+mj-lt"/>
          </a:endParaRPr>
        </a:p>
      </dsp:txBody>
      <dsp:txXfrm>
        <a:off x="2227366" y="1613148"/>
        <a:ext cx="1066142" cy="1066142"/>
      </dsp:txXfrm>
    </dsp:sp>
    <dsp:sp modelId="{175D8608-5F70-4337-B0D8-6DF8B7A71583}">
      <dsp:nvSpPr>
        <dsp:cNvPr id="0" name=""/>
        <dsp:cNvSpPr/>
      </dsp:nvSpPr>
      <dsp:spPr>
        <a:xfrm>
          <a:off x="2098885" y="-115233"/>
          <a:ext cx="1323104" cy="132309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+mj-lt"/>
            </a:rPr>
            <a:t>Los Egresados como parte activa de la comunidad académica</a:t>
          </a:r>
          <a:endParaRPr lang="es-CO" sz="1200" kern="1200" dirty="0">
            <a:latin typeface="+mj-lt"/>
          </a:endParaRPr>
        </a:p>
      </dsp:txBody>
      <dsp:txXfrm>
        <a:off x="2292649" y="78529"/>
        <a:ext cx="935576" cy="935569"/>
      </dsp:txXfrm>
    </dsp:sp>
    <dsp:sp modelId="{66497F32-E87D-4ECD-9E98-E208E6EDD57F}">
      <dsp:nvSpPr>
        <dsp:cNvPr id="0" name=""/>
        <dsp:cNvSpPr/>
      </dsp:nvSpPr>
      <dsp:spPr>
        <a:xfrm>
          <a:off x="3612280" y="982063"/>
          <a:ext cx="1339516" cy="1339516"/>
        </a:xfrm>
        <a:prstGeom prst="ellipse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+mj-lt"/>
            </a:rPr>
            <a:t>Calidad y pertinencia con dialogo y participación</a:t>
          </a:r>
          <a:endParaRPr lang="es-CO" sz="1200" kern="1200" dirty="0">
            <a:latin typeface="+mj-lt"/>
          </a:endParaRPr>
        </a:p>
      </dsp:txBody>
      <dsp:txXfrm>
        <a:off x="3808448" y="1178231"/>
        <a:ext cx="947180" cy="947180"/>
      </dsp:txXfrm>
    </dsp:sp>
    <dsp:sp modelId="{81D2AB20-A9BC-4001-BAF2-02DC3B944E6D}">
      <dsp:nvSpPr>
        <dsp:cNvPr id="0" name=""/>
        <dsp:cNvSpPr/>
      </dsp:nvSpPr>
      <dsp:spPr>
        <a:xfrm>
          <a:off x="3048104" y="2787837"/>
          <a:ext cx="1305467" cy="1305467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+mj-lt"/>
            </a:rPr>
            <a:t>Investigación y extensión de calidad con proyección social</a:t>
          </a:r>
        </a:p>
      </dsp:txBody>
      <dsp:txXfrm>
        <a:off x="3239285" y="2979018"/>
        <a:ext cx="923105" cy="923105"/>
      </dsp:txXfrm>
    </dsp:sp>
    <dsp:sp modelId="{70A84246-8DF4-4F11-908D-40D907C241DE}">
      <dsp:nvSpPr>
        <dsp:cNvPr id="0" name=""/>
        <dsp:cNvSpPr/>
      </dsp:nvSpPr>
      <dsp:spPr>
        <a:xfrm>
          <a:off x="1185096" y="2805631"/>
          <a:ext cx="1269878" cy="1269878"/>
        </a:xfrm>
        <a:prstGeom prst="ellipse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+mj-lt"/>
            </a:rPr>
            <a:t>Comunidad universitaria y bienestar</a:t>
          </a:r>
          <a:endParaRPr lang="es-CO" sz="1200" kern="1200" dirty="0">
            <a:latin typeface="+mj-lt"/>
          </a:endParaRPr>
        </a:p>
      </dsp:txBody>
      <dsp:txXfrm>
        <a:off x="1371065" y="2991600"/>
        <a:ext cx="897940" cy="897940"/>
      </dsp:txXfrm>
    </dsp:sp>
    <dsp:sp modelId="{E5E9E36C-9F08-4566-97CF-5F291162EC4A}">
      <dsp:nvSpPr>
        <dsp:cNvPr id="0" name=""/>
        <dsp:cNvSpPr/>
      </dsp:nvSpPr>
      <dsp:spPr>
        <a:xfrm>
          <a:off x="601939" y="1014924"/>
          <a:ext cx="1273794" cy="1273794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latin typeface="+mj-lt"/>
            </a:rPr>
            <a:t>Desarrollo Institucional</a:t>
          </a:r>
          <a:endParaRPr lang="es-CO" sz="1200" kern="1200" dirty="0">
            <a:latin typeface="+mj-lt"/>
          </a:endParaRPr>
        </a:p>
      </dsp:txBody>
      <dsp:txXfrm>
        <a:off x="788482" y="1201467"/>
        <a:ext cx="900708" cy="900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79D7C-14FA-41DE-BDA5-EF4CC06DBF2C}" type="datetimeFigureOut">
              <a:rPr lang="es-CO" smtClean="0"/>
              <a:t>13/09/2016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5474D-83AA-4750-AD65-70C8667065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921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B2F5-0C67-491F-AB2A-E86A7235C7E2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7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A2AB3A-C1C6-47CF-B638-976CE449B4D8}" type="slidenum">
              <a:rPr lang="es-ES" smtClean="0"/>
              <a:pPr>
                <a:defRPr/>
              </a:pPr>
              <a:t>27</a:t>
            </a:fld>
            <a:endParaRPr lang="es-E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283352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BB3EF6-D526-4035-BCBD-EF67023732F1}" type="slidenum">
              <a:rPr lang="es-ES" smtClean="0"/>
              <a:pPr>
                <a:defRPr/>
              </a:pPr>
              <a:t>28</a:t>
            </a:fld>
            <a:endParaRPr lang="es-E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5" tIns="45718" rIns="91435" bIns="45718"/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178785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2276" y="1845116"/>
            <a:ext cx="7052461" cy="12731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44552" y="3365755"/>
            <a:ext cx="5807909" cy="15178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9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5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36AB9-4B35-4A56-BB9A-28E819E5FAEF}" type="datetimeFigureOut">
              <a:rPr lang="es-CO" altLang="es-CO"/>
              <a:pPr/>
              <a:t>13/09/2016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BF266-52B0-4B07-88BB-86EA2031383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4190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435ED-593A-4B4B-9286-966C9491A0A5}" type="datetimeFigureOut">
              <a:rPr lang="es-CO" altLang="es-CO"/>
              <a:pPr/>
              <a:t>13/09/2016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98810-DD8F-4AF0-A722-74A6B8AAC4E7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5791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015335" y="237858"/>
            <a:ext cx="1866828" cy="50678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14851" y="237858"/>
            <a:ext cx="5462200" cy="506788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33AD4-A4BC-431D-9BF8-F271D25108EA}" type="datetimeFigureOut">
              <a:rPr lang="es-CO" altLang="es-CO"/>
              <a:pPr/>
              <a:t>13/09/2016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BC8BA-7346-48DF-968C-D0F3DBA03EA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6863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9E40C-32EC-43B5-90BC-EDC6CB1455BA}" type="datetimeFigureOut">
              <a:rPr lang="es-CO" altLang="es-CO"/>
              <a:pPr/>
              <a:t>13/09/2016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B2A0E-5B5E-4E7D-845E-DB922F26B42C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9944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5407" y="3816722"/>
            <a:ext cx="7052461" cy="117966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5407" y="2517442"/>
            <a:ext cx="7052461" cy="129928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5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96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61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327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92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45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523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DDC79-D389-4C8E-B62B-95163BE6A813}" type="datetimeFigureOut">
              <a:rPr lang="es-CO" altLang="es-CO"/>
              <a:pPr/>
              <a:t>13/09/2016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C7567-A7AE-4534-A40C-6A9940B81E64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38131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14851" y="1385899"/>
            <a:ext cx="3664514" cy="391984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17648" y="1385899"/>
            <a:ext cx="3664514" cy="391984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5231F-F103-4117-99E9-F1BBB31E4656}" type="datetimeFigureOut">
              <a:rPr lang="es-CO" altLang="es-CO"/>
              <a:pPr/>
              <a:t>13/09/2016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40A3C-BE5E-44CD-B65D-E194B9A534E3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13884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14851" y="1329529"/>
            <a:ext cx="3665955" cy="55408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542" indent="0">
              <a:buNone/>
              <a:defRPr sz="1800" b="1"/>
            </a:lvl2pPr>
            <a:lvl3pPr marL="813084" indent="0">
              <a:buNone/>
              <a:defRPr sz="1600" b="1"/>
            </a:lvl3pPr>
            <a:lvl4pPr marL="1219627" indent="0">
              <a:buNone/>
              <a:defRPr sz="1400" b="1"/>
            </a:lvl4pPr>
            <a:lvl5pPr marL="1626169" indent="0">
              <a:buNone/>
              <a:defRPr sz="1400" b="1"/>
            </a:lvl5pPr>
            <a:lvl6pPr marL="2032711" indent="0">
              <a:buNone/>
              <a:defRPr sz="1400" b="1"/>
            </a:lvl6pPr>
            <a:lvl7pPr marL="2439253" indent="0">
              <a:buNone/>
              <a:defRPr sz="1400" b="1"/>
            </a:lvl7pPr>
            <a:lvl8pPr marL="2845796" indent="0">
              <a:buNone/>
              <a:defRPr sz="1400" b="1"/>
            </a:lvl8pPr>
            <a:lvl9pPr marL="3252338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4851" y="1883613"/>
            <a:ext cx="3665955" cy="34221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14768" y="1329529"/>
            <a:ext cx="3667395" cy="55408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542" indent="0">
              <a:buNone/>
              <a:defRPr sz="1800" b="1"/>
            </a:lvl2pPr>
            <a:lvl3pPr marL="813084" indent="0">
              <a:buNone/>
              <a:defRPr sz="1600" b="1"/>
            </a:lvl3pPr>
            <a:lvl4pPr marL="1219627" indent="0">
              <a:buNone/>
              <a:defRPr sz="1400" b="1"/>
            </a:lvl4pPr>
            <a:lvl5pPr marL="1626169" indent="0">
              <a:buNone/>
              <a:defRPr sz="1400" b="1"/>
            </a:lvl5pPr>
            <a:lvl6pPr marL="2032711" indent="0">
              <a:buNone/>
              <a:defRPr sz="1400" b="1"/>
            </a:lvl6pPr>
            <a:lvl7pPr marL="2439253" indent="0">
              <a:buNone/>
              <a:defRPr sz="1400" b="1"/>
            </a:lvl7pPr>
            <a:lvl8pPr marL="2845796" indent="0">
              <a:buNone/>
              <a:defRPr sz="1400" b="1"/>
            </a:lvl8pPr>
            <a:lvl9pPr marL="3252338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14768" y="1883613"/>
            <a:ext cx="3667395" cy="34221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CDC3A-3549-49E5-8E7F-986007F334D4}" type="datetimeFigureOut">
              <a:rPr lang="es-CO" altLang="es-CO"/>
              <a:pPr/>
              <a:t>13/09/2016</a:t>
            </a:fld>
            <a:endParaRPr lang="es-CO" alt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BCEC4-4038-4189-AC9F-539A93DAB57D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9229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655B8-D85A-4F8E-9DD8-C04432651ED9}" type="datetimeFigureOut">
              <a:rPr lang="es-CO" altLang="es-CO"/>
              <a:pPr/>
              <a:t>13/09/2016</a:t>
            </a:fld>
            <a:endParaRPr lang="es-CO" alt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13089-1517-4D4F-B75D-3D0EC57F921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7771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6D854-DE0C-40A9-9382-3B50A832C699}" type="datetimeFigureOut">
              <a:rPr lang="es-CO" altLang="es-CO"/>
              <a:pPr/>
              <a:t>13/09/2016</a:t>
            </a:fld>
            <a:endParaRPr lang="es-CO" alt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7A71D-CAC2-46C1-9D84-3362DE4D182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56763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851" y="236483"/>
            <a:ext cx="2729660" cy="100642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43902" y="236483"/>
            <a:ext cx="4638261" cy="506925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14851" y="1242910"/>
            <a:ext cx="2729660" cy="4062829"/>
          </a:xfrm>
        </p:spPr>
        <p:txBody>
          <a:bodyPr/>
          <a:lstStyle>
            <a:lvl1pPr marL="0" indent="0">
              <a:buNone/>
              <a:defRPr sz="1200"/>
            </a:lvl1pPr>
            <a:lvl2pPr marL="406542" indent="0">
              <a:buNone/>
              <a:defRPr sz="1100"/>
            </a:lvl2pPr>
            <a:lvl3pPr marL="813084" indent="0">
              <a:buNone/>
              <a:defRPr sz="900"/>
            </a:lvl3pPr>
            <a:lvl4pPr marL="1219627" indent="0">
              <a:buNone/>
              <a:defRPr sz="800"/>
            </a:lvl4pPr>
            <a:lvl5pPr marL="1626169" indent="0">
              <a:buNone/>
              <a:defRPr sz="800"/>
            </a:lvl5pPr>
            <a:lvl6pPr marL="2032711" indent="0">
              <a:buNone/>
              <a:defRPr sz="800"/>
            </a:lvl6pPr>
            <a:lvl7pPr marL="2439253" indent="0">
              <a:buNone/>
              <a:defRPr sz="800"/>
            </a:lvl7pPr>
            <a:lvl8pPr marL="2845796" indent="0">
              <a:buNone/>
              <a:defRPr sz="800"/>
            </a:lvl8pPr>
            <a:lvl9pPr marL="3252338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A7DC3-E7E4-4CF5-ADDB-93750FD5A5D3}" type="datetimeFigureOut">
              <a:rPr lang="es-CO" altLang="es-CO"/>
              <a:pPr/>
              <a:t>13/09/2016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A0214-7677-4C37-AD24-13CBF6E8FAB9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7036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6273" y="4157697"/>
            <a:ext cx="4978208" cy="4908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626273" y="530711"/>
            <a:ext cx="4978208" cy="3563740"/>
          </a:xfrm>
        </p:spPr>
        <p:txBody>
          <a:bodyPr lIns="81308" tIns="40654" rIns="81308" bIns="40654" rtlCol="0">
            <a:normAutofit/>
          </a:bodyPr>
          <a:lstStyle>
            <a:lvl1pPr marL="0" indent="0">
              <a:buNone/>
              <a:defRPr sz="2800"/>
            </a:lvl1pPr>
            <a:lvl2pPr marL="406542" indent="0">
              <a:buNone/>
              <a:defRPr sz="2500"/>
            </a:lvl2pPr>
            <a:lvl3pPr marL="813084" indent="0">
              <a:buNone/>
              <a:defRPr sz="2100"/>
            </a:lvl3pPr>
            <a:lvl4pPr marL="1219627" indent="0">
              <a:buNone/>
              <a:defRPr sz="1800"/>
            </a:lvl4pPr>
            <a:lvl5pPr marL="1626169" indent="0">
              <a:buNone/>
              <a:defRPr sz="1800"/>
            </a:lvl5pPr>
            <a:lvl6pPr marL="2032711" indent="0">
              <a:buNone/>
              <a:defRPr sz="1800"/>
            </a:lvl6pPr>
            <a:lvl7pPr marL="2439253" indent="0">
              <a:buNone/>
              <a:defRPr sz="1800"/>
            </a:lvl7pPr>
            <a:lvl8pPr marL="2845796" indent="0">
              <a:buNone/>
              <a:defRPr sz="1800"/>
            </a:lvl8pPr>
            <a:lvl9pPr marL="3252338" indent="0">
              <a:buNone/>
              <a:defRPr sz="18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6273" y="4648536"/>
            <a:ext cx="4978208" cy="697074"/>
          </a:xfrm>
        </p:spPr>
        <p:txBody>
          <a:bodyPr/>
          <a:lstStyle>
            <a:lvl1pPr marL="0" indent="0">
              <a:buNone/>
              <a:defRPr sz="1200"/>
            </a:lvl1pPr>
            <a:lvl2pPr marL="406542" indent="0">
              <a:buNone/>
              <a:defRPr sz="1100"/>
            </a:lvl2pPr>
            <a:lvl3pPr marL="813084" indent="0">
              <a:buNone/>
              <a:defRPr sz="900"/>
            </a:lvl3pPr>
            <a:lvl4pPr marL="1219627" indent="0">
              <a:buNone/>
              <a:defRPr sz="800"/>
            </a:lvl4pPr>
            <a:lvl5pPr marL="1626169" indent="0">
              <a:buNone/>
              <a:defRPr sz="800"/>
            </a:lvl5pPr>
            <a:lvl6pPr marL="2032711" indent="0">
              <a:buNone/>
              <a:defRPr sz="800"/>
            </a:lvl6pPr>
            <a:lvl7pPr marL="2439253" indent="0">
              <a:buNone/>
              <a:defRPr sz="800"/>
            </a:lvl7pPr>
            <a:lvl8pPr marL="2845796" indent="0">
              <a:buNone/>
              <a:defRPr sz="800"/>
            </a:lvl8pPr>
            <a:lvl9pPr marL="3252338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DF707-770C-41F1-A5FC-401151B6EBDC}" type="datetimeFigureOut">
              <a:rPr lang="es-CO" altLang="es-CO"/>
              <a:pPr/>
              <a:t>13/09/2016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49C7F-2CF7-4096-8263-03B94034E18C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2316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uario UTP\Desktop\Imagen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Clic para editar título</a:t>
            </a:r>
            <a:endParaRPr lang="es-CO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AC372AAA-9621-4501-BCE4-13700E49D0E5}" type="datetimeFigureOut">
              <a:rPr lang="es-CO" altLang="es-CO"/>
              <a:pPr/>
              <a:t>13/09/2016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algn="ctr" defTabSz="914720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E0FC4C14-0E4A-45CE-80DB-3C4D7680ABAB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CO" altLang="es-CO" sz="2400" kern="1200" smtClean="0">
          <a:solidFill>
            <a:schemeClr val="accent1">
              <a:lumMod val="50000"/>
            </a:schemeClr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06542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3084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9627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6169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235982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2525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9067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5609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542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084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627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6169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711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9253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5796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2338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p.edu.co/quejasyreclamos/" TargetMode="External"/><Relationship Id="rId2" Type="http://schemas.openxmlformats.org/officeDocument/2006/relationships/hyperlink" Target="http://www.utp.edu.co/utprindecuenta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ppserver.utp.edu.co/pdi/pdi.jsf" TargetMode="External"/><Relationship Id="rId4" Type="http://schemas.openxmlformats.org/officeDocument/2006/relationships/hyperlink" Target="http://www.utp.edu.co/pdi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PUBLICITARIAS (5)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-64120" y="-36004"/>
            <a:ext cx="9144000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2 Rectángulo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267744" y="2060848"/>
            <a:ext cx="4752528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" sz="3600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Plan de Desarrollo Institucional </a:t>
            </a:r>
            <a:endParaRPr lang="es-ES" sz="3600" b="1" dirty="0" smtClean="0">
              <a:ln w="10541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</a:endParaRP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" sz="3600" b="1" dirty="0" smtClean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2009 </a:t>
            </a:r>
            <a:r>
              <a:rPr lang="es-ES" sz="3600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– 2019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758880" y="6165304"/>
            <a:ext cx="33851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CO" sz="2000" b="1" dirty="0">
                <a:latin typeface="Calibri" pitchFamily="34" charset="0"/>
              </a:rPr>
              <a:t>Oficina de </a:t>
            </a:r>
            <a:r>
              <a:rPr lang="es-CO" sz="2000" b="1" dirty="0" smtClean="0">
                <a:latin typeface="Calibri" pitchFamily="34" charset="0"/>
              </a:rPr>
              <a:t>Planeación</a:t>
            </a:r>
            <a:endParaRPr lang="es-ES" sz="2000" b="1" dirty="0">
              <a:latin typeface="Calibri" pitchFamily="34" charset="0"/>
            </a:endParaRPr>
          </a:p>
          <a:p>
            <a:pPr algn="r"/>
            <a:r>
              <a:rPr lang="es-ES" sz="2000" b="1" dirty="0" smtClean="0">
                <a:latin typeface="Calibri" pitchFamily="34" charset="0"/>
              </a:rPr>
              <a:t>2016</a:t>
            </a:r>
            <a:endParaRPr lang="es-ES" sz="2000" b="1" dirty="0">
              <a:latin typeface="Calibri" pitchFamily="34" charset="0"/>
            </a:endParaRPr>
          </a:p>
        </p:txBody>
      </p:sp>
      <p:sp>
        <p:nvSpPr>
          <p:cNvPr id="6" name="7 Rectángulo"/>
          <p:cNvSpPr>
            <a:spLocks noChangeArrowheads="1"/>
          </p:cNvSpPr>
          <p:nvPr/>
        </p:nvSpPr>
        <p:spPr bwMode="auto">
          <a:xfrm>
            <a:off x="323528" y="6237312"/>
            <a:ext cx="4184352" cy="46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" sz="2000" b="1" i="1" dirty="0">
                <a:latin typeface="Calibri" pitchFamily="34" charset="0"/>
              </a:rPr>
              <a:t>“La Universidad que tienes en mente”</a:t>
            </a:r>
          </a:p>
        </p:txBody>
      </p:sp>
      <p:pic>
        <p:nvPicPr>
          <p:cNvPr id="7" name="6 Imagen" descr="a color horizont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60648"/>
            <a:ext cx="2012924" cy="968226"/>
          </a:xfrm>
          <a:prstGeom prst="rect">
            <a:avLst/>
          </a:prstGeom>
        </p:spPr>
      </p:pic>
      <p:pic>
        <p:nvPicPr>
          <p:cNvPr id="9" name="8 Imagen" descr="PD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221088"/>
            <a:ext cx="1224136" cy="155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LOS RETOS DEL PLAN PARA CONTRIBUIR A LOS FINES DESDE LA CONSTRUCCIÓN COLECTIVA DE SIETE OBJETIVOS INSTITUCIONALES</a:t>
            </a:r>
            <a:endParaRPr lang="es-CO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91557926"/>
              </p:ext>
            </p:extLst>
          </p:nvPr>
        </p:nvGraphicFramePr>
        <p:xfrm>
          <a:off x="107504" y="1196752"/>
          <a:ext cx="8784976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04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curvada hacia abajo 1"/>
          <p:cNvSpPr/>
          <p:nvPr/>
        </p:nvSpPr>
        <p:spPr>
          <a:xfrm>
            <a:off x="5277642" y="688083"/>
            <a:ext cx="1471916" cy="5148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6183195" y="5419604"/>
            <a:ext cx="1633452" cy="93546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1308" tIns="40654" rIns="81308" bIns="40654" rtlCol="0" anchor="ctr"/>
          <a:lstStyle/>
          <a:p>
            <a:pPr algn="ctr"/>
            <a:r>
              <a:rPr lang="es-CO" sz="1400" dirty="0"/>
              <a:t>Impacto Regional</a:t>
            </a:r>
          </a:p>
        </p:txBody>
      </p:sp>
      <p:sp>
        <p:nvSpPr>
          <p:cNvPr id="18" name="17 Elipse"/>
          <p:cNvSpPr/>
          <p:nvPr/>
        </p:nvSpPr>
        <p:spPr>
          <a:xfrm>
            <a:off x="6999921" y="2574228"/>
            <a:ext cx="1633452" cy="93546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308" tIns="40654" rIns="81308" bIns="40654" rtlCol="0" anchor="ctr"/>
          <a:lstStyle/>
          <a:p>
            <a:pPr algn="ctr"/>
            <a:r>
              <a:rPr lang="es-CO" sz="1400" dirty="0"/>
              <a:t>Cobertura con Calidad</a:t>
            </a:r>
          </a:p>
        </p:txBody>
      </p:sp>
      <p:sp>
        <p:nvSpPr>
          <p:cNvPr id="3" name="2 Elipse"/>
          <p:cNvSpPr/>
          <p:nvPr/>
        </p:nvSpPr>
        <p:spPr>
          <a:xfrm>
            <a:off x="1798394" y="2541563"/>
            <a:ext cx="1633452" cy="93546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1308" tIns="40654" rIns="81308" bIns="40654" rtlCol="0" anchor="ctr"/>
          <a:lstStyle/>
          <a:p>
            <a:pPr algn="ctr"/>
            <a:r>
              <a:rPr lang="es-CO" sz="1400" dirty="0"/>
              <a:t>Desarrollo Institucional</a:t>
            </a:r>
          </a:p>
        </p:txBody>
      </p:sp>
      <p:sp>
        <p:nvSpPr>
          <p:cNvPr id="13" name="12 Elipse"/>
          <p:cNvSpPr/>
          <p:nvPr/>
        </p:nvSpPr>
        <p:spPr>
          <a:xfrm>
            <a:off x="2270504" y="4886654"/>
            <a:ext cx="1633452" cy="93546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308" tIns="40654" rIns="81308" bIns="40654" rtlCol="0" anchor="ctr"/>
          <a:lstStyle/>
          <a:p>
            <a:pPr algn="ctr"/>
            <a:r>
              <a:rPr lang="es-CO" sz="1400" dirty="0"/>
              <a:t>Bienestar Institucional</a:t>
            </a:r>
          </a:p>
        </p:txBody>
      </p:sp>
      <p:sp>
        <p:nvSpPr>
          <p:cNvPr id="14" name="13 Elipse"/>
          <p:cNvSpPr/>
          <p:nvPr/>
        </p:nvSpPr>
        <p:spPr>
          <a:xfrm>
            <a:off x="6508958" y="4686186"/>
            <a:ext cx="1633452" cy="93546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1308" tIns="40654" rIns="81308" bIns="40654" rtlCol="0" anchor="ctr"/>
          <a:lstStyle/>
          <a:p>
            <a:pPr algn="ctr"/>
            <a:r>
              <a:rPr lang="es-CO" sz="1400" dirty="0"/>
              <a:t>Investiga-ciones, Innovación y Extensión</a:t>
            </a:r>
          </a:p>
        </p:txBody>
      </p:sp>
      <p:sp>
        <p:nvSpPr>
          <p:cNvPr id="17" name="16 Elipse"/>
          <p:cNvSpPr/>
          <p:nvPr/>
        </p:nvSpPr>
        <p:spPr>
          <a:xfrm>
            <a:off x="5028499" y="5702555"/>
            <a:ext cx="1633452" cy="93546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1308" tIns="40654" rIns="81308" bIns="40654" rtlCol="0" anchor="ctr"/>
          <a:lstStyle/>
          <a:p>
            <a:pPr algn="ctr"/>
            <a:r>
              <a:rPr lang="es-CO" sz="1400" dirty="0"/>
              <a:t>Alianzas Estratégicas</a:t>
            </a:r>
          </a:p>
        </p:txBody>
      </p:sp>
      <p:sp>
        <p:nvSpPr>
          <p:cNvPr id="15" name="14 Elipse"/>
          <p:cNvSpPr/>
          <p:nvPr/>
        </p:nvSpPr>
        <p:spPr>
          <a:xfrm>
            <a:off x="7124036" y="3420819"/>
            <a:ext cx="1633452" cy="93546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1308" tIns="40654" rIns="81308" bIns="40654" rtlCol="0" anchor="ctr"/>
          <a:lstStyle/>
          <a:p>
            <a:pPr algn="ctr"/>
            <a:r>
              <a:rPr lang="es-CO" sz="1400" dirty="0"/>
              <a:t>Interna-cionalización</a:t>
            </a:r>
          </a:p>
        </p:txBody>
      </p:sp>
      <p:sp>
        <p:nvSpPr>
          <p:cNvPr id="12" name="11 Elipse"/>
          <p:cNvSpPr/>
          <p:nvPr/>
        </p:nvSpPr>
        <p:spPr>
          <a:xfrm>
            <a:off x="4445262" y="917525"/>
            <a:ext cx="1633452" cy="93546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1308" tIns="40654" rIns="81308" bIns="40654" rtlCol="0" anchor="ctr"/>
          <a:lstStyle/>
          <a:p>
            <a:pPr algn="ctr"/>
            <a:r>
              <a:rPr lang="es-CO" sz="1400" dirty="0"/>
              <a:t>Cobertura con Calidad</a:t>
            </a:r>
          </a:p>
        </p:txBody>
      </p:sp>
      <p:sp>
        <p:nvSpPr>
          <p:cNvPr id="5" name="2 Subtítulo"/>
          <p:cNvSpPr>
            <a:spLocks/>
          </p:cNvSpPr>
          <p:nvPr/>
        </p:nvSpPr>
        <p:spPr bwMode="auto">
          <a:xfrm>
            <a:off x="1847202" y="3046552"/>
            <a:ext cx="6860880" cy="212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308" tIns="40654" rIns="81308" bIns="40654"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</a:pPr>
            <a:endParaRPr lang="es-ES_tradnl" altLang="es-CO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513851" y="1806449"/>
          <a:ext cx="5553736" cy="397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843924" y="20874"/>
            <a:ext cx="3058843" cy="636100"/>
          </a:xfrm>
          <a:prstGeom prst="rect">
            <a:avLst/>
          </a:prstGeom>
          <a:noFill/>
        </p:spPr>
        <p:txBody>
          <a:bodyPr wrap="none" lIns="81308" tIns="40654" rIns="81308" bIns="40654" rtlCol="0">
            <a:spAutoFit/>
          </a:bodyPr>
          <a:lstStyle/>
          <a:p>
            <a:r>
              <a:rPr lang="es-CO" sz="3600" b="1" dirty="0">
                <a:latin typeface="+mn-lt"/>
              </a:rPr>
              <a:t>Ejes </a:t>
            </a:r>
            <a:r>
              <a:rPr lang="es-CO" sz="3200" b="1" dirty="0">
                <a:latin typeface="+mn-lt"/>
              </a:rPr>
              <a:t>Estratégicos</a:t>
            </a:r>
            <a:endParaRPr lang="es-CO" sz="3600" b="1" dirty="0">
              <a:latin typeface="+mn-lt"/>
            </a:endParaRPr>
          </a:p>
        </p:txBody>
      </p:sp>
      <p:sp>
        <p:nvSpPr>
          <p:cNvPr id="10" name="Rectángulo redondeado 9"/>
          <p:cNvSpPr/>
          <p:nvPr/>
        </p:nvSpPr>
        <p:spPr>
          <a:xfrm rot="16200000">
            <a:off x="-2502320" y="2979527"/>
            <a:ext cx="5682039" cy="4623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308" tIns="40654" rIns="81308" bIns="40654" rtlCol="0" anchor="ctr"/>
          <a:lstStyle/>
          <a:p>
            <a:pPr algn="ctr"/>
            <a:r>
              <a:rPr lang="es-CO" sz="1800" b="1" dirty="0"/>
              <a:t>PLAN DE DESARROLLO INSTITUCIONAL</a:t>
            </a:r>
          </a:p>
        </p:txBody>
      </p:sp>
      <p:sp>
        <p:nvSpPr>
          <p:cNvPr id="19" name="Rectángulo redondeado 18"/>
          <p:cNvSpPr/>
          <p:nvPr/>
        </p:nvSpPr>
        <p:spPr>
          <a:xfrm rot="16200000">
            <a:off x="-1893547" y="2981781"/>
            <a:ext cx="5616624" cy="4623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308" tIns="40654" rIns="81308" bIns="40654" rtlCol="0" anchor="ctr"/>
          <a:lstStyle/>
          <a:p>
            <a:pPr algn="ctr"/>
            <a:r>
              <a:rPr lang="es-ES_tradnl" altLang="es-CO" sz="1800" b="1" dirty="0"/>
              <a:t>LINEAMIENTOS PARA LA CALIDAD INSTITUCIONAL </a:t>
            </a:r>
            <a:endParaRPr lang="es-CO" sz="1800" b="1" dirty="0"/>
          </a:p>
        </p:txBody>
      </p:sp>
      <p:sp>
        <p:nvSpPr>
          <p:cNvPr id="30" name="175 Rectángulo"/>
          <p:cNvSpPr/>
          <p:nvPr/>
        </p:nvSpPr>
        <p:spPr>
          <a:xfrm>
            <a:off x="1827786" y="2116161"/>
            <a:ext cx="1615899" cy="4180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9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10</a:t>
            </a:r>
            <a:r>
              <a:rPr lang="es-CO" sz="900" b="1" dirty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: Organización, gestión y </a:t>
            </a:r>
            <a:r>
              <a:rPr lang="es-CO" sz="9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administración</a:t>
            </a:r>
          </a:p>
        </p:txBody>
      </p:sp>
      <p:sp>
        <p:nvSpPr>
          <p:cNvPr id="31" name="175 Rectángulo"/>
          <p:cNvSpPr/>
          <p:nvPr/>
        </p:nvSpPr>
        <p:spPr>
          <a:xfrm>
            <a:off x="1729197" y="1559549"/>
            <a:ext cx="1883360" cy="598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11: </a:t>
            </a:r>
            <a:r>
              <a:rPr lang="es-CO" altLang="es-CO" sz="900" b="1" dirty="0">
                <a:latin typeface="Maiandra GD" panose="020E0502030308020204" pitchFamily="34" charset="0"/>
              </a:rPr>
              <a:t>Recursos de apoyo académico e Infraestructura </a:t>
            </a:r>
            <a:r>
              <a:rPr lang="es-CO" altLang="es-CO" sz="900" b="1" dirty="0" smtClean="0">
                <a:latin typeface="Maiandra GD" panose="020E0502030308020204" pitchFamily="34" charset="0"/>
              </a:rPr>
              <a:t>física</a:t>
            </a:r>
            <a:endParaRPr lang="es-CO" sz="900" b="1" dirty="0" smtClean="0">
              <a:solidFill>
                <a:sysClr val="windowText" lastClr="000000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32" name="175 Rectángulo"/>
          <p:cNvSpPr/>
          <p:nvPr/>
        </p:nvSpPr>
        <p:spPr>
          <a:xfrm>
            <a:off x="1873126" y="1195714"/>
            <a:ext cx="1624576" cy="4180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9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12: Recursos Financieros</a:t>
            </a:r>
            <a:endParaRPr lang="es-CO" sz="900" b="1" dirty="0">
              <a:solidFill>
                <a:sysClr val="windowText" lastClr="000000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33" name="175 Rectángulo"/>
          <p:cNvSpPr/>
          <p:nvPr/>
        </p:nvSpPr>
        <p:spPr>
          <a:xfrm>
            <a:off x="6656263" y="2295861"/>
            <a:ext cx="1610959" cy="2967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9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2: Estudiantes</a:t>
            </a:r>
          </a:p>
        </p:txBody>
      </p:sp>
      <p:sp>
        <p:nvSpPr>
          <p:cNvPr id="34" name="175 Rectángulo"/>
          <p:cNvSpPr/>
          <p:nvPr/>
        </p:nvSpPr>
        <p:spPr>
          <a:xfrm>
            <a:off x="6661950" y="1999659"/>
            <a:ext cx="1611912" cy="3218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9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3: Profesores</a:t>
            </a:r>
          </a:p>
        </p:txBody>
      </p:sp>
      <p:sp>
        <p:nvSpPr>
          <p:cNvPr id="35" name="175 Rectángulo"/>
          <p:cNvSpPr/>
          <p:nvPr/>
        </p:nvSpPr>
        <p:spPr>
          <a:xfrm>
            <a:off x="6661950" y="1657100"/>
            <a:ext cx="1617599" cy="3707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9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4: Procesos Académicos</a:t>
            </a:r>
            <a:endParaRPr lang="es-CO" sz="900" b="1" dirty="0">
              <a:solidFill>
                <a:sysClr val="windowText" lastClr="000000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36" name="175 Rectángulo"/>
          <p:cNvSpPr/>
          <p:nvPr/>
        </p:nvSpPr>
        <p:spPr>
          <a:xfrm>
            <a:off x="6661951" y="1135563"/>
            <a:ext cx="1612866" cy="4938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9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8: Procesos de Autoevaluación y Regulación</a:t>
            </a:r>
            <a:endParaRPr lang="es-CO" sz="900" b="1" dirty="0">
              <a:solidFill>
                <a:sysClr val="windowText" lastClr="000000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37" name="175 Rectángulo"/>
          <p:cNvSpPr/>
          <p:nvPr/>
        </p:nvSpPr>
        <p:spPr>
          <a:xfrm>
            <a:off x="1824961" y="4542551"/>
            <a:ext cx="1584176" cy="484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9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9: Bienestar Institucional</a:t>
            </a:r>
          </a:p>
        </p:txBody>
      </p:sp>
      <p:sp>
        <p:nvSpPr>
          <p:cNvPr id="38" name="175 Rectángulo"/>
          <p:cNvSpPr/>
          <p:nvPr/>
        </p:nvSpPr>
        <p:spPr>
          <a:xfrm>
            <a:off x="7867536" y="4988110"/>
            <a:ext cx="1201274" cy="337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9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6: Investigación</a:t>
            </a:r>
          </a:p>
        </p:txBody>
      </p:sp>
      <p:sp>
        <p:nvSpPr>
          <p:cNvPr id="39" name="175 Rectángulo"/>
          <p:cNvSpPr/>
          <p:nvPr/>
        </p:nvSpPr>
        <p:spPr>
          <a:xfrm>
            <a:off x="7761315" y="5425310"/>
            <a:ext cx="1307496" cy="3915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9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7: Pertinencia e impactos social</a:t>
            </a:r>
          </a:p>
        </p:txBody>
      </p:sp>
      <p:sp>
        <p:nvSpPr>
          <p:cNvPr id="40" name="175 Rectángulo"/>
          <p:cNvSpPr/>
          <p:nvPr/>
        </p:nvSpPr>
        <p:spPr>
          <a:xfrm>
            <a:off x="7740352" y="4151867"/>
            <a:ext cx="1285480" cy="4350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9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5: Visibilidad Nacional e Internacional</a:t>
            </a:r>
          </a:p>
        </p:txBody>
      </p:sp>
      <p:sp>
        <p:nvSpPr>
          <p:cNvPr id="41" name="175 Rectángulo"/>
          <p:cNvSpPr/>
          <p:nvPr/>
        </p:nvSpPr>
        <p:spPr>
          <a:xfrm>
            <a:off x="4283968" y="6244532"/>
            <a:ext cx="1033373" cy="3040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9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1: Misión Institucional</a:t>
            </a:r>
          </a:p>
        </p:txBody>
      </p:sp>
      <p:sp>
        <p:nvSpPr>
          <p:cNvPr id="42" name="175 Rectángulo"/>
          <p:cNvSpPr/>
          <p:nvPr/>
        </p:nvSpPr>
        <p:spPr>
          <a:xfrm>
            <a:off x="4067944" y="6550895"/>
            <a:ext cx="1372419" cy="2737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9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7: Pertinencia e impactos social</a:t>
            </a:r>
          </a:p>
        </p:txBody>
      </p:sp>
    </p:spTree>
    <p:extLst>
      <p:ext uri="{BB962C8B-B14F-4D97-AF65-F5344CB8AC3E}">
        <p14:creationId xmlns:p14="http://schemas.microsoft.com/office/powerpoint/2010/main" val="3389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31 Conector angular"/>
          <p:cNvCxnSpPr/>
          <p:nvPr/>
        </p:nvCxnSpPr>
        <p:spPr>
          <a:xfrm rot="5400000" flipH="1" flipV="1">
            <a:off x="896689" y="4839583"/>
            <a:ext cx="1147149" cy="159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32 Conector angular"/>
          <p:cNvCxnSpPr>
            <a:stCxn id="24" idx="0"/>
            <a:endCxn id="43" idx="2"/>
          </p:cNvCxnSpPr>
          <p:nvPr/>
        </p:nvCxnSpPr>
        <p:spPr>
          <a:xfrm rot="5400000" flipH="1" flipV="1">
            <a:off x="3593394" y="4646860"/>
            <a:ext cx="576064" cy="1255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33 Conector angular"/>
          <p:cNvCxnSpPr/>
          <p:nvPr/>
        </p:nvCxnSpPr>
        <p:spPr>
          <a:xfrm rot="5400000" flipH="1" flipV="1">
            <a:off x="4865611" y="4860538"/>
            <a:ext cx="1125221" cy="13435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34 Conector angular"/>
          <p:cNvCxnSpPr/>
          <p:nvPr/>
        </p:nvCxnSpPr>
        <p:spPr>
          <a:xfrm rot="16200000" flipV="1">
            <a:off x="7418207" y="4831266"/>
            <a:ext cx="1093171" cy="1608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31 Conector angular"/>
          <p:cNvCxnSpPr/>
          <p:nvPr/>
        </p:nvCxnSpPr>
        <p:spPr>
          <a:xfrm rot="5400000" flipH="1" flipV="1">
            <a:off x="1607691" y="4839786"/>
            <a:ext cx="1147149" cy="15979"/>
          </a:xfrm>
          <a:prstGeom prst="bentConnector3">
            <a:avLst>
              <a:gd name="adj1" fmla="val 38613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34 Conector angular"/>
          <p:cNvCxnSpPr/>
          <p:nvPr/>
        </p:nvCxnSpPr>
        <p:spPr>
          <a:xfrm rot="16200000" flipV="1">
            <a:off x="5734008" y="4847290"/>
            <a:ext cx="1093171" cy="1608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1979712" y="46738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DESARROLLO INSTITUCIONAL</a:t>
            </a:r>
            <a:endParaRPr lang="es-CO" sz="2800" b="1" dirty="0"/>
          </a:p>
        </p:txBody>
      </p:sp>
      <p:sp>
        <p:nvSpPr>
          <p:cNvPr id="23" name="153 Rectángulo redondeado">
            <a:hlinkClick r:id="" action="ppaction://noaction"/>
          </p:cNvPr>
          <p:cNvSpPr/>
          <p:nvPr/>
        </p:nvSpPr>
        <p:spPr>
          <a:xfrm>
            <a:off x="600459" y="4941168"/>
            <a:ext cx="1281231" cy="744487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DESARROLLO </a:t>
            </a:r>
            <a:r>
              <a:rPr lang="es-ES" sz="9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FISICO Y SOSTENIBLE</a:t>
            </a:r>
            <a:endParaRPr lang="es-ES" sz="9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131 Rectángulo redondeado">
            <a:hlinkClick r:id="" action="ppaction://noaction"/>
          </p:cNvPr>
          <p:cNvSpPr/>
          <p:nvPr/>
        </p:nvSpPr>
        <p:spPr>
          <a:xfrm>
            <a:off x="3299540" y="4941168"/>
            <a:ext cx="1151220" cy="744487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DESARROLLO </a:t>
            </a:r>
            <a:r>
              <a:rPr lang="es-ES" sz="9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TECNOLÓGICO </a:t>
            </a:r>
            <a:endParaRPr lang="es-ES" sz="9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167 Rectángulo redondeado">
            <a:hlinkClick r:id="" action="ppaction://noaction"/>
          </p:cNvPr>
          <p:cNvSpPr/>
          <p:nvPr/>
        </p:nvSpPr>
        <p:spPr>
          <a:xfrm>
            <a:off x="5981200" y="4941168"/>
            <a:ext cx="1349880" cy="744487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9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GESTION ORGANIZACIONAL Y DE PROCESOS</a:t>
            </a:r>
          </a:p>
        </p:txBody>
      </p:sp>
      <p:sp>
        <p:nvSpPr>
          <p:cNvPr id="26" name="187 Rectángulo redondeado">
            <a:hlinkClick r:id="" action="ppaction://noaction"/>
          </p:cNvPr>
          <p:cNvSpPr/>
          <p:nvPr/>
        </p:nvSpPr>
        <p:spPr>
          <a:xfrm>
            <a:off x="7475096" y="4954219"/>
            <a:ext cx="1152128" cy="851045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GESTIÓN  FINANCIERA</a:t>
            </a:r>
            <a:endParaRPr lang="es-ES" sz="9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27 Conector angular"/>
          <p:cNvCxnSpPr>
            <a:stCxn id="39" idx="0"/>
          </p:cNvCxnSpPr>
          <p:nvPr/>
        </p:nvCxnSpPr>
        <p:spPr>
          <a:xfrm rot="5400000" flipH="1" flipV="1">
            <a:off x="2971546" y="1098872"/>
            <a:ext cx="474537" cy="2830542"/>
          </a:xfrm>
          <a:prstGeom prst="bentConnector2">
            <a:avLst/>
          </a:prstGeom>
          <a:ln w="2222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28 Conector angular"/>
          <p:cNvCxnSpPr/>
          <p:nvPr/>
        </p:nvCxnSpPr>
        <p:spPr>
          <a:xfrm rot="5400000" flipH="1" flipV="1">
            <a:off x="4137821" y="2145951"/>
            <a:ext cx="474539" cy="736382"/>
          </a:xfrm>
          <a:prstGeom prst="bentConnector3">
            <a:avLst/>
          </a:prstGeom>
          <a:ln w="2222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29 Conector angular"/>
          <p:cNvCxnSpPr>
            <a:stCxn id="46" idx="0"/>
          </p:cNvCxnSpPr>
          <p:nvPr/>
        </p:nvCxnSpPr>
        <p:spPr>
          <a:xfrm rot="16200000" flipV="1">
            <a:off x="5010757" y="1890203"/>
            <a:ext cx="474538" cy="1247878"/>
          </a:xfrm>
          <a:prstGeom prst="bentConnector2">
            <a:avLst/>
          </a:prstGeom>
          <a:ln w="2222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30 Conector angular"/>
          <p:cNvCxnSpPr>
            <a:stCxn id="49" idx="0"/>
          </p:cNvCxnSpPr>
          <p:nvPr/>
        </p:nvCxnSpPr>
        <p:spPr>
          <a:xfrm rot="16200000" flipV="1">
            <a:off x="5987594" y="913366"/>
            <a:ext cx="474538" cy="3201552"/>
          </a:xfrm>
          <a:prstGeom prst="bentConnector2">
            <a:avLst/>
          </a:prstGeom>
          <a:ln w="2222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9" name="149 Rectángulo"/>
          <p:cNvSpPr/>
          <p:nvPr/>
        </p:nvSpPr>
        <p:spPr>
          <a:xfrm>
            <a:off x="1040522" y="2751411"/>
            <a:ext cx="1506042" cy="1512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solidFill>
                  <a:schemeClr val="tx1"/>
                </a:solidFill>
                <a:cs typeface="Arial" pitchFamily="34" charset="0"/>
              </a:rPr>
              <a:t>Desarrollo Físico y sostenibilidad ambiental</a:t>
            </a:r>
            <a:endParaRPr lang="es-E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3" name="147 Rectángulo"/>
          <p:cNvSpPr/>
          <p:nvPr/>
        </p:nvSpPr>
        <p:spPr>
          <a:xfrm>
            <a:off x="3098586" y="2800770"/>
            <a:ext cx="1578234" cy="15643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/>
                </a:solidFill>
                <a:cs typeface="Arial" pitchFamily="34" charset="0"/>
              </a:rPr>
              <a:t>Desarrollo informático y de comunicaciones</a:t>
            </a:r>
            <a:endParaRPr lang="es-E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6" name="173 Rectángulo"/>
          <p:cNvSpPr/>
          <p:nvPr/>
        </p:nvSpPr>
        <p:spPr>
          <a:xfrm>
            <a:off x="5109481" y="2751411"/>
            <a:ext cx="1524968" cy="16136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/>
                </a:solidFill>
                <a:cs typeface="Arial" pitchFamily="34" charset="0"/>
              </a:rPr>
              <a:t>Desarrollo humano y organizacional</a:t>
            </a:r>
            <a:endParaRPr lang="es-E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" name="189 Rectángulo"/>
          <p:cNvSpPr/>
          <p:nvPr/>
        </p:nvSpPr>
        <p:spPr>
          <a:xfrm>
            <a:off x="7118837" y="2751411"/>
            <a:ext cx="1413603" cy="16136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Desarrollo financiero</a:t>
            </a:r>
            <a:endParaRPr lang="es-ES" sz="1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203 Rectángulo"/>
          <p:cNvSpPr/>
          <p:nvPr/>
        </p:nvSpPr>
        <p:spPr>
          <a:xfrm rot="16200000">
            <a:off x="-456172" y="4820767"/>
            <a:ext cx="1512168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PROYECTOS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66" name="65 Grupo"/>
          <p:cNvGrpSpPr/>
          <p:nvPr/>
        </p:nvGrpSpPr>
        <p:grpSpPr>
          <a:xfrm>
            <a:off x="683568" y="260648"/>
            <a:ext cx="8280920" cy="1800200"/>
            <a:chOff x="1115616" y="188640"/>
            <a:chExt cx="7776864" cy="1800200"/>
          </a:xfrm>
        </p:grpSpPr>
        <p:grpSp>
          <p:nvGrpSpPr>
            <p:cNvPr id="56" name="55 Grupo"/>
            <p:cNvGrpSpPr/>
            <p:nvPr/>
          </p:nvGrpSpPr>
          <p:grpSpPr>
            <a:xfrm>
              <a:off x="1115616" y="188640"/>
              <a:ext cx="7776864" cy="1800200"/>
              <a:chOff x="683568" y="188640"/>
              <a:chExt cx="7776864" cy="2088232"/>
            </a:xfrm>
          </p:grpSpPr>
          <p:sp>
            <p:nvSpPr>
              <p:cNvPr id="13" name="12 Rectángulo redondeado"/>
              <p:cNvSpPr/>
              <p:nvPr/>
            </p:nvSpPr>
            <p:spPr>
              <a:xfrm>
                <a:off x="683568" y="188640"/>
                <a:ext cx="7776864" cy="2088232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15 CuadroTexto"/>
              <p:cNvSpPr txBox="1"/>
              <p:nvPr/>
            </p:nvSpPr>
            <p:spPr>
              <a:xfrm>
                <a:off x="971600" y="940404"/>
                <a:ext cx="7021288" cy="963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CO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  <a:p>
                <a:pPr algn="ctr"/>
                <a:r>
                  <a:rPr lang="es-CO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Desarrollo Institucional fortalecido en la Gestión Humana,  Financiera, Física, Informática y de servicios.</a:t>
                </a:r>
                <a:endParaRPr lang="es-E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52" name="51 CuadroTexto"/>
              <p:cNvSpPr txBox="1"/>
              <p:nvPr/>
            </p:nvSpPr>
            <p:spPr>
              <a:xfrm>
                <a:off x="971600" y="404664"/>
                <a:ext cx="7021288" cy="428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Desarrollo Institucional</a:t>
                </a:r>
                <a:endParaRPr lang="es-E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65" name="64 Conector recto"/>
            <p:cNvCxnSpPr/>
            <p:nvPr/>
          </p:nvCxnSpPr>
          <p:spPr>
            <a:xfrm>
              <a:off x="1907704" y="908720"/>
              <a:ext cx="6048672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153 Rectángulo redondeado">
            <a:hlinkClick r:id="" action="ppaction://noaction"/>
          </p:cNvPr>
          <p:cNvSpPr/>
          <p:nvPr/>
        </p:nvSpPr>
        <p:spPr>
          <a:xfrm>
            <a:off x="1945393" y="4941168"/>
            <a:ext cx="1281231" cy="744487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SOSTENIBILIDAD AMBIENTAL</a:t>
            </a:r>
            <a:endParaRPr lang="es-ES" sz="9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03 Rectángulo"/>
          <p:cNvSpPr/>
          <p:nvPr/>
        </p:nvSpPr>
        <p:spPr>
          <a:xfrm rot="16200000">
            <a:off x="-468559" y="908720"/>
            <a:ext cx="1512168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PROPÓSITO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8" name="203 Rectángulo"/>
          <p:cNvSpPr/>
          <p:nvPr/>
        </p:nvSpPr>
        <p:spPr>
          <a:xfrm rot="16200000">
            <a:off x="-467348" y="3139757"/>
            <a:ext cx="1509746" cy="504056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ysClr val="windowText" lastClr="000000"/>
                </a:solidFill>
                <a:cs typeface="Arial" pitchFamily="34" charset="0"/>
              </a:rPr>
              <a:t>COMPONENTES</a:t>
            </a:r>
            <a:endParaRPr lang="es-ES" sz="1600" b="1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44" name="167 Rectángulo redondeado">
            <a:hlinkClick r:id="" action="ppaction://noaction"/>
          </p:cNvPr>
          <p:cNvSpPr/>
          <p:nvPr/>
        </p:nvSpPr>
        <p:spPr>
          <a:xfrm>
            <a:off x="4522768" y="4941168"/>
            <a:ext cx="1349880" cy="744487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GESTIÓN HUMANA</a:t>
            </a:r>
            <a:endParaRPr lang="es-ES" sz="9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175 Rectángulo"/>
          <p:cNvSpPr/>
          <p:nvPr/>
        </p:nvSpPr>
        <p:spPr>
          <a:xfrm>
            <a:off x="2260957" y="5759342"/>
            <a:ext cx="4523622" cy="4180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2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10</a:t>
            </a:r>
            <a:r>
              <a:rPr lang="es-CO" sz="1200" b="1" dirty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: Organización, gestión y </a:t>
            </a:r>
            <a:r>
              <a:rPr lang="es-CO" sz="12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administración</a:t>
            </a:r>
          </a:p>
        </p:txBody>
      </p:sp>
      <p:sp>
        <p:nvSpPr>
          <p:cNvPr id="42" name="175 Rectángulo"/>
          <p:cNvSpPr/>
          <p:nvPr/>
        </p:nvSpPr>
        <p:spPr>
          <a:xfrm>
            <a:off x="586968" y="6296458"/>
            <a:ext cx="3898820" cy="4180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11: </a:t>
            </a:r>
            <a:r>
              <a:rPr lang="es-CO" altLang="es-CO" sz="1200" b="1" dirty="0">
                <a:latin typeface="Maiandra GD" panose="020E0502030308020204" pitchFamily="34" charset="0"/>
              </a:rPr>
              <a:t>Recursos de apoyo académico e Infraestructura </a:t>
            </a:r>
            <a:r>
              <a:rPr lang="es-CO" altLang="es-CO" sz="1200" b="1" dirty="0" smtClean="0">
                <a:latin typeface="Maiandra GD" panose="020E0502030308020204" pitchFamily="34" charset="0"/>
              </a:rPr>
              <a:t>física</a:t>
            </a:r>
            <a:endParaRPr lang="es-CO" sz="1200" b="1" dirty="0" smtClean="0">
              <a:solidFill>
                <a:sysClr val="windowText" lastClr="000000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45" name="175 Rectángulo"/>
          <p:cNvSpPr/>
          <p:nvPr/>
        </p:nvSpPr>
        <p:spPr>
          <a:xfrm>
            <a:off x="4696294" y="6323279"/>
            <a:ext cx="3648769" cy="4180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2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12: Recursos Financieros</a:t>
            </a:r>
            <a:endParaRPr lang="es-CO" sz="1200" b="1" dirty="0">
              <a:solidFill>
                <a:sysClr val="windowText" lastClr="000000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161 Conector angular"/>
          <p:cNvCxnSpPr/>
          <p:nvPr/>
        </p:nvCxnSpPr>
        <p:spPr>
          <a:xfrm rot="16200000" flipV="1">
            <a:off x="7763075" y="4031845"/>
            <a:ext cx="1518271" cy="40603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12 Conector angular"/>
          <p:cNvCxnSpPr/>
          <p:nvPr/>
        </p:nvCxnSpPr>
        <p:spPr>
          <a:xfrm rot="10800000">
            <a:off x="1220391" y="4092144"/>
            <a:ext cx="2132159" cy="1080326"/>
          </a:xfrm>
          <a:prstGeom prst="bentConnector3">
            <a:avLst>
              <a:gd name="adj1" fmla="val 317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22 Conector recto de flecha"/>
          <p:cNvCxnSpPr/>
          <p:nvPr/>
        </p:nvCxnSpPr>
        <p:spPr>
          <a:xfrm flipV="1">
            <a:off x="1259632" y="3496408"/>
            <a:ext cx="0" cy="1497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161 Conector angular"/>
          <p:cNvCxnSpPr/>
          <p:nvPr/>
        </p:nvCxnSpPr>
        <p:spPr>
          <a:xfrm rot="16200000" flipV="1">
            <a:off x="6501199" y="3890156"/>
            <a:ext cx="1453217" cy="64881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142 Conector angular"/>
          <p:cNvCxnSpPr/>
          <p:nvPr/>
        </p:nvCxnSpPr>
        <p:spPr>
          <a:xfrm rot="16200000" flipV="1">
            <a:off x="3127991" y="3828054"/>
            <a:ext cx="1512801" cy="76908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142 Conector angular"/>
          <p:cNvCxnSpPr/>
          <p:nvPr/>
        </p:nvCxnSpPr>
        <p:spPr>
          <a:xfrm rot="16200000" flipV="1">
            <a:off x="4514555" y="3870645"/>
            <a:ext cx="1512801" cy="76908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142 Conector angular"/>
          <p:cNvCxnSpPr/>
          <p:nvPr/>
        </p:nvCxnSpPr>
        <p:spPr>
          <a:xfrm rot="16200000" flipV="1">
            <a:off x="5280165" y="3859810"/>
            <a:ext cx="1512801" cy="76908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2203978" y="4120369"/>
            <a:ext cx="18507" cy="10803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angular"/>
          <p:cNvCxnSpPr>
            <a:endCxn id="19" idx="2"/>
          </p:cNvCxnSpPr>
          <p:nvPr/>
        </p:nvCxnSpPr>
        <p:spPr>
          <a:xfrm rot="5400000" flipH="1" flipV="1">
            <a:off x="2933818" y="854715"/>
            <a:ext cx="936104" cy="33483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angular"/>
          <p:cNvCxnSpPr>
            <a:endCxn id="19" idx="2"/>
          </p:cNvCxnSpPr>
          <p:nvPr/>
        </p:nvCxnSpPr>
        <p:spPr>
          <a:xfrm rot="5400000" flipH="1" flipV="1">
            <a:off x="3706298" y="1627194"/>
            <a:ext cx="936104" cy="18034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angular"/>
          <p:cNvCxnSpPr>
            <a:endCxn id="19" idx="2"/>
          </p:cNvCxnSpPr>
          <p:nvPr/>
        </p:nvCxnSpPr>
        <p:spPr>
          <a:xfrm rot="5400000" flipH="1" flipV="1">
            <a:off x="4565671" y="2474619"/>
            <a:ext cx="924156" cy="966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angular"/>
          <p:cNvCxnSpPr>
            <a:endCxn id="19" idx="2"/>
          </p:cNvCxnSpPr>
          <p:nvPr/>
        </p:nvCxnSpPr>
        <p:spPr>
          <a:xfrm rot="16200000" flipV="1">
            <a:off x="5423286" y="1713618"/>
            <a:ext cx="936104" cy="16305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angular"/>
          <p:cNvCxnSpPr>
            <a:endCxn id="19" idx="2"/>
          </p:cNvCxnSpPr>
          <p:nvPr/>
        </p:nvCxnSpPr>
        <p:spPr>
          <a:xfrm rot="16200000" flipV="1">
            <a:off x="6224339" y="912565"/>
            <a:ext cx="916388" cy="321295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691680" y="0"/>
            <a:ext cx="547211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3200" b="1" dirty="0" smtClean="0">
                <a:latin typeface="Calibri" pitchFamily="34" charset="0"/>
              </a:rPr>
              <a:t>Cobertura con Calidad</a:t>
            </a:r>
            <a:endParaRPr lang="es-ES" sz="3200" b="1" dirty="0">
              <a:latin typeface="Calibri" pitchFamily="34" charset="0"/>
            </a:endParaRPr>
          </a:p>
        </p:txBody>
      </p:sp>
      <p:sp>
        <p:nvSpPr>
          <p:cNvPr id="15" name="203 Rectángulo"/>
          <p:cNvSpPr/>
          <p:nvPr/>
        </p:nvSpPr>
        <p:spPr>
          <a:xfrm rot="16200000">
            <a:off x="-396551" y="908720"/>
            <a:ext cx="1512168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PROPÓSITO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187624" y="260648"/>
            <a:ext cx="7776864" cy="1800200"/>
            <a:chOff x="1115616" y="188640"/>
            <a:chExt cx="7776864" cy="1800200"/>
          </a:xfrm>
        </p:grpSpPr>
        <p:grpSp>
          <p:nvGrpSpPr>
            <p:cNvPr id="17" name="55 Grupo"/>
            <p:cNvGrpSpPr/>
            <p:nvPr/>
          </p:nvGrpSpPr>
          <p:grpSpPr>
            <a:xfrm>
              <a:off x="1115616" y="188640"/>
              <a:ext cx="7776864" cy="1800200"/>
              <a:chOff x="683568" y="188640"/>
              <a:chExt cx="7776864" cy="2088232"/>
            </a:xfrm>
          </p:grpSpPr>
          <p:sp>
            <p:nvSpPr>
              <p:cNvPr id="19" name="18 Rectángulo redondeado"/>
              <p:cNvSpPr/>
              <p:nvPr/>
            </p:nvSpPr>
            <p:spPr>
              <a:xfrm>
                <a:off x="683568" y="188640"/>
                <a:ext cx="7776864" cy="2088232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19 CuadroTexto"/>
              <p:cNvSpPr txBox="1"/>
              <p:nvPr/>
            </p:nvSpPr>
            <p:spPr>
              <a:xfrm>
                <a:off x="971600" y="940404"/>
                <a:ext cx="7021288" cy="963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CO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  <a:p>
                <a:pPr algn="ctr"/>
                <a:r>
                  <a:rPr lang="es-CO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Universidad con una cobertura adecuada y reconocida calidad  en el proyecto educativo.</a:t>
                </a:r>
                <a:endParaRPr lang="es-E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971600" y="404664"/>
                <a:ext cx="7021288" cy="428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Cobertura con Calidad</a:t>
                </a:r>
                <a:endParaRPr lang="es-E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8" name="17 Conector recto"/>
            <p:cNvCxnSpPr/>
            <p:nvPr/>
          </p:nvCxnSpPr>
          <p:spPr>
            <a:xfrm>
              <a:off x="1907704" y="908720"/>
              <a:ext cx="6048672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203 Rectángulo">
            <a:hlinkClick r:id="rId2" action="ppaction://hlinksldjump"/>
          </p:cNvPr>
          <p:cNvSpPr/>
          <p:nvPr/>
        </p:nvSpPr>
        <p:spPr>
          <a:xfrm rot="16200000">
            <a:off x="-427600" y="2670132"/>
            <a:ext cx="1512168" cy="504056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ysClr val="windowText" lastClr="000000"/>
                </a:solidFill>
                <a:cs typeface="Arial" pitchFamily="34" charset="0"/>
              </a:rPr>
              <a:t>COMPONENTES</a:t>
            </a:r>
            <a:endParaRPr lang="es-ES" sz="1600" b="1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49" name="203 Rectángulo"/>
          <p:cNvSpPr/>
          <p:nvPr/>
        </p:nvSpPr>
        <p:spPr>
          <a:xfrm rot="16200000">
            <a:off x="-396552" y="4329055"/>
            <a:ext cx="1512168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PROYECTOS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7" name="169 Rectángulo"/>
          <p:cNvSpPr/>
          <p:nvPr/>
        </p:nvSpPr>
        <p:spPr>
          <a:xfrm>
            <a:off x="4289203" y="2792250"/>
            <a:ext cx="1531133" cy="7155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sz="9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GESTIÓN DE PROGRAMAS ACADÉMICOS</a:t>
            </a:r>
          </a:p>
        </p:txBody>
      </p:sp>
      <p:sp>
        <p:nvSpPr>
          <p:cNvPr id="50" name="175 Rectángulo"/>
          <p:cNvSpPr/>
          <p:nvPr/>
        </p:nvSpPr>
        <p:spPr>
          <a:xfrm>
            <a:off x="7536172" y="2780928"/>
            <a:ext cx="1524968" cy="6970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sz="9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PROYECCIÓN DE  CAPACIDADES INSTITUCIONALES</a:t>
            </a:r>
          </a:p>
        </p:txBody>
      </p:sp>
      <p:sp>
        <p:nvSpPr>
          <p:cNvPr id="51" name="190 Rectángulo"/>
          <p:cNvSpPr/>
          <p:nvPr/>
        </p:nvSpPr>
        <p:spPr>
          <a:xfrm>
            <a:off x="6036370" y="2780928"/>
            <a:ext cx="1379000" cy="6998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9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9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GESTIÓN DE </a:t>
            </a:r>
            <a:r>
              <a:rPr lang="es-CO" sz="9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LA EDUCACIÓN VIRTUAL</a:t>
            </a:r>
            <a:endParaRPr lang="es-CO" sz="9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O" sz="9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145 Rectángulo"/>
          <p:cNvSpPr/>
          <p:nvPr/>
        </p:nvSpPr>
        <p:spPr>
          <a:xfrm>
            <a:off x="827584" y="2801182"/>
            <a:ext cx="1506041" cy="699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9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GESTIÓN ACADÉMICO ESTUDIANTIL</a:t>
            </a:r>
          </a:p>
        </p:txBody>
      </p:sp>
      <p:sp>
        <p:nvSpPr>
          <p:cNvPr id="54" name="133 Rectángulo"/>
          <p:cNvSpPr/>
          <p:nvPr/>
        </p:nvSpPr>
        <p:spPr>
          <a:xfrm>
            <a:off x="2453203" y="2801182"/>
            <a:ext cx="1578234" cy="699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O" sz="9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DESARROLLO DOCENTE</a:t>
            </a:r>
          </a:p>
        </p:txBody>
      </p:sp>
      <p:sp>
        <p:nvSpPr>
          <p:cNvPr id="110" name="167 Rectángulo redondeado"/>
          <p:cNvSpPr/>
          <p:nvPr/>
        </p:nvSpPr>
        <p:spPr>
          <a:xfrm>
            <a:off x="4961083" y="4299481"/>
            <a:ext cx="1123085" cy="1053704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CO" sz="7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ASEGURAMIENTO DE LA CALIDAD </a:t>
            </a:r>
            <a:endParaRPr lang="es-MX" sz="7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167 Rectángulo redondeado"/>
          <p:cNvSpPr/>
          <p:nvPr/>
        </p:nvSpPr>
        <p:spPr>
          <a:xfrm>
            <a:off x="6067924" y="4299481"/>
            <a:ext cx="952348" cy="1053704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CO" sz="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GESTIÓN CURRICULAR</a:t>
            </a:r>
            <a:endParaRPr lang="es-CO" sz="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167 Rectángulo redondeado"/>
          <p:cNvSpPr/>
          <p:nvPr/>
        </p:nvSpPr>
        <p:spPr>
          <a:xfrm>
            <a:off x="8048652" y="4299481"/>
            <a:ext cx="1059852" cy="1217751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CO" sz="7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GESTIÓN DE CAPACIDADES INSTITUCIONALES PARA LA OFERTA DE PROGRAMAS ACADÉMICOS </a:t>
            </a:r>
            <a:endParaRPr lang="es-MX" sz="7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167 Rectángulo redondeado"/>
          <p:cNvSpPr/>
          <p:nvPr/>
        </p:nvSpPr>
        <p:spPr>
          <a:xfrm>
            <a:off x="7076036" y="4299481"/>
            <a:ext cx="952348" cy="1053704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CO" sz="7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PROMOCIÓN Y DESARROLLO DE LA EDUCACIÓN VIRTUAL </a:t>
            </a:r>
            <a:endParaRPr lang="es-MX" sz="7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153 Rectángulo redondeado"/>
          <p:cNvSpPr/>
          <p:nvPr/>
        </p:nvSpPr>
        <p:spPr>
          <a:xfrm>
            <a:off x="673686" y="4283463"/>
            <a:ext cx="1080119" cy="1053704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CO" sz="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GESTION PARA EL INGRESO ARTICULADO  </a:t>
            </a:r>
            <a:endParaRPr lang="es-MX" sz="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131 Rectángulo redondeado"/>
          <p:cNvSpPr/>
          <p:nvPr/>
        </p:nvSpPr>
        <p:spPr>
          <a:xfrm>
            <a:off x="1835696" y="4299481"/>
            <a:ext cx="869744" cy="1053704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EGRESO EXITOSO  </a:t>
            </a:r>
            <a:endParaRPr lang="es-MX" sz="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167 Rectángulo redondeado"/>
          <p:cNvSpPr/>
          <p:nvPr/>
        </p:nvSpPr>
        <p:spPr>
          <a:xfrm>
            <a:off x="2771800" y="4299481"/>
            <a:ext cx="1041616" cy="1053704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CO" sz="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GESTIÓN DE EGRESADOS </a:t>
            </a:r>
            <a:endParaRPr lang="es-MX" sz="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167 Rectángulo redondeado"/>
          <p:cNvSpPr/>
          <p:nvPr/>
        </p:nvSpPr>
        <p:spPr>
          <a:xfrm>
            <a:off x="3851920" y="4299481"/>
            <a:ext cx="1019744" cy="1053704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CO" sz="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DESARROLLO INTEGRAL DOCENTE </a:t>
            </a:r>
            <a:endParaRPr lang="es-MX" sz="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175 Rectángulo"/>
          <p:cNvSpPr/>
          <p:nvPr/>
        </p:nvSpPr>
        <p:spPr>
          <a:xfrm>
            <a:off x="194299" y="5745786"/>
            <a:ext cx="4517807" cy="379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0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2: Estudiantes</a:t>
            </a:r>
          </a:p>
        </p:txBody>
      </p:sp>
      <p:sp>
        <p:nvSpPr>
          <p:cNvPr id="58" name="175 Rectángulo"/>
          <p:cNvSpPr/>
          <p:nvPr/>
        </p:nvSpPr>
        <p:spPr>
          <a:xfrm>
            <a:off x="4829834" y="5771199"/>
            <a:ext cx="3992989" cy="406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0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3: Profesores</a:t>
            </a:r>
          </a:p>
        </p:txBody>
      </p:sp>
      <p:sp>
        <p:nvSpPr>
          <p:cNvPr id="59" name="175 Rectángulo"/>
          <p:cNvSpPr/>
          <p:nvPr/>
        </p:nvSpPr>
        <p:spPr>
          <a:xfrm>
            <a:off x="194299" y="6235612"/>
            <a:ext cx="4517806" cy="4021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0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4: Procesos Académicos</a:t>
            </a:r>
            <a:endParaRPr lang="es-CO" sz="1000" b="1" dirty="0">
              <a:solidFill>
                <a:sysClr val="windowText" lastClr="000000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60" name="175 Rectángulo"/>
          <p:cNvSpPr/>
          <p:nvPr/>
        </p:nvSpPr>
        <p:spPr>
          <a:xfrm>
            <a:off x="4829834" y="6301753"/>
            <a:ext cx="3992989" cy="3676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0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8: Procesos de Autoevaluación y Regulación</a:t>
            </a:r>
            <a:endParaRPr lang="es-CO" sz="1000" b="1" dirty="0">
              <a:solidFill>
                <a:sysClr val="windowText" lastClr="000000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29 Conector angular"/>
          <p:cNvCxnSpPr>
            <a:stCxn id="21" idx="0"/>
            <a:endCxn id="7" idx="2"/>
          </p:cNvCxnSpPr>
          <p:nvPr/>
        </p:nvCxnSpPr>
        <p:spPr>
          <a:xfrm rot="5400000" flipH="1" flipV="1">
            <a:off x="3046271" y="765025"/>
            <a:ext cx="733961" cy="318159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30 Conector angular"/>
          <p:cNvCxnSpPr>
            <a:stCxn id="22" idx="0"/>
            <a:endCxn id="7" idx="2"/>
          </p:cNvCxnSpPr>
          <p:nvPr/>
        </p:nvCxnSpPr>
        <p:spPr>
          <a:xfrm rot="5400000" flipH="1" flipV="1">
            <a:off x="3861083" y="1602448"/>
            <a:ext cx="756572" cy="15293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33 Conector angular"/>
          <p:cNvCxnSpPr>
            <a:stCxn id="23" idx="0"/>
            <a:endCxn id="7" idx="2"/>
          </p:cNvCxnSpPr>
          <p:nvPr/>
        </p:nvCxnSpPr>
        <p:spPr>
          <a:xfrm rot="16200000" flipV="1">
            <a:off x="4707387" y="2285501"/>
            <a:ext cx="734672" cy="141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36 Conector angular"/>
          <p:cNvCxnSpPr>
            <a:stCxn id="25" idx="0"/>
            <a:endCxn id="7" idx="2"/>
          </p:cNvCxnSpPr>
          <p:nvPr/>
        </p:nvCxnSpPr>
        <p:spPr>
          <a:xfrm rot="16200000" flipV="1">
            <a:off x="5472620" y="1520268"/>
            <a:ext cx="736316" cy="16734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39 Conector angular"/>
          <p:cNvCxnSpPr>
            <a:stCxn id="24" idx="0"/>
            <a:endCxn id="7" idx="2"/>
          </p:cNvCxnSpPr>
          <p:nvPr/>
        </p:nvCxnSpPr>
        <p:spPr>
          <a:xfrm rot="16200000" flipV="1">
            <a:off x="6230816" y="762072"/>
            <a:ext cx="720080" cy="31736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763688" y="0"/>
            <a:ext cx="547211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3200" b="1" dirty="0" smtClean="0">
                <a:latin typeface="Calibri" pitchFamily="34" charset="0"/>
              </a:rPr>
              <a:t>Bienestar Institucional</a:t>
            </a:r>
            <a:endParaRPr lang="es-ES" sz="3200" b="1" dirty="0">
              <a:latin typeface="Calibri" pitchFamily="34" charset="0"/>
            </a:endParaRPr>
          </a:p>
        </p:txBody>
      </p:sp>
      <p:sp>
        <p:nvSpPr>
          <p:cNvPr id="3" name="203 Rectángulo"/>
          <p:cNvSpPr/>
          <p:nvPr/>
        </p:nvSpPr>
        <p:spPr>
          <a:xfrm rot="16200000">
            <a:off x="-252536" y="836712"/>
            <a:ext cx="1512168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PROPÓSITO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115616" y="188640"/>
            <a:ext cx="7776864" cy="1800200"/>
            <a:chOff x="1115616" y="188640"/>
            <a:chExt cx="7776864" cy="1800200"/>
          </a:xfrm>
        </p:grpSpPr>
        <p:grpSp>
          <p:nvGrpSpPr>
            <p:cNvPr id="5" name="55 Grupo"/>
            <p:cNvGrpSpPr/>
            <p:nvPr/>
          </p:nvGrpSpPr>
          <p:grpSpPr>
            <a:xfrm>
              <a:off x="1115616" y="188640"/>
              <a:ext cx="7776864" cy="1800200"/>
              <a:chOff x="683568" y="188640"/>
              <a:chExt cx="7776864" cy="2088232"/>
            </a:xfrm>
          </p:grpSpPr>
          <p:sp>
            <p:nvSpPr>
              <p:cNvPr id="7" name="6 Rectángulo redondeado"/>
              <p:cNvSpPr/>
              <p:nvPr/>
            </p:nvSpPr>
            <p:spPr>
              <a:xfrm>
                <a:off x="683568" y="188640"/>
                <a:ext cx="7776864" cy="2088232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971600" y="940404"/>
                <a:ext cx="7021288" cy="963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CO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  <a:p>
                <a:pPr algn="ctr"/>
                <a:r>
                  <a:rPr lang="es-CO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Bienestar Institucional implementado, facilitando la formación integral, el desarrollo social e intercultural y el acompañamiento institucional. </a:t>
                </a:r>
                <a:endParaRPr lang="es-E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>
                <a:off x="971600" y="404664"/>
                <a:ext cx="7021288" cy="428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Bienestar Institucional</a:t>
                </a:r>
                <a:endParaRPr lang="es-E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6" name="5 Conector recto"/>
            <p:cNvCxnSpPr/>
            <p:nvPr/>
          </p:nvCxnSpPr>
          <p:spPr>
            <a:xfrm>
              <a:off x="1907704" y="908720"/>
              <a:ext cx="6048672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16 Conector angular"/>
          <p:cNvCxnSpPr>
            <a:endCxn id="21" idx="2"/>
          </p:cNvCxnSpPr>
          <p:nvPr/>
        </p:nvCxnSpPr>
        <p:spPr>
          <a:xfrm rot="5400000" flipH="1" flipV="1">
            <a:off x="1006918" y="4269649"/>
            <a:ext cx="1418808" cy="212265"/>
          </a:xfrm>
          <a:prstGeom prst="bentConnector3">
            <a:avLst>
              <a:gd name="adj1" fmla="val 50000"/>
            </a:avLst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angular"/>
          <p:cNvCxnSpPr>
            <a:endCxn id="22" idx="2"/>
          </p:cNvCxnSpPr>
          <p:nvPr/>
        </p:nvCxnSpPr>
        <p:spPr>
          <a:xfrm rot="5400000" flipH="1" flipV="1">
            <a:off x="2749184" y="4359678"/>
            <a:ext cx="1396196" cy="54817"/>
          </a:xfrm>
          <a:prstGeom prst="bentConnector3">
            <a:avLst>
              <a:gd name="adj1" fmla="val 50000"/>
            </a:avLst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angular"/>
          <p:cNvCxnSpPr>
            <a:endCxn id="23" idx="2"/>
          </p:cNvCxnSpPr>
          <p:nvPr/>
        </p:nvCxnSpPr>
        <p:spPr>
          <a:xfrm rot="5400000" flipH="1" flipV="1">
            <a:off x="4374295" y="4386089"/>
            <a:ext cx="1468916" cy="73290"/>
          </a:xfrm>
          <a:prstGeom prst="bentConnector3">
            <a:avLst>
              <a:gd name="adj1" fmla="val 50000"/>
            </a:avLst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angular"/>
          <p:cNvCxnSpPr>
            <a:endCxn id="25" idx="2"/>
          </p:cNvCxnSpPr>
          <p:nvPr/>
        </p:nvCxnSpPr>
        <p:spPr>
          <a:xfrm rot="16200000" flipV="1">
            <a:off x="5864518" y="4481724"/>
            <a:ext cx="1646095" cy="20115"/>
          </a:xfrm>
          <a:prstGeom prst="bentConnector3">
            <a:avLst>
              <a:gd name="adj1" fmla="val 50000"/>
            </a:avLst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145 Rectángulo"/>
          <p:cNvSpPr/>
          <p:nvPr/>
        </p:nvSpPr>
        <p:spPr>
          <a:xfrm>
            <a:off x="1187624" y="2722801"/>
            <a:ext cx="1269661" cy="9435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Formación para la vida</a:t>
            </a:r>
          </a:p>
        </p:txBody>
      </p:sp>
      <p:sp>
        <p:nvSpPr>
          <p:cNvPr id="22" name="133 Rectángulo"/>
          <p:cNvSpPr/>
          <p:nvPr/>
        </p:nvSpPr>
        <p:spPr>
          <a:xfrm>
            <a:off x="2737421" y="2745412"/>
            <a:ext cx="1474539" cy="9435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Gestión Social</a:t>
            </a:r>
            <a:endParaRPr lang="es-ES" sz="11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169 Rectángulo"/>
          <p:cNvSpPr/>
          <p:nvPr/>
        </p:nvSpPr>
        <p:spPr>
          <a:xfrm>
            <a:off x="4499990" y="2723512"/>
            <a:ext cx="1290815" cy="9647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Promoción de la Salud Integral</a:t>
            </a:r>
            <a:endParaRPr lang="es-ES" sz="1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175 Rectángulo"/>
          <p:cNvSpPr/>
          <p:nvPr/>
        </p:nvSpPr>
        <p:spPr>
          <a:xfrm>
            <a:off x="7534855" y="2708920"/>
            <a:ext cx="1285617" cy="9397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PAI-UTP</a:t>
            </a:r>
            <a:endParaRPr lang="es-ES" sz="1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190 Rectángulo"/>
          <p:cNvSpPr/>
          <p:nvPr/>
        </p:nvSpPr>
        <p:spPr>
          <a:xfrm>
            <a:off x="6084168" y="2725156"/>
            <a:ext cx="1186677" cy="9435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Gestión estratégica</a:t>
            </a:r>
          </a:p>
        </p:txBody>
      </p:sp>
      <p:cxnSp>
        <p:nvCxnSpPr>
          <p:cNvPr id="27" name="26 Conector angular"/>
          <p:cNvCxnSpPr>
            <a:endCxn id="24" idx="2"/>
          </p:cNvCxnSpPr>
          <p:nvPr/>
        </p:nvCxnSpPr>
        <p:spPr>
          <a:xfrm rot="5400000" flipH="1" flipV="1">
            <a:off x="7344607" y="4481773"/>
            <a:ext cx="1666112" cy="1"/>
          </a:xfrm>
          <a:prstGeom prst="bentConnector3">
            <a:avLst>
              <a:gd name="adj1" fmla="val 50000"/>
            </a:avLst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203 Rectángulo">
            <a:hlinkClick r:id="" action="ppaction://noaction"/>
          </p:cNvPr>
          <p:cNvSpPr/>
          <p:nvPr/>
        </p:nvSpPr>
        <p:spPr>
          <a:xfrm rot="16200000">
            <a:off x="-241722" y="4581128"/>
            <a:ext cx="1512168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PROYECTOS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2" name="203 Rectángulo">
            <a:hlinkClick r:id="rId2" action="ppaction://hlinksldjump"/>
          </p:cNvPr>
          <p:cNvSpPr/>
          <p:nvPr/>
        </p:nvSpPr>
        <p:spPr>
          <a:xfrm rot="16200000">
            <a:off x="-257867" y="2924944"/>
            <a:ext cx="1512168" cy="504056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ysClr val="windowText" lastClr="000000"/>
                </a:solidFill>
                <a:cs typeface="Arial" pitchFamily="34" charset="0"/>
              </a:rPr>
              <a:t>COMPONENTES</a:t>
            </a:r>
            <a:endParaRPr lang="es-ES" sz="1600" b="1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32" name="153 Rectángulo redondeado"/>
          <p:cNvSpPr/>
          <p:nvPr/>
        </p:nvSpPr>
        <p:spPr>
          <a:xfrm>
            <a:off x="899592" y="4365104"/>
            <a:ext cx="1298446" cy="972775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Formación para la vida</a:t>
            </a:r>
          </a:p>
        </p:txBody>
      </p:sp>
      <p:sp>
        <p:nvSpPr>
          <p:cNvPr id="33" name="131 Rectángulo redondeado"/>
          <p:cNvSpPr/>
          <p:nvPr/>
        </p:nvSpPr>
        <p:spPr>
          <a:xfrm>
            <a:off x="2657707" y="4365104"/>
            <a:ext cx="1362256" cy="972775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Gestión Social</a:t>
            </a:r>
            <a:endParaRPr lang="es-ES" sz="11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167 Rectángulo redondeado"/>
          <p:cNvSpPr/>
          <p:nvPr/>
        </p:nvSpPr>
        <p:spPr>
          <a:xfrm>
            <a:off x="4601924" y="4365104"/>
            <a:ext cx="1339546" cy="972775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Promoción de la Salud Integral</a:t>
            </a:r>
            <a:endParaRPr lang="es-ES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167 Rectángulo redondeado"/>
          <p:cNvSpPr/>
          <p:nvPr/>
        </p:nvSpPr>
        <p:spPr>
          <a:xfrm>
            <a:off x="7886001" y="4375032"/>
            <a:ext cx="1162887" cy="93979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PAI-UTP</a:t>
            </a:r>
            <a:endParaRPr lang="es-ES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167 Rectángulo redondeado"/>
          <p:cNvSpPr/>
          <p:nvPr/>
        </p:nvSpPr>
        <p:spPr>
          <a:xfrm>
            <a:off x="6317270" y="4375032"/>
            <a:ext cx="1162887" cy="939797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Gestión </a:t>
            </a:r>
            <a:r>
              <a:rPr lang="es-ES" sz="11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estratégica</a:t>
            </a:r>
            <a:endParaRPr lang="es-ES" sz="11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175 Rectángulo"/>
          <p:cNvSpPr/>
          <p:nvPr/>
        </p:nvSpPr>
        <p:spPr>
          <a:xfrm>
            <a:off x="1327656" y="5621023"/>
            <a:ext cx="6850006" cy="484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6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9: Bienestar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9063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44 Conector angular"/>
          <p:cNvCxnSpPr>
            <a:stCxn id="40" idx="0"/>
            <a:endCxn id="37" idx="2"/>
          </p:cNvCxnSpPr>
          <p:nvPr/>
        </p:nvCxnSpPr>
        <p:spPr>
          <a:xfrm rot="5400000" flipH="1" flipV="1">
            <a:off x="2947713" y="3217738"/>
            <a:ext cx="576064" cy="17186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angular"/>
          <p:cNvCxnSpPr>
            <a:stCxn id="41" idx="0"/>
            <a:endCxn id="36" idx="2"/>
          </p:cNvCxnSpPr>
          <p:nvPr/>
        </p:nvCxnSpPr>
        <p:spPr>
          <a:xfrm rot="16200000" flipV="1">
            <a:off x="3180094" y="2660666"/>
            <a:ext cx="585698" cy="284244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angular"/>
          <p:cNvCxnSpPr>
            <a:stCxn id="42" idx="0"/>
            <a:endCxn id="37" idx="2"/>
          </p:cNvCxnSpPr>
          <p:nvPr/>
        </p:nvCxnSpPr>
        <p:spPr>
          <a:xfrm rot="16200000" flipV="1">
            <a:off x="5488151" y="2395968"/>
            <a:ext cx="585698" cy="33718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angular"/>
          <p:cNvCxnSpPr>
            <a:stCxn id="41" idx="0"/>
            <a:endCxn id="38" idx="2"/>
          </p:cNvCxnSpPr>
          <p:nvPr/>
        </p:nvCxnSpPr>
        <p:spPr>
          <a:xfrm rot="5400000" flipH="1" flipV="1">
            <a:off x="5216545" y="3483766"/>
            <a:ext cx="568592" cy="121335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angular"/>
          <p:cNvCxnSpPr>
            <a:stCxn id="41" idx="0"/>
            <a:endCxn id="39" idx="2"/>
          </p:cNvCxnSpPr>
          <p:nvPr/>
        </p:nvCxnSpPr>
        <p:spPr>
          <a:xfrm rot="5400000" flipH="1" flipV="1">
            <a:off x="6173872" y="2509401"/>
            <a:ext cx="585631" cy="31450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>
            <a:stCxn id="36" idx="0"/>
            <a:endCxn id="19" idx="2"/>
          </p:cNvCxnSpPr>
          <p:nvPr/>
        </p:nvCxnSpPr>
        <p:spPr>
          <a:xfrm rot="5400000" flipH="1" flipV="1">
            <a:off x="3093922" y="946639"/>
            <a:ext cx="867925" cy="29523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37" idx="0"/>
            <a:endCxn id="19" idx="2"/>
          </p:cNvCxnSpPr>
          <p:nvPr/>
        </p:nvCxnSpPr>
        <p:spPr>
          <a:xfrm rot="5400000" flipH="1" flipV="1">
            <a:off x="4115601" y="1968319"/>
            <a:ext cx="867925" cy="90896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38" idx="0"/>
            <a:endCxn id="19" idx="2"/>
          </p:cNvCxnSpPr>
          <p:nvPr/>
        </p:nvCxnSpPr>
        <p:spPr>
          <a:xfrm rot="16200000" flipV="1">
            <a:off x="5123735" y="1869153"/>
            <a:ext cx="864096" cy="11034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31 Conector angular"/>
          <p:cNvCxnSpPr>
            <a:stCxn id="39" idx="0"/>
            <a:endCxn id="19" idx="2"/>
          </p:cNvCxnSpPr>
          <p:nvPr/>
        </p:nvCxnSpPr>
        <p:spPr>
          <a:xfrm rot="16200000" flipV="1">
            <a:off x="6088065" y="904824"/>
            <a:ext cx="867129" cy="30351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691680" y="404664"/>
            <a:ext cx="547211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3200" b="1" dirty="0" smtClean="0">
                <a:latin typeface="Calibri" pitchFamily="34" charset="0"/>
              </a:rPr>
              <a:t>Investigación, Innovación y Extensión</a:t>
            </a:r>
            <a:endParaRPr lang="es-ES" sz="3200" b="1" dirty="0">
              <a:latin typeface="Calibri" pitchFamily="34" charset="0"/>
            </a:endParaRPr>
          </a:p>
        </p:txBody>
      </p:sp>
      <p:sp>
        <p:nvSpPr>
          <p:cNvPr id="14" name="203 Rectángulo"/>
          <p:cNvSpPr/>
          <p:nvPr/>
        </p:nvSpPr>
        <p:spPr>
          <a:xfrm rot="16200000">
            <a:off x="-252536" y="836712"/>
            <a:ext cx="1512168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PROPÓSITO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115616" y="188640"/>
            <a:ext cx="7776864" cy="1800200"/>
            <a:chOff x="1115616" y="188640"/>
            <a:chExt cx="7776864" cy="1800200"/>
          </a:xfrm>
        </p:grpSpPr>
        <p:grpSp>
          <p:nvGrpSpPr>
            <p:cNvPr id="17" name="55 Grupo"/>
            <p:cNvGrpSpPr/>
            <p:nvPr/>
          </p:nvGrpSpPr>
          <p:grpSpPr>
            <a:xfrm>
              <a:off x="1115616" y="188640"/>
              <a:ext cx="7776864" cy="1800200"/>
              <a:chOff x="683568" y="188640"/>
              <a:chExt cx="7776864" cy="2088232"/>
            </a:xfrm>
          </p:grpSpPr>
          <p:sp>
            <p:nvSpPr>
              <p:cNvPr id="19" name="18 Rectángulo redondeado"/>
              <p:cNvSpPr/>
              <p:nvPr/>
            </p:nvSpPr>
            <p:spPr>
              <a:xfrm>
                <a:off x="683568" y="188640"/>
                <a:ext cx="7776864" cy="2088232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19 CuadroTexto"/>
              <p:cNvSpPr txBox="1"/>
              <p:nvPr/>
            </p:nvSpPr>
            <p:spPr>
              <a:xfrm>
                <a:off x="971600" y="940404"/>
                <a:ext cx="7021288" cy="963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CO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  <a:p>
                <a:pPr algn="ctr"/>
                <a:r>
                  <a:rPr lang="es-CO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Fortalecer la gestión del conocimiento en lo relacionado con la Investigación, Innovación y Extensión. </a:t>
                </a:r>
                <a:endParaRPr lang="es-E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971600" y="404664"/>
                <a:ext cx="7021288" cy="428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Investigación, Innovación y Extensión</a:t>
                </a:r>
                <a:endParaRPr lang="es-E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8" name="17 Conector recto"/>
            <p:cNvCxnSpPr/>
            <p:nvPr/>
          </p:nvCxnSpPr>
          <p:spPr>
            <a:xfrm>
              <a:off x="1907704" y="908720"/>
              <a:ext cx="6048672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203 Rectángulo">
            <a:hlinkClick r:id="rId2" action="ppaction://hlinksldjump"/>
          </p:cNvPr>
          <p:cNvSpPr/>
          <p:nvPr/>
        </p:nvSpPr>
        <p:spPr>
          <a:xfrm rot="16200000">
            <a:off x="-255629" y="2740854"/>
            <a:ext cx="1512168" cy="504056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ysClr val="windowText" lastClr="000000"/>
                </a:solidFill>
                <a:cs typeface="Arial" pitchFamily="34" charset="0"/>
              </a:rPr>
              <a:t>COMPONENTES</a:t>
            </a:r>
            <a:endParaRPr lang="es-ES" sz="1600" b="1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28" name="203 Rectángulo">
            <a:hlinkClick r:id="" action="ppaction://noaction"/>
          </p:cNvPr>
          <p:cNvSpPr/>
          <p:nvPr/>
        </p:nvSpPr>
        <p:spPr>
          <a:xfrm rot="16200000">
            <a:off x="-302107" y="4437112"/>
            <a:ext cx="1512168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PROYECTOS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145 Rectángulo"/>
          <p:cNvSpPr/>
          <p:nvPr/>
        </p:nvSpPr>
        <p:spPr>
          <a:xfrm>
            <a:off x="1115616" y="2856765"/>
            <a:ext cx="1872208" cy="93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Creación y transformación del conocimiento</a:t>
            </a:r>
            <a:endParaRPr lang="es-ES" sz="1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133 Rectángulo"/>
          <p:cNvSpPr/>
          <p:nvPr/>
        </p:nvSpPr>
        <p:spPr>
          <a:xfrm>
            <a:off x="3114102" y="2856765"/>
            <a:ext cx="1961954" cy="93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Gestión, Transferencia o aplicación del conocimiento</a:t>
            </a:r>
            <a:endParaRPr lang="es-ES" sz="1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169 Rectángulo"/>
          <p:cNvSpPr/>
          <p:nvPr/>
        </p:nvSpPr>
        <p:spPr>
          <a:xfrm>
            <a:off x="5155818" y="2852936"/>
            <a:ext cx="1903400" cy="9532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Generación de Desarrollo social y cultural a través de la extensión</a:t>
            </a:r>
            <a:endParaRPr lang="es-ES" sz="1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190 Rectángulo"/>
          <p:cNvSpPr/>
          <p:nvPr/>
        </p:nvSpPr>
        <p:spPr>
          <a:xfrm>
            <a:off x="7164288" y="2855969"/>
            <a:ext cx="1749841" cy="9331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Desarrollo institucional</a:t>
            </a:r>
          </a:p>
        </p:txBody>
      </p:sp>
      <p:sp>
        <p:nvSpPr>
          <p:cNvPr id="40" name="153 Rectángulo redondeado">
            <a:hlinkClick r:id="" action="ppaction://noaction"/>
          </p:cNvPr>
          <p:cNvSpPr/>
          <p:nvPr/>
        </p:nvSpPr>
        <p:spPr>
          <a:xfrm>
            <a:off x="1259632" y="4365104"/>
            <a:ext cx="2233558" cy="1161762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Convocatorias internas y externas para financiación de proyectos</a:t>
            </a:r>
            <a:endParaRPr lang="es-ES" sz="1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131 Rectángulo redondeado">
            <a:hlinkClick r:id="" action="ppaction://noaction"/>
          </p:cNvPr>
          <p:cNvSpPr/>
          <p:nvPr/>
        </p:nvSpPr>
        <p:spPr>
          <a:xfrm>
            <a:off x="3722504" y="4374738"/>
            <a:ext cx="2343321" cy="1161762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Políticas de fomento de investigación, innovación y extensión</a:t>
            </a:r>
            <a:endParaRPr lang="es-ES" sz="1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167 Rectángulo redondeado">
            <a:hlinkClick r:id="" action="ppaction://noaction"/>
          </p:cNvPr>
          <p:cNvSpPr/>
          <p:nvPr/>
        </p:nvSpPr>
        <p:spPr>
          <a:xfrm>
            <a:off x="6314793" y="4374738"/>
            <a:ext cx="2304256" cy="1161762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Relación Universidad - Empresa </a:t>
            </a:r>
            <a:r>
              <a:rPr lang="es-MX" sz="1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– Estado</a:t>
            </a:r>
            <a:endParaRPr lang="es-ES" sz="1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175 Rectángulo"/>
          <p:cNvSpPr/>
          <p:nvPr/>
        </p:nvSpPr>
        <p:spPr>
          <a:xfrm>
            <a:off x="424632" y="5867643"/>
            <a:ext cx="3903557" cy="4898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6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6: Investigación</a:t>
            </a:r>
          </a:p>
        </p:txBody>
      </p:sp>
      <p:sp>
        <p:nvSpPr>
          <p:cNvPr id="31" name="175 Rectángulo"/>
          <p:cNvSpPr/>
          <p:nvPr/>
        </p:nvSpPr>
        <p:spPr>
          <a:xfrm>
            <a:off x="4577747" y="5872868"/>
            <a:ext cx="4336382" cy="498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8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7: Pertinencia e impactos social</a:t>
            </a:r>
          </a:p>
        </p:txBody>
      </p:sp>
    </p:spTree>
    <p:extLst>
      <p:ext uri="{BB962C8B-B14F-4D97-AF65-F5344CB8AC3E}">
        <p14:creationId xmlns:p14="http://schemas.microsoft.com/office/powerpoint/2010/main" val="18157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35 Conector angular"/>
          <p:cNvCxnSpPr>
            <a:stCxn id="24" idx="0"/>
            <a:endCxn id="22" idx="2"/>
          </p:cNvCxnSpPr>
          <p:nvPr/>
        </p:nvCxnSpPr>
        <p:spPr>
          <a:xfrm rot="5400000" flipH="1" flipV="1">
            <a:off x="2337564" y="3792346"/>
            <a:ext cx="738336" cy="8757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angular"/>
          <p:cNvCxnSpPr>
            <a:stCxn id="26" idx="0"/>
            <a:endCxn id="22" idx="2"/>
          </p:cNvCxnSpPr>
          <p:nvPr/>
        </p:nvCxnSpPr>
        <p:spPr>
          <a:xfrm rot="16200000" flipV="1">
            <a:off x="5100920" y="1904730"/>
            <a:ext cx="720080" cy="463271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angular"/>
          <p:cNvCxnSpPr>
            <a:stCxn id="25" idx="0"/>
            <a:endCxn id="23" idx="2"/>
          </p:cNvCxnSpPr>
          <p:nvPr/>
        </p:nvCxnSpPr>
        <p:spPr>
          <a:xfrm rot="5400000" flipH="1" flipV="1">
            <a:off x="5415709" y="3516625"/>
            <a:ext cx="720080" cy="140892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angular"/>
          <p:cNvCxnSpPr>
            <a:stCxn id="22" idx="0"/>
            <a:endCxn id="19" idx="2"/>
          </p:cNvCxnSpPr>
          <p:nvPr/>
        </p:nvCxnSpPr>
        <p:spPr>
          <a:xfrm rot="5400000" flipH="1" flipV="1">
            <a:off x="3606273" y="1527169"/>
            <a:ext cx="936104" cy="18594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31 Conector angular"/>
          <p:cNvCxnSpPr>
            <a:stCxn id="23" idx="0"/>
            <a:endCxn id="19" idx="2"/>
          </p:cNvCxnSpPr>
          <p:nvPr/>
        </p:nvCxnSpPr>
        <p:spPr>
          <a:xfrm rot="16200000" flipV="1">
            <a:off x="5274078" y="1718810"/>
            <a:ext cx="936104" cy="14761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691680" y="404664"/>
            <a:ext cx="547211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3200" b="1" dirty="0" smtClean="0">
                <a:latin typeface="Calibri" pitchFamily="34" charset="0"/>
              </a:rPr>
              <a:t>Internacionalización</a:t>
            </a:r>
            <a:endParaRPr lang="es-ES" sz="3200" b="1" dirty="0">
              <a:latin typeface="Calibri" pitchFamily="34" charset="0"/>
            </a:endParaRPr>
          </a:p>
        </p:txBody>
      </p:sp>
      <p:sp>
        <p:nvSpPr>
          <p:cNvPr id="14" name="203 Rectángulo"/>
          <p:cNvSpPr/>
          <p:nvPr/>
        </p:nvSpPr>
        <p:spPr>
          <a:xfrm rot="16200000">
            <a:off x="-252536" y="908720"/>
            <a:ext cx="1512168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PROPÓSITO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115616" y="188640"/>
            <a:ext cx="7776864" cy="1800200"/>
            <a:chOff x="1115616" y="188640"/>
            <a:chExt cx="7776864" cy="1800200"/>
          </a:xfrm>
        </p:grpSpPr>
        <p:grpSp>
          <p:nvGrpSpPr>
            <p:cNvPr id="17" name="55 Grupo"/>
            <p:cNvGrpSpPr/>
            <p:nvPr/>
          </p:nvGrpSpPr>
          <p:grpSpPr>
            <a:xfrm>
              <a:off x="1115616" y="188640"/>
              <a:ext cx="7776864" cy="1800200"/>
              <a:chOff x="683568" y="188640"/>
              <a:chExt cx="7776864" cy="2088232"/>
            </a:xfrm>
          </p:grpSpPr>
          <p:sp>
            <p:nvSpPr>
              <p:cNvPr id="19" name="18 Rectángulo redondeado"/>
              <p:cNvSpPr/>
              <p:nvPr/>
            </p:nvSpPr>
            <p:spPr>
              <a:xfrm>
                <a:off x="683568" y="188640"/>
                <a:ext cx="7776864" cy="2088232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19 CuadroTexto"/>
              <p:cNvSpPr txBox="1"/>
              <p:nvPr/>
            </p:nvSpPr>
            <p:spPr>
              <a:xfrm>
                <a:off x="971600" y="940404"/>
                <a:ext cx="7021288" cy="67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CO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  <a:p>
                <a:pPr algn="ctr"/>
                <a:r>
                  <a:rPr lang="es-CO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Internacionalización de la Universidad Tecnológica Fortalecida.</a:t>
                </a:r>
                <a:endParaRPr lang="es-E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971600" y="404664"/>
                <a:ext cx="7021288" cy="428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Internacionalización</a:t>
                </a:r>
                <a:endParaRPr lang="es-E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8" name="17 Conector recto"/>
            <p:cNvCxnSpPr/>
            <p:nvPr/>
          </p:nvCxnSpPr>
          <p:spPr>
            <a:xfrm>
              <a:off x="1907704" y="908720"/>
              <a:ext cx="6048672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41 Rectángulo"/>
          <p:cNvSpPr/>
          <p:nvPr/>
        </p:nvSpPr>
        <p:spPr>
          <a:xfrm>
            <a:off x="1763688" y="2924944"/>
            <a:ext cx="2761828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Nivel de internacionalización</a:t>
            </a:r>
            <a:endParaRPr lang="es-ES" sz="1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147 Rectángulo"/>
          <p:cNvSpPr/>
          <p:nvPr/>
        </p:nvSpPr>
        <p:spPr>
          <a:xfrm>
            <a:off x="5076056" y="2924944"/>
            <a:ext cx="2808312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Gestión de la Información en Internacionalización</a:t>
            </a:r>
            <a:endParaRPr lang="es-ES" sz="1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153 Rectángulo redondeado">
            <a:hlinkClick r:id="" action="ppaction://noaction"/>
          </p:cNvPr>
          <p:cNvSpPr/>
          <p:nvPr/>
        </p:nvSpPr>
        <p:spPr>
          <a:xfrm>
            <a:off x="1115616" y="4599384"/>
            <a:ext cx="2306491" cy="709858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Internacionalización en casa</a:t>
            </a:r>
          </a:p>
        </p:txBody>
      </p:sp>
      <p:sp>
        <p:nvSpPr>
          <p:cNvPr id="25" name="131 Rectángulo redondeado">
            <a:hlinkClick r:id="" action="ppaction://noaction"/>
          </p:cNvPr>
          <p:cNvSpPr/>
          <p:nvPr/>
        </p:nvSpPr>
        <p:spPr>
          <a:xfrm>
            <a:off x="3875501" y="4581128"/>
            <a:ext cx="2391570" cy="709858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Movilidad estudiantil internacional</a:t>
            </a:r>
          </a:p>
        </p:txBody>
      </p:sp>
      <p:sp>
        <p:nvSpPr>
          <p:cNvPr id="26" name="167 Rectángulo redondeado">
            <a:hlinkClick r:id="" action="ppaction://noaction"/>
          </p:cNvPr>
          <p:cNvSpPr/>
          <p:nvPr/>
        </p:nvSpPr>
        <p:spPr>
          <a:xfrm>
            <a:off x="6590145" y="4581128"/>
            <a:ext cx="2374343" cy="709858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Socios académicos internacionales</a:t>
            </a:r>
          </a:p>
        </p:txBody>
      </p:sp>
      <p:sp>
        <p:nvSpPr>
          <p:cNvPr id="27" name="203 Rectángulo">
            <a:hlinkClick r:id="rId2" action="ppaction://hlinksldjump"/>
          </p:cNvPr>
          <p:cNvSpPr/>
          <p:nvPr/>
        </p:nvSpPr>
        <p:spPr>
          <a:xfrm rot="16200000">
            <a:off x="-257867" y="3068960"/>
            <a:ext cx="1512168" cy="504056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ysClr val="windowText" lastClr="000000"/>
                </a:solidFill>
                <a:cs typeface="Arial" pitchFamily="34" charset="0"/>
              </a:rPr>
              <a:t>COMPONENTES</a:t>
            </a:r>
            <a:endParaRPr lang="es-ES" sz="1600" b="1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28" name="203 Rectángulo"/>
          <p:cNvSpPr/>
          <p:nvPr/>
        </p:nvSpPr>
        <p:spPr>
          <a:xfrm rot="16200000">
            <a:off x="-252536" y="4797152"/>
            <a:ext cx="1512168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PROYECTOS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175 Rectángulo"/>
          <p:cNvSpPr/>
          <p:nvPr/>
        </p:nvSpPr>
        <p:spPr>
          <a:xfrm>
            <a:off x="1763688" y="5709812"/>
            <a:ext cx="5771914" cy="6025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4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5: Visibilidad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0443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42 Conector angular"/>
          <p:cNvCxnSpPr>
            <a:stCxn id="26" idx="0"/>
            <a:endCxn id="22" idx="2"/>
          </p:cNvCxnSpPr>
          <p:nvPr/>
        </p:nvCxnSpPr>
        <p:spPr>
          <a:xfrm rot="5400000" flipH="1" flipV="1">
            <a:off x="1979936" y="3676377"/>
            <a:ext cx="352575" cy="8808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angular"/>
          <p:cNvCxnSpPr>
            <a:stCxn id="27" idx="0"/>
            <a:endCxn id="24" idx="2"/>
          </p:cNvCxnSpPr>
          <p:nvPr/>
        </p:nvCxnSpPr>
        <p:spPr>
          <a:xfrm rot="5400000" flipH="1" flipV="1">
            <a:off x="5291472" y="1807417"/>
            <a:ext cx="378390" cy="45929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angular"/>
          <p:cNvCxnSpPr>
            <a:stCxn id="28" idx="0"/>
            <a:endCxn id="22" idx="2"/>
          </p:cNvCxnSpPr>
          <p:nvPr/>
        </p:nvCxnSpPr>
        <p:spPr>
          <a:xfrm rot="16200000" flipV="1">
            <a:off x="3434213" y="3102966"/>
            <a:ext cx="352574" cy="202768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angular"/>
          <p:cNvCxnSpPr>
            <a:stCxn id="29" idx="0"/>
            <a:endCxn id="23" idx="2"/>
          </p:cNvCxnSpPr>
          <p:nvPr/>
        </p:nvCxnSpPr>
        <p:spPr>
          <a:xfrm rot="16200000" flipV="1">
            <a:off x="5325061" y="3684981"/>
            <a:ext cx="378390" cy="83783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angular"/>
          <p:cNvCxnSpPr>
            <a:stCxn id="30" idx="0"/>
            <a:endCxn id="22" idx="2"/>
          </p:cNvCxnSpPr>
          <p:nvPr/>
        </p:nvCxnSpPr>
        <p:spPr>
          <a:xfrm rot="16200000" flipV="1">
            <a:off x="4686184" y="1850995"/>
            <a:ext cx="352574" cy="453162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angular"/>
          <p:cNvCxnSpPr>
            <a:stCxn id="31" idx="0"/>
            <a:endCxn id="24" idx="2"/>
          </p:cNvCxnSpPr>
          <p:nvPr/>
        </p:nvCxnSpPr>
        <p:spPr>
          <a:xfrm rot="16200000" flipV="1">
            <a:off x="7875988" y="3815870"/>
            <a:ext cx="378391" cy="5760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angular"/>
          <p:cNvCxnSpPr>
            <a:stCxn id="22" idx="0"/>
            <a:endCxn id="19" idx="2"/>
          </p:cNvCxnSpPr>
          <p:nvPr/>
        </p:nvCxnSpPr>
        <p:spPr>
          <a:xfrm rot="5400000" flipH="1" flipV="1">
            <a:off x="3584328" y="1001169"/>
            <a:ext cx="432048" cy="240739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35 Conector angular"/>
          <p:cNvCxnSpPr>
            <a:stCxn id="23" idx="0"/>
            <a:endCxn id="19" idx="2"/>
          </p:cNvCxnSpPr>
          <p:nvPr/>
        </p:nvCxnSpPr>
        <p:spPr>
          <a:xfrm rot="16200000" flipV="1">
            <a:off x="4827086" y="2165803"/>
            <a:ext cx="445213" cy="912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38 Conector angular"/>
          <p:cNvCxnSpPr>
            <a:stCxn id="24" idx="0"/>
            <a:endCxn id="19" idx="2"/>
          </p:cNvCxnSpPr>
          <p:nvPr/>
        </p:nvCxnSpPr>
        <p:spPr>
          <a:xfrm rot="16200000" flipV="1">
            <a:off x="6167994" y="824895"/>
            <a:ext cx="445213" cy="277310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908199" y="188640"/>
            <a:ext cx="547211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3200" b="1" dirty="0" smtClean="0">
                <a:latin typeface="Calibri" pitchFamily="34" charset="0"/>
              </a:rPr>
              <a:t>Impacto Regional</a:t>
            </a:r>
            <a:endParaRPr lang="es-ES" sz="3200" b="1" dirty="0">
              <a:latin typeface="Calibri" pitchFamily="34" charset="0"/>
            </a:endParaRPr>
          </a:p>
        </p:txBody>
      </p:sp>
      <p:sp>
        <p:nvSpPr>
          <p:cNvPr id="15" name="203 Rectángulo"/>
          <p:cNvSpPr/>
          <p:nvPr/>
        </p:nvSpPr>
        <p:spPr>
          <a:xfrm rot="16200000">
            <a:off x="-252536" y="908720"/>
            <a:ext cx="1512168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PROPÓSITO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115616" y="188640"/>
            <a:ext cx="7776864" cy="1800200"/>
            <a:chOff x="1115616" y="188640"/>
            <a:chExt cx="7776864" cy="1800200"/>
          </a:xfrm>
        </p:grpSpPr>
        <p:grpSp>
          <p:nvGrpSpPr>
            <p:cNvPr id="17" name="55 Grupo"/>
            <p:cNvGrpSpPr/>
            <p:nvPr/>
          </p:nvGrpSpPr>
          <p:grpSpPr>
            <a:xfrm>
              <a:off x="1115616" y="188640"/>
              <a:ext cx="7776864" cy="1800200"/>
              <a:chOff x="683568" y="188640"/>
              <a:chExt cx="7776864" cy="2088232"/>
            </a:xfrm>
          </p:grpSpPr>
          <p:sp>
            <p:nvSpPr>
              <p:cNvPr id="19" name="18 Rectángulo redondeado"/>
              <p:cNvSpPr/>
              <p:nvPr/>
            </p:nvSpPr>
            <p:spPr>
              <a:xfrm>
                <a:off x="683568" y="188640"/>
                <a:ext cx="7776864" cy="2088232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19 CuadroTexto"/>
              <p:cNvSpPr txBox="1"/>
              <p:nvPr/>
            </p:nvSpPr>
            <p:spPr>
              <a:xfrm>
                <a:off x="971600" y="940404"/>
                <a:ext cx="7021288" cy="963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CO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  <a:p>
                <a:pPr algn="ctr">
                  <a:defRPr/>
                </a:pPr>
                <a:r>
                  <a:rPr lang="es-CO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Desarrollar capacidades para la gestión y generación de conocimiento en la UTP que pueda impactar positivamente en la región.</a:t>
                </a:r>
                <a:endParaRPr lang="es-CO" sz="1600" dirty="0"/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971600" y="404664"/>
                <a:ext cx="7021288" cy="428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Impacto Regional</a:t>
                </a:r>
                <a:endParaRPr lang="es-E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8" name="17 Conector recto"/>
            <p:cNvCxnSpPr/>
            <p:nvPr/>
          </p:nvCxnSpPr>
          <p:spPr>
            <a:xfrm>
              <a:off x="1907704" y="908720"/>
              <a:ext cx="6048672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45 Rectángulo"/>
          <p:cNvSpPr/>
          <p:nvPr/>
        </p:nvSpPr>
        <p:spPr>
          <a:xfrm>
            <a:off x="1485409" y="2420888"/>
            <a:ext cx="2222495" cy="15196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Direccionamiento estratégico de los ámbitos de la Tecnología y la Producción</a:t>
            </a:r>
            <a:endParaRPr lang="es-ES" sz="1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133 Rectángulo"/>
          <p:cNvSpPr/>
          <p:nvPr/>
        </p:nvSpPr>
        <p:spPr>
          <a:xfrm>
            <a:off x="3993901" y="2434053"/>
            <a:ext cx="2202870" cy="148065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Direccionamiento estratégico del ámbito del Conocimiento</a:t>
            </a:r>
            <a:endParaRPr lang="es-ES" sz="1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169 Rectángulo"/>
          <p:cNvSpPr/>
          <p:nvPr/>
        </p:nvSpPr>
        <p:spPr>
          <a:xfrm>
            <a:off x="6516216" y="2434053"/>
            <a:ext cx="2521869" cy="148065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Direccionamiento estratégico del ámbito de la sociedad, el ambiente, la cultura, la educación y la cultura de la paz</a:t>
            </a:r>
            <a:endParaRPr lang="es-ES" sz="1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03 Rectángulo">
            <a:hlinkClick r:id="rId2" action="ppaction://hlinksldjump"/>
          </p:cNvPr>
          <p:cNvSpPr/>
          <p:nvPr/>
        </p:nvSpPr>
        <p:spPr>
          <a:xfrm rot="16200000">
            <a:off x="-257867" y="2932410"/>
            <a:ext cx="1512168" cy="504056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ysClr val="windowText" lastClr="000000"/>
                </a:solidFill>
                <a:cs typeface="Arial" pitchFamily="34" charset="0"/>
              </a:rPr>
              <a:t>COMPONENTES</a:t>
            </a:r>
            <a:endParaRPr lang="es-ES" sz="1600" b="1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26" name="153 Rectángulo redondeado">
            <a:hlinkClick r:id="" action="ppaction://noaction"/>
          </p:cNvPr>
          <p:cNvSpPr/>
          <p:nvPr/>
        </p:nvSpPr>
        <p:spPr>
          <a:xfrm>
            <a:off x="971600" y="4293097"/>
            <a:ext cx="1488380" cy="1800200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Alianza Universidad - empresa - estado para la transferencia del conocimiento para los sectores y tecnologías más promisorias de la </a:t>
            </a:r>
            <a:r>
              <a:rPr lang="es-ES" b="1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Ecorregión</a:t>
            </a:r>
            <a:endParaRPr lang="es-ES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131 Rectángulo redondeado">
            <a:hlinkClick r:id="" action="ppaction://noaction"/>
          </p:cNvPr>
          <p:cNvSpPr/>
          <p:nvPr/>
        </p:nvSpPr>
        <p:spPr>
          <a:xfrm>
            <a:off x="2483768" y="4293096"/>
            <a:ext cx="1400829" cy="1800200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Contribución a la consolidación de una red de observatorios para la Ecorregión</a:t>
            </a:r>
            <a:endParaRPr lang="es-ES" sz="1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167 Rectángulo redondeado">
            <a:hlinkClick r:id="" action="ppaction://noaction"/>
          </p:cNvPr>
          <p:cNvSpPr/>
          <p:nvPr/>
        </p:nvSpPr>
        <p:spPr>
          <a:xfrm>
            <a:off x="3923928" y="4293096"/>
            <a:ext cx="1400828" cy="1800200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Sistema universitario para la formulación y gestión de políticas públicas</a:t>
            </a:r>
            <a:endParaRPr lang="es-ES" sz="1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187 Rectángulo redondeado">
            <a:hlinkClick r:id="" action="ppaction://noaction"/>
          </p:cNvPr>
          <p:cNvSpPr/>
          <p:nvPr/>
        </p:nvSpPr>
        <p:spPr>
          <a:xfrm>
            <a:off x="5364088" y="4293096"/>
            <a:ext cx="1138174" cy="1800200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Integración académica</a:t>
            </a:r>
            <a:endParaRPr lang="es-ES" sz="12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167 Rectángulo redondeado">
            <a:hlinkClick r:id="" action="ppaction://noaction"/>
          </p:cNvPr>
          <p:cNvSpPr/>
          <p:nvPr/>
        </p:nvSpPr>
        <p:spPr>
          <a:xfrm>
            <a:off x="6516216" y="4293096"/>
            <a:ext cx="1224136" cy="1800200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20" rIns="91438" bIns="4572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Aporte de la </a:t>
            </a:r>
            <a:r>
              <a:rPr lang="es-ES" sz="1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UTP</a:t>
            </a:r>
            <a:r>
              <a:rPr lang="es-E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al proyecto de paisaje cultural cafetero</a:t>
            </a:r>
            <a:endParaRPr lang="es-ES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167 Rectángulo redondeado">
            <a:hlinkClick r:id="" action="ppaction://noaction"/>
          </p:cNvPr>
          <p:cNvSpPr/>
          <p:nvPr/>
        </p:nvSpPr>
        <p:spPr>
          <a:xfrm>
            <a:off x="7740352" y="4293097"/>
            <a:ext cx="1225725" cy="1800199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20" rIns="91438" bIns="4572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Plataforma natural y social del territorio como base para el desarrollo sostenible, la cultura, la educación,  y la cultura de paz</a:t>
            </a:r>
            <a:endParaRPr lang="es-ES" sz="10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203 Rectángulo">
            <a:hlinkClick r:id="rId3" action="ppaction://hlinksldjump"/>
          </p:cNvPr>
          <p:cNvSpPr/>
          <p:nvPr/>
        </p:nvSpPr>
        <p:spPr>
          <a:xfrm rot="16200000">
            <a:off x="-324544" y="5013177"/>
            <a:ext cx="1512168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PROYECTOS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175 Rectángulo"/>
          <p:cNvSpPr/>
          <p:nvPr/>
        </p:nvSpPr>
        <p:spPr>
          <a:xfrm>
            <a:off x="1543098" y="6273591"/>
            <a:ext cx="6245123" cy="3961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20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7: Pertinencia e impactos social</a:t>
            </a:r>
          </a:p>
        </p:txBody>
      </p:sp>
    </p:spTree>
    <p:extLst>
      <p:ext uri="{BB962C8B-B14F-4D97-AF65-F5344CB8AC3E}">
        <p14:creationId xmlns:p14="http://schemas.microsoft.com/office/powerpoint/2010/main" val="42517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/>
          <p:cNvCxnSpPr/>
          <p:nvPr/>
        </p:nvCxnSpPr>
        <p:spPr>
          <a:xfrm>
            <a:off x="6417082" y="4498400"/>
            <a:ext cx="0" cy="7200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angular"/>
          <p:cNvCxnSpPr/>
          <p:nvPr/>
        </p:nvCxnSpPr>
        <p:spPr>
          <a:xfrm rot="5400000" flipH="1" flipV="1">
            <a:off x="4545281" y="1612950"/>
            <a:ext cx="1296144" cy="57709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angular"/>
          <p:cNvCxnSpPr/>
          <p:nvPr/>
        </p:nvCxnSpPr>
        <p:spPr>
          <a:xfrm rot="16200000" flipV="1">
            <a:off x="2563598" y="3061138"/>
            <a:ext cx="1296144" cy="28959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angular"/>
          <p:cNvCxnSpPr/>
          <p:nvPr/>
        </p:nvCxnSpPr>
        <p:spPr>
          <a:xfrm rot="16200000" flipV="1">
            <a:off x="5972570" y="3050958"/>
            <a:ext cx="1296144" cy="29163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angular"/>
          <p:cNvCxnSpPr>
            <a:stCxn id="12" idx="0"/>
            <a:endCxn id="20" idx="2"/>
          </p:cNvCxnSpPr>
          <p:nvPr/>
        </p:nvCxnSpPr>
        <p:spPr>
          <a:xfrm rot="5400000" flipH="1" flipV="1">
            <a:off x="3054779" y="993424"/>
            <a:ext cx="939006" cy="27800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22" idx="0"/>
            <a:endCxn id="20" idx="2"/>
          </p:cNvCxnSpPr>
          <p:nvPr/>
        </p:nvCxnSpPr>
        <p:spPr>
          <a:xfrm rot="16200000" flipV="1">
            <a:off x="4489667" y="2338555"/>
            <a:ext cx="939006" cy="897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31 Conector angular"/>
          <p:cNvCxnSpPr>
            <a:stCxn id="13" idx="0"/>
            <a:endCxn id="20" idx="2"/>
          </p:cNvCxnSpPr>
          <p:nvPr/>
        </p:nvCxnSpPr>
        <p:spPr>
          <a:xfrm rot="16200000" flipV="1">
            <a:off x="5944935" y="883287"/>
            <a:ext cx="939006" cy="300029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907704" y="332656"/>
            <a:ext cx="547211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3200" b="1" dirty="0" smtClean="0">
                <a:latin typeface="Calibri" pitchFamily="34" charset="0"/>
              </a:rPr>
              <a:t>Alianzas Estratégicas</a:t>
            </a:r>
            <a:endParaRPr lang="es-ES" sz="3200" b="1" dirty="0">
              <a:latin typeface="Calibri" pitchFamily="34" charset="0"/>
            </a:endParaRPr>
          </a:p>
        </p:txBody>
      </p:sp>
      <p:sp>
        <p:nvSpPr>
          <p:cNvPr id="15" name="203 Rectángulo"/>
          <p:cNvSpPr/>
          <p:nvPr/>
        </p:nvSpPr>
        <p:spPr>
          <a:xfrm rot="16200000">
            <a:off x="-252536" y="908720"/>
            <a:ext cx="1512168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PROPÓSITO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115616" y="188640"/>
            <a:ext cx="7776864" cy="1872208"/>
            <a:chOff x="1115616" y="188640"/>
            <a:chExt cx="7776864" cy="1872208"/>
          </a:xfrm>
        </p:grpSpPr>
        <p:grpSp>
          <p:nvGrpSpPr>
            <p:cNvPr id="17" name="55 Grupo"/>
            <p:cNvGrpSpPr/>
            <p:nvPr/>
          </p:nvGrpSpPr>
          <p:grpSpPr>
            <a:xfrm>
              <a:off x="1115616" y="188640"/>
              <a:ext cx="7776864" cy="1872208"/>
              <a:chOff x="683568" y="188640"/>
              <a:chExt cx="7776864" cy="2171761"/>
            </a:xfrm>
          </p:grpSpPr>
          <p:sp>
            <p:nvSpPr>
              <p:cNvPr id="19" name="18 Rectángulo redondeado"/>
              <p:cNvSpPr/>
              <p:nvPr/>
            </p:nvSpPr>
            <p:spPr>
              <a:xfrm>
                <a:off x="683568" y="188640"/>
                <a:ext cx="7776864" cy="2171761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19 CuadroTexto"/>
              <p:cNvSpPr txBox="1"/>
              <p:nvPr/>
            </p:nvSpPr>
            <p:spPr>
              <a:xfrm>
                <a:off x="971600" y="940404"/>
                <a:ext cx="7021288" cy="1249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CO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  <a:p>
                <a:pPr algn="ctr">
                  <a:defRPr/>
                </a:pPr>
                <a:r>
                  <a:rPr lang="es-CO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Establecer Alianzas Estratégicas entre dos o más actores sociales, diferentes y complementarios del orden Nacional e Internacional generando </a:t>
                </a:r>
                <a:r>
                  <a:rPr lang="es-ES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valor agregado para contribuir sobre los fines institucionales.</a:t>
                </a:r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971600" y="404664"/>
                <a:ext cx="7021288" cy="428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Alianzas Estratégicas</a:t>
                </a:r>
                <a:endParaRPr lang="es-E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8" name="17 Conector recto"/>
            <p:cNvCxnSpPr/>
            <p:nvPr/>
          </p:nvCxnSpPr>
          <p:spPr>
            <a:xfrm>
              <a:off x="1907704" y="908720"/>
              <a:ext cx="6048672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203 Rectángulo"/>
          <p:cNvSpPr/>
          <p:nvPr/>
        </p:nvSpPr>
        <p:spPr>
          <a:xfrm rot="16200000">
            <a:off x="-257867" y="3068960"/>
            <a:ext cx="1512168" cy="504056"/>
          </a:xfrm>
          <a:prstGeom prst="rect">
            <a:avLst/>
          </a:prstGeom>
        </p:spPr>
        <p:style>
          <a:lnRef idx="0">
            <a:schemeClr val="accent6"/>
          </a:lnRef>
          <a:fillRef idx="1003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ysClr val="windowText" lastClr="000000"/>
                </a:solidFill>
                <a:cs typeface="Arial" pitchFamily="34" charset="0"/>
              </a:rPr>
              <a:t>COMPONENTES</a:t>
            </a:r>
            <a:endParaRPr lang="es-ES" sz="1600" b="1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12" name="1 Rectángulo"/>
          <p:cNvSpPr/>
          <p:nvPr/>
        </p:nvSpPr>
        <p:spPr>
          <a:xfrm>
            <a:off x="1064698" y="2852936"/>
            <a:ext cx="2139150" cy="1008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20" rIns="91438" bIns="4572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>
                <a:solidFill>
                  <a:schemeClr val="tx1"/>
                </a:solidFill>
              </a:rPr>
              <a:t>Vigilancia e Inteligencia Competitiva y del entorno</a:t>
            </a:r>
          </a:p>
        </p:txBody>
      </p:sp>
      <p:sp>
        <p:nvSpPr>
          <p:cNvPr id="13" name="3 Rectángulo"/>
          <p:cNvSpPr/>
          <p:nvPr/>
        </p:nvSpPr>
        <p:spPr>
          <a:xfrm>
            <a:off x="6936686" y="2852936"/>
            <a:ext cx="1955794" cy="1008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20" rIns="91438" bIns="4572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solidFill>
                  <a:schemeClr val="tx1"/>
                </a:solidFill>
              </a:rPr>
              <a:t>Gestión de las alianzas estratégicas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22" name="9 Rectángulo"/>
          <p:cNvSpPr/>
          <p:nvPr/>
        </p:nvSpPr>
        <p:spPr>
          <a:xfrm>
            <a:off x="3923928" y="2852936"/>
            <a:ext cx="2160240" cy="1008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20" rIns="91438" bIns="4572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>
                <a:solidFill>
                  <a:schemeClr val="tx1"/>
                </a:solidFill>
              </a:rPr>
              <a:t>Gestión de la Sociedad en Movimiento e Institucional</a:t>
            </a:r>
          </a:p>
        </p:txBody>
      </p:sp>
      <p:sp>
        <p:nvSpPr>
          <p:cNvPr id="23" name="203 Rectángulo"/>
          <p:cNvSpPr/>
          <p:nvPr/>
        </p:nvSpPr>
        <p:spPr>
          <a:xfrm rot="16200000">
            <a:off x="-243006" y="4746790"/>
            <a:ext cx="1512168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PROYECTOS</a:t>
            </a:r>
            <a:endParaRPr lang="es-E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153 Rectángulo redondeado">
            <a:hlinkClick r:id="" action="ppaction://noaction"/>
          </p:cNvPr>
          <p:cNvSpPr/>
          <p:nvPr/>
        </p:nvSpPr>
        <p:spPr>
          <a:xfrm>
            <a:off x="1103148" y="4653136"/>
            <a:ext cx="2081068" cy="1069328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Inteligencia Institucional y del Contexto</a:t>
            </a:r>
            <a:endParaRPr lang="es-ES" sz="1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131 Rectángulo redondeado">
            <a:hlinkClick r:id="rId2" action="ppaction://hlinksldjump"/>
          </p:cNvPr>
          <p:cNvSpPr/>
          <p:nvPr/>
        </p:nvSpPr>
        <p:spPr>
          <a:xfrm>
            <a:off x="3491880" y="4653136"/>
            <a:ext cx="1828312" cy="1069328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Sociedad en Movimiento</a:t>
            </a:r>
            <a:endParaRPr lang="es-ES" sz="1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167 Rectángulo redondeado">
            <a:hlinkClick r:id="" action="ppaction://noaction"/>
          </p:cNvPr>
          <p:cNvSpPr/>
          <p:nvPr/>
        </p:nvSpPr>
        <p:spPr>
          <a:xfrm>
            <a:off x="5545759" y="4653136"/>
            <a:ext cx="1708238" cy="1069328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Soporte a las Alianzas Estratégicas</a:t>
            </a:r>
            <a:endParaRPr lang="es-ES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31 Rectángulo redondeado"/>
          <p:cNvSpPr/>
          <p:nvPr/>
        </p:nvSpPr>
        <p:spPr>
          <a:xfrm>
            <a:off x="7329329" y="4653137"/>
            <a:ext cx="1638483" cy="10693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Innovación y Desarrollo Tecnológico</a:t>
            </a:r>
            <a:endParaRPr lang="es-ES" sz="1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75 Rectángulo"/>
          <p:cNvSpPr/>
          <p:nvPr/>
        </p:nvSpPr>
        <p:spPr>
          <a:xfrm>
            <a:off x="86865" y="6168058"/>
            <a:ext cx="4572787" cy="363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6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1: Misión Institucional</a:t>
            </a:r>
          </a:p>
        </p:txBody>
      </p:sp>
      <p:sp>
        <p:nvSpPr>
          <p:cNvPr id="31" name="175 Rectángulo"/>
          <p:cNvSpPr/>
          <p:nvPr/>
        </p:nvSpPr>
        <p:spPr>
          <a:xfrm>
            <a:off x="5004048" y="6172017"/>
            <a:ext cx="396376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6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7: Pertinencia e impactos social</a:t>
            </a:r>
          </a:p>
        </p:txBody>
      </p:sp>
    </p:spTree>
    <p:extLst>
      <p:ext uri="{BB962C8B-B14F-4D97-AF65-F5344CB8AC3E}">
        <p14:creationId xmlns:p14="http://schemas.microsoft.com/office/powerpoint/2010/main" val="2694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690620" cy="423185"/>
          </a:xfrm>
        </p:spPr>
        <p:txBody>
          <a:bodyPr/>
          <a:lstStyle/>
          <a:p>
            <a:r>
              <a:rPr lang="es-CO" sz="3600" b="1" dirty="0" smtClean="0">
                <a:latin typeface="Maiandra GD" panose="020E0502030308020204" pitchFamily="34" charset="0"/>
              </a:rPr>
              <a:t>¿Cómo se articula los procesos de autoevaluación y autorregulación al PDI?</a:t>
            </a:r>
            <a:endParaRPr lang="es-CO" sz="3600" b="1" dirty="0">
              <a:latin typeface="Maiandra GD" panose="020E0502030308020204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479" y="2492896"/>
            <a:ext cx="5028798" cy="2556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356992"/>
            <a:ext cx="2424938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2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40" t="12693" r="20076" b="25114"/>
          <a:stretch>
            <a:fillRect/>
          </a:stretch>
        </p:blipFill>
        <p:spPr bwMode="auto">
          <a:xfrm>
            <a:off x="555512" y="1412776"/>
            <a:ext cx="8032976" cy="452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55134"/>
            <a:ext cx="8064896" cy="1036850"/>
          </a:xfrm>
        </p:spPr>
        <p:txBody>
          <a:bodyPr>
            <a:normAutofit/>
          </a:bodyPr>
          <a:lstStyle/>
          <a:p>
            <a:r>
              <a:rPr lang="es-CO" altLang="es-CO" b="1" dirty="0" smtClean="0"/>
              <a:t>EL MODELO DE PLANEACIÓN PARA LA FORMULACIÓN Y LA PARTICIPACIÓN EN EL PDI</a:t>
            </a:r>
            <a:endParaRPr lang="es-CO" altLang="es-CO" b="1" dirty="0"/>
          </a:p>
        </p:txBody>
      </p:sp>
      <p:sp>
        <p:nvSpPr>
          <p:cNvPr id="6" name="5 Rectángulo"/>
          <p:cNvSpPr/>
          <p:nvPr/>
        </p:nvSpPr>
        <p:spPr>
          <a:xfrm>
            <a:off x="1259632" y="5979741"/>
            <a:ext cx="662473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C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 </a:t>
            </a:r>
            <a:r>
              <a:rPr lang="es-CO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conlleva de un camino de innovación interna hacia </a:t>
            </a:r>
            <a:r>
              <a:rPr lang="es-C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innovación </a:t>
            </a:r>
            <a:r>
              <a:rPr lang="es-CO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contexto</a:t>
            </a:r>
            <a:r>
              <a:rPr lang="es-C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CO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39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175 Rectángulo"/>
          <p:cNvSpPr/>
          <p:nvPr/>
        </p:nvSpPr>
        <p:spPr>
          <a:xfrm>
            <a:off x="3100936" y="2469982"/>
            <a:ext cx="4999455" cy="3500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4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2: Estudiantes</a:t>
            </a:r>
          </a:p>
        </p:txBody>
      </p:sp>
      <p:sp>
        <p:nvSpPr>
          <p:cNvPr id="31" name="175 Rectángulo"/>
          <p:cNvSpPr/>
          <p:nvPr/>
        </p:nvSpPr>
        <p:spPr>
          <a:xfrm>
            <a:off x="3100937" y="2888540"/>
            <a:ext cx="4999454" cy="2915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4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3: Profesores</a:t>
            </a:r>
          </a:p>
        </p:txBody>
      </p:sp>
      <p:sp>
        <p:nvSpPr>
          <p:cNvPr id="34" name="175 Rectángulo"/>
          <p:cNvSpPr/>
          <p:nvPr/>
        </p:nvSpPr>
        <p:spPr>
          <a:xfrm>
            <a:off x="3106921" y="3248580"/>
            <a:ext cx="4993470" cy="367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4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4: Procesos Académicos</a:t>
            </a:r>
            <a:endParaRPr lang="es-CO" sz="1400" b="1" dirty="0">
              <a:solidFill>
                <a:sysClr val="windowText" lastClr="000000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43" name="175 Rectángulo"/>
          <p:cNvSpPr/>
          <p:nvPr/>
        </p:nvSpPr>
        <p:spPr>
          <a:xfrm>
            <a:off x="3100937" y="3651211"/>
            <a:ext cx="4999454" cy="3929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4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8: Procesos de Autoevaluación y Regulación</a:t>
            </a:r>
            <a:endParaRPr lang="es-CO" sz="1400" b="1" dirty="0">
              <a:solidFill>
                <a:sysClr val="windowText" lastClr="000000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363" y="0"/>
            <a:ext cx="8229600" cy="620688"/>
          </a:xfrm>
        </p:spPr>
        <p:txBody>
          <a:bodyPr/>
          <a:lstStyle/>
          <a:p>
            <a:r>
              <a:rPr lang="es-CO" sz="1800" b="1" dirty="0" smtClean="0">
                <a:latin typeface="Maiandra GD" panose="020E0502030308020204" pitchFamily="34" charset="0"/>
              </a:rPr>
              <a:t>CONSOLIDACIÓN DE UN SISTEMA INTEGRAL DEL PLANEACIÓN</a:t>
            </a:r>
            <a:endParaRPr lang="es-CO" sz="1800" b="1" dirty="0">
              <a:latin typeface="Maiandra GD" panose="020E0502030308020204" pitchFamily="34" charset="0"/>
            </a:endParaRPr>
          </a:p>
        </p:txBody>
      </p:sp>
      <p:sp>
        <p:nvSpPr>
          <p:cNvPr id="25" name="53 Elipse"/>
          <p:cNvSpPr/>
          <p:nvPr/>
        </p:nvSpPr>
        <p:spPr>
          <a:xfrm>
            <a:off x="292985" y="1130413"/>
            <a:ext cx="2507603" cy="8272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itchFamily="34" charset="0"/>
              </a:rPr>
              <a:t>DESARROLLO INSTITUCIONAL</a:t>
            </a:r>
            <a:endParaRPr lang="es-ES" sz="1600" b="1" dirty="0">
              <a:solidFill>
                <a:schemeClr val="bg1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32" name="175 Rectángulo"/>
          <p:cNvSpPr/>
          <p:nvPr/>
        </p:nvSpPr>
        <p:spPr>
          <a:xfrm>
            <a:off x="3059832" y="1052735"/>
            <a:ext cx="5040560" cy="3433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4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10</a:t>
            </a:r>
            <a:r>
              <a:rPr lang="es-CO" sz="1400" b="1" dirty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: Organización, gestión y </a:t>
            </a:r>
            <a:r>
              <a:rPr lang="es-CO" sz="14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administración</a:t>
            </a:r>
          </a:p>
        </p:txBody>
      </p:sp>
      <p:sp>
        <p:nvSpPr>
          <p:cNvPr id="37" name="175 Rectángulo"/>
          <p:cNvSpPr/>
          <p:nvPr/>
        </p:nvSpPr>
        <p:spPr>
          <a:xfrm>
            <a:off x="3067202" y="1478104"/>
            <a:ext cx="5033190" cy="380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11: </a:t>
            </a:r>
            <a:r>
              <a:rPr lang="es-CO" altLang="es-CO" sz="1400" b="1" dirty="0">
                <a:latin typeface="Maiandra GD" panose="020E0502030308020204" pitchFamily="34" charset="0"/>
              </a:rPr>
              <a:t>Recursos de apoyo académico e Infraestructura </a:t>
            </a:r>
            <a:r>
              <a:rPr lang="es-CO" altLang="es-CO" sz="1400" b="1" dirty="0" smtClean="0">
                <a:latin typeface="Maiandra GD" panose="020E0502030308020204" pitchFamily="34" charset="0"/>
              </a:rPr>
              <a:t>física</a:t>
            </a:r>
            <a:endParaRPr lang="es-CO" sz="1400" b="1" dirty="0" smtClean="0">
              <a:solidFill>
                <a:sysClr val="windowText" lastClr="000000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38" name="175 Rectángulo"/>
          <p:cNvSpPr/>
          <p:nvPr/>
        </p:nvSpPr>
        <p:spPr>
          <a:xfrm>
            <a:off x="3088330" y="1911000"/>
            <a:ext cx="5012062" cy="3834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4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12: Recursos Financieros</a:t>
            </a:r>
            <a:endParaRPr lang="es-CO" sz="1400" b="1" dirty="0">
              <a:solidFill>
                <a:sysClr val="windowText" lastClr="000000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19" name="53 Elipse"/>
          <p:cNvSpPr/>
          <p:nvPr/>
        </p:nvSpPr>
        <p:spPr>
          <a:xfrm>
            <a:off x="220977" y="2456492"/>
            <a:ext cx="2579611" cy="116163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itchFamily="34" charset="0"/>
              </a:rPr>
              <a:t>COBERTURA CON CALIDAD DE LA OFERTA EDUCATIVA</a:t>
            </a:r>
            <a:endParaRPr lang="es-ES" sz="1400" b="1" dirty="0">
              <a:solidFill>
                <a:schemeClr val="bg1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41" name="53 Elipse"/>
          <p:cNvSpPr/>
          <p:nvPr/>
        </p:nvSpPr>
        <p:spPr>
          <a:xfrm>
            <a:off x="292985" y="4144367"/>
            <a:ext cx="2509787" cy="8272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itchFamily="34" charset="0"/>
              </a:rPr>
              <a:t>BIENESTAR INSTITUCIONAL</a:t>
            </a:r>
            <a:endParaRPr lang="es-ES" sz="1600" b="1" dirty="0">
              <a:solidFill>
                <a:schemeClr val="bg1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42" name="175 Rectángulo"/>
          <p:cNvSpPr/>
          <p:nvPr/>
        </p:nvSpPr>
        <p:spPr>
          <a:xfrm>
            <a:off x="2997901" y="4404201"/>
            <a:ext cx="5102489" cy="3600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4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9: Bienestar Institucional</a:t>
            </a:r>
          </a:p>
        </p:txBody>
      </p:sp>
      <p:sp>
        <p:nvSpPr>
          <p:cNvPr id="44" name="53 Elipse"/>
          <p:cNvSpPr/>
          <p:nvPr/>
        </p:nvSpPr>
        <p:spPr>
          <a:xfrm>
            <a:off x="220977" y="5448051"/>
            <a:ext cx="2485376" cy="8272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itchFamily="34" charset="0"/>
              </a:rPr>
              <a:t>INVESTIGACIONES, INNOVACIÓN Y EXTENSIÓN</a:t>
            </a:r>
            <a:endParaRPr lang="es-ES" sz="1400" b="1" dirty="0">
              <a:solidFill>
                <a:schemeClr val="bg1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45" name="175 Rectángulo"/>
          <p:cNvSpPr/>
          <p:nvPr/>
        </p:nvSpPr>
        <p:spPr>
          <a:xfrm>
            <a:off x="3067202" y="5448051"/>
            <a:ext cx="5033188" cy="3517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4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6: Investigación</a:t>
            </a:r>
          </a:p>
        </p:txBody>
      </p:sp>
      <p:sp>
        <p:nvSpPr>
          <p:cNvPr id="46" name="175 Rectángulo"/>
          <p:cNvSpPr/>
          <p:nvPr/>
        </p:nvSpPr>
        <p:spPr>
          <a:xfrm>
            <a:off x="3082058" y="5869179"/>
            <a:ext cx="5018331" cy="4401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4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7: Pertinencia e impacto social</a:t>
            </a:r>
          </a:p>
        </p:txBody>
      </p:sp>
    </p:spTree>
    <p:extLst>
      <p:ext uri="{BB962C8B-B14F-4D97-AF65-F5344CB8AC3E}">
        <p14:creationId xmlns:p14="http://schemas.microsoft.com/office/powerpoint/2010/main" val="241278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533363" y="0"/>
            <a:ext cx="82296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CO" altLang="es-CO"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06542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813084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219627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626169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1800" b="1" smtClean="0">
                <a:latin typeface="Maiandra GD" panose="020E0502030308020204" pitchFamily="34" charset="0"/>
              </a:rPr>
              <a:t>CONSOLIDACIÓN DE UN SISTEMA INTEGRAL DEL PLANEACIÓN</a:t>
            </a:r>
            <a:endParaRPr lang="es-CO" sz="1800" b="1" dirty="0">
              <a:latin typeface="Maiandra GD" panose="020E0502030308020204" pitchFamily="34" charset="0"/>
            </a:endParaRPr>
          </a:p>
        </p:txBody>
      </p:sp>
      <p:sp>
        <p:nvSpPr>
          <p:cNvPr id="5" name="53 Elipse"/>
          <p:cNvSpPr/>
          <p:nvPr/>
        </p:nvSpPr>
        <p:spPr>
          <a:xfrm>
            <a:off x="503101" y="1320686"/>
            <a:ext cx="2795635" cy="8272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itchFamily="34" charset="0"/>
              </a:rPr>
              <a:t>INTERNACIONALIZACIÓN</a:t>
            </a:r>
            <a:endParaRPr lang="es-ES" b="1" dirty="0">
              <a:solidFill>
                <a:schemeClr val="bg1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6" name="175 Rectángulo"/>
          <p:cNvSpPr/>
          <p:nvPr/>
        </p:nvSpPr>
        <p:spPr>
          <a:xfrm>
            <a:off x="3597325" y="1549775"/>
            <a:ext cx="3960440" cy="3784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4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5: Visibilidad Nacional e Internacional</a:t>
            </a:r>
          </a:p>
        </p:txBody>
      </p:sp>
      <p:sp>
        <p:nvSpPr>
          <p:cNvPr id="7" name="53 Elipse"/>
          <p:cNvSpPr/>
          <p:nvPr/>
        </p:nvSpPr>
        <p:spPr>
          <a:xfrm>
            <a:off x="504242" y="2852935"/>
            <a:ext cx="2796122" cy="87450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itchFamily="34" charset="0"/>
              </a:rPr>
              <a:t>IMPACTO REGIONAL</a:t>
            </a:r>
            <a:endParaRPr lang="es-ES" sz="1800" b="1" dirty="0">
              <a:solidFill>
                <a:schemeClr val="bg1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8" name="175 Rectángulo"/>
          <p:cNvSpPr/>
          <p:nvPr/>
        </p:nvSpPr>
        <p:spPr>
          <a:xfrm>
            <a:off x="3563889" y="3156079"/>
            <a:ext cx="4032448" cy="41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4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7: Pertinencia e impacto social</a:t>
            </a:r>
          </a:p>
        </p:txBody>
      </p:sp>
      <p:sp>
        <p:nvSpPr>
          <p:cNvPr id="9" name="175 Rectángulo"/>
          <p:cNvSpPr/>
          <p:nvPr/>
        </p:nvSpPr>
        <p:spPr>
          <a:xfrm>
            <a:off x="3558754" y="4561066"/>
            <a:ext cx="4037583" cy="363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4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1: Misión Institucional</a:t>
            </a:r>
          </a:p>
        </p:txBody>
      </p:sp>
      <p:sp>
        <p:nvSpPr>
          <p:cNvPr id="10" name="175 Rectángulo"/>
          <p:cNvSpPr/>
          <p:nvPr/>
        </p:nvSpPr>
        <p:spPr>
          <a:xfrm>
            <a:off x="3558754" y="5013176"/>
            <a:ext cx="4037583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400" b="1" dirty="0" smtClean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Factor 7: Pertinencia e impacto social</a:t>
            </a:r>
          </a:p>
        </p:txBody>
      </p:sp>
      <p:sp>
        <p:nvSpPr>
          <p:cNvPr id="11" name="53 Elipse"/>
          <p:cNvSpPr/>
          <p:nvPr/>
        </p:nvSpPr>
        <p:spPr>
          <a:xfrm>
            <a:off x="323528" y="4509120"/>
            <a:ext cx="2818884" cy="8272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Maiandra GD" panose="020E0502030308020204" pitchFamily="34" charset="0"/>
                <a:cs typeface="Arial" pitchFamily="34" charset="0"/>
              </a:rPr>
              <a:t>ALIANZAS ESTRATÉGICAS</a:t>
            </a:r>
            <a:endParaRPr lang="es-ES" sz="1600" b="1" dirty="0">
              <a:solidFill>
                <a:schemeClr val="bg1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echa curvada hacia abajo 12"/>
          <p:cNvSpPr/>
          <p:nvPr/>
        </p:nvSpPr>
        <p:spPr>
          <a:xfrm>
            <a:off x="5220072" y="332656"/>
            <a:ext cx="1709068" cy="1368152"/>
          </a:xfrm>
          <a:prstGeom prst="curved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7" name="132 Rectángulo"/>
          <p:cNvSpPr/>
          <p:nvPr/>
        </p:nvSpPr>
        <p:spPr>
          <a:xfrm>
            <a:off x="5880175" y="2956591"/>
            <a:ext cx="3156322" cy="550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Gestión de la comunicación corporativa</a:t>
            </a:r>
            <a:endParaRPr lang="es-ES" sz="1200" b="1" dirty="0">
              <a:solidFill>
                <a:sysClr val="windowText" lastClr="000000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8" name="133 Rectángulo"/>
          <p:cNvSpPr/>
          <p:nvPr/>
        </p:nvSpPr>
        <p:spPr>
          <a:xfrm>
            <a:off x="5869256" y="3579257"/>
            <a:ext cx="3156320" cy="5275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Gestión de la comunicación organizacional</a:t>
            </a:r>
            <a:endParaRPr lang="es-ES" sz="1200" b="1" dirty="0">
              <a:solidFill>
                <a:sysClr val="windowText" lastClr="000000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9" name="139 Rectángulo"/>
          <p:cNvSpPr/>
          <p:nvPr/>
        </p:nvSpPr>
        <p:spPr>
          <a:xfrm>
            <a:off x="5880175" y="4205576"/>
            <a:ext cx="3156320" cy="5258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Gestión de la comunicación informativa</a:t>
            </a:r>
            <a:endParaRPr lang="es-ES" sz="1200" b="1" dirty="0">
              <a:solidFill>
                <a:sysClr val="windowText" lastClr="000000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10" name="147 Rectángulo"/>
          <p:cNvSpPr/>
          <p:nvPr/>
        </p:nvSpPr>
        <p:spPr>
          <a:xfrm>
            <a:off x="5869256" y="4795850"/>
            <a:ext cx="3156320" cy="5836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Gestión de la comunicación movilizadora</a:t>
            </a:r>
            <a:endParaRPr lang="es-ES" sz="1200" b="1" dirty="0">
              <a:solidFill>
                <a:sysClr val="windowText" lastClr="000000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11" name="187 Rectángulo redondeado"/>
          <p:cNvSpPr/>
          <p:nvPr/>
        </p:nvSpPr>
        <p:spPr>
          <a:xfrm>
            <a:off x="5724129" y="1692179"/>
            <a:ext cx="3301448" cy="585698"/>
          </a:xfrm>
          <a:prstGeom prst="roundRect">
            <a:avLst/>
          </a:prstGeom>
          <a:solidFill>
            <a:schemeClr val="tx2">
              <a:lumMod val="40000"/>
              <a:lumOff val="60000"/>
              <a:alpha val="84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>
                <a:solidFill>
                  <a:sysClr val="windowText" lastClr="000000"/>
                </a:solidFill>
                <a:latin typeface="Maiandra GD" panose="020E0502030308020204" pitchFamily="34" charset="0"/>
                <a:cs typeface="Arial" pitchFamily="34" charset="0"/>
              </a:rPr>
              <a:t>Gestión de la comunicación y la promoción institucional</a:t>
            </a:r>
            <a:endParaRPr lang="es-ES" sz="1600" b="1" dirty="0">
              <a:solidFill>
                <a:sysClr val="windowText" lastClr="000000"/>
              </a:solidFill>
              <a:latin typeface="Maiandra GD" panose="020E0502030308020204" pitchFamily="34" charset="0"/>
              <a:cs typeface="Arial" pitchFamily="34" charset="0"/>
            </a:endParaRPr>
          </a:p>
        </p:txBody>
      </p:sp>
      <p:sp>
        <p:nvSpPr>
          <p:cNvPr id="12" name="Flecha arriba 11"/>
          <p:cNvSpPr/>
          <p:nvPr/>
        </p:nvSpPr>
        <p:spPr>
          <a:xfrm>
            <a:off x="6929140" y="2391906"/>
            <a:ext cx="380935" cy="431043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5292212" cy="42480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641077" y="1985028"/>
            <a:ext cx="288032" cy="151216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4 Rectángulo"/>
          <p:cNvSpPr/>
          <p:nvPr/>
        </p:nvSpPr>
        <p:spPr>
          <a:xfrm>
            <a:off x="1616741" y="1698196"/>
            <a:ext cx="6624736" cy="37856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es-CO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es-CO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objetivo del sistema es </a:t>
            </a:r>
            <a:r>
              <a:rPr lang="es-C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dinamizar la rendición de cuentas, dar </a:t>
            </a:r>
            <a:r>
              <a:rPr lang="es-CO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soporte metodológico e instrumental</a:t>
            </a:r>
            <a:r>
              <a:rPr lang="es-CO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C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alta dirección, a la Rectoría </a:t>
            </a:r>
            <a:r>
              <a:rPr lang="es-CO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Universidad, a los Coordinadores de </a:t>
            </a:r>
            <a:r>
              <a:rPr lang="es-C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y sus redes de trabajo, </a:t>
            </a:r>
            <a:r>
              <a:rPr lang="es-CO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es-CO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acompañar el logro de los objetivos y resultados </a:t>
            </a:r>
            <a:r>
              <a:rPr lang="es-CO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planteados, a partir de </a:t>
            </a:r>
            <a:r>
              <a:rPr lang="es-CO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mecanismos de </a:t>
            </a:r>
            <a:r>
              <a:rPr lang="es-CO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programación, definición de metas </a:t>
            </a:r>
            <a:r>
              <a:rPr lang="es-CO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gestión </a:t>
            </a:r>
            <a:r>
              <a:rPr lang="es-CO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acciones que permitirán dicho logro</a:t>
            </a:r>
            <a:r>
              <a:rPr lang="es-C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CO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endParaRPr lang="es-CO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82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5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187624" y="16204"/>
            <a:ext cx="6516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CO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Sistema de Seguimiento  - </a:t>
            </a:r>
            <a:r>
              <a:rPr lang="es-ES" altLang="es-CO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SIGER</a:t>
            </a:r>
            <a:endParaRPr lang="es-ES" altLang="es-CO" sz="2400" b="1" dirty="0">
              <a:solidFill>
                <a:schemeClr val="accent1">
                  <a:lumMod val="50000"/>
                </a:schemeClr>
              </a:solidFill>
              <a:latin typeface="+mj-lt"/>
              <a:cs typeface="MS PGothic" charset="0"/>
            </a:endParaRPr>
          </a:p>
          <a:p>
            <a:pPr algn="ctr"/>
            <a:r>
              <a:rPr lang="es-ES" altLang="es-CO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(Cumplimiento de las metas)</a:t>
            </a:r>
          </a:p>
        </p:txBody>
      </p:sp>
      <p:sp>
        <p:nvSpPr>
          <p:cNvPr id="26629" name="4 Rectángulo"/>
          <p:cNvSpPr>
            <a:spLocks noChangeArrowheads="1"/>
          </p:cNvSpPr>
          <p:nvPr/>
        </p:nvSpPr>
        <p:spPr bwMode="auto">
          <a:xfrm>
            <a:off x="467544" y="941877"/>
            <a:ext cx="85347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800" b="1" dirty="0">
                <a:latin typeface="Calibri" pitchFamily="34" charset="0"/>
              </a:rPr>
              <a:t>Sistema de Gerencia del Plan de Desarrollo (</a:t>
            </a:r>
            <a:r>
              <a:rPr lang="es-ES" sz="1800" b="1" dirty="0" smtClean="0">
                <a:latin typeface="Calibri" pitchFamily="34" charset="0"/>
              </a:rPr>
              <a:t>SIGER) </a:t>
            </a:r>
            <a:r>
              <a:rPr lang="es-ES" sz="1800" dirty="0">
                <a:latin typeface="Calibri" pitchFamily="34" charset="0"/>
              </a:rPr>
              <a:t>como soporte de una metodología de trabajo proactiva que busca el cumplimiento de los objetivos y metas trazadas en los plazos previstos y se rinda cuentas a la sociedad y los actores, sobre esos resultados. </a:t>
            </a:r>
            <a:endParaRPr lang="es-CO" sz="1800" dirty="0">
              <a:latin typeface="Calibri" pitchFamily="34" charset="0"/>
            </a:endParaRPr>
          </a:p>
        </p:txBody>
      </p:sp>
      <p:sp>
        <p:nvSpPr>
          <p:cNvPr id="26630" name="4 Rectángulo"/>
          <p:cNvSpPr>
            <a:spLocks noChangeArrowheads="1"/>
          </p:cNvSpPr>
          <p:nvPr/>
        </p:nvSpPr>
        <p:spPr bwMode="auto">
          <a:xfrm>
            <a:off x="4139952" y="6361583"/>
            <a:ext cx="33843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b="1" i="1" dirty="0" smtClean="0">
                <a:latin typeface="Calibri" pitchFamily="34" charset="0"/>
              </a:rPr>
              <a:t>Para Ingresar: ttp</a:t>
            </a:r>
            <a:r>
              <a:rPr lang="es-ES" sz="1400" b="1" i="1" dirty="0">
                <a:latin typeface="Calibri" pitchFamily="34" charset="0"/>
              </a:rPr>
              <a:t>://www.utp.edu.co/pdi/</a:t>
            </a:r>
            <a:endParaRPr lang="es-CO" sz="1400" dirty="0"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545" y="1959883"/>
            <a:ext cx="5502846" cy="4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3529" y="1196752"/>
            <a:ext cx="39802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eaLnBrk="1" hangingPunct="1"/>
            <a:r>
              <a:rPr lang="es-CO" sz="2000" dirty="0">
                <a:latin typeface="+mn-lt"/>
                <a:ea typeface="Times New Roman" pitchFamily="18" charset="0"/>
                <a:cs typeface="Arial" pitchFamily="34" charset="0"/>
              </a:rPr>
              <a:t>El sistema de Rendición de Cuentas </a:t>
            </a:r>
            <a:r>
              <a:rPr lang="es-CO" sz="2000" dirty="0" smtClean="0">
                <a:latin typeface="+mn-lt"/>
                <a:ea typeface="Times New Roman" pitchFamily="18" charset="0"/>
                <a:cs typeface="Arial" pitchFamily="34" charset="0"/>
              </a:rPr>
              <a:t>permanente a </a:t>
            </a:r>
            <a:r>
              <a:rPr lang="es-CO" sz="2000" dirty="0">
                <a:latin typeface="+mn-lt"/>
                <a:ea typeface="Times New Roman" pitchFamily="18" charset="0"/>
                <a:cs typeface="Arial" pitchFamily="34" charset="0"/>
              </a:rPr>
              <a:t>la Ciudadanía, se conforma por tres mecanismos de participación ciudadana.</a:t>
            </a:r>
            <a:endParaRPr kumimoji="0" lang="es-CO" sz="2000" i="0" u="none" strike="noStrike" normalizeH="0" baseline="0" dirty="0" smtClean="0"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68967" y="2480815"/>
            <a:ext cx="3672407" cy="31905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CO" b="1" dirty="0" smtClean="0"/>
              <a:t>Audiencia Pública de Rendición de cuentas:</a:t>
            </a:r>
          </a:p>
          <a:p>
            <a:pPr algn="ctr"/>
            <a:endParaRPr lang="es-CO" dirty="0"/>
          </a:p>
          <a:p>
            <a:pPr algn="ctr"/>
            <a:r>
              <a:rPr lang="es-CO" dirty="0" smtClean="0"/>
              <a:t>Un </a:t>
            </a:r>
            <a:r>
              <a:rPr lang="es-CO" dirty="0"/>
              <a:t>evento de carácter público y de libre asistencia que se realiza una vez al año, y donde el Rector expone los resultados de la Universidad durante la vigencia anterior.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s-CO" b="1" dirty="0" smtClean="0"/>
              <a:t>EL SISTEMA DE RENDICIÓN DE CUENTAS PERMANENTE A LA CIUDADANÍA</a:t>
            </a:r>
            <a:endParaRPr lang="es-CO" b="1" dirty="0"/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38" y="1858471"/>
            <a:ext cx="4444365" cy="3743325"/>
          </a:xfrm>
          <a:prstGeom prst="rect">
            <a:avLst/>
          </a:prstGeom>
          <a:noFill/>
        </p:spPr>
      </p:pic>
      <p:sp>
        <p:nvSpPr>
          <p:cNvPr id="6" name="6 Rectángulo redondeado"/>
          <p:cNvSpPr/>
          <p:nvPr/>
        </p:nvSpPr>
        <p:spPr>
          <a:xfrm>
            <a:off x="246248" y="2996952"/>
            <a:ext cx="3672407" cy="3600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El </a:t>
            </a:r>
            <a:r>
              <a:rPr lang="es-CO" b="1" dirty="0"/>
              <a:t>Sistema de Peticiones, Quejas y Reclamos:</a:t>
            </a:r>
            <a:endParaRPr lang="es-CO" b="1" dirty="0" smtClean="0"/>
          </a:p>
          <a:p>
            <a:pPr algn="ctr"/>
            <a:endParaRPr lang="es-CO" dirty="0"/>
          </a:p>
          <a:p>
            <a:pPr algn="ctr"/>
            <a:r>
              <a:rPr lang="es-CO" dirty="0" smtClean="0"/>
              <a:t>Es </a:t>
            </a:r>
            <a:r>
              <a:rPr lang="es-CO" dirty="0"/>
              <a:t>una serie de herramientas que le permite a cualquier ciudadano solicitar a la Universidad retroalimentación con respecto a un requerimiento ya sea petición, queja y/o reclamo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7" name="7 Rectángulo redondeado"/>
          <p:cNvSpPr/>
          <p:nvPr/>
        </p:nvSpPr>
        <p:spPr>
          <a:xfrm>
            <a:off x="348234" y="3374798"/>
            <a:ext cx="3672407" cy="34049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UTP rinde cuentas</a:t>
            </a:r>
          </a:p>
          <a:p>
            <a:pPr algn="ctr"/>
            <a:endParaRPr lang="es-CO" sz="1550" dirty="0"/>
          </a:p>
          <a:p>
            <a:pPr lvl="0" algn="just"/>
            <a:r>
              <a:rPr lang="es-CO" sz="1550" dirty="0"/>
              <a:t>s</a:t>
            </a:r>
            <a:r>
              <a:rPr lang="es-CO" sz="1550" dirty="0" smtClean="0"/>
              <a:t>e </a:t>
            </a:r>
            <a:r>
              <a:rPr lang="es-CO" sz="1550" dirty="0"/>
              <a:t>conforma por una serie de mecanismos que permiten al ciudadano informarse acerca de los avances del Plan de Desarrollo Institucional e Informes de Interés General. Su objetivo es propiciar un espacio de información que incentive la interlocución de la Universidad con los diferentes actores de la sociedad y de esta manera retroalimentar su gestión para el mejoramiento continuo.</a:t>
            </a:r>
          </a:p>
        </p:txBody>
      </p:sp>
    </p:spTree>
    <p:extLst>
      <p:ext uri="{BB962C8B-B14F-4D97-AF65-F5344CB8AC3E}">
        <p14:creationId xmlns:p14="http://schemas.microsoft.com/office/powerpoint/2010/main" val="29238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4" y="1312290"/>
            <a:ext cx="8435280" cy="536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500"/>
              </a:spcAft>
            </a:pPr>
            <a:r>
              <a:rPr lang="es-ES" sz="2000" dirty="0">
                <a:latin typeface="+mn-lt"/>
                <a:ea typeface="Times New Roman" pitchFamily="18" charset="0"/>
                <a:cs typeface="Arial" pitchFamily="34" charset="0"/>
              </a:rPr>
              <a:t>Estos mecanismos facilitan el ejercicio de ética y responsabilidad social por parte de la comunidad,  generan aprendizajes y dinamizan la gestión en torno a los retos planteados.</a:t>
            </a:r>
            <a:endParaRPr lang="es-CO" sz="20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just">
              <a:spcAft>
                <a:spcPts val="500"/>
              </a:spcAft>
            </a:pPr>
            <a:r>
              <a:rPr lang="es-ES" sz="2000" dirty="0">
                <a:latin typeface="+mn-lt"/>
                <a:ea typeface="Times New Roman" pitchFamily="18" charset="0"/>
                <a:cs typeface="Arial" pitchFamily="34" charset="0"/>
              </a:rPr>
              <a:t>Para mayor información se puede acceder a las siguientes direcciones, las cuales están relacionadas:</a:t>
            </a:r>
            <a:endParaRPr lang="es-CO" sz="20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</a:pPr>
            <a:r>
              <a:rPr lang="es-CO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UTP rinde cuentas: </a:t>
            </a: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CO" sz="1600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http://www.utp.edu.co/utprindecuentas/</a:t>
            </a: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CO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</a:pPr>
            <a:r>
              <a:rPr lang="es-CO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Peticiones, quejas y reclamos: </a:t>
            </a: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CO" sz="1600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http://www.utp.edu.co/quejasyreclamos/</a:t>
            </a:r>
            <a:r>
              <a:rPr lang="es-CO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CO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</a:pPr>
            <a:r>
              <a:rPr lang="es-CO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de desarrollo institucional: </a:t>
            </a: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CO" sz="1600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http://www.utp.edu.co/pdi/</a:t>
            </a: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</a:pPr>
            <a:r>
              <a:rPr lang="es-CO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 del Plan de Desarrollo Institucional:</a:t>
            </a: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CO" sz="1600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http://appserver.utp.edu.co/pdi/pdi.jsf</a:t>
            </a: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CO" sz="16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s-CO" b="1" dirty="0" smtClean="0"/>
              <a:t>EL SISTEMA DE RENDICIÓN DE CUENTAS PERMANENTE A LA CIUDADANÍA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10057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CO" b="1" dirty="0" smtClean="0"/>
              <a:t>LA INFORMACIÓN DISPONIBLE A LA SOCIEDAD COMO UN INSUMO PARA EL SISTEMA DE RENDICIÓN DE CUENTAS PERMANENTE</a:t>
            </a:r>
            <a:endParaRPr lang="es-CO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t="12748" r="13323" b="9890"/>
          <a:stretch/>
        </p:blipFill>
        <p:spPr bwMode="auto">
          <a:xfrm>
            <a:off x="467544" y="2038196"/>
            <a:ext cx="3456384" cy="187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355976" y="1808568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+mn-lt"/>
              </a:rPr>
              <a:t>Para facilitar el ejercicio de </a:t>
            </a:r>
            <a:r>
              <a:rPr lang="es-CO" sz="2000" b="1" dirty="0" smtClean="0">
                <a:latin typeface="+mn-lt"/>
              </a:rPr>
              <a:t>Control Social</a:t>
            </a:r>
            <a:r>
              <a:rPr lang="es-CO" sz="2000" dirty="0" smtClean="0">
                <a:latin typeface="+mn-lt"/>
              </a:rPr>
              <a:t>, adicional a los documentos que periódicamente se construyen para Informar acerca de los resultados de la gestión (</a:t>
            </a:r>
            <a:r>
              <a:rPr lang="es-CO" sz="2000" i="1" dirty="0" smtClean="0">
                <a:latin typeface="+mn-lt"/>
              </a:rPr>
              <a:t>Informes al CSU, Informe de Gestión, etc</a:t>
            </a:r>
            <a:r>
              <a:rPr lang="es-CO" sz="2000" dirty="0" smtClean="0">
                <a:latin typeface="+mn-lt"/>
              </a:rPr>
              <a:t>.), se han diseñado instrumentos que agilizan la consulta de los resultados del Plan de Desarrollo a la comunidad.</a:t>
            </a:r>
            <a:endParaRPr lang="es-CO" sz="2000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5" t="9780" r="13104" b="6264"/>
          <a:stretch/>
        </p:blipFill>
        <p:spPr bwMode="auto">
          <a:xfrm>
            <a:off x="467544" y="4101520"/>
            <a:ext cx="3454504" cy="2058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izquierda"/>
          <p:cNvSpPr/>
          <p:nvPr/>
        </p:nvSpPr>
        <p:spPr>
          <a:xfrm>
            <a:off x="4662264" y="4711834"/>
            <a:ext cx="3995936" cy="1700808"/>
          </a:xfrm>
          <a:prstGeom prst="leftArrow">
            <a:avLst>
              <a:gd name="adj1" fmla="val 99690"/>
              <a:gd name="adj2" fmla="val 361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Se pueden consultar los resultados del PDI desde la web, se presentan resultados del último corte de medición.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16149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uario UTP\Desktop\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4" y="1061103"/>
            <a:ext cx="4831556" cy="52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908125" y="241484"/>
            <a:ext cx="6264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algn="ctr">
              <a:defRPr lang="es-CO" altLang="es-CO" sz="2400" b="1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defRPr>
            </a:lvl1pPr>
            <a:lvl2pPr algn="ctr">
              <a:defRPr sz="4400">
                <a:latin typeface="Calibri" pitchFamily="34" charset="0"/>
                <a:cs typeface="MS PGothic" charset="0"/>
              </a:defRPr>
            </a:lvl2pPr>
            <a:lvl3pPr algn="ctr">
              <a:defRPr sz="4400">
                <a:latin typeface="Calibri" pitchFamily="34" charset="0"/>
                <a:cs typeface="MS PGothic" charset="0"/>
              </a:defRPr>
            </a:lvl3pPr>
            <a:lvl4pPr algn="ctr">
              <a:defRPr sz="4400">
                <a:latin typeface="Calibri" pitchFamily="34" charset="0"/>
                <a:cs typeface="MS PGothic" charset="0"/>
              </a:defRPr>
            </a:lvl4pPr>
            <a:lvl5pPr algn="ctr">
              <a:defRPr sz="4400">
                <a:latin typeface="Calibri" pitchFamily="34" charset="0"/>
                <a:cs typeface="MS PGothic" charset="0"/>
              </a:defRPr>
            </a:lvl5pPr>
            <a:lvl6pPr marL="406542" algn="ctr" fontAlgn="base">
              <a:spcBef>
                <a:spcPct val="0"/>
              </a:spcBef>
              <a:spcAft>
                <a:spcPct val="0"/>
              </a:spcAft>
              <a:defRPr sz="3900">
                <a:latin typeface="Calibri" pitchFamily="34" charset="0"/>
              </a:defRPr>
            </a:lvl6pPr>
            <a:lvl7pPr marL="813084" algn="ctr" fontAlgn="base">
              <a:spcBef>
                <a:spcPct val="0"/>
              </a:spcBef>
              <a:spcAft>
                <a:spcPct val="0"/>
              </a:spcAft>
              <a:defRPr sz="3900">
                <a:latin typeface="Calibri" pitchFamily="34" charset="0"/>
              </a:defRPr>
            </a:lvl7pPr>
            <a:lvl8pPr marL="1219627" algn="ctr" fontAlgn="base">
              <a:spcBef>
                <a:spcPct val="0"/>
              </a:spcBef>
              <a:spcAft>
                <a:spcPct val="0"/>
              </a:spcAft>
              <a:defRPr sz="3900">
                <a:latin typeface="Calibri" pitchFamily="34" charset="0"/>
              </a:defRPr>
            </a:lvl8pPr>
            <a:lvl9pPr marL="1626169" algn="ctr" fontAlgn="base">
              <a:spcBef>
                <a:spcPct val="0"/>
              </a:spcBef>
              <a:spcAft>
                <a:spcPct val="0"/>
              </a:spcAft>
              <a:defRPr sz="3900">
                <a:latin typeface="Calibri" pitchFamily="34" charset="0"/>
              </a:defRPr>
            </a:lvl9pPr>
          </a:lstStyle>
          <a:p>
            <a:r>
              <a:rPr lang="es-ES" dirty="0" smtClean="0"/>
              <a:t>¿CÓMO CONSULTAR EL PLAN DE DESARROLLO?</a:t>
            </a:r>
            <a:endParaRPr lang="es-ES" dirty="0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5250308" y="2564706"/>
            <a:ext cx="3786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u="sng" dirty="0" smtClean="0">
                <a:solidFill>
                  <a:srgbClr val="000099"/>
                </a:solidFill>
              </a:rPr>
              <a:t>www.utp.edu.co/pdi</a:t>
            </a:r>
            <a:endParaRPr lang="es-ES" sz="2000" b="1" u="sng" dirty="0">
              <a:solidFill>
                <a:srgbClr val="000099"/>
              </a:solidFill>
            </a:endParaRP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5538712" y="3783906"/>
            <a:ext cx="3214688" cy="581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>
                <a:solidFill>
                  <a:srgbClr val="003399"/>
                </a:solidFill>
                <a:latin typeface="Century Gothic" pitchFamily="34" charset="0"/>
              </a:rPr>
              <a:t>Consulte así nuestro Plan de Desarrollo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14175" y="5625244"/>
            <a:ext cx="216024" cy="720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n>
                <a:solidFill>
                  <a:srgbClr val="C00000"/>
                </a:solidFill>
              </a:ln>
              <a:noFill/>
            </a:endParaRPr>
          </a:p>
        </p:txBody>
      </p:sp>
      <p:cxnSp>
        <p:nvCxnSpPr>
          <p:cNvPr id="15" name="14 Conector curvado"/>
          <p:cNvCxnSpPr>
            <a:stCxn id="27654" idx="1"/>
            <a:endCxn id="11" idx="3"/>
          </p:cNvCxnSpPr>
          <p:nvPr/>
        </p:nvCxnSpPr>
        <p:spPr>
          <a:xfrm rot="10800000" flipV="1">
            <a:off x="930200" y="4074418"/>
            <a:ext cx="4608513" cy="1586829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8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427984" y="908720"/>
            <a:ext cx="44999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2700338" algn="ctr"/>
                <a:tab pos="5400675" algn="r"/>
              </a:tabLst>
            </a:pPr>
            <a:r>
              <a:rPr lang="es-MX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Gracias por su </a:t>
            </a:r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atención</a:t>
            </a:r>
            <a:endParaRPr lang="es-MX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pPr algn="ctr">
              <a:tabLst>
                <a:tab pos="2700338" algn="ctr"/>
                <a:tab pos="5400675" algn="r"/>
              </a:tabLst>
            </a:pPr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Conoce </a:t>
            </a:r>
          </a:p>
          <a:p>
            <a:pPr algn="ctr">
              <a:tabLst>
                <a:tab pos="2700338" algn="ctr"/>
                <a:tab pos="5400675" algn="r"/>
              </a:tabLst>
            </a:pPr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“</a:t>
            </a:r>
            <a:r>
              <a:rPr lang="es-MX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La Universidad que Tienes en Mente”</a:t>
            </a:r>
            <a:endParaRPr lang="es-MX" sz="2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508104" y="4437112"/>
            <a:ext cx="2735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Oficina de </a:t>
            </a:r>
            <a:r>
              <a:rPr lang="es-MX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Planeación</a:t>
            </a:r>
          </a:p>
          <a:p>
            <a:pPr algn="ctr"/>
            <a:r>
              <a:rPr lang="es-MX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planea@utp.edu.co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pic>
        <p:nvPicPr>
          <p:cNvPr id="6" name="5 Imagen" descr="PD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4298053" cy="5444200"/>
          </a:xfrm>
          <a:prstGeom prst="rect">
            <a:avLst/>
          </a:prstGeom>
        </p:spPr>
      </p:pic>
      <p:pic>
        <p:nvPicPr>
          <p:cNvPr id="7" name="6 Imagen" descr="a color horizont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276872"/>
            <a:ext cx="3374373" cy="16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67544" y="1880828"/>
            <a:ext cx="8208912" cy="26642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2400" dirty="0">
                <a:latin typeface="+mn-lt"/>
                <a:ea typeface="+mj-ea"/>
                <a:cs typeface="Aharoni" pitchFamily="2" charset="-79"/>
              </a:rPr>
              <a:t>A lo largo de un año participaron más de 2.000 personas de todos los estamentos de la Universidad y de las entidades y organizaciones de la </a:t>
            </a:r>
            <a:r>
              <a:rPr lang="es-ES" sz="2400" dirty="0" smtClean="0">
                <a:latin typeface="+mn-lt"/>
                <a:ea typeface="+mj-ea"/>
                <a:cs typeface="Aharoni" pitchFamily="2" charset="-79"/>
              </a:rPr>
              <a:t>ciudad y el departamento.</a:t>
            </a:r>
            <a:endParaRPr lang="es-ES" sz="2400" dirty="0">
              <a:latin typeface="+mn-lt"/>
              <a:ea typeface="+mj-ea"/>
              <a:cs typeface="Aharoni" pitchFamily="2" charset="-79"/>
            </a:endParaRPr>
          </a:p>
          <a:p>
            <a:pPr algn="just" fontAlgn="auto">
              <a:lnSpc>
                <a:spcPct val="90000"/>
              </a:lnSpc>
              <a:spcAft>
                <a:spcPts val="0"/>
              </a:spcAft>
              <a:defRPr/>
            </a:pPr>
            <a:endParaRPr lang="es-ES" sz="2400" dirty="0">
              <a:latin typeface="+mn-lt"/>
              <a:ea typeface="+mj-ea"/>
              <a:cs typeface="Aharoni" pitchFamily="2" charset="-79"/>
            </a:endParaRPr>
          </a:p>
          <a:p>
            <a:pPr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2400" dirty="0">
                <a:latin typeface="+mn-lt"/>
                <a:ea typeface="+mj-ea"/>
                <a:cs typeface="Aharoni" pitchFamily="2" charset="-79"/>
              </a:rPr>
              <a:t>El Plan más que un libro, es un proceso participativo de construcción social, cuya formulación dejó capacidad  instalada en los participantes.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483" y="43195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483" y="43195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diap 2"/>
          <p:cNvPicPr>
            <a:picLocks noChangeAspect="1" noChangeArrowheads="1"/>
          </p:cNvPicPr>
          <p:nvPr/>
        </p:nvPicPr>
        <p:blipFill>
          <a:blip r:embed="rId3" cstate="print"/>
          <a:srcRect t="10468" b="11191"/>
          <a:stretch>
            <a:fillRect/>
          </a:stretch>
        </p:blipFill>
        <p:spPr bwMode="auto">
          <a:xfrm>
            <a:off x="1509713" y="4689140"/>
            <a:ext cx="6124575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EL PLAN, UNA CONSTRUCCIÓN DE TODOS…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6251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p 3"/>
          <p:cNvPicPr>
            <a:picLocks noChangeAspect="1" noChangeArrowheads="1"/>
          </p:cNvPicPr>
          <p:nvPr/>
        </p:nvPicPr>
        <p:blipFill>
          <a:blip r:embed="rId2" cstate="print"/>
          <a:srcRect t="8569" b="10602"/>
          <a:stretch>
            <a:fillRect/>
          </a:stretch>
        </p:blipFill>
        <p:spPr bwMode="auto">
          <a:xfrm>
            <a:off x="1234608" y="5059728"/>
            <a:ext cx="6674784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539552" y="1787383"/>
            <a:ext cx="8064896" cy="3084867"/>
          </a:xfrm>
          <a:prstGeom prst="rect">
            <a:avLst/>
          </a:prstGeom>
        </p:spPr>
        <p:txBody>
          <a:bodyPr/>
          <a:lstStyle/>
          <a:p>
            <a:pPr marL="342900" indent="-3429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dirty="0">
                <a:latin typeface="+mn-lt"/>
                <a:ea typeface="+mj-ea"/>
                <a:cs typeface="Aharoni" pitchFamily="2" charset="-79"/>
              </a:rPr>
              <a:t>Se conformaron siete (7) mesas de trabajo, por objetivo institucional y dos (2) comisiones prospectivas, para vislumbrar una Universidad volcada a la sociedad. </a:t>
            </a:r>
          </a:p>
          <a:p>
            <a:pPr marL="342900" indent="-3429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200" dirty="0">
              <a:latin typeface="+mn-lt"/>
              <a:ea typeface="+mj-ea"/>
              <a:cs typeface="Aharoni" pitchFamily="2" charset="-79"/>
            </a:endParaRPr>
          </a:p>
          <a:p>
            <a:pPr marL="342900" indent="-3429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dirty="0" smtClean="0">
                <a:latin typeface="+mn-lt"/>
                <a:ea typeface="+mj-ea"/>
                <a:cs typeface="Aharoni" pitchFamily="2" charset="-79"/>
              </a:rPr>
              <a:t>Co-responsabilidad </a:t>
            </a:r>
            <a:r>
              <a:rPr lang="es-ES" sz="2200" dirty="0">
                <a:latin typeface="+mn-lt"/>
                <a:ea typeface="+mj-ea"/>
                <a:cs typeface="Aharoni" pitchFamily="2" charset="-79"/>
              </a:rPr>
              <a:t>del Plan. “Un Plan de Todos para Todos</a:t>
            </a:r>
            <a:r>
              <a:rPr lang="es-ES" sz="2200" dirty="0" smtClean="0">
                <a:latin typeface="+mn-lt"/>
                <a:ea typeface="+mj-ea"/>
                <a:cs typeface="Aharoni" pitchFamily="2" charset="-79"/>
              </a:rPr>
              <a:t>”.</a:t>
            </a:r>
          </a:p>
          <a:p>
            <a:pPr marL="342900" indent="-3429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200" dirty="0">
              <a:latin typeface="+mn-lt"/>
              <a:ea typeface="+mj-ea"/>
              <a:cs typeface="Aharoni" pitchFamily="2" charset="-79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O" sz="2200" dirty="0">
                <a:latin typeface="+mn-lt"/>
                <a:ea typeface="+mj-ea"/>
                <a:cs typeface="Aharoni" pitchFamily="2" charset="-79"/>
              </a:rPr>
              <a:t>Se aplicaron técnicas contemporáneas de planeación (MML, </a:t>
            </a:r>
            <a:r>
              <a:rPr lang="es-CO" sz="2200" dirty="0" err="1">
                <a:latin typeface="+mn-lt"/>
                <a:ea typeface="+mj-ea"/>
                <a:cs typeface="Aharoni" pitchFamily="2" charset="-79"/>
              </a:rPr>
              <a:t>Metaplan</a:t>
            </a:r>
            <a:r>
              <a:rPr lang="es-CO" sz="2200" dirty="0">
                <a:latin typeface="+mn-lt"/>
                <a:ea typeface="+mj-ea"/>
                <a:cs typeface="Aharoni" pitchFamily="2" charset="-79"/>
              </a:rPr>
              <a:t>, Delphi, ZOPP, prospectiva, análisis de escenarios, </a:t>
            </a:r>
            <a:r>
              <a:rPr lang="es-CO" sz="2200" dirty="0" err="1">
                <a:latin typeface="+mn-lt"/>
                <a:ea typeface="+mj-ea"/>
                <a:cs typeface="Aharoni" pitchFamily="2" charset="-79"/>
              </a:rPr>
              <a:t>Vester</a:t>
            </a:r>
            <a:r>
              <a:rPr lang="es-CO" sz="2200" dirty="0">
                <a:latin typeface="+mn-lt"/>
                <a:ea typeface="+mj-ea"/>
                <a:cs typeface="Aharoni" pitchFamily="2" charset="-79"/>
              </a:rPr>
              <a:t>, entre otras).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endParaRPr lang="es-CO" sz="2200" dirty="0">
              <a:latin typeface="+mn-lt"/>
              <a:ea typeface="+mj-ea"/>
              <a:cs typeface="Aharoni" pitchFamily="2" charset="-79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¿CÓMO LO HICIMOS?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29765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3568" y="1412776"/>
            <a:ext cx="79208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</a:rPr>
              <a:t>Universidad de alta calidad, líder al </a:t>
            </a:r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</a:rPr>
              <a:t>2019</a:t>
            </a:r>
            <a:r>
              <a:rPr lang="es-E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</a:rPr>
              <a:t> en la región y en el país, por su competitividad integral en la docencia, investigación, </a:t>
            </a:r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</a:rPr>
              <a:t>innovación</a:t>
            </a:r>
            <a:r>
              <a:rPr lang="es-E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</a:rPr>
              <a:t>, extensión y gestión para el </a:t>
            </a:r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</a:rPr>
              <a:t>desarrollo humano </a:t>
            </a:r>
            <a:r>
              <a:rPr lang="es-E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</a:rPr>
              <a:t>con </a:t>
            </a:r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</a:rPr>
              <a:t>responsabilidad e impacto social</a:t>
            </a:r>
            <a:r>
              <a:rPr lang="es-E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</a:rPr>
              <a:t>, inmersa en la comunidad internacional.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07704" y="548680"/>
            <a:ext cx="5111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O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Visión Institucional</a:t>
            </a:r>
          </a:p>
        </p:txBody>
      </p:sp>
      <p:pic>
        <p:nvPicPr>
          <p:cNvPr id="6" name="Picture 13" descr="Diap 6"/>
          <p:cNvPicPr>
            <a:picLocks noChangeAspect="1" noChangeArrowheads="1"/>
          </p:cNvPicPr>
          <p:nvPr/>
        </p:nvPicPr>
        <p:blipFill>
          <a:blip r:embed="rId2" cstate="print"/>
          <a:srcRect t="8239" b="11962"/>
          <a:stretch>
            <a:fillRect/>
          </a:stretch>
        </p:blipFill>
        <p:spPr bwMode="auto">
          <a:xfrm>
            <a:off x="1115616" y="3861048"/>
            <a:ext cx="7080584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27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9552" y="1021378"/>
            <a:ext cx="8208912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Es </a:t>
            </a:r>
            <a:r>
              <a:rPr lang="es-ES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una Universidad estatal</a:t>
            </a:r>
            <a:r>
              <a:rPr lang="es-ES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</a:t>
            </a:r>
            <a:r>
              <a:rPr lang="es-ES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vinculada a la sociedad y economía del </a:t>
            </a:r>
            <a:r>
              <a:rPr lang="es-ES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conocimiento </a:t>
            </a:r>
            <a:r>
              <a:rPr lang="es-ES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en todos sus campos, creando y </a:t>
            </a:r>
            <a:r>
              <a:rPr lang="es-ES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participando </a:t>
            </a:r>
            <a:r>
              <a:rPr lang="es-ES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 </a:t>
            </a:r>
            <a:r>
              <a:rPr lang="es-ES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redes </a:t>
            </a:r>
            <a:r>
              <a:rPr lang="es-ES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y otras formas de interacción.</a:t>
            </a:r>
          </a:p>
          <a:p>
            <a:pPr algn="just"/>
            <a:endParaRPr lang="es-ES" sz="17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pPr algn="just"/>
            <a:r>
              <a:rPr lang="es-ES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Es </a:t>
            </a:r>
            <a:r>
              <a:rPr lang="es-ES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una Comunidad de </a:t>
            </a:r>
            <a:r>
              <a:rPr lang="es-ES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enseñanza, aprendizaje y práctica </a:t>
            </a:r>
            <a:r>
              <a:rPr lang="es-ES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que </a:t>
            </a:r>
            <a:r>
              <a:rPr lang="es-ES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interactúa </a:t>
            </a:r>
            <a:r>
              <a:rPr lang="es-ES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buscando el bien común, en un ambiente de </a:t>
            </a:r>
            <a:r>
              <a:rPr lang="es-ES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participación</a:t>
            </a:r>
            <a:r>
              <a:rPr lang="es-ES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, diálogo, </a:t>
            </a:r>
            <a:r>
              <a:rPr lang="es-ES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con responsabilidad social y desarrollo </a:t>
            </a:r>
            <a:r>
              <a:rPr lang="es-ES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humano</a:t>
            </a:r>
            <a:r>
              <a:rPr lang="es-ES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,</a:t>
            </a:r>
            <a:r>
              <a:rPr lang="es-ES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caracterizada por el pluralismo y el respeto a la </a:t>
            </a:r>
            <a:r>
              <a:rPr lang="es-ES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diferencia</a:t>
            </a:r>
            <a:r>
              <a:rPr lang="es-ES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, inmersa en </a:t>
            </a:r>
            <a:r>
              <a:rPr lang="es-ES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proceso permanentes </a:t>
            </a:r>
            <a:r>
              <a:rPr lang="es-ES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de </a:t>
            </a:r>
            <a:r>
              <a:rPr lang="es-ES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planeación</a:t>
            </a:r>
            <a:r>
              <a:rPr lang="es-ES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.</a:t>
            </a:r>
          </a:p>
          <a:p>
            <a:pPr algn="just"/>
            <a:r>
              <a:rPr lang="es-ES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			</a:t>
            </a:r>
          </a:p>
          <a:p>
            <a:pPr algn="just"/>
            <a:r>
              <a:rPr lang="es-ES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Es </a:t>
            </a:r>
            <a:r>
              <a:rPr lang="es-ES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un polo de desarrollo que </a:t>
            </a:r>
            <a:r>
              <a:rPr lang="es-ES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crea, transforma, transfiere, </a:t>
            </a:r>
            <a:r>
              <a:rPr lang="es-ES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contextualiza</a:t>
            </a:r>
            <a:r>
              <a:rPr lang="es-ES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, aplica, gestiona, innova e intercambia</a:t>
            </a:r>
            <a:r>
              <a:rPr lang="es-ES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el </a:t>
            </a:r>
            <a:r>
              <a:rPr lang="es-ES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conocimiento </a:t>
            </a:r>
            <a:r>
              <a:rPr lang="es-ES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en todas sus formas y expresiones, teniendo </a:t>
            </a:r>
            <a:r>
              <a:rPr lang="es-ES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como </a:t>
            </a:r>
            <a:r>
              <a:rPr lang="es-ES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prioridad el desarrollo sustentable en la </a:t>
            </a:r>
            <a:r>
              <a:rPr lang="es-ES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Ecorregión </a:t>
            </a:r>
            <a:r>
              <a:rPr lang="es-ES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Eje </a:t>
            </a:r>
            <a:r>
              <a:rPr lang="es-ES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Cafetero</a:t>
            </a:r>
            <a:r>
              <a:rPr lang="es-ES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.</a:t>
            </a:r>
          </a:p>
          <a:p>
            <a:pPr algn="just"/>
            <a:endParaRPr lang="es-ES" sz="17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pPr algn="just"/>
            <a:r>
              <a:rPr lang="es-ES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Es </a:t>
            </a:r>
            <a:r>
              <a:rPr lang="es-ES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una organización que aprende y desarrolla procesos en </a:t>
            </a:r>
            <a:r>
              <a:rPr lang="es-ES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todos los campos </a:t>
            </a:r>
            <a:r>
              <a:rPr lang="es-ES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del saber, </a:t>
            </a:r>
            <a:r>
              <a:rPr lang="es-ES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contribuyendo al mejoramiento de </a:t>
            </a:r>
            <a:r>
              <a:rPr lang="es-ES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la </a:t>
            </a:r>
            <a:r>
              <a:rPr lang="es-ES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sociedad</a:t>
            </a:r>
            <a:r>
              <a:rPr lang="es-ES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, para formar ciudadanos competentes, con ética y </a:t>
            </a:r>
            <a:r>
              <a:rPr lang="es-ES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sentido </a:t>
            </a:r>
            <a:r>
              <a:rPr lang="es-ES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crítico</a:t>
            </a:r>
            <a:r>
              <a:rPr lang="es-ES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,  </a:t>
            </a:r>
            <a:r>
              <a:rPr lang="es-ES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líderes en la transformación social y </a:t>
            </a:r>
            <a:r>
              <a:rPr lang="es-ES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económica.</a:t>
            </a:r>
            <a:r>
              <a:rPr lang="es-CO" sz="17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		</a:t>
            </a:r>
            <a:endParaRPr lang="es-ES" sz="17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483768" y="375047"/>
            <a:ext cx="4247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Misión Institucional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39552" y="5170547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Las funciones misionales le permiten </a:t>
            </a:r>
            <a:r>
              <a:rPr lang="es-CO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ofrecer servicios </a:t>
            </a:r>
            <a:r>
              <a:rPr lang="es-CO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derivados de su actividad académica a los </a:t>
            </a:r>
            <a:r>
              <a:rPr lang="es-CO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sectores público o privado </a:t>
            </a:r>
            <a:r>
              <a:rPr lang="es-CO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en todos sus órdenes, mediante convenios o contratos para servicios técnicos, científicos, artísticos, de consultoría o de cualquier tipo </a:t>
            </a:r>
            <a:r>
              <a:rPr lang="es-CO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Calibri" pitchFamily="34" charset="0"/>
              </a:rPr>
              <a:t>afín a sus objetivos misionales</a:t>
            </a:r>
            <a:r>
              <a:rPr lang="es-CO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.</a:t>
            </a:r>
            <a:endParaRPr lang="es-CO" sz="1700" dirty="0"/>
          </a:p>
        </p:txBody>
      </p:sp>
    </p:spTree>
    <p:extLst>
      <p:ext uri="{BB962C8B-B14F-4D97-AF65-F5344CB8AC3E}">
        <p14:creationId xmlns:p14="http://schemas.microsoft.com/office/powerpoint/2010/main" val="26781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Estructura del Plan de Desarrollo</a:t>
            </a:r>
            <a:br>
              <a:rPr lang="es-CO" b="1" dirty="0" smtClean="0"/>
            </a:br>
            <a:r>
              <a:rPr lang="es-CO" b="1" dirty="0" smtClean="0"/>
              <a:t>Cadena de Valor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5" y="1427857"/>
            <a:ext cx="3034857" cy="5226423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es-CO" sz="1900" dirty="0" smtClean="0"/>
              <a:t>El Plan posee una estructura en Metodología de Marco Lógico que da una estructura de cadena </a:t>
            </a:r>
            <a:r>
              <a:rPr lang="es-CO" sz="1900" dirty="0"/>
              <a:t>de </a:t>
            </a:r>
            <a:r>
              <a:rPr lang="es-CO" sz="1900" dirty="0" smtClean="0"/>
              <a:t>valor </a:t>
            </a:r>
            <a:r>
              <a:rPr lang="es-CO" sz="1900" b="1" dirty="0" smtClean="0"/>
              <a:t>desde </a:t>
            </a:r>
            <a:r>
              <a:rPr lang="es-CO" sz="1900" b="1" dirty="0"/>
              <a:t>lo operativo hasta lo </a:t>
            </a:r>
            <a:r>
              <a:rPr lang="es-CO" sz="1900" b="1" dirty="0" smtClean="0"/>
              <a:t>estratégico </a:t>
            </a:r>
            <a:r>
              <a:rPr lang="es-CO" sz="1900" dirty="0" smtClean="0"/>
              <a:t>para la </a:t>
            </a:r>
            <a:r>
              <a:rPr lang="es-CO" sz="1900" b="1" dirty="0" smtClean="0"/>
              <a:t>generación de impactos.</a:t>
            </a:r>
          </a:p>
          <a:p>
            <a:pPr marL="0" indent="0" algn="just">
              <a:buNone/>
            </a:pPr>
            <a:endParaRPr lang="es-CO" sz="1900" b="1" dirty="0"/>
          </a:p>
          <a:p>
            <a:pPr marL="0" indent="0" algn="ctr">
              <a:buNone/>
            </a:pPr>
            <a:r>
              <a:rPr lang="es-CO" sz="1900" b="1" dirty="0" smtClean="0"/>
              <a:t>7 </a:t>
            </a:r>
            <a:r>
              <a:rPr lang="es-CO" sz="1900" b="1" dirty="0"/>
              <a:t>objetivos institucionales</a:t>
            </a:r>
            <a:r>
              <a:rPr lang="es-CO" sz="1900" dirty="0"/>
              <a:t>; </a:t>
            </a:r>
            <a:r>
              <a:rPr lang="es-CO" sz="1900" b="1" dirty="0" smtClean="0"/>
              <a:t>27 </a:t>
            </a:r>
            <a:r>
              <a:rPr lang="es-CO" sz="1900" b="1" dirty="0"/>
              <a:t>componentes</a:t>
            </a:r>
            <a:r>
              <a:rPr lang="es-CO" sz="1900" dirty="0"/>
              <a:t>; impactos; indicadores y metas</a:t>
            </a:r>
            <a:r>
              <a:rPr lang="es-CO" sz="1900" dirty="0" smtClean="0"/>
              <a:t>.</a:t>
            </a:r>
          </a:p>
          <a:p>
            <a:pPr marL="0" indent="0" algn="ctr">
              <a:buNone/>
            </a:pPr>
            <a:endParaRPr lang="es-CO" sz="1000" dirty="0"/>
          </a:p>
          <a:p>
            <a:pPr marL="0" indent="0" algn="ctr">
              <a:buNone/>
            </a:pPr>
            <a:r>
              <a:rPr lang="es-CO" sz="1900" b="1" dirty="0" smtClean="0"/>
              <a:t>36 </a:t>
            </a:r>
            <a:r>
              <a:rPr lang="es-CO" sz="1900" b="1" dirty="0"/>
              <a:t>Macro proyectos</a:t>
            </a:r>
            <a:r>
              <a:rPr lang="es-CO" sz="1900" dirty="0"/>
              <a:t> </a:t>
            </a:r>
            <a:r>
              <a:rPr lang="es-CO" sz="1900" dirty="0" smtClean="0"/>
              <a:t>Institucionales</a:t>
            </a:r>
          </a:p>
          <a:p>
            <a:pPr marL="0" indent="0" algn="ctr">
              <a:buNone/>
            </a:pPr>
            <a:endParaRPr lang="es-CO" sz="1000" dirty="0"/>
          </a:p>
          <a:p>
            <a:pPr marL="0" indent="0" algn="ctr">
              <a:buNone/>
            </a:pPr>
            <a:r>
              <a:rPr lang="es-CO" sz="1900" b="1" dirty="0"/>
              <a:t>Presupuesto plurianual</a:t>
            </a:r>
            <a:r>
              <a:rPr lang="es-CO" sz="1900" dirty="0"/>
              <a:t> estimado.</a:t>
            </a:r>
          </a:p>
          <a:p>
            <a:pPr marL="0" indent="0" algn="just">
              <a:buNone/>
            </a:pPr>
            <a:endParaRPr lang="es-CO" sz="1900" dirty="0"/>
          </a:p>
        </p:txBody>
      </p:sp>
      <p:pic>
        <p:nvPicPr>
          <p:cNvPr id="1026" name="Picture 2" descr="C:\Users\UTP Usuario\Dropbox\TRABAJO MATEO\Informe de Gestión 2011\Base\Imágenes\Niveles_PDI_v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944511"/>
            <a:ext cx="5544616" cy="4193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93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6372200" y="5350649"/>
            <a:ext cx="2672514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 smtClean="0">
                <a:latin typeface="Maiandra GD" panose="020E0502030308020204" pitchFamily="34" charset="0"/>
              </a:rPr>
              <a:t>Nuevos lineamientos de Calidad Institucional</a:t>
            </a:r>
            <a:endParaRPr lang="es-CO" sz="1800" b="1" dirty="0">
              <a:latin typeface="Maiandra GD" panose="020E0502030308020204" pitchFamily="34" charset="0"/>
            </a:endParaRPr>
          </a:p>
        </p:txBody>
      </p:sp>
      <p:pic>
        <p:nvPicPr>
          <p:cNvPr id="1028" name="Picture 4" descr="http://media.utp.edu.co/acreditacion/archivos/autoevaluacion-programas-academicos/sip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48" y="5191653"/>
            <a:ext cx="2825477" cy="1182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5 Imagen" descr="PDI.png"/>
          <p:cNvPicPr>
            <a:picLocks noChangeAspect="1"/>
          </p:cNvPicPr>
          <p:nvPr/>
        </p:nvPicPr>
        <p:blipFill rotWithShape="1">
          <a:blip r:embed="rId3" cstate="print"/>
          <a:srcRect r="8116"/>
          <a:stretch/>
        </p:blipFill>
        <p:spPr>
          <a:xfrm>
            <a:off x="3926039" y="1571544"/>
            <a:ext cx="2282308" cy="292804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13" y="2798963"/>
            <a:ext cx="2232248" cy="151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37" y="4912491"/>
            <a:ext cx="2440253" cy="1740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redondeado 5"/>
          <p:cNvSpPr/>
          <p:nvPr/>
        </p:nvSpPr>
        <p:spPr>
          <a:xfrm>
            <a:off x="6660232" y="2564904"/>
            <a:ext cx="1800200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latin typeface="Maiandra GD" panose="020E0502030308020204" pitchFamily="34" charset="0"/>
              </a:rPr>
              <a:t>PND</a:t>
            </a:r>
          </a:p>
          <a:p>
            <a:pPr algn="ctr"/>
            <a:r>
              <a:rPr lang="es-CO" b="1" dirty="0" smtClean="0">
                <a:latin typeface="Maiandra GD" panose="020E0502030308020204" pitchFamily="34" charset="0"/>
              </a:rPr>
              <a:t>2014 - 2018</a:t>
            </a:r>
            <a:endParaRPr lang="es-CO" b="1" dirty="0">
              <a:latin typeface="Maiandra GD" panose="020E0502030308020204" pitchFamily="34" charset="0"/>
            </a:endParaRPr>
          </a:p>
        </p:txBody>
      </p:sp>
      <p:pic>
        <p:nvPicPr>
          <p:cNvPr id="1030" name="Picture 6" descr="https://vladolarte.files.wordpress.com/2015/02/plan-nacional-de-desarrollo-2014-20181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483" y="3279499"/>
            <a:ext cx="2227536" cy="9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4956287" y="-2624"/>
            <a:ext cx="41764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2800" b="1" dirty="0" smtClean="0">
                <a:solidFill>
                  <a:schemeClr val="accent1">
                    <a:lumMod val="50000"/>
                  </a:schemeClr>
                </a:solidFill>
                <a:latin typeface="Maiandra GD" panose="020E0502030308020204" pitchFamily="34" charset="0"/>
                <a:cs typeface="MS PGothic" charset="0"/>
              </a:rPr>
              <a:t>Articulación del PDI con ejercicios de Planificación Internos y Externos</a:t>
            </a:r>
            <a:endParaRPr lang="es-ES" altLang="es-CO" sz="2800" b="1" dirty="0">
              <a:solidFill>
                <a:schemeClr val="accent1">
                  <a:lumMod val="50000"/>
                </a:schemeClr>
              </a:solidFill>
              <a:latin typeface="Maiandra GD" panose="020E0502030308020204" pitchFamily="34" charset="0"/>
              <a:cs typeface="MS PGothic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56635" y="21726"/>
            <a:ext cx="2912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b="1" dirty="0" smtClean="0">
                <a:latin typeface="Maiandra GD" panose="020E0502030308020204" pitchFamily="34" charset="0"/>
              </a:rPr>
              <a:t>Mapa de macroprocesos</a:t>
            </a:r>
            <a:endParaRPr lang="es-CO" sz="2000" b="1" dirty="0">
              <a:latin typeface="Maiandra GD" panose="020E0502030308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58121" y="2383465"/>
            <a:ext cx="24721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 smtClean="0">
                <a:latin typeface="Maiandra GD" panose="020E0502030308020204" pitchFamily="34" charset="0"/>
              </a:rPr>
              <a:t>Estructura Orgánica</a:t>
            </a:r>
            <a:endParaRPr lang="es-CO" b="1" dirty="0">
              <a:latin typeface="Maiandra GD" panose="020E0502030308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9064" y="4496993"/>
            <a:ext cx="355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 smtClean="0">
                <a:latin typeface="Maiandra GD" panose="020E0502030308020204" pitchFamily="34" charset="0"/>
              </a:rPr>
              <a:t>Retos de la nueva administración</a:t>
            </a:r>
            <a:endParaRPr lang="es-CO" sz="1800" b="1" dirty="0">
              <a:latin typeface="Maiandra GD" panose="020E0502030308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570539" y="4813702"/>
            <a:ext cx="10384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 smtClean="0">
                <a:latin typeface="+mn-lt"/>
              </a:rPr>
              <a:t>SIPAME</a:t>
            </a:r>
            <a:endParaRPr lang="es-CO" b="1" dirty="0"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137" y="384623"/>
            <a:ext cx="2557115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Calibri" pitchFamily="34" charset="0"/>
              </a:rPr>
              <a:t>¿A dónde apunta la UTP?</a:t>
            </a:r>
            <a:br>
              <a:rPr lang="es-ES" b="1" dirty="0">
                <a:latin typeface="Calibri" pitchFamily="34" charset="0"/>
              </a:rPr>
            </a:br>
            <a:r>
              <a:rPr lang="es-ES" b="1" dirty="0">
                <a:latin typeface="Calibri" pitchFamily="34" charset="0"/>
              </a:rPr>
              <a:t>Fines del Plan</a:t>
            </a:r>
          </a:p>
        </p:txBody>
      </p:sp>
      <p:pic>
        <p:nvPicPr>
          <p:cNvPr id="17" name="Picture 16" descr="C:\Dropbox\PDI\Fotos presentacion ponencia Jefe\difusión docentes 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" y="3265683"/>
            <a:ext cx="1825540" cy="1368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" name="Picture 28" descr="C:\Dropbox\PDI\Fotos presentacion ponencia Jefe\fotos paneles de expertos 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" y="4975774"/>
            <a:ext cx="1948620" cy="1461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" name="Picture 19" descr="C:\Dropbox\PDI\Fotos presentacion ponencia Jefe\fotos paneles de expertos 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6635"/>
            <a:ext cx="1802655" cy="1351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" name="Picture 28" descr="C:\Dropbox\PDI\Fotos presentacion ponencia Jefe\fotos paneles de expertos 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975773"/>
            <a:ext cx="1948620" cy="1461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973" y="1440941"/>
            <a:ext cx="6466346" cy="48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5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institucional1</Template>
  <TotalTime>1683</TotalTime>
  <Words>1956</Words>
  <Application>Microsoft Office PowerPoint</Application>
  <PresentationFormat>Presentación en pantalla (4:3)</PresentationFormat>
  <Paragraphs>290</Paragraphs>
  <Slides>28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MS PGothic</vt:lpstr>
      <vt:lpstr>MS PGothic</vt:lpstr>
      <vt:lpstr>Aharoni</vt:lpstr>
      <vt:lpstr>Arial</vt:lpstr>
      <vt:lpstr>Calibri</vt:lpstr>
      <vt:lpstr>Century Gothic</vt:lpstr>
      <vt:lpstr>Maiandra GD</vt:lpstr>
      <vt:lpstr>Symbol</vt:lpstr>
      <vt:lpstr>Times New Roman</vt:lpstr>
      <vt:lpstr>Tema de Office</vt:lpstr>
      <vt:lpstr>Presentación de PowerPoint</vt:lpstr>
      <vt:lpstr>EL MODELO DE PLANEACIÓN PARA LA FORMULACIÓN Y LA PARTICIPACIÓN EN EL PDI</vt:lpstr>
      <vt:lpstr>EL PLAN, UNA CONSTRUCCIÓN DE TODOS…</vt:lpstr>
      <vt:lpstr>¿CÓMO LO HICIMOS?</vt:lpstr>
      <vt:lpstr>Presentación de PowerPoint</vt:lpstr>
      <vt:lpstr>Presentación de PowerPoint</vt:lpstr>
      <vt:lpstr>Estructura del Plan de Desarrollo Cadena de Valor</vt:lpstr>
      <vt:lpstr>Presentación de PowerPoint</vt:lpstr>
      <vt:lpstr>¿A dónde apunta la UTP? Fines del Plan</vt:lpstr>
      <vt:lpstr>LOS RETOS DEL PLAN PARA CONTRIBUIR A LOS FINES DESDE LA CONSTRUCCIÓN COLECTIVA DE SIETE OBJETIVOS INSTITUCIONALES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se articula los procesos de autoevaluación y autorregulación al PDI?</vt:lpstr>
      <vt:lpstr>CONSOLIDACIÓN DE UN SISTEMA INTEGRAL DEL PLANEACIÓN</vt:lpstr>
      <vt:lpstr>Presentación de PowerPoint</vt:lpstr>
      <vt:lpstr>Presentación de PowerPoint</vt:lpstr>
      <vt:lpstr>Presentación de PowerPoint</vt:lpstr>
      <vt:lpstr>EL SISTEMA DE RENDICIÓN DE CUENTAS PERMANENTE A LA CIUDADANÍA</vt:lpstr>
      <vt:lpstr>EL SISTEMA DE RENDICIÓN DE CUENTAS PERMANENTE A LA CIUDADANÍA</vt:lpstr>
      <vt:lpstr>LA INFORMACIÓN DISPONIBLE A LA SOCIEDAD COMO UN INSUMO PARA EL SISTEMA DE RENDICIÓN DE CUENTAS PERMANENTE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PLAN DE INTERVENCIÓN</dc:title>
  <dc:creator>Monitor</dc:creator>
  <cp:lastModifiedBy>Soporte Tecnico</cp:lastModifiedBy>
  <cp:revision>212</cp:revision>
  <dcterms:created xsi:type="dcterms:W3CDTF">2010-08-19T19:03:43Z</dcterms:created>
  <dcterms:modified xsi:type="dcterms:W3CDTF">2016-09-13T21:37:42Z</dcterms:modified>
</cp:coreProperties>
</file>