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19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181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82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6118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8754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625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335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641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462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33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469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313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FF56C-3297-444B-AD63-B6080422A06B}" type="datetimeFigureOut">
              <a:rPr lang="es-CO" smtClean="0"/>
              <a:t>29/04/2015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762CE-5728-46A9-AC2F-FF406FB4C7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586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espacio.fundaciontelefonica.com/wp-content/uploads/2013/11/child_br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38950" cy="6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6996893" y="536390"/>
            <a:ext cx="5099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rgbClr val="C00000"/>
                </a:solidFill>
              </a:rPr>
              <a:t>CALIDAD EN LA EDUCACIÓN SUPERIOR</a:t>
            </a:r>
            <a:endParaRPr lang="es-CO" sz="2400" b="1" dirty="0">
              <a:solidFill>
                <a:srgbClr val="C00000"/>
              </a:solidFill>
            </a:endParaRPr>
          </a:p>
        </p:txBody>
      </p:sp>
      <p:cxnSp>
        <p:nvCxnSpPr>
          <p:cNvPr id="8" name="Conector curvado 7"/>
          <p:cNvCxnSpPr>
            <a:endCxn id="4" idx="1"/>
          </p:cNvCxnSpPr>
          <p:nvPr/>
        </p:nvCxnSpPr>
        <p:spPr>
          <a:xfrm>
            <a:off x="3562350" y="1192538"/>
            <a:ext cx="3538363" cy="357131"/>
          </a:xfrm>
          <a:prstGeom prst="curvedConnector2">
            <a:avLst/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lipse 3"/>
          <p:cNvSpPr/>
          <p:nvPr/>
        </p:nvSpPr>
        <p:spPr>
          <a:xfrm>
            <a:off x="6858000" y="1390650"/>
            <a:ext cx="1657348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5">
                    <a:lumMod val="75000"/>
                  </a:schemeClr>
                </a:solidFill>
              </a:rPr>
              <a:t>Profesores</a:t>
            </a:r>
            <a:endParaRPr lang="es-CO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Conector curvado 11"/>
          <p:cNvCxnSpPr>
            <a:endCxn id="16" idx="2"/>
          </p:cNvCxnSpPr>
          <p:nvPr/>
        </p:nvCxnSpPr>
        <p:spPr>
          <a:xfrm>
            <a:off x="5105400" y="4076700"/>
            <a:ext cx="2857499" cy="2085975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7962899" y="5619750"/>
            <a:ext cx="1543958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accent5">
                    <a:lumMod val="75000"/>
                  </a:schemeClr>
                </a:solidFill>
              </a:rPr>
              <a:t>Estudiantes</a:t>
            </a:r>
            <a:endParaRPr lang="es-CO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7" name="Conector curvado 16"/>
          <p:cNvCxnSpPr>
            <a:endCxn id="19" idx="2"/>
          </p:cNvCxnSpPr>
          <p:nvPr/>
        </p:nvCxnSpPr>
        <p:spPr>
          <a:xfrm>
            <a:off x="2888847" y="2857500"/>
            <a:ext cx="4197753" cy="333375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7086600" y="2647950"/>
            <a:ext cx="1390650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>
                <a:solidFill>
                  <a:schemeClr val="accent5">
                    <a:lumMod val="75000"/>
                  </a:schemeClr>
                </a:solidFill>
              </a:rPr>
              <a:t>Conocimiento</a:t>
            </a:r>
            <a:endParaRPr lang="es-CO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0" name="Conector curvado 19"/>
          <p:cNvCxnSpPr>
            <a:endCxn id="23" idx="2"/>
          </p:cNvCxnSpPr>
          <p:nvPr/>
        </p:nvCxnSpPr>
        <p:spPr>
          <a:xfrm>
            <a:off x="5105400" y="2392634"/>
            <a:ext cx="3683403" cy="1503091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ipse 22"/>
          <p:cNvSpPr/>
          <p:nvPr/>
        </p:nvSpPr>
        <p:spPr>
          <a:xfrm>
            <a:off x="8788803" y="3352800"/>
            <a:ext cx="1390650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accent5">
                    <a:lumMod val="75000"/>
                  </a:schemeClr>
                </a:solidFill>
              </a:rPr>
              <a:t>Recursos educativos</a:t>
            </a:r>
            <a:endParaRPr lang="es-CO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4" name="Conector curvado 23"/>
          <p:cNvCxnSpPr/>
          <p:nvPr/>
        </p:nvCxnSpPr>
        <p:spPr>
          <a:xfrm>
            <a:off x="2019300" y="1943100"/>
            <a:ext cx="5943600" cy="2686050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864752" y="4686300"/>
            <a:ext cx="1612497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accent5">
                    <a:lumMod val="75000"/>
                  </a:schemeClr>
                </a:solidFill>
              </a:rPr>
              <a:t>Investigación</a:t>
            </a:r>
            <a:endParaRPr lang="es-CO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8" name="Conector curvado 27"/>
          <p:cNvCxnSpPr>
            <a:endCxn id="31" idx="2"/>
          </p:cNvCxnSpPr>
          <p:nvPr/>
        </p:nvCxnSpPr>
        <p:spPr>
          <a:xfrm>
            <a:off x="2381250" y="1063894"/>
            <a:ext cx="7372351" cy="359058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ipse 30"/>
          <p:cNvSpPr/>
          <p:nvPr/>
        </p:nvSpPr>
        <p:spPr>
          <a:xfrm>
            <a:off x="9753601" y="998054"/>
            <a:ext cx="2019299" cy="849795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accent5">
                    <a:lumMod val="75000"/>
                  </a:schemeClr>
                </a:solidFill>
              </a:rPr>
              <a:t>Internacionalización</a:t>
            </a:r>
            <a:endParaRPr lang="es-CO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114550" y="5486400"/>
            <a:ext cx="8883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0" b="1" dirty="0" smtClean="0">
                <a:solidFill>
                  <a:srgbClr val="C00000"/>
                </a:solidFill>
              </a:rPr>
              <a:t>Q</a:t>
            </a:r>
            <a:endParaRPr lang="es-CO" sz="8000" b="1" dirty="0">
              <a:solidFill>
                <a:srgbClr val="C00000"/>
              </a:solidFill>
            </a:endParaRPr>
          </a:p>
        </p:txBody>
      </p:sp>
      <p:cxnSp>
        <p:nvCxnSpPr>
          <p:cNvPr id="33" name="Conector curvado 32"/>
          <p:cNvCxnSpPr>
            <a:endCxn id="37" idx="3"/>
          </p:cNvCxnSpPr>
          <p:nvPr/>
        </p:nvCxnSpPr>
        <p:spPr>
          <a:xfrm>
            <a:off x="2381250" y="3733800"/>
            <a:ext cx="8460675" cy="2831831"/>
          </a:xfrm>
          <a:prstGeom prst="curvedConnector4">
            <a:avLst>
              <a:gd name="adj1" fmla="val 48747"/>
              <a:gd name="adj2" fmla="val 108073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ipse 36"/>
          <p:cNvSpPr/>
          <p:nvPr/>
        </p:nvSpPr>
        <p:spPr>
          <a:xfrm>
            <a:off x="10629900" y="5638800"/>
            <a:ext cx="1447800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accent5">
                    <a:lumMod val="75000"/>
                  </a:schemeClr>
                </a:solidFill>
              </a:rPr>
              <a:t>Pertinencia. Relación con el entorno</a:t>
            </a:r>
            <a:endParaRPr lang="es-CO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38" name="Conector curvado 37"/>
          <p:cNvCxnSpPr>
            <a:endCxn id="41" idx="3"/>
          </p:cNvCxnSpPr>
          <p:nvPr/>
        </p:nvCxnSpPr>
        <p:spPr>
          <a:xfrm>
            <a:off x="2114550" y="4076700"/>
            <a:ext cx="8486263" cy="355331"/>
          </a:xfrm>
          <a:prstGeom prst="curvedConnector4">
            <a:avLst>
              <a:gd name="adj1" fmla="val 48488"/>
              <a:gd name="adj2" fmla="val 164334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ipse 40"/>
          <p:cNvSpPr/>
          <p:nvPr/>
        </p:nvSpPr>
        <p:spPr>
          <a:xfrm>
            <a:off x="10344151" y="3505200"/>
            <a:ext cx="1752600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accent5">
                    <a:lumMod val="75000"/>
                  </a:schemeClr>
                </a:solidFill>
              </a:rPr>
              <a:t>Publicaciones</a:t>
            </a:r>
            <a:endParaRPr lang="es-CO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42" name="Conector curvado 41"/>
          <p:cNvCxnSpPr>
            <a:endCxn id="45" idx="1"/>
          </p:cNvCxnSpPr>
          <p:nvPr/>
        </p:nvCxnSpPr>
        <p:spPr>
          <a:xfrm>
            <a:off x="1714500" y="3419475"/>
            <a:ext cx="7925442" cy="1406794"/>
          </a:xfrm>
          <a:prstGeom prst="curvedConnector2">
            <a:avLst/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/>
          <p:cNvSpPr/>
          <p:nvPr/>
        </p:nvSpPr>
        <p:spPr>
          <a:xfrm>
            <a:off x="9391649" y="4667250"/>
            <a:ext cx="1695449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accent5">
                    <a:lumMod val="75000"/>
                  </a:schemeClr>
                </a:solidFill>
              </a:rPr>
              <a:t>Bienestar Universitaria</a:t>
            </a:r>
            <a:endParaRPr lang="es-CO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2" name="Elipse 61"/>
          <p:cNvSpPr/>
          <p:nvPr/>
        </p:nvSpPr>
        <p:spPr>
          <a:xfrm>
            <a:off x="8515348" y="1849709"/>
            <a:ext cx="1835556" cy="10858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5">
                    <a:lumMod val="75000"/>
                  </a:schemeClr>
                </a:solidFill>
              </a:rPr>
              <a:t>Graduados</a:t>
            </a:r>
            <a:endParaRPr lang="es-CO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3" name="Conector curvado 62"/>
          <p:cNvCxnSpPr>
            <a:endCxn id="62" idx="2"/>
          </p:cNvCxnSpPr>
          <p:nvPr/>
        </p:nvCxnSpPr>
        <p:spPr>
          <a:xfrm flipV="1">
            <a:off x="4933950" y="2392634"/>
            <a:ext cx="3581398" cy="1131616"/>
          </a:xfrm>
          <a:prstGeom prst="curvedConnector3">
            <a:avLst>
              <a:gd name="adj1" fmla="val 50000"/>
            </a:avLst>
          </a:prstGeom>
          <a:ln w="41275">
            <a:solidFill>
              <a:schemeClr val="accent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Rectángulo 1028"/>
          <p:cNvSpPr/>
          <p:nvPr/>
        </p:nvSpPr>
        <p:spPr>
          <a:xfrm>
            <a:off x="0" y="41007"/>
            <a:ext cx="6864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400" dirty="0" smtClean="0"/>
              <a:t>“…si </a:t>
            </a:r>
            <a:r>
              <a:rPr lang="es-CO" sz="1400" dirty="0"/>
              <a:t>partimos del supuesto de que la calidad de la educación está vinculada a determinadas características de los </a:t>
            </a:r>
            <a:r>
              <a:rPr lang="es-CO" sz="1400" dirty="0" smtClean="0"/>
              <a:t>elementos procesuales y de producto, el siguiente paso </a:t>
            </a:r>
            <a:r>
              <a:rPr lang="es-CO" sz="1400" dirty="0"/>
              <a:t>sería preguntarse acerca de la identidad de estas </a:t>
            </a:r>
            <a:r>
              <a:rPr lang="es-CO" sz="1400" dirty="0" smtClean="0"/>
              <a:t>características”, </a:t>
            </a:r>
          </a:p>
          <a:p>
            <a:pPr algn="r"/>
            <a:r>
              <a:rPr lang="es-CO" sz="1400" b="1" i="1" dirty="0" smtClean="0"/>
              <a:t>Ardila, 2011</a:t>
            </a:r>
            <a:endParaRPr lang="es-CO" sz="1400" b="1" i="1" dirty="0"/>
          </a:p>
        </p:txBody>
      </p:sp>
    </p:spTree>
    <p:extLst>
      <p:ext uri="{BB962C8B-B14F-4D97-AF65-F5344CB8AC3E}">
        <p14:creationId xmlns:p14="http://schemas.microsoft.com/office/powerpoint/2010/main" val="18192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.fastcompany.net/multisite_files/fastcompany/poster/2014/01/3023655-poster-p-1-why-the-future-of-online-education-is-in-africa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491443" y="2803951"/>
            <a:ext cx="84790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chemeClr val="accent6">
                    <a:lumMod val="50000"/>
                  </a:schemeClr>
                </a:solidFill>
              </a:rPr>
              <a:t>SOPORTE AMPLIO SOBRE CALIDAD EN LA EDUCACIÓN SUPERIOR.</a:t>
            </a:r>
          </a:p>
          <a:p>
            <a:r>
              <a:rPr lang="es-CO" sz="2400" b="1" dirty="0" smtClean="0">
                <a:solidFill>
                  <a:schemeClr val="accent6">
                    <a:lumMod val="50000"/>
                  </a:schemeClr>
                </a:solidFill>
              </a:rPr>
              <a:t>La literatura nacional es amplia, suficiente e ilustrativa</a:t>
            </a:r>
            <a:endParaRPr lang="es-CO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14239" y="3883776"/>
            <a:ext cx="60106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Educación Superior en Colombia, </a:t>
            </a:r>
            <a:r>
              <a:rPr lang="es-CO" sz="1600" dirty="0" err="1" smtClean="0">
                <a:solidFill>
                  <a:schemeClr val="accent2">
                    <a:lumMod val="75000"/>
                  </a:schemeClr>
                </a:solidFill>
              </a:rPr>
              <a:t>Roa&amp;Pacheco</a:t>
            </a:r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, 2014</a:t>
            </a:r>
          </a:p>
          <a:p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La Educación Superior: retos y perspectivas. Orozco, 2013</a:t>
            </a:r>
          </a:p>
          <a:p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La Educación Superior en Colombia. OCDE, </a:t>
            </a:r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2012</a:t>
            </a:r>
          </a:p>
          <a:p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Calidad en la Educación Superior en Colombia. Ardila </a:t>
            </a:r>
            <a:r>
              <a:rPr lang="es-CO" sz="1600" dirty="0" err="1" smtClean="0">
                <a:solidFill>
                  <a:schemeClr val="accent2">
                    <a:lumMod val="75000"/>
                  </a:schemeClr>
                </a:solidFill>
              </a:rPr>
              <a:t>Rodriguez</a:t>
            </a:r>
            <a:r>
              <a:rPr lang="es-CO" sz="1600" dirty="0" smtClean="0">
                <a:solidFill>
                  <a:schemeClr val="accent2">
                    <a:lumMod val="75000"/>
                  </a:schemeClr>
                </a:solidFill>
              </a:rPr>
              <a:t>, 2011.</a:t>
            </a:r>
          </a:p>
          <a:p>
            <a:endParaRPr lang="es-CO" sz="1600" dirty="0" smtClean="0"/>
          </a:p>
          <a:p>
            <a:r>
              <a:rPr lang="es-CO" sz="1600" dirty="0" smtClean="0">
                <a:solidFill>
                  <a:schemeClr val="accent6">
                    <a:lumMod val="75000"/>
                  </a:schemeClr>
                </a:solidFill>
              </a:rPr>
              <a:t>Acuerdo por lo Superior 2034. CESU, 2014</a:t>
            </a:r>
            <a:endParaRPr lang="es-CO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Elipse 1"/>
          <p:cNvSpPr/>
          <p:nvPr/>
        </p:nvSpPr>
        <p:spPr>
          <a:xfrm>
            <a:off x="990600" y="2895600"/>
            <a:ext cx="438150" cy="36195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4623006" y="5647887"/>
            <a:ext cx="7416594" cy="8002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s-CO" sz="1600" i="1" dirty="0">
                <a:solidFill>
                  <a:schemeClr val="bg1"/>
                </a:solidFill>
                <a:latin typeface="FagoCo-Italic"/>
              </a:rPr>
              <a:t>“… </a:t>
            </a:r>
            <a:r>
              <a:rPr lang="es-CO" sz="1600" i="1" dirty="0" smtClean="0">
                <a:solidFill>
                  <a:schemeClr val="bg1"/>
                </a:solidFill>
                <a:latin typeface="FagoCo-Italic"/>
              </a:rPr>
              <a:t>el juicio que se puede hacer al servicio educativo respecto a la distancia que hay entre la forma como se lleva a cabo y la manera óptima de hacerlo.” </a:t>
            </a:r>
          </a:p>
          <a:p>
            <a:pPr algn="r"/>
            <a:r>
              <a:rPr lang="es-CO" sz="1400" i="1" dirty="0" smtClean="0">
                <a:solidFill>
                  <a:schemeClr val="bg1"/>
                </a:solidFill>
                <a:latin typeface="FagoCo-Italic"/>
              </a:rPr>
              <a:t>CNA, 2006; </a:t>
            </a:r>
            <a:r>
              <a:rPr lang="es-CO" sz="1400" i="1" dirty="0" err="1" smtClean="0">
                <a:solidFill>
                  <a:schemeClr val="bg1"/>
                </a:solidFill>
                <a:latin typeface="FagoCo-Italic"/>
              </a:rPr>
              <a:t>Tuning</a:t>
            </a:r>
            <a:r>
              <a:rPr lang="es-CO" sz="1400" i="1" dirty="0" smtClean="0">
                <a:solidFill>
                  <a:schemeClr val="bg1"/>
                </a:solidFill>
                <a:latin typeface="FagoCo-Italic"/>
              </a:rPr>
              <a:t>, 2008; OCDE, 2012.</a:t>
            </a:r>
            <a:endParaRPr lang="es-CO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4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http://f.fastcompany.net/multisite_files/fastcompany/poster/2014/01/3023655-poster-p-1-why-the-future-of-online-education-is-in-africa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514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/>
          <p:cNvSpPr/>
          <p:nvPr/>
        </p:nvSpPr>
        <p:spPr>
          <a:xfrm>
            <a:off x="7561943" y="2554306"/>
            <a:ext cx="4354286" cy="42165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“Para </a:t>
            </a:r>
            <a:r>
              <a:rPr lang="es-CO" dirty="0">
                <a:solidFill>
                  <a:schemeClr val="bg1"/>
                </a:solidFill>
              </a:rPr>
              <a:t>iniciar por el concepto mismo, de calidad en educación, éste alude generalmente a la capacidad que tienen las instituciones educativas para lograr que </a:t>
            </a:r>
            <a:r>
              <a:rPr lang="es-CO" b="1" dirty="0">
                <a:solidFill>
                  <a:schemeClr val="bg1"/>
                </a:solidFill>
              </a:rPr>
              <a:t>sus alumnos alcancen metas </a:t>
            </a:r>
            <a:r>
              <a:rPr lang="es-CO" b="1" dirty="0" smtClean="0">
                <a:solidFill>
                  <a:schemeClr val="bg1"/>
                </a:solidFill>
              </a:rPr>
              <a:t>educativas </a:t>
            </a:r>
            <a:r>
              <a:rPr lang="es-CO" b="1" dirty="0">
                <a:solidFill>
                  <a:schemeClr val="bg1"/>
                </a:solidFill>
              </a:rPr>
              <a:t>de calidad independientemente de su origen social</a:t>
            </a:r>
            <a:r>
              <a:rPr lang="es-CO" dirty="0">
                <a:solidFill>
                  <a:schemeClr val="bg1"/>
                </a:solidFill>
              </a:rPr>
              <a:t>. Las metas educativas se entienden en esta tradición como resultados </a:t>
            </a:r>
            <a:r>
              <a:rPr lang="es-CO" dirty="0" smtClean="0">
                <a:solidFill>
                  <a:schemeClr val="bg1"/>
                </a:solidFill>
              </a:rPr>
              <a:t>académicos y directamente relacionados con el aprendizaje. </a:t>
            </a:r>
            <a:r>
              <a:rPr lang="es-CO" dirty="0">
                <a:solidFill>
                  <a:schemeClr val="bg1"/>
                </a:solidFill>
              </a:rPr>
              <a:t>Una institución de calidad toma en </a:t>
            </a:r>
            <a:r>
              <a:rPr lang="es-CO" dirty="0" smtClean="0">
                <a:solidFill>
                  <a:schemeClr val="bg1"/>
                </a:solidFill>
              </a:rPr>
              <a:t>cuenta el rendimiento inicial y la situación de entrada de los alumnos y promueve que todos alcancen los más altos logros posibles.” </a:t>
            </a:r>
          </a:p>
          <a:p>
            <a:pPr algn="r"/>
            <a:r>
              <a:rPr lang="es-CO" sz="1600" dirty="0" smtClean="0">
                <a:solidFill>
                  <a:schemeClr val="bg1"/>
                </a:solidFill>
              </a:rPr>
              <a:t>Ardila </a:t>
            </a:r>
            <a:r>
              <a:rPr lang="es-CO" sz="1600" dirty="0" err="1" smtClean="0">
                <a:solidFill>
                  <a:schemeClr val="bg1"/>
                </a:solidFill>
              </a:rPr>
              <a:t>Rodriguez</a:t>
            </a:r>
            <a:r>
              <a:rPr lang="es-CO" sz="1600" dirty="0" smtClean="0">
                <a:solidFill>
                  <a:schemeClr val="bg1"/>
                </a:solidFill>
              </a:rPr>
              <a:t>, 2011.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888346" y="2706563"/>
            <a:ext cx="4521095" cy="135421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1600" dirty="0" smtClean="0"/>
              <a:t>“Si </a:t>
            </a:r>
            <a:r>
              <a:rPr lang="es-CO" sz="1600" dirty="0" smtClean="0"/>
              <a:t>Colombia quiere mejorar su competitividad e incorporarse a la OCDE, debe mejorar la calidad en los resultados de sus </a:t>
            </a:r>
            <a:r>
              <a:rPr lang="es-CO" b="1" dirty="0" smtClean="0"/>
              <a:t>servicios educativos y de la </a:t>
            </a:r>
            <a:r>
              <a:rPr lang="es-CO" b="1" dirty="0" smtClean="0"/>
              <a:t>investigación</a:t>
            </a:r>
            <a:r>
              <a:rPr lang="es-CO" sz="1600" dirty="0" smtClean="0"/>
              <a:t>”</a:t>
            </a:r>
          </a:p>
          <a:p>
            <a:pPr algn="r"/>
            <a:r>
              <a:rPr lang="es-CO" sz="1400" dirty="0" smtClean="0"/>
              <a:t>OCDE,2012</a:t>
            </a:r>
            <a:r>
              <a:rPr lang="es-CO" sz="1400" dirty="0" smtClean="0"/>
              <a:t>,</a:t>
            </a:r>
            <a:endParaRPr lang="es-CO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714172" y="766911"/>
            <a:ext cx="7968343" cy="175432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s-CO" dirty="0" smtClean="0"/>
              <a:t>“¿</a:t>
            </a:r>
            <a:r>
              <a:rPr lang="es-CO" dirty="0" smtClean="0"/>
              <a:t>En qué consiste la calidad de la Educación Superior? Todos queremos trabajar por una educación de calidad. Todos estamos a favor de la calidad. Sin embargo, la calidad de la que habla significa cosas muy distintas e incluso contrapuestas.  Es necesario saber qué significa educación universitaria de calidad y qué la determina</a:t>
            </a:r>
            <a:r>
              <a:rPr lang="es-CO" dirty="0" smtClean="0"/>
              <a:t>.”</a:t>
            </a:r>
            <a:r>
              <a:rPr lang="es-CO" sz="2000" dirty="0" smtClean="0"/>
              <a:t> </a:t>
            </a:r>
            <a:br>
              <a:rPr lang="es-CO" sz="2000" dirty="0" smtClean="0"/>
            </a:br>
            <a:r>
              <a:rPr lang="es-CO" sz="1600" dirty="0" smtClean="0"/>
              <a:t>Orozco</a:t>
            </a:r>
            <a:r>
              <a:rPr lang="es-CO" sz="1600" dirty="0" smtClean="0"/>
              <a:t>, 2013</a:t>
            </a:r>
            <a:endParaRPr lang="es-CO" sz="16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08002" y="2075622"/>
            <a:ext cx="1872343" cy="255454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“Una </a:t>
            </a:r>
            <a:r>
              <a:rPr lang="es-CO" dirty="0" smtClean="0">
                <a:solidFill>
                  <a:schemeClr val="bg1"/>
                </a:solidFill>
              </a:rPr>
              <a:t>Educación de calidad es aquella que produce mejores resultados. ¿Resultados de qué? </a:t>
            </a:r>
            <a:r>
              <a:rPr lang="es-CO" b="1" dirty="0" smtClean="0">
                <a:solidFill>
                  <a:schemeClr val="bg1"/>
                </a:solidFill>
              </a:rPr>
              <a:t>–Del </a:t>
            </a:r>
            <a:r>
              <a:rPr lang="es-CO" b="1" dirty="0" smtClean="0">
                <a:solidFill>
                  <a:schemeClr val="bg1"/>
                </a:solidFill>
              </a:rPr>
              <a:t>Aprendizaje-</a:t>
            </a:r>
            <a:r>
              <a:rPr lang="es-CO" dirty="0" smtClean="0">
                <a:solidFill>
                  <a:schemeClr val="bg1"/>
                </a:solidFill>
              </a:rPr>
              <a:t>.” </a:t>
            </a:r>
          </a:p>
          <a:p>
            <a:pPr algn="r"/>
            <a:r>
              <a:rPr lang="es-CO" sz="1600" dirty="0" smtClean="0">
                <a:solidFill>
                  <a:schemeClr val="bg1"/>
                </a:solidFill>
              </a:rPr>
              <a:t>Orozco</a:t>
            </a:r>
            <a:r>
              <a:rPr lang="es-CO" sz="1600" dirty="0" smtClean="0">
                <a:solidFill>
                  <a:schemeClr val="bg1"/>
                </a:solidFill>
              </a:rPr>
              <a:t>, </a:t>
            </a:r>
            <a:r>
              <a:rPr lang="es-CO" sz="1600" dirty="0" smtClean="0">
                <a:solidFill>
                  <a:schemeClr val="bg1"/>
                </a:solidFill>
              </a:rPr>
              <a:t>2013.</a:t>
            </a:r>
            <a:endParaRPr lang="es-CO" sz="1600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394857" y="4159469"/>
            <a:ext cx="5152566" cy="20005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“Calidad </a:t>
            </a:r>
            <a:r>
              <a:rPr lang="es-CO" dirty="0" smtClean="0">
                <a:solidFill>
                  <a:schemeClr val="bg1"/>
                </a:solidFill>
              </a:rPr>
              <a:t>en Educación Superior es aceptar el reto de formar talento humano acorde con la vocación productiva de la región para mejorar, desde la Universidad, </a:t>
            </a:r>
            <a:r>
              <a:rPr lang="es-CO" b="1" dirty="0" smtClean="0">
                <a:solidFill>
                  <a:schemeClr val="bg1"/>
                </a:solidFill>
              </a:rPr>
              <a:t>su productividad y competitividad en el entorno</a:t>
            </a:r>
            <a:r>
              <a:rPr lang="es-CO" dirty="0" smtClean="0">
                <a:solidFill>
                  <a:schemeClr val="bg1"/>
                </a:solidFill>
              </a:rPr>
              <a:t>.  Aceptar este reto y hacerlo, eso es calidad en la Educación Superior</a:t>
            </a:r>
            <a:r>
              <a:rPr lang="es-CO" dirty="0" smtClean="0">
                <a:solidFill>
                  <a:schemeClr val="bg1"/>
                </a:solidFill>
              </a:rPr>
              <a:t>.“ </a:t>
            </a:r>
          </a:p>
          <a:p>
            <a:pPr algn="r"/>
            <a:r>
              <a:rPr lang="es-CO" sz="1600" dirty="0" smtClean="0">
                <a:solidFill>
                  <a:schemeClr val="bg1"/>
                </a:solidFill>
              </a:rPr>
              <a:t>Ferro </a:t>
            </a:r>
            <a:r>
              <a:rPr lang="es-CO" sz="1600" dirty="0" smtClean="0">
                <a:solidFill>
                  <a:schemeClr val="bg1"/>
                </a:solidFill>
              </a:rPr>
              <a:t>Bayona en </a:t>
            </a:r>
            <a:r>
              <a:rPr lang="es-CO" sz="1600" dirty="0" err="1" smtClean="0">
                <a:solidFill>
                  <a:schemeClr val="bg1"/>
                </a:solidFill>
              </a:rPr>
              <a:t>Roa&amp;Pacheco</a:t>
            </a:r>
            <a:r>
              <a:rPr lang="es-CO" sz="1600" dirty="0" smtClean="0">
                <a:solidFill>
                  <a:schemeClr val="bg1"/>
                </a:solidFill>
              </a:rPr>
              <a:t>, 2014,</a:t>
            </a:r>
            <a:endParaRPr lang="es-CO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3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3670479" y="2665927"/>
            <a:ext cx="1918952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+mj-lt"/>
                <a:cs typeface="DokChampa" panose="020B0604020202020204" pitchFamily="34" charset="-34"/>
              </a:rPr>
              <a:t>Calidad en el aprendizaje</a:t>
            </a:r>
            <a:endParaRPr lang="es-CO" sz="2400" dirty="0">
              <a:latin typeface="+mj-lt"/>
              <a:cs typeface="DokChampa" panose="020B0604020202020204" pitchFamily="34" charset="-34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347138" y="2665927"/>
            <a:ext cx="1918952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 smtClean="0">
                <a:latin typeface="+mj-lt"/>
                <a:cs typeface="DokChampa" panose="020B0604020202020204" pitchFamily="34" charset="-34"/>
              </a:rPr>
              <a:t>Calidad la investigación</a:t>
            </a:r>
            <a:endParaRPr lang="es-CO" sz="2400" dirty="0">
              <a:latin typeface="+mj-lt"/>
              <a:cs typeface="DokChampa" panose="020B0604020202020204" pitchFamily="34" charset="-34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426376" y="2067649"/>
            <a:ext cx="5099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CALIDAD EN LA EDUCACIÓN SUPERIOR</a:t>
            </a:r>
            <a:endParaRPr lang="es-CO" sz="2400" b="1" dirty="0">
              <a:solidFill>
                <a:schemeClr val="bg1"/>
              </a:solidFill>
            </a:endParaRPr>
          </a:p>
        </p:txBody>
      </p:sp>
      <p:cxnSp>
        <p:nvCxnSpPr>
          <p:cNvPr id="6" name="Conector curvado 5"/>
          <p:cNvCxnSpPr>
            <a:stCxn id="2" idx="1"/>
            <a:endCxn id="19" idx="2"/>
          </p:cNvCxnSpPr>
          <p:nvPr/>
        </p:nvCxnSpPr>
        <p:spPr>
          <a:xfrm rot="10800000">
            <a:off x="3386179" y="1478281"/>
            <a:ext cx="284301" cy="1644847"/>
          </a:xfrm>
          <a:prstGeom prst="curvedConnector3">
            <a:avLst>
              <a:gd name="adj1" fmla="val 180408"/>
            </a:avLst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curvado 12"/>
          <p:cNvCxnSpPr>
            <a:stCxn id="2" idx="2"/>
            <a:endCxn id="11" idx="0"/>
          </p:cNvCxnSpPr>
          <p:nvPr/>
        </p:nvCxnSpPr>
        <p:spPr>
          <a:xfrm rot="16200000" flipH="1">
            <a:off x="4759510" y="3450771"/>
            <a:ext cx="317006" cy="576117"/>
          </a:xfrm>
          <a:prstGeom prst="curvedConnector3">
            <a:avLst>
              <a:gd name="adj1" fmla="val 50000"/>
            </a:avLst>
          </a:prstGeom>
          <a:ln w="41275">
            <a:solidFill>
              <a:schemeClr val="bg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4671499" y="3897333"/>
            <a:ext cx="1069145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2">
                    <a:lumMod val="50000"/>
                  </a:schemeClr>
                </a:solidFill>
              </a:rPr>
              <a:t>Desde el interior hacia el PEI</a:t>
            </a:r>
            <a:endParaRPr lang="es-CO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5940081" y="3843224"/>
            <a:ext cx="1266091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2">
                    <a:lumMod val="50000"/>
                  </a:schemeClr>
                </a:solidFill>
              </a:rPr>
              <a:t>Desde el interior hacia la sociedad</a:t>
            </a:r>
            <a:endParaRPr lang="es-CO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8" name="Conector curvado 17"/>
          <p:cNvCxnSpPr>
            <a:stCxn id="7" idx="2"/>
            <a:endCxn id="17" idx="0"/>
          </p:cNvCxnSpPr>
          <p:nvPr/>
        </p:nvCxnSpPr>
        <p:spPr>
          <a:xfrm rot="5400000">
            <a:off x="6808423" y="3345032"/>
            <a:ext cx="262897" cy="733487"/>
          </a:xfrm>
          <a:prstGeom prst="curvedConnector3">
            <a:avLst>
              <a:gd name="adj1" fmla="val 50000"/>
            </a:avLst>
          </a:prstGeom>
          <a:ln w="41275">
            <a:solidFill>
              <a:schemeClr val="bg1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ipse 18"/>
          <p:cNvSpPr/>
          <p:nvPr/>
        </p:nvSpPr>
        <p:spPr>
          <a:xfrm>
            <a:off x="3386178" y="1021080"/>
            <a:ext cx="1793816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Desde un soporte curricular de </a:t>
            </a:r>
            <a:r>
              <a:rPr lang="es-CO" sz="1200" b="1" dirty="0" smtClean="0">
                <a:solidFill>
                  <a:schemeClr val="bg1"/>
                </a:solidFill>
              </a:rPr>
              <a:t>calidad, </a:t>
            </a:r>
            <a:r>
              <a:rPr lang="es-CO" sz="1100" b="1" i="1" dirty="0" err="1" smtClean="0">
                <a:solidFill>
                  <a:schemeClr val="bg1"/>
                </a:solidFill>
              </a:rPr>
              <a:t>Tuning</a:t>
            </a:r>
            <a:endParaRPr lang="es-CO" sz="1200" b="1" i="1" dirty="0">
              <a:solidFill>
                <a:schemeClr val="bg1"/>
              </a:solidFill>
            </a:endParaRPr>
          </a:p>
        </p:txBody>
      </p:sp>
      <p:cxnSp>
        <p:nvCxnSpPr>
          <p:cNvPr id="20" name="Conector curvado 19"/>
          <p:cNvCxnSpPr>
            <a:stCxn id="2" idx="1"/>
            <a:endCxn id="24" idx="6"/>
          </p:cNvCxnSpPr>
          <p:nvPr/>
        </p:nvCxnSpPr>
        <p:spPr>
          <a:xfrm rot="10800000">
            <a:off x="2435677" y="2170491"/>
            <a:ext cx="1234802" cy="952637"/>
          </a:xfrm>
          <a:prstGeom prst="curvedConnector3">
            <a:avLst>
              <a:gd name="adj1" fmla="val 50000"/>
            </a:avLst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e 23"/>
          <p:cNvSpPr/>
          <p:nvPr/>
        </p:nvSpPr>
        <p:spPr>
          <a:xfrm>
            <a:off x="1161654" y="1713290"/>
            <a:ext cx="1274023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Con un Profesor de calidad</a:t>
            </a:r>
            <a:endParaRPr lang="es-CO" sz="1200" b="1" dirty="0">
              <a:solidFill>
                <a:schemeClr val="bg1"/>
              </a:solidFill>
            </a:endParaRPr>
          </a:p>
        </p:txBody>
      </p:sp>
      <p:cxnSp>
        <p:nvCxnSpPr>
          <p:cNvPr id="25" name="Conector curvado 24"/>
          <p:cNvCxnSpPr>
            <a:stCxn id="2" idx="1"/>
            <a:endCxn id="26" idx="6"/>
          </p:cNvCxnSpPr>
          <p:nvPr/>
        </p:nvCxnSpPr>
        <p:spPr>
          <a:xfrm rot="10800000" flipV="1">
            <a:off x="2696227" y="3123126"/>
            <a:ext cx="974252" cy="595201"/>
          </a:xfrm>
          <a:prstGeom prst="curvedConnector3">
            <a:avLst>
              <a:gd name="adj1" fmla="val 50000"/>
            </a:avLst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ipse 25"/>
          <p:cNvSpPr/>
          <p:nvPr/>
        </p:nvSpPr>
        <p:spPr>
          <a:xfrm>
            <a:off x="1254576" y="3261128"/>
            <a:ext cx="1441651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Procesos académicos claros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2157805" y="879339"/>
            <a:ext cx="1071102" cy="576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Flexible</a:t>
            </a:r>
            <a:endParaRPr lang="es-CO" sz="1100" dirty="0"/>
          </a:p>
        </p:txBody>
      </p:sp>
      <p:sp>
        <p:nvSpPr>
          <p:cNvPr id="29" name="Elipse 28"/>
          <p:cNvSpPr/>
          <p:nvPr/>
        </p:nvSpPr>
        <p:spPr>
          <a:xfrm>
            <a:off x="2992284" y="161660"/>
            <a:ext cx="1134515" cy="863941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Pertinente</a:t>
            </a:r>
            <a:endParaRPr lang="es-CO" sz="1100" dirty="0"/>
          </a:p>
        </p:txBody>
      </p:sp>
      <p:sp>
        <p:nvSpPr>
          <p:cNvPr id="30" name="Elipse 29"/>
          <p:cNvSpPr/>
          <p:nvPr/>
        </p:nvSpPr>
        <p:spPr>
          <a:xfrm>
            <a:off x="4181288" y="0"/>
            <a:ext cx="1246953" cy="954258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Integral e integrado</a:t>
            </a:r>
            <a:endParaRPr lang="es-CO" sz="1100" dirty="0"/>
          </a:p>
        </p:txBody>
      </p:sp>
      <p:sp>
        <p:nvSpPr>
          <p:cNvPr id="22" name="Elipse 21"/>
          <p:cNvSpPr/>
          <p:nvPr/>
        </p:nvSpPr>
        <p:spPr>
          <a:xfrm>
            <a:off x="170540" y="1553282"/>
            <a:ext cx="918544" cy="763346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Bien formado</a:t>
            </a:r>
            <a:endParaRPr lang="es-CO" sz="1000" dirty="0"/>
          </a:p>
        </p:txBody>
      </p:sp>
      <p:sp>
        <p:nvSpPr>
          <p:cNvPr id="32" name="Elipse 31"/>
          <p:cNvSpPr/>
          <p:nvPr/>
        </p:nvSpPr>
        <p:spPr>
          <a:xfrm>
            <a:off x="674861" y="638719"/>
            <a:ext cx="1239758" cy="102699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 smtClean="0"/>
              <a:t>Pertinente con las funciones sustantivas</a:t>
            </a:r>
            <a:endParaRPr lang="es-CO" sz="1000" dirty="0"/>
          </a:p>
        </p:txBody>
      </p:sp>
      <p:sp>
        <p:nvSpPr>
          <p:cNvPr id="33" name="Elipse 32"/>
          <p:cNvSpPr/>
          <p:nvPr/>
        </p:nvSpPr>
        <p:spPr>
          <a:xfrm>
            <a:off x="129402" y="3034784"/>
            <a:ext cx="1151745" cy="763346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Bien definidos</a:t>
            </a:r>
            <a:endParaRPr lang="es-CO" sz="1100" dirty="0"/>
          </a:p>
        </p:txBody>
      </p:sp>
      <p:sp>
        <p:nvSpPr>
          <p:cNvPr id="34" name="Elipse 33"/>
          <p:cNvSpPr/>
          <p:nvPr/>
        </p:nvSpPr>
        <p:spPr>
          <a:xfrm>
            <a:off x="89654" y="3968867"/>
            <a:ext cx="1503165" cy="763346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100" dirty="0" smtClean="0"/>
              <a:t>Integralmente apropiados</a:t>
            </a:r>
            <a:endParaRPr lang="es-CO" sz="1100" dirty="0"/>
          </a:p>
        </p:txBody>
      </p:sp>
      <p:cxnSp>
        <p:nvCxnSpPr>
          <p:cNvPr id="35" name="Conector curvado 34"/>
          <p:cNvCxnSpPr>
            <a:stCxn id="2" idx="1"/>
            <a:endCxn id="36" idx="0"/>
          </p:cNvCxnSpPr>
          <p:nvPr/>
        </p:nvCxnSpPr>
        <p:spPr>
          <a:xfrm rot="10800000" flipV="1">
            <a:off x="2806061" y="3123126"/>
            <a:ext cx="864419" cy="1649845"/>
          </a:xfrm>
          <a:prstGeom prst="curvedConnector2">
            <a:avLst/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ipse 35"/>
          <p:cNvSpPr/>
          <p:nvPr/>
        </p:nvSpPr>
        <p:spPr>
          <a:xfrm>
            <a:off x="2085234" y="4772972"/>
            <a:ext cx="1441651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Orientación pedagógica apropiada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38" name="Elipse 37"/>
          <p:cNvSpPr/>
          <p:nvPr/>
        </p:nvSpPr>
        <p:spPr>
          <a:xfrm>
            <a:off x="2822153" y="5757933"/>
            <a:ext cx="985332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Evaluación</a:t>
            </a:r>
            <a:endParaRPr lang="es-CO" sz="900" dirty="0"/>
          </a:p>
        </p:txBody>
      </p:sp>
      <p:sp>
        <p:nvSpPr>
          <p:cNvPr id="39" name="Elipse 38"/>
          <p:cNvSpPr/>
          <p:nvPr/>
        </p:nvSpPr>
        <p:spPr>
          <a:xfrm>
            <a:off x="1814286" y="5736500"/>
            <a:ext cx="933991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Didáctica</a:t>
            </a:r>
            <a:endParaRPr lang="es-CO" sz="900" dirty="0"/>
          </a:p>
        </p:txBody>
      </p:sp>
      <p:sp>
        <p:nvSpPr>
          <p:cNvPr id="40" name="Elipse 39"/>
          <p:cNvSpPr/>
          <p:nvPr/>
        </p:nvSpPr>
        <p:spPr>
          <a:xfrm>
            <a:off x="674861" y="5182620"/>
            <a:ext cx="1395449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Medios para el despliegue del modelo</a:t>
            </a:r>
            <a:endParaRPr lang="es-CO" sz="900" dirty="0"/>
          </a:p>
        </p:txBody>
      </p:sp>
      <p:cxnSp>
        <p:nvCxnSpPr>
          <p:cNvPr id="41" name="Conector curvado 40"/>
          <p:cNvCxnSpPr>
            <a:stCxn id="7" idx="3"/>
            <a:endCxn id="44" idx="4"/>
          </p:cNvCxnSpPr>
          <p:nvPr/>
        </p:nvCxnSpPr>
        <p:spPr>
          <a:xfrm flipV="1">
            <a:off x="8266090" y="2025969"/>
            <a:ext cx="534494" cy="1097158"/>
          </a:xfrm>
          <a:prstGeom prst="curvedConnector2">
            <a:avLst/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ipse 43"/>
          <p:cNvSpPr/>
          <p:nvPr/>
        </p:nvSpPr>
        <p:spPr>
          <a:xfrm>
            <a:off x="8163572" y="1111569"/>
            <a:ext cx="1274023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Que reconozca cada tipología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45" name="Elipse 44"/>
          <p:cNvSpPr/>
          <p:nvPr/>
        </p:nvSpPr>
        <p:spPr>
          <a:xfrm>
            <a:off x="7735830" y="646382"/>
            <a:ext cx="928042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Formativa</a:t>
            </a:r>
            <a:endParaRPr lang="es-CO" sz="900" dirty="0"/>
          </a:p>
        </p:txBody>
      </p:sp>
      <p:sp>
        <p:nvSpPr>
          <p:cNvPr id="46" name="Elipse 45"/>
          <p:cNvSpPr/>
          <p:nvPr/>
        </p:nvSpPr>
        <p:spPr>
          <a:xfrm>
            <a:off x="8693616" y="548249"/>
            <a:ext cx="1145709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Docencia investigación</a:t>
            </a:r>
            <a:endParaRPr lang="es-CO" sz="900" dirty="0"/>
          </a:p>
        </p:txBody>
      </p:sp>
      <p:sp>
        <p:nvSpPr>
          <p:cNvPr id="47" name="Elipse 46"/>
          <p:cNvSpPr/>
          <p:nvPr/>
        </p:nvSpPr>
        <p:spPr>
          <a:xfrm>
            <a:off x="9438764" y="1072645"/>
            <a:ext cx="1153036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Investigación</a:t>
            </a:r>
            <a:endParaRPr lang="es-CO" sz="900" dirty="0"/>
          </a:p>
        </p:txBody>
      </p:sp>
      <p:cxnSp>
        <p:nvCxnSpPr>
          <p:cNvPr id="48" name="Conector curvado 47"/>
          <p:cNvCxnSpPr>
            <a:stCxn id="7" idx="3"/>
            <a:endCxn id="49" idx="2"/>
          </p:cNvCxnSpPr>
          <p:nvPr/>
        </p:nvCxnSpPr>
        <p:spPr>
          <a:xfrm flipV="1">
            <a:off x="8266090" y="2533052"/>
            <a:ext cx="1159069" cy="590075"/>
          </a:xfrm>
          <a:prstGeom prst="curvedConnector3">
            <a:avLst>
              <a:gd name="adj1" fmla="val 50000"/>
            </a:avLst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ipse 48"/>
          <p:cNvSpPr/>
          <p:nvPr/>
        </p:nvSpPr>
        <p:spPr>
          <a:xfrm>
            <a:off x="9425159" y="2075852"/>
            <a:ext cx="1274023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Pertinente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51" name="Elipse 50"/>
          <p:cNvSpPr/>
          <p:nvPr/>
        </p:nvSpPr>
        <p:spPr>
          <a:xfrm>
            <a:off x="10550034" y="1732389"/>
            <a:ext cx="927209" cy="576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 smtClean="0"/>
              <a:t>Nuevas ofertas</a:t>
            </a:r>
            <a:endParaRPr lang="es-CO" sz="1050" dirty="0"/>
          </a:p>
        </p:txBody>
      </p:sp>
      <p:sp>
        <p:nvSpPr>
          <p:cNvPr id="52" name="Elipse 51"/>
          <p:cNvSpPr/>
          <p:nvPr/>
        </p:nvSpPr>
        <p:spPr>
          <a:xfrm>
            <a:off x="10679094" y="2499992"/>
            <a:ext cx="1466266" cy="576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 smtClean="0"/>
              <a:t>Apropiación </a:t>
            </a:r>
            <a:r>
              <a:rPr lang="es-CO" sz="1050" dirty="0" smtClean="0"/>
              <a:t>de la comunidad académica</a:t>
            </a:r>
            <a:endParaRPr lang="es-CO" sz="1050" dirty="0"/>
          </a:p>
        </p:txBody>
      </p:sp>
      <p:cxnSp>
        <p:nvCxnSpPr>
          <p:cNvPr id="53" name="Conector curvado 52"/>
          <p:cNvCxnSpPr>
            <a:stCxn id="7" idx="3"/>
          </p:cNvCxnSpPr>
          <p:nvPr/>
        </p:nvCxnSpPr>
        <p:spPr>
          <a:xfrm>
            <a:off x="8266090" y="3123127"/>
            <a:ext cx="1161602" cy="785832"/>
          </a:xfrm>
          <a:prstGeom prst="curvedConnector3">
            <a:avLst>
              <a:gd name="adj1" fmla="val 50000"/>
            </a:avLst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ipse 53"/>
          <p:cNvSpPr/>
          <p:nvPr/>
        </p:nvSpPr>
        <p:spPr>
          <a:xfrm>
            <a:off x="9456540" y="3417166"/>
            <a:ext cx="1480355" cy="9144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Apropiación institucional y social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3624932" y="5151061"/>
            <a:ext cx="1342570" cy="3479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Docencia</a:t>
            </a:r>
            <a:endParaRPr lang="es-CO" dirty="0"/>
          </a:p>
        </p:txBody>
      </p:sp>
      <p:sp>
        <p:nvSpPr>
          <p:cNvPr id="57" name="Rectángulo 56"/>
          <p:cNvSpPr/>
          <p:nvPr/>
        </p:nvSpPr>
        <p:spPr>
          <a:xfrm>
            <a:off x="5006053" y="5151060"/>
            <a:ext cx="1469181" cy="3479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investigación</a:t>
            </a:r>
            <a:endParaRPr lang="es-CO" dirty="0"/>
          </a:p>
        </p:txBody>
      </p:sp>
      <p:sp>
        <p:nvSpPr>
          <p:cNvPr id="58" name="Rectángulo 57"/>
          <p:cNvSpPr/>
          <p:nvPr/>
        </p:nvSpPr>
        <p:spPr>
          <a:xfrm>
            <a:off x="6543974" y="5151059"/>
            <a:ext cx="1585697" cy="3479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dirty="0" smtClean="0"/>
              <a:t>Extensión</a:t>
            </a:r>
            <a:br>
              <a:rPr lang="es-CO" sz="1300" dirty="0" smtClean="0"/>
            </a:br>
            <a:r>
              <a:rPr lang="es-CO" sz="1300" dirty="0" smtClean="0"/>
              <a:t>Proyección </a:t>
            </a:r>
            <a:r>
              <a:rPr lang="es-CO" sz="1300" dirty="0" smtClean="0"/>
              <a:t>Social</a:t>
            </a:r>
            <a:endParaRPr lang="es-CO" sz="1300" dirty="0"/>
          </a:p>
        </p:txBody>
      </p:sp>
      <p:cxnSp>
        <p:nvCxnSpPr>
          <p:cNvPr id="43" name="Conector curvado 42"/>
          <p:cNvCxnSpPr>
            <a:stCxn id="7" idx="3"/>
            <a:endCxn id="50" idx="0"/>
          </p:cNvCxnSpPr>
          <p:nvPr/>
        </p:nvCxnSpPr>
        <p:spPr>
          <a:xfrm>
            <a:off x="8266090" y="3123127"/>
            <a:ext cx="456590" cy="1955306"/>
          </a:xfrm>
          <a:prstGeom prst="curvedConnector2">
            <a:avLst/>
          </a:prstGeom>
          <a:ln w="41275">
            <a:solidFill>
              <a:srgbClr val="76B54B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ipse 49"/>
          <p:cNvSpPr/>
          <p:nvPr/>
        </p:nvSpPr>
        <p:spPr>
          <a:xfrm>
            <a:off x="8129671" y="5078433"/>
            <a:ext cx="1186018" cy="736009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/>
                </a:solidFill>
              </a:rPr>
              <a:t>Alcance</a:t>
            </a:r>
            <a:endParaRPr lang="es-CO" sz="1200" b="1" dirty="0">
              <a:solidFill>
                <a:schemeClr val="bg1"/>
              </a:solidFill>
            </a:endParaRPr>
          </a:p>
        </p:txBody>
      </p:sp>
      <p:sp>
        <p:nvSpPr>
          <p:cNvPr id="55" name="Elipse 54"/>
          <p:cNvSpPr/>
          <p:nvPr/>
        </p:nvSpPr>
        <p:spPr>
          <a:xfrm>
            <a:off x="8755520" y="5766847"/>
            <a:ext cx="1750972" cy="576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 smtClean="0"/>
              <a:t>Regionalización</a:t>
            </a:r>
            <a:endParaRPr lang="es-CO" sz="1050" dirty="0"/>
          </a:p>
        </p:txBody>
      </p:sp>
      <p:sp>
        <p:nvSpPr>
          <p:cNvPr id="56" name="Elipse 55"/>
          <p:cNvSpPr/>
          <p:nvPr/>
        </p:nvSpPr>
        <p:spPr>
          <a:xfrm>
            <a:off x="9396119" y="5137616"/>
            <a:ext cx="1924647" cy="5767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 smtClean="0"/>
              <a:t>Internacionalización</a:t>
            </a:r>
            <a:endParaRPr lang="es-CO" sz="1050" dirty="0"/>
          </a:p>
        </p:txBody>
      </p:sp>
      <p:sp>
        <p:nvSpPr>
          <p:cNvPr id="64" name="Elipse 63"/>
          <p:cNvSpPr/>
          <p:nvPr/>
        </p:nvSpPr>
        <p:spPr>
          <a:xfrm>
            <a:off x="10883409" y="3180189"/>
            <a:ext cx="1061860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Productos académicos</a:t>
            </a:r>
            <a:endParaRPr lang="es-CO" sz="900" dirty="0"/>
          </a:p>
        </p:txBody>
      </p:sp>
      <p:sp>
        <p:nvSpPr>
          <p:cNvPr id="65" name="Elipse 64"/>
          <p:cNvSpPr/>
          <p:nvPr/>
        </p:nvSpPr>
        <p:spPr>
          <a:xfrm>
            <a:off x="10883408" y="3837414"/>
            <a:ext cx="1218409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Intervención social</a:t>
            </a:r>
            <a:endParaRPr lang="es-CO" sz="900" dirty="0"/>
          </a:p>
        </p:txBody>
      </p:sp>
      <p:sp>
        <p:nvSpPr>
          <p:cNvPr id="66" name="Elipse 65"/>
          <p:cNvSpPr/>
          <p:nvPr/>
        </p:nvSpPr>
        <p:spPr>
          <a:xfrm>
            <a:off x="10102358" y="4351764"/>
            <a:ext cx="1218409" cy="57677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0" dirty="0" smtClean="0"/>
              <a:t>Problemas resueltos en el entorno</a:t>
            </a:r>
            <a:endParaRPr lang="es-CO" sz="900" dirty="0"/>
          </a:p>
        </p:txBody>
      </p:sp>
      <p:sp>
        <p:nvSpPr>
          <p:cNvPr id="70" name="Rectángulo 69"/>
          <p:cNvSpPr/>
          <p:nvPr/>
        </p:nvSpPr>
        <p:spPr>
          <a:xfrm>
            <a:off x="2836283" y="6429957"/>
            <a:ext cx="6269617" cy="3479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6">
                    <a:lumMod val="50000"/>
                  </a:schemeClr>
                </a:solidFill>
              </a:rPr>
              <a:t>Proyecto Educativo Institucional</a:t>
            </a:r>
            <a:endParaRPr lang="es-CO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1" name="Elipse 70"/>
          <p:cNvSpPr/>
          <p:nvPr/>
        </p:nvSpPr>
        <p:spPr>
          <a:xfrm>
            <a:off x="257174" y="2334332"/>
            <a:ext cx="1089085" cy="578395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 smtClean="0"/>
              <a:t>Escenario adecuado para ejercer sus labores</a:t>
            </a:r>
            <a:endParaRPr lang="es-CO" sz="800" dirty="0"/>
          </a:p>
        </p:txBody>
      </p:sp>
      <p:pic>
        <p:nvPicPr>
          <p:cNvPr id="1028" name="Picture 4" descr="http://cdns2.freepik.com/foto-gratis/_318-906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669" y="2955726"/>
            <a:ext cx="869205" cy="94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RShUHOT5VArysr8nw4N2bh3TPBZPkSk7U5Y2gHK8zDzdYKzC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751" y="2961114"/>
            <a:ext cx="492371" cy="59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CuadroTexto 76"/>
          <p:cNvSpPr txBox="1"/>
          <p:nvPr/>
        </p:nvSpPr>
        <p:spPr>
          <a:xfrm>
            <a:off x="5008563" y="5974519"/>
            <a:ext cx="1477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smtClean="0"/>
              <a:t>Autoevaluación</a:t>
            </a:r>
            <a:endParaRPr lang="es-CO" sz="1600" dirty="0"/>
          </a:p>
        </p:txBody>
      </p:sp>
      <p:cxnSp>
        <p:nvCxnSpPr>
          <p:cNvPr id="79" name="Conector recto 78"/>
          <p:cNvCxnSpPr/>
          <p:nvPr/>
        </p:nvCxnSpPr>
        <p:spPr>
          <a:xfrm>
            <a:off x="5057980" y="6296265"/>
            <a:ext cx="1340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curvado 83"/>
          <p:cNvCxnSpPr>
            <a:stCxn id="45" idx="0"/>
            <a:endCxn id="19" idx="5"/>
          </p:cNvCxnSpPr>
          <p:nvPr/>
        </p:nvCxnSpPr>
        <p:spPr>
          <a:xfrm rot="16200000" flipH="1" flipV="1">
            <a:off x="5980980" y="-417303"/>
            <a:ext cx="1155187" cy="3282555"/>
          </a:xfrm>
          <a:prstGeom prst="curvedConnector5">
            <a:avLst>
              <a:gd name="adj1" fmla="val -19789"/>
              <a:gd name="adj2" fmla="val 53067"/>
              <a:gd name="adj3" fmla="val 119789"/>
            </a:avLst>
          </a:prstGeom>
          <a:ln>
            <a:prstDash val="sysDot"/>
            <a:headEnd type="none"/>
            <a:tailEnd type="oval" w="lg" len="lg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45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1" grpId="0" animBg="1"/>
      <p:bldP spid="17" grpId="0" animBg="1"/>
      <p:bldP spid="19" grpId="0" animBg="1"/>
      <p:bldP spid="24" grpId="0" animBg="1"/>
      <p:bldP spid="26" grpId="0" animBg="1"/>
      <p:bldP spid="21" grpId="0" animBg="1"/>
      <p:bldP spid="29" grpId="0" animBg="1"/>
      <p:bldP spid="30" grpId="0" animBg="1"/>
      <p:bldP spid="22" grpId="0" animBg="1"/>
      <p:bldP spid="32" grpId="0" animBg="1"/>
      <p:bldP spid="33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1" grpId="0" animBg="1"/>
      <p:bldP spid="52" grpId="0" animBg="1"/>
      <p:bldP spid="54" grpId="0" animBg="1"/>
      <p:bldP spid="42" grpId="0" animBg="1"/>
      <p:bldP spid="57" grpId="0" animBg="1"/>
      <p:bldP spid="58" grpId="0" animBg="1"/>
      <p:bldP spid="50" grpId="0" animBg="1"/>
      <p:bldP spid="55" grpId="0" animBg="1"/>
      <p:bldP spid="56" grpId="0" animBg="1"/>
      <p:bldP spid="64" grpId="0" animBg="1"/>
      <p:bldP spid="65" grpId="0" animBg="1"/>
      <p:bldP spid="66" grpId="0" animBg="1"/>
      <p:bldP spid="70" grpId="0" animBg="1"/>
      <p:bldP spid="71" grpId="0" animBg="1"/>
      <p:bldP spid="77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551</Words>
  <Application>Microsoft Office PowerPoint</Application>
  <PresentationFormat>Panorámica</PresentationFormat>
  <Paragraphs>72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DokChampa</vt:lpstr>
      <vt:lpstr>FagoCo-Italic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Católica de Pereira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Eduardo Peláez Valencia</dc:creator>
  <cp:lastModifiedBy>Luis Eduardo Peláez Valencia</cp:lastModifiedBy>
  <cp:revision>70</cp:revision>
  <cp:lastPrinted>2015-04-30T11:37:02Z</cp:lastPrinted>
  <dcterms:created xsi:type="dcterms:W3CDTF">2015-04-29T13:36:12Z</dcterms:created>
  <dcterms:modified xsi:type="dcterms:W3CDTF">2015-04-30T11:42:20Z</dcterms:modified>
</cp:coreProperties>
</file>