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tiff" ContentType="image/tiff"/>
  <Default Extension="rels" ContentType="application/vnd.openxmlformats-package.relationships+xml"/>
  <Default Extension="tif" ContentType="image/tif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9"/>
  </p:notesMasterIdLst>
  <p:sldIdLst>
    <p:sldId id="256" r:id="rId2"/>
    <p:sldId id="275" r:id="rId3"/>
    <p:sldId id="290" r:id="rId4"/>
    <p:sldId id="289" r:id="rId5"/>
    <p:sldId id="277" r:id="rId6"/>
    <p:sldId id="278" r:id="rId7"/>
    <p:sldId id="279" r:id="rId8"/>
    <p:sldId id="270" r:id="rId9"/>
    <p:sldId id="276" r:id="rId10"/>
    <p:sldId id="271" r:id="rId11"/>
    <p:sldId id="272" r:id="rId12"/>
    <p:sldId id="273" r:id="rId13"/>
    <p:sldId id="280" r:id="rId14"/>
    <p:sldId id="281" r:id="rId15"/>
    <p:sldId id="282" r:id="rId16"/>
    <p:sldId id="283" r:id="rId17"/>
    <p:sldId id="284" r:id="rId18"/>
    <p:sldId id="257" r:id="rId19"/>
    <p:sldId id="265" r:id="rId20"/>
    <p:sldId id="258" r:id="rId21"/>
    <p:sldId id="266" r:id="rId22"/>
    <p:sldId id="274" r:id="rId23"/>
    <p:sldId id="269" r:id="rId24"/>
    <p:sldId id="263" r:id="rId25"/>
    <p:sldId id="262" r:id="rId26"/>
    <p:sldId id="287" r:id="rId27"/>
    <p:sldId id="288" r:id="rId28"/>
  </p:sldIdLst>
  <p:sldSz cx="9144000" cy="6858000" type="screen4x3"/>
  <p:notesSz cx="6858000" cy="9144000"/>
  <p:defaultText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86" d="100"/>
          <a:sy n="86" d="100"/>
        </p:scale>
        <p:origin x="-2192" y="-10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interSettings" Target="printerSettings/printerSettings1.bin"/><Relationship Id="rId31" Type="http://schemas.openxmlformats.org/officeDocument/2006/relationships/presProps" Target="presProps.xml"/><Relationship Id="rId32" Type="http://schemas.openxmlformats.org/officeDocument/2006/relationships/viewProps" Target="view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heme" Target="theme/theme1.xml"/><Relationship Id="rId3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C914163-BC0E-BC41-AD96-C0ED085EA6D2}" type="datetimeFigureOut">
              <a:rPr lang="nl-NL" smtClean="0"/>
              <a:t>30-04-15eek</a:t>
            </a:fld>
            <a:endParaRPr lang="nl-NL"/>
          </a:p>
        </p:txBody>
      </p:sp>
      <p:sp>
        <p:nvSpPr>
          <p:cNvPr id="4" name="Tijdelijke aanduiding voor dia-afbeelding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Klik om de tekststijl van het model te bewerken</a:t>
            </a:r>
          </a:p>
          <a:p>
            <a:pPr lvl="1"/>
            <a:r>
              <a:rPr lang="en-US" smtClean="0"/>
              <a:t>Tweede niveau</a:t>
            </a:r>
          </a:p>
          <a:p>
            <a:pPr lvl="2"/>
            <a:r>
              <a:rPr lang="en-US" smtClean="0"/>
              <a:t>Derde niveau</a:t>
            </a:r>
          </a:p>
          <a:p>
            <a:pPr lvl="3"/>
            <a:r>
              <a:rPr lang="en-US" smtClean="0"/>
              <a:t>Vierde niveau</a:t>
            </a:r>
          </a:p>
          <a:p>
            <a:pPr lvl="4"/>
            <a:r>
              <a:rPr lang="en-US" smtClean="0"/>
              <a:t>Vijfde niveau</a:t>
            </a:r>
            <a:endParaRPr lang="nl-NL"/>
          </a:p>
        </p:txBody>
      </p:sp>
      <p:sp>
        <p:nvSpPr>
          <p:cNvPr id="6" name="Tijdelijke aanduiding voor voetteks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C460351-90C7-6E48-838C-980D86E5901D}" type="slidenum">
              <a:rPr lang="nl-NL" smtClean="0"/>
              <a:t>‹nr.›</a:t>
            </a:fld>
            <a:endParaRPr lang="nl-NL"/>
          </a:p>
        </p:txBody>
      </p:sp>
    </p:spTree>
    <p:extLst>
      <p:ext uri="{BB962C8B-B14F-4D97-AF65-F5344CB8AC3E}">
        <p14:creationId xmlns:p14="http://schemas.microsoft.com/office/powerpoint/2010/main" val="255828350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Managers </a:t>
            </a:r>
            <a:r>
              <a:rPr lang="nl-NL" dirty="0" err="1" smtClean="0"/>
              <a:t>and</a:t>
            </a:r>
            <a:r>
              <a:rPr lang="nl-NL" baseline="0" dirty="0" smtClean="0"/>
              <a:t> </a:t>
            </a:r>
            <a:r>
              <a:rPr lang="nl-NL" baseline="0" dirty="0" err="1" smtClean="0"/>
              <a:t>lecturers</a:t>
            </a:r>
            <a:endParaRPr lang="nl-NL" dirty="0" smtClean="0"/>
          </a:p>
          <a:p>
            <a:r>
              <a:rPr lang="nl-NL" dirty="0" err="1" smtClean="0"/>
              <a:t>Give</a:t>
            </a:r>
            <a:r>
              <a:rPr lang="nl-NL" dirty="0" smtClean="0"/>
              <a:t> me the five </a:t>
            </a:r>
            <a:r>
              <a:rPr lang="nl-NL" dirty="0" err="1" smtClean="0"/>
              <a:t>main</a:t>
            </a:r>
            <a:r>
              <a:rPr lang="nl-NL" dirty="0" smtClean="0"/>
              <a:t> points</a:t>
            </a:r>
          </a:p>
          <a:p>
            <a:r>
              <a:rPr lang="nl-NL" baseline="0" dirty="0" err="1" smtClean="0"/>
              <a:t>Give</a:t>
            </a:r>
            <a:r>
              <a:rPr lang="nl-NL" baseline="0" dirty="0" smtClean="0"/>
              <a:t> me </a:t>
            </a:r>
            <a:r>
              <a:rPr lang="nl-NL" baseline="0" dirty="0" err="1" smtClean="0"/>
              <a:t>examples</a:t>
            </a:r>
            <a:r>
              <a:rPr lang="nl-NL" baseline="0" dirty="0" smtClean="0"/>
              <a:t> </a:t>
            </a:r>
            <a:r>
              <a:rPr lang="nl-NL" baseline="0" dirty="0" err="1" smtClean="0"/>
              <a:t>heart</a:t>
            </a:r>
            <a:r>
              <a:rPr lang="nl-NL" baseline="0" dirty="0" smtClean="0"/>
              <a:t> </a:t>
            </a:r>
            <a:r>
              <a:rPr lang="nl-NL" baseline="0" dirty="0" err="1" smtClean="0"/>
              <a:t>and</a:t>
            </a:r>
            <a:r>
              <a:rPr lang="nl-NL" baseline="0" dirty="0" smtClean="0"/>
              <a:t> lever</a:t>
            </a:r>
          </a:p>
          <a:p>
            <a:r>
              <a:rPr lang="nl-NL" baseline="0" dirty="0" err="1" smtClean="0"/>
              <a:t>Cultural</a:t>
            </a:r>
            <a:r>
              <a:rPr lang="nl-NL" baseline="0" dirty="0" smtClean="0"/>
              <a:t> </a:t>
            </a:r>
            <a:r>
              <a:rPr lang="nl-NL" baseline="0" dirty="0" err="1" smtClean="0"/>
              <a:t>pragmatism</a:t>
            </a:r>
            <a:endParaRPr lang="nl-NL" baseline="0" dirty="0" smtClean="0"/>
          </a:p>
          <a:p>
            <a:endParaRPr lang="nl-NL" baseline="0" dirty="0" smtClean="0"/>
          </a:p>
          <a:p>
            <a:endParaRPr lang="nl-NL" baseline="0" dirty="0" smtClean="0"/>
          </a:p>
          <a:p>
            <a:endParaRPr lang="nl-NL" baseline="0" dirty="0" smtClean="0"/>
          </a:p>
          <a:p>
            <a:endParaRPr lang="nl-NL" dirty="0"/>
          </a:p>
        </p:txBody>
      </p:sp>
      <p:sp>
        <p:nvSpPr>
          <p:cNvPr id="4" name="Tijdelijke aanduiding voor dianummer 3"/>
          <p:cNvSpPr>
            <a:spLocks noGrp="1"/>
          </p:cNvSpPr>
          <p:nvPr>
            <p:ph type="sldNum" sz="quarter" idx="10"/>
          </p:nvPr>
        </p:nvSpPr>
        <p:spPr/>
        <p:txBody>
          <a:bodyPr/>
          <a:lstStyle/>
          <a:p>
            <a:fld id="{285D2F14-9988-B24D-B5F8-7B0FA9858E1C}" type="slidenum">
              <a:rPr lang="nl-NL" smtClean="0"/>
              <a:t>11</a:t>
            </a:fld>
            <a:endParaRPr lang="nl-NL"/>
          </a:p>
        </p:txBody>
      </p:sp>
    </p:spTree>
    <p:extLst>
      <p:ext uri="{BB962C8B-B14F-4D97-AF65-F5344CB8AC3E}">
        <p14:creationId xmlns:p14="http://schemas.microsoft.com/office/powerpoint/2010/main" val="21618546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At </a:t>
            </a:r>
            <a:r>
              <a:rPr lang="nl-NL" dirty="0" err="1" smtClean="0"/>
              <a:t>university</a:t>
            </a:r>
            <a:r>
              <a:rPr lang="nl-NL" dirty="0" smtClean="0"/>
              <a:t> level, </a:t>
            </a:r>
            <a:r>
              <a:rPr lang="nl-NL" dirty="0" err="1" smtClean="0"/>
              <a:t>intercultural</a:t>
            </a:r>
            <a:r>
              <a:rPr lang="nl-NL" dirty="0" smtClean="0"/>
              <a:t> </a:t>
            </a:r>
            <a:r>
              <a:rPr lang="nl-NL" dirty="0" err="1" smtClean="0"/>
              <a:t>communication</a:t>
            </a:r>
            <a:r>
              <a:rPr lang="nl-NL" dirty="0" smtClean="0"/>
              <a:t> </a:t>
            </a:r>
            <a:r>
              <a:rPr lang="nl-NL" dirty="0" err="1" smtClean="0"/>
              <a:t>not</a:t>
            </a:r>
            <a:r>
              <a:rPr lang="nl-NL" dirty="0" smtClean="0"/>
              <a:t> </a:t>
            </a:r>
            <a:r>
              <a:rPr lang="nl-NL" dirty="0" err="1" smtClean="0"/>
              <a:t>connected</a:t>
            </a:r>
            <a:r>
              <a:rPr lang="nl-NL" dirty="0" smtClean="0"/>
              <a:t> </a:t>
            </a:r>
            <a:r>
              <a:rPr lang="nl-NL" dirty="0" err="1" smtClean="0"/>
              <a:t>to</a:t>
            </a:r>
            <a:r>
              <a:rPr lang="nl-NL" dirty="0" smtClean="0"/>
              <a:t> teaching, </a:t>
            </a:r>
            <a:r>
              <a:rPr lang="nl-NL" dirty="0" err="1" smtClean="0"/>
              <a:t>just</a:t>
            </a:r>
            <a:r>
              <a:rPr lang="nl-NL" baseline="0" dirty="0" smtClean="0"/>
              <a:t> </a:t>
            </a:r>
            <a:r>
              <a:rPr lang="nl-NL" baseline="0" dirty="0" err="1" smtClean="0"/>
              <a:t>english</a:t>
            </a:r>
            <a:r>
              <a:rPr lang="nl-NL" baseline="0" dirty="0" smtClean="0"/>
              <a:t> </a:t>
            </a:r>
            <a:r>
              <a:rPr lang="nl-NL" baseline="0" dirty="0" err="1" smtClean="0"/>
              <a:t>language</a:t>
            </a:r>
            <a:r>
              <a:rPr lang="nl-NL" baseline="0" dirty="0" smtClean="0"/>
              <a:t>, </a:t>
            </a:r>
            <a:r>
              <a:rPr lang="nl-NL" baseline="0" dirty="0" err="1" smtClean="0"/>
              <a:t>focusing</a:t>
            </a:r>
            <a:r>
              <a:rPr lang="nl-NL" baseline="0" dirty="0" smtClean="0"/>
              <a:t> on teaching </a:t>
            </a:r>
            <a:r>
              <a:rPr lang="nl-NL" baseline="0" dirty="0" err="1" smtClean="0"/>
              <a:t>and</a:t>
            </a:r>
            <a:r>
              <a:rPr lang="nl-NL" baseline="0" dirty="0" smtClean="0"/>
              <a:t> assessment </a:t>
            </a:r>
            <a:r>
              <a:rPr lang="nl-NL" baseline="0" dirty="0" err="1" smtClean="0"/>
              <a:t>and</a:t>
            </a:r>
            <a:r>
              <a:rPr lang="nl-NL" baseline="0" dirty="0" smtClean="0"/>
              <a:t> </a:t>
            </a:r>
            <a:r>
              <a:rPr lang="nl-NL" baseline="0" dirty="0" err="1" smtClean="0"/>
              <a:t>not</a:t>
            </a:r>
            <a:r>
              <a:rPr lang="nl-NL" baseline="0" dirty="0" smtClean="0"/>
              <a:t> on design</a:t>
            </a:r>
            <a:endParaRPr lang="nl-NL" dirty="0"/>
          </a:p>
        </p:txBody>
      </p:sp>
      <p:sp>
        <p:nvSpPr>
          <p:cNvPr id="4" name="Tijdelijke aanduiding voor dianummer 3"/>
          <p:cNvSpPr>
            <a:spLocks noGrp="1"/>
          </p:cNvSpPr>
          <p:nvPr>
            <p:ph type="sldNum" sz="quarter" idx="10"/>
          </p:nvPr>
        </p:nvSpPr>
        <p:spPr/>
        <p:txBody>
          <a:bodyPr/>
          <a:lstStyle/>
          <a:p>
            <a:fld id="{285D2F14-9988-B24D-B5F8-7B0FA9858E1C}" type="slidenum">
              <a:rPr lang="nl-NL" smtClean="0"/>
              <a:t>22</a:t>
            </a:fld>
            <a:endParaRPr lang="nl-NL"/>
          </a:p>
        </p:txBody>
      </p:sp>
    </p:spTree>
    <p:extLst>
      <p:ext uri="{BB962C8B-B14F-4D97-AF65-F5344CB8AC3E}">
        <p14:creationId xmlns:p14="http://schemas.microsoft.com/office/powerpoint/2010/main" val="35076565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en-US" smtClean="0"/>
              <a:t>Titelstijl van model bewerken</a:t>
            </a:r>
            <a:endParaRPr lang="nl-NL"/>
          </a:p>
        </p:txBody>
      </p:sp>
      <p:sp>
        <p:nvSpPr>
          <p:cNvPr id="3" name="Sub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Klik om de titelstijl van het model te bewerken</a:t>
            </a:r>
            <a:endParaRPr lang="nl-NL"/>
          </a:p>
        </p:txBody>
      </p:sp>
      <p:sp>
        <p:nvSpPr>
          <p:cNvPr id="4" name="Tijdelijke aanduiding voor datum 3"/>
          <p:cNvSpPr>
            <a:spLocks noGrp="1"/>
          </p:cNvSpPr>
          <p:nvPr>
            <p:ph type="dt" sz="half" idx="10"/>
          </p:nvPr>
        </p:nvSpPr>
        <p:spPr/>
        <p:txBody>
          <a:bodyPr/>
          <a:lstStyle/>
          <a:p>
            <a:fld id="{3E868A08-7DA5-D34F-A236-2BE7B455C444}" type="datetimeFigureOut">
              <a:rPr lang="nl-NL" smtClean="0"/>
              <a:t>30-04-15eek</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5105DB92-8C7B-9C4F-BE29-4845C1B351B5}" type="slidenum">
              <a:rPr lang="nl-NL" smtClean="0"/>
              <a:t>‹nr.›</a:t>
            </a:fld>
            <a:endParaRPr lang="nl-NL"/>
          </a:p>
        </p:txBody>
      </p:sp>
    </p:spTree>
    <p:extLst>
      <p:ext uri="{BB962C8B-B14F-4D97-AF65-F5344CB8AC3E}">
        <p14:creationId xmlns:p14="http://schemas.microsoft.com/office/powerpoint/2010/main" val="2740164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smtClean="0"/>
              <a:t>Titelstijl van model bewerken</a:t>
            </a:r>
            <a:endParaRPr lang="nl-NL"/>
          </a:p>
        </p:txBody>
      </p:sp>
      <p:sp>
        <p:nvSpPr>
          <p:cNvPr id="3" name="Tijdelijke aanduiding voor verticale tekst 2"/>
          <p:cNvSpPr>
            <a:spLocks noGrp="1"/>
          </p:cNvSpPr>
          <p:nvPr>
            <p:ph type="body" orient="vert" idx="1"/>
          </p:nvPr>
        </p:nvSpPr>
        <p:spPr/>
        <p:txBody>
          <a:bodyPr vert="eaVert"/>
          <a:lstStyle/>
          <a:p>
            <a:pPr lvl="0"/>
            <a:r>
              <a:rPr lang="en-US" smtClean="0"/>
              <a:t>Klik om de tekststijl van het model te bewerken</a:t>
            </a:r>
          </a:p>
          <a:p>
            <a:pPr lvl="1"/>
            <a:r>
              <a:rPr lang="en-US" smtClean="0"/>
              <a:t>Tweede niveau</a:t>
            </a:r>
          </a:p>
          <a:p>
            <a:pPr lvl="2"/>
            <a:r>
              <a:rPr lang="en-US" smtClean="0"/>
              <a:t>Derde niveau</a:t>
            </a:r>
          </a:p>
          <a:p>
            <a:pPr lvl="3"/>
            <a:r>
              <a:rPr lang="en-US" smtClean="0"/>
              <a:t>Vierde niveau</a:t>
            </a:r>
          </a:p>
          <a:p>
            <a:pPr lvl="4"/>
            <a:r>
              <a:rPr lang="en-US" smtClean="0"/>
              <a:t>Vijfde niveau</a:t>
            </a:r>
            <a:endParaRPr lang="nl-NL"/>
          </a:p>
        </p:txBody>
      </p:sp>
      <p:sp>
        <p:nvSpPr>
          <p:cNvPr id="4" name="Tijdelijke aanduiding voor datum 3"/>
          <p:cNvSpPr>
            <a:spLocks noGrp="1"/>
          </p:cNvSpPr>
          <p:nvPr>
            <p:ph type="dt" sz="half" idx="10"/>
          </p:nvPr>
        </p:nvSpPr>
        <p:spPr/>
        <p:txBody>
          <a:bodyPr/>
          <a:lstStyle/>
          <a:p>
            <a:fld id="{3E868A08-7DA5-D34F-A236-2BE7B455C444}" type="datetimeFigureOut">
              <a:rPr lang="nl-NL" smtClean="0"/>
              <a:t>30-04-15eek</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5105DB92-8C7B-9C4F-BE29-4845C1B351B5}" type="slidenum">
              <a:rPr lang="nl-NL" smtClean="0"/>
              <a:t>‹nr.›</a:t>
            </a:fld>
            <a:endParaRPr lang="nl-NL"/>
          </a:p>
        </p:txBody>
      </p:sp>
    </p:spTree>
    <p:extLst>
      <p:ext uri="{BB962C8B-B14F-4D97-AF65-F5344CB8AC3E}">
        <p14:creationId xmlns:p14="http://schemas.microsoft.com/office/powerpoint/2010/main" val="6065600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74638"/>
            <a:ext cx="2057400" cy="5851525"/>
          </a:xfrm>
        </p:spPr>
        <p:txBody>
          <a:bodyPr vert="eaVert"/>
          <a:lstStyle/>
          <a:p>
            <a:r>
              <a:rPr lang="en-US" smtClean="0"/>
              <a:t>Titelstijl van model bewerken</a:t>
            </a:r>
            <a:endParaRPr lang="nl-NL"/>
          </a:p>
        </p:txBody>
      </p:sp>
      <p:sp>
        <p:nvSpPr>
          <p:cNvPr id="3" name="Tijdelijke aanduiding voor verticale tekst 2"/>
          <p:cNvSpPr>
            <a:spLocks noGrp="1"/>
          </p:cNvSpPr>
          <p:nvPr>
            <p:ph type="body" orient="vert" idx="1"/>
          </p:nvPr>
        </p:nvSpPr>
        <p:spPr>
          <a:xfrm>
            <a:off x="457200" y="274638"/>
            <a:ext cx="6019800" cy="5851525"/>
          </a:xfrm>
        </p:spPr>
        <p:txBody>
          <a:bodyPr vert="eaVert"/>
          <a:lstStyle/>
          <a:p>
            <a:pPr lvl="0"/>
            <a:r>
              <a:rPr lang="en-US" smtClean="0"/>
              <a:t>Klik om de tekststijl van het model te bewerken</a:t>
            </a:r>
          </a:p>
          <a:p>
            <a:pPr lvl="1"/>
            <a:r>
              <a:rPr lang="en-US" smtClean="0"/>
              <a:t>Tweede niveau</a:t>
            </a:r>
          </a:p>
          <a:p>
            <a:pPr lvl="2"/>
            <a:r>
              <a:rPr lang="en-US" smtClean="0"/>
              <a:t>Derde niveau</a:t>
            </a:r>
          </a:p>
          <a:p>
            <a:pPr lvl="3"/>
            <a:r>
              <a:rPr lang="en-US" smtClean="0"/>
              <a:t>Vierde niveau</a:t>
            </a:r>
          </a:p>
          <a:p>
            <a:pPr lvl="4"/>
            <a:r>
              <a:rPr lang="en-US" smtClean="0"/>
              <a:t>Vijfde niveau</a:t>
            </a:r>
            <a:endParaRPr lang="nl-NL"/>
          </a:p>
        </p:txBody>
      </p:sp>
      <p:sp>
        <p:nvSpPr>
          <p:cNvPr id="4" name="Tijdelijke aanduiding voor datum 3"/>
          <p:cNvSpPr>
            <a:spLocks noGrp="1"/>
          </p:cNvSpPr>
          <p:nvPr>
            <p:ph type="dt" sz="half" idx="10"/>
          </p:nvPr>
        </p:nvSpPr>
        <p:spPr/>
        <p:txBody>
          <a:bodyPr/>
          <a:lstStyle/>
          <a:p>
            <a:fld id="{3E868A08-7DA5-D34F-A236-2BE7B455C444}" type="datetimeFigureOut">
              <a:rPr lang="nl-NL" smtClean="0"/>
              <a:t>30-04-15eek</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5105DB92-8C7B-9C4F-BE29-4845C1B351B5}" type="slidenum">
              <a:rPr lang="nl-NL" smtClean="0"/>
              <a:t>‹nr.›</a:t>
            </a:fld>
            <a:endParaRPr lang="nl-NL"/>
          </a:p>
        </p:txBody>
      </p:sp>
    </p:spTree>
    <p:extLst>
      <p:ext uri="{BB962C8B-B14F-4D97-AF65-F5344CB8AC3E}">
        <p14:creationId xmlns:p14="http://schemas.microsoft.com/office/powerpoint/2010/main" val="10087733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smtClean="0"/>
              <a:t>Titelstijl van model bewerken</a:t>
            </a:r>
            <a:endParaRPr lang="nl-NL"/>
          </a:p>
        </p:txBody>
      </p:sp>
      <p:sp>
        <p:nvSpPr>
          <p:cNvPr id="3" name="Tijdelijke aanduiding voor inhoud 2"/>
          <p:cNvSpPr>
            <a:spLocks noGrp="1"/>
          </p:cNvSpPr>
          <p:nvPr>
            <p:ph idx="1"/>
          </p:nvPr>
        </p:nvSpPr>
        <p:spPr/>
        <p:txBody>
          <a:bodyPr/>
          <a:lstStyle/>
          <a:p>
            <a:pPr lvl="0"/>
            <a:r>
              <a:rPr lang="en-US" smtClean="0"/>
              <a:t>Klik om de tekststijl van het model te bewerken</a:t>
            </a:r>
          </a:p>
          <a:p>
            <a:pPr lvl="1"/>
            <a:r>
              <a:rPr lang="en-US" smtClean="0"/>
              <a:t>Tweede niveau</a:t>
            </a:r>
          </a:p>
          <a:p>
            <a:pPr lvl="2"/>
            <a:r>
              <a:rPr lang="en-US" smtClean="0"/>
              <a:t>Derde niveau</a:t>
            </a:r>
          </a:p>
          <a:p>
            <a:pPr lvl="3"/>
            <a:r>
              <a:rPr lang="en-US" smtClean="0"/>
              <a:t>Vierde niveau</a:t>
            </a:r>
          </a:p>
          <a:p>
            <a:pPr lvl="4"/>
            <a:r>
              <a:rPr lang="en-US" smtClean="0"/>
              <a:t>Vijfde niveau</a:t>
            </a:r>
            <a:endParaRPr lang="nl-NL"/>
          </a:p>
        </p:txBody>
      </p:sp>
      <p:sp>
        <p:nvSpPr>
          <p:cNvPr id="4" name="Tijdelijke aanduiding voor datum 3"/>
          <p:cNvSpPr>
            <a:spLocks noGrp="1"/>
          </p:cNvSpPr>
          <p:nvPr>
            <p:ph type="dt" sz="half" idx="10"/>
          </p:nvPr>
        </p:nvSpPr>
        <p:spPr/>
        <p:txBody>
          <a:bodyPr/>
          <a:lstStyle/>
          <a:p>
            <a:fld id="{3E868A08-7DA5-D34F-A236-2BE7B455C444}" type="datetimeFigureOut">
              <a:rPr lang="nl-NL" smtClean="0"/>
              <a:t>30-04-15eek</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5105DB92-8C7B-9C4F-BE29-4845C1B351B5}" type="slidenum">
              <a:rPr lang="nl-NL" smtClean="0"/>
              <a:t>‹nr.›</a:t>
            </a:fld>
            <a:endParaRPr lang="nl-NL"/>
          </a:p>
        </p:txBody>
      </p:sp>
    </p:spTree>
    <p:extLst>
      <p:ext uri="{BB962C8B-B14F-4D97-AF65-F5344CB8AC3E}">
        <p14:creationId xmlns:p14="http://schemas.microsoft.com/office/powerpoint/2010/main" val="27730853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en-US" smtClean="0"/>
              <a:t>Titelstijl van model bewerken</a:t>
            </a:r>
            <a:endParaRPr lang="nl-NL"/>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Klik om de tekststijl van het model te bewerken</a:t>
            </a:r>
          </a:p>
        </p:txBody>
      </p:sp>
      <p:sp>
        <p:nvSpPr>
          <p:cNvPr id="4" name="Tijdelijke aanduiding voor datum 3"/>
          <p:cNvSpPr>
            <a:spLocks noGrp="1"/>
          </p:cNvSpPr>
          <p:nvPr>
            <p:ph type="dt" sz="half" idx="10"/>
          </p:nvPr>
        </p:nvSpPr>
        <p:spPr/>
        <p:txBody>
          <a:bodyPr/>
          <a:lstStyle/>
          <a:p>
            <a:fld id="{3E868A08-7DA5-D34F-A236-2BE7B455C444}" type="datetimeFigureOut">
              <a:rPr lang="nl-NL" smtClean="0"/>
              <a:t>30-04-15eek</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5105DB92-8C7B-9C4F-BE29-4845C1B351B5}" type="slidenum">
              <a:rPr lang="nl-NL" smtClean="0"/>
              <a:t>‹nr.›</a:t>
            </a:fld>
            <a:endParaRPr lang="nl-NL"/>
          </a:p>
        </p:txBody>
      </p:sp>
    </p:spTree>
    <p:extLst>
      <p:ext uri="{BB962C8B-B14F-4D97-AF65-F5344CB8AC3E}">
        <p14:creationId xmlns:p14="http://schemas.microsoft.com/office/powerpoint/2010/main" val="15716302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ee objecte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smtClean="0"/>
              <a:t>Titelstijl van model bewerken</a:t>
            </a:r>
            <a:endParaRPr lang="nl-NL"/>
          </a:p>
        </p:txBody>
      </p:sp>
      <p:sp>
        <p:nvSpPr>
          <p:cNvPr id="3" name="Tijdelijke aanduiding voor inhou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Klik om de tekststijl van het model te bewerken</a:t>
            </a:r>
          </a:p>
          <a:p>
            <a:pPr lvl="1"/>
            <a:r>
              <a:rPr lang="en-US" smtClean="0"/>
              <a:t>Tweede niveau</a:t>
            </a:r>
          </a:p>
          <a:p>
            <a:pPr lvl="2"/>
            <a:r>
              <a:rPr lang="en-US" smtClean="0"/>
              <a:t>Derde niveau</a:t>
            </a:r>
          </a:p>
          <a:p>
            <a:pPr lvl="3"/>
            <a:r>
              <a:rPr lang="en-US" smtClean="0"/>
              <a:t>Vierde niveau</a:t>
            </a:r>
          </a:p>
          <a:p>
            <a:pPr lvl="4"/>
            <a:r>
              <a:rPr lang="en-US" smtClean="0"/>
              <a:t>Vijfde niveau</a:t>
            </a:r>
            <a:endParaRPr lang="nl-NL"/>
          </a:p>
        </p:txBody>
      </p:sp>
      <p:sp>
        <p:nvSpPr>
          <p:cNvPr id="4" name="Tijdelijke aanduiding voor inhou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Klik om de tekststijl van het model te bewerken</a:t>
            </a:r>
          </a:p>
          <a:p>
            <a:pPr lvl="1"/>
            <a:r>
              <a:rPr lang="en-US" smtClean="0"/>
              <a:t>Tweede niveau</a:t>
            </a:r>
          </a:p>
          <a:p>
            <a:pPr lvl="2"/>
            <a:r>
              <a:rPr lang="en-US" smtClean="0"/>
              <a:t>Derde niveau</a:t>
            </a:r>
          </a:p>
          <a:p>
            <a:pPr lvl="3"/>
            <a:r>
              <a:rPr lang="en-US" smtClean="0"/>
              <a:t>Vierde niveau</a:t>
            </a:r>
          </a:p>
          <a:p>
            <a:pPr lvl="4"/>
            <a:r>
              <a:rPr lang="en-US" smtClean="0"/>
              <a:t>Vijfde niveau</a:t>
            </a:r>
            <a:endParaRPr lang="nl-NL"/>
          </a:p>
        </p:txBody>
      </p:sp>
      <p:sp>
        <p:nvSpPr>
          <p:cNvPr id="5" name="Tijdelijke aanduiding voor datum 4"/>
          <p:cNvSpPr>
            <a:spLocks noGrp="1"/>
          </p:cNvSpPr>
          <p:nvPr>
            <p:ph type="dt" sz="half" idx="10"/>
          </p:nvPr>
        </p:nvSpPr>
        <p:spPr/>
        <p:txBody>
          <a:bodyPr/>
          <a:lstStyle/>
          <a:p>
            <a:fld id="{3E868A08-7DA5-D34F-A236-2BE7B455C444}" type="datetimeFigureOut">
              <a:rPr lang="nl-NL" smtClean="0"/>
              <a:t>30-04-15eek</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5105DB92-8C7B-9C4F-BE29-4845C1B351B5}" type="slidenum">
              <a:rPr lang="nl-NL" smtClean="0"/>
              <a:t>‹nr.›</a:t>
            </a:fld>
            <a:endParaRPr lang="nl-NL"/>
          </a:p>
        </p:txBody>
      </p:sp>
    </p:spTree>
    <p:extLst>
      <p:ext uri="{BB962C8B-B14F-4D97-AF65-F5344CB8AC3E}">
        <p14:creationId xmlns:p14="http://schemas.microsoft.com/office/powerpoint/2010/main" val="38815525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en-US" smtClean="0"/>
              <a:t>Titelstijl van model bewerken</a:t>
            </a:r>
            <a:endParaRPr lang="nl-NL"/>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Klik om de tekststijl van het model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Klik om de tekststijl van het model te bewerken</a:t>
            </a:r>
          </a:p>
          <a:p>
            <a:pPr lvl="1"/>
            <a:r>
              <a:rPr lang="en-US" smtClean="0"/>
              <a:t>Tweede niveau</a:t>
            </a:r>
          </a:p>
          <a:p>
            <a:pPr lvl="2"/>
            <a:r>
              <a:rPr lang="en-US" smtClean="0"/>
              <a:t>Derde niveau</a:t>
            </a:r>
          </a:p>
          <a:p>
            <a:pPr lvl="3"/>
            <a:r>
              <a:rPr lang="en-US" smtClean="0"/>
              <a:t>Vierde niveau</a:t>
            </a:r>
          </a:p>
          <a:p>
            <a:pPr lvl="4"/>
            <a:r>
              <a:rPr lang="en-US" smtClean="0"/>
              <a:t>Vijfde niveau</a:t>
            </a:r>
            <a:endParaRPr lang="nl-NL"/>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Klik om de tekststijl van het model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Klik om de tekststijl van het model te bewerken</a:t>
            </a:r>
          </a:p>
          <a:p>
            <a:pPr lvl="1"/>
            <a:r>
              <a:rPr lang="en-US" smtClean="0"/>
              <a:t>Tweede niveau</a:t>
            </a:r>
          </a:p>
          <a:p>
            <a:pPr lvl="2"/>
            <a:r>
              <a:rPr lang="en-US" smtClean="0"/>
              <a:t>Derde niveau</a:t>
            </a:r>
          </a:p>
          <a:p>
            <a:pPr lvl="3"/>
            <a:r>
              <a:rPr lang="en-US" smtClean="0"/>
              <a:t>Vierde niveau</a:t>
            </a:r>
          </a:p>
          <a:p>
            <a:pPr lvl="4"/>
            <a:r>
              <a:rPr lang="en-US" smtClean="0"/>
              <a:t>Vijfde niveau</a:t>
            </a:r>
            <a:endParaRPr lang="nl-NL"/>
          </a:p>
        </p:txBody>
      </p:sp>
      <p:sp>
        <p:nvSpPr>
          <p:cNvPr id="7" name="Tijdelijke aanduiding voor datum 6"/>
          <p:cNvSpPr>
            <a:spLocks noGrp="1"/>
          </p:cNvSpPr>
          <p:nvPr>
            <p:ph type="dt" sz="half" idx="10"/>
          </p:nvPr>
        </p:nvSpPr>
        <p:spPr/>
        <p:txBody>
          <a:bodyPr/>
          <a:lstStyle/>
          <a:p>
            <a:fld id="{3E868A08-7DA5-D34F-A236-2BE7B455C444}" type="datetimeFigureOut">
              <a:rPr lang="nl-NL" smtClean="0"/>
              <a:t>30-04-15eek</a:t>
            </a:fld>
            <a:endParaRPr lang="nl-NL"/>
          </a:p>
        </p:txBody>
      </p:sp>
      <p:sp>
        <p:nvSpPr>
          <p:cNvPr id="8" name="Tijdelijke aanduiding voor voettekst 7"/>
          <p:cNvSpPr>
            <a:spLocks noGrp="1"/>
          </p:cNvSpPr>
          <p:nvPr>
            <p:ph type="ftr" sz="quarter" idx="11"/>
          </p:nvPr>
        </p:nvSpPr>
        <p:spPr/>
        <p:txBody>
          <a:bodyPr/>
          <a:lstStyle/>
          <a:p>
            <a:endParaRPr lang="nl-NL"/>
          </a:p>
        </p:txBody>
      </p:sp>
      <p:sp>
        <p:nvSpPr>
          <p:cNvPr id="9" name="Tijdelijke aanduiding voor dianummer 8"/>
          <p:cNvSpPr>
            <a:spLocks noGrp="1"/>
          </p:cNvSpPr>
          <p:nvPr>
            <p:ph type="sldNum" sz="quarter" idx="12"/>
          </p:nvPr>
        </p:nvSpPr>
        <p:spPr/>
        <p:txBody>
          <a:bodyPr/>
          <a:lstStyle/>
          <a:p>
            <a:fld id="{5105DB92-8C7B-9C4F-BE29-4845C1B351B5}" type="slidenum">
              <a:rPr lang="nl-NL" smtClean="0"/>
              <a:t>‹nr.›</a:t>
            </a:fld>
            <a:endParaRPr lang="nl-NL"/>
          </a:p>
        </p:txBody>
      </p:sp>
    </p:spTree>
    <p:extLst>
      <p:ext uri="{BB962C8B-B14F-4D97-AF65-F5344CB8AC3E}">
        <p14:creationId xmlns:p14="http://schemas.microsoft.com/office/powerpoint/2010/main" val="24171657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smtClean="0"/>
              <a:t>Titelstijl van model bewerken</a:t>
            </a:r>
            <a:endParaRPr lang="nl-NL"/>
          </a:p>
        </p:txBody>
      </p:sp>
      <p:sp>
        <p:nvSpPr>
          <p:cNvPr id="3" name="Tijdelijke aanduiding voor datum 2"/>
          <p:cNvSpPr>
            <a:spLocks noGrp="1"/>
          </p:cNvSpPr>
          <p:nvPr>
            <p:ph type="dt" sz="half" idx="10"/>
          </p:nvPr>
        </p:nvSpPr>
        <p:spPr/>
        <p:txBody>
          <a:bodyPr/>
          <a:lstStyle/>
          <a:p>
            <a:fld id="{3E868A08-7DA5-D34F-A236-2BE7B455C444}" type="datetimeFigureOut">
              <a:rPr lang="nl-NL" smtClean="0"/>
              <a:t>30-04-15eek</a:t>
            </a:fld>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5105DB92-8C7B-9C4F-BE29-4845C1B351B5}" type="slidenum">
              <a:rPr lang="nl-NL" smtClean="0"/>
              <a:t>‹nr.›</a:t>
            </a:fld>
            <a:endParaRPr lang="nl-NL"/>
          </a:p>
        </p:txBody>
      </p:sp>
    </p:spTree>
    <p:extLst>
      <p:ext uri="{BB962C8B-B14F-4D97-AF65-F5344CB8AC3E}">
        <p14:creationId xmlns:p14="http://schemas.microsoft.com/office/powerpoint/2010/main" val="29022467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3E868A08-7DA5-D34F-A236-2BE7B455C444}" type="datetimeFigureOut">
              <a:rPr lang="nl-NL" smtClean="0"/>
              <a:t>30-04-15eek</a:t>
            </a:fld>
            <a:endParaRPr lang="nl-NL"/>
          </a:p>
        </p:txBody>
      </p:sp>
      <p:sp>
        <p:nvSpPr>
          <p:cNvPr id="3" name="Tijdelijke aanduiding voor voettekst 2"/>
          <p:cNvSpPr>
            <a:spLocks noGrp="1"/>
          </p:cNvSpPr>
          <p:nvPr>
            <p:ph type="ftr" sz="quarter" idx="11"/>
          </p:nvPr>
        </p:nvSpPr>
        <p:spPr/>
        <p:txBody>
          <a:bodyPr/>
          <a:lstStyle/>
          <a:p>
            <a:endParaRPr lang="nl-NL"/>
          </a:p>
        </p:txBody>
      </p:sp>
      <p:sp>
        <p:nvSpPr>
          <p:cNvPr id="4" name="Tijdelijke aanduiding voor dianummer 3"/>
          <p:cNvSpPr>
            <a:spLocks noGrp="1"/>
          </p:cNvSpPr>
          <p:nvPr>
            <p:ph type="sldNum" sz="quarter" idx="12"/>
          </p:nvPr>
        </p:nvSpPr>
        <p:spPr/>
        <p:txBody>
          <a:bodyPr/>
          <a:lstStyle/>
          <a:p>
            <a:fld id="{5105DB92-8C7B-9C4F-BE29-4845C1B351B5}" type="slidenum">
              <a:rPr lang="nl-NL" smtClean="0"/>
              <a:t>‹nr.›</a:t>
            </a:fld>
            <a:endParaRPr lang="nl-NL"/>
          </a:p>
        </p:txBody>
      </p:sp>
    </p:spTree>
    <p:extLst>
      <p:ext uri="{BB962C8B-B14F-4D97-AF65-F5344CB8AC3E}">
        <p14:creationId xmlns:p14="http://schemas.microsoft.com/office/powerpoint/2010/main" val="31526577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en-US" smtClean="0"/>
              <a:t>Titelstijl van model bewerken</a:t>
            </a:r>
            <a:endParaRPr lang="nl-NL"/>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Klik om de tekststijl van het model te bewerken</a:t>
            </a:r>
          </a:p>
          <a:p>
            <a:pPr lvl="1"/>
            <a:r>
              <a:rPr lang="en-US" smtClean="0"/>
              <a:t>Tweede niveau</a:t>
            </a:r>
          </a:p>
          <a:p>
            <a:pPr lvl="2"/>
            <a:r>
              <a:rPr lang="en-US" smtClean="0"/>
              <a:t>Derde niveau</a:t>
            </a:r>
          </a:p>
          <a:p>
            <a:pPr lvl="3"/>
            <a:r>
              <a:rPr lang="en-US" smtClean="0"/>
              <a:t>Vierde niveau</a:t>
            </a:r>
          </a:p>
          <a:p>
            <a:pPr lvl="4"/>
            <a:r>
              <a:rPr lang="en-US" smtClean="0"/>
              <a:t>Vijfde niveau</a:t>
            </a:r>
            <a:endParaRPr lang="nl-NL"/>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Klik om de tekststijl van het model te bewerken</a:t>
            </a:r>
          </a:p>
        </p:txBody>
      </p:sp>
      <p:sp>
        <p:nvSpPr>
          <p:cNvPr id="5" name="Tijdelijke aanduiding voor datum 4"/>
          <p:cNvSpPr>
            <a:spLocks noGrp="1"/>
          </p:cNvSpPr>
          <p:nvPr>
            <p:ph type="dt" sz="half" idx="10"/>
          </p:nvPr>
        </p:nvSpPr>
        <p:spPr/>
        <p:txBody>
          <a:bodyPr/>
          <a:lstStyle/>
          <a:p>
            <a:fld id="{3E868A08-7DA5-D34F-A236-2BE7B455C444}" type="datetimeFigureOut">
              <a:rPr lang="nl-NL" smtClean="0"/>
              <a:t>30-04-15eek</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5105DB92-8C7B-9C4F-BE29-4845C1B351B5}" type="slidenum">
              <a:rPr lang="nl-NL" smtClean="0"/>
              <a:t>‹nr.›</a:t>
            </a:fld>
            <a:endParaRPr lang="nl-NL"/>
          </a:p>
        </p:txBody>
      </p:sp>
    </p:spTree>
    <p:extLst>
      <p:ext uri="{BB962C8B-B14F-4D97-AF65-F5344CB8AC3E}">
        <p14:creationId xmlns:p14="http://schemas.microsoft.com/office/powerpoint/2010/main" val="41697887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en-US" smtClean="0"/>
              <a:t>Titelstijl van model bewerken</a:t>
            </a:r>
            <a:endParaRPr lang="nl-NL"/>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Klik om de tekststijl van het model te bewerken</a:t>
            </a:r>
          </a:p>
        </p:txBody>
      </p:sp>
      <p:sp>
        <p:nvSpPr>
          <p:cNvPr id="5" name="Tijdelijke aanduiding voor datum 4"/>
          <p:cNvSpPr>
            <a:spLocks noGrp="1"/>
          </p:cNvSpPr>
          <p:nvPr>
            <p:ph type="dt" sz="half" idx="10"/>
          </p:nvPr>
        </p:nvSpPr>
        <p:spPr/>
        <p:txBody>
          <a:bodyPr/>
          <a:lstStyle/>
          <a:p>
            <a:fld id="{3E868A08-7DA5-D34F-A236-2BE7B455C444}" type="datetimeFigureOut">
              <a:rPr lang="nl-NL" smtClean="0"/>
              <a:t>30-04-15eek</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5105DB92-8C7B-9C4F-BE29-4845C1B351B5}" type="slidenum">
              <a:rPr lang="nl-NL" smtClean="0"/>
              <a:t>‹nr.›</a:t>
            </a:fld>
            <a:endParaRPr lang="nl-NL"/>
          </a:p>
        </p:txBody>
      </p:sp>
    </p:spTree>
    <p:extLst>
      <p:ext uri="{BB962C8B-B14F-4D97-AF65-F5344CB8AC3E}">
        <p14:creationId xmlns:p14="http://schemas.microsoft.com/office/powerpoint/2010/main" val="112773844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Titelstijl van model bewerken</a:t>
            </a:r>
            <a:endParaRPr lang="nl-NL"/>
          </a:p>
        </p:txBody>
      </p:sp>
      <p:sp>
        <p:nvSpPr>
          <p:cNvPr id="3" name="Tijdelijke aanduiding voor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Klik om de tekststijl van het model te bewerken</a:t>
            </a:r>
          </a:p>
          <a:p>
            <a:pPr lvl="1"/>
            <a:r>
              <a:rPr lang="en-US" smtClean="0"/>
              <a:t>Tweede niveau</a:t>
            </a:r>
          </a:p>
          <a:p>
            <a:pPr lvl="2"/>
            <a:r>
              <a:rPr lang="en-US" smtClean="0"/>
              <a:t>Derde niveau</a:t>
            </a:r>
          </a:p>
          <a:p>
            <a:pPr lvl="3"/>
            <a:r>
              <a:rPr lang="en-US" smtClean="0"/>
              <a:t>Vierde niveau</a:t>
            </a:r>
          </a:p>
          <a:p>
            <a:pPr lvl="4"/>
            <a:r>
              <a:rPr lang="en-US" smtClean="0"/>
              <a:t>Vijfde niveau</a:t>
            </a:r>
            <a:endParaRPr lang="nl-NL"/>
          </a:p>
        </p:txBody>
      </p:sp>
      <p:sp>
        <p:nvSpPr>
          <p:cNvPr id="4" name="Tijdelijke aanduiding voo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E868A08-7DA5-D34F-A236-2BE7B455C444}" type="datetimeFigureOut">
              <a:rPr lang="nl-NL" smtClean="0"/>
              <a:t>30-04-15eek</a:t>
            </a:fld>
            <a:endParaRPr lang="nl-NL"/>
          </a:p>
        </p:txBody>
      </p:sp>
      <p:sp>
        <p:nvSpPr>
          <p:cNvPr id="5" name="Tijdelijke aanduiding voor voettekst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05DB92-8C7B-9C4F-BE29-4845C1B351B5}" type="slidenum">
              <a:rPr lang="nl-NL" smtClean="0"/>
              <a:t>‹nr.›</a:t>
            </a:fld>
            <a:endParaRPr lang="nl-NL"/>
          </a:p>
        </p:txBody>
      </p:sp>
    </p:spTree>
    <p:extLst>
      <p:ext uri="{BB962C8B-B14F-4D97-AF65-F5344CB8AC3E}">
        <p14:creationId xmlns:p14="http://schemas.microsoft.com/office/powerpoint/2010/main" val="33158007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 Id="rId3" Type="http://schemas.openxmlformats.org/officeDocument/2006/relationships/image" Target="../media/image2.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tif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7.tif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8.ti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12.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jpeg"/><Relationship Id="rId3" Type="http://schemas.openxmlformats.org/officeDocument/2006/relationships/image" Target="../media/image20.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4" Type="http://schemas.openxmlformats.org/officeDocument/2006/relationships/image" Target="../media/image11.png"/><Relationship Id="rId5" Type="http://schemas.openxmlformats.org/officeDocument/2006/relationships/image" Target="../media/image12.jpg"/><Relationship Id="rId1" Type="http://schemas.openxmlformats.org/officeDocument/2006/relationships/slideLayout" Target="../slideLayouts/slideLayout7.xml"/><Relationship Id="rId2"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normAutofit fontScale="90000"/>
          </a:bodyPr>
          <a:lstStyle/>
          <a:p>
            <a:r>
              <a:rPr lang="nl-NL" dirty="0" err="1" smtClean="0"/>
              <a:t>Internationalisation</a:t>
            </a:r>
            <a:r>
              <a:rPr lang="nl-NL" dirty="0" smtClean="0"/>
              <a:t> at Home:</a:t>
            </a:r>
            <a:br>
              <a:rPr lang="nl-NL" dirty="0" smtClean="0"/>
            </a:br>
            <a:r>
              <a:rPr lang="nl-NL" dirty="0" err="1" smtClean="0"/>
              <a:t>Leading</a:t>
            </a:r>
            <a:r>
              <a:rPr lang="nl-NL" dirty="0" smtClean="0"/>
              <a:t> </a:t>
            </a:r>
            <a:r>
              <a:rPr lang="nl-NL" dirty="0" err="1" smtClean="0"/>
              <a:t>quality</a:t>
            </a:r>
            <a:r>
              <a:rPr lang="nl-NL" dirty="0" smtClean="0"/>
              <a:t> </a:t>
            </a:r>
            <a:r>
              <a:rPr lang="nl-NL" dirty="0" err="1" smtClean="0"/>
              <a:t>and</a:t>
            </a:r>
            <a:r>
              <a:rPr lang="nl-NL" dirty="0" smtClean="0"/>
              <a:t> managing </a:t>
            </a:r>
            <a:r>
              <a:rPr lang="nl-NL" dirty="0" err="1" smtClean="0"/>
              <a:t>implementation</a:t>
            </a:r>
            <a:endParaRPr lang="nl-NL" dirty="0"/>
          </a:p>
        </p:txBody>
      </p:sp>
      <p:sp>
        <p:nvSpPr>
          <p:cNvPr id="3" name="Subtitel 2"/>
          <p:cNvSpPr>
            <a:spLocks noGrp="1"/>
          </p:cNvSpPr>
          <p:nvPr>
            <p:ph type="subTitle" idx="1"/>
          </p:nvPr>
        </p:nvSpPr>
        <p:spPr/>
        <p:txBody>
          <a:bodyPr/>
          <a:lstStyle/>
          <a:p>
            <a:r>
              <a:rPr lang="nl-NL" dirty="0" smtClean="0"/>
              <a:t>Jos Beelen</a:t>
            </a:r>
          </a:p>
          <a:p>
            <a:r>
              <a:rPr lang="nl-NL" dirty="0" smtClean="0"/>
              <a:t>Pereira, 30 April 2015</a:t>
            </a:r>
            <a:endParaRPr lang="nl-NL" dirty="0"/>
          </a:p>
        </p:txBody>
      </p:sp>
      <p:pic>
        <p:nvPicPr>
          <p:cNvPr id="4" name="Afbeelding 3" descr="A4_logo_Internationaal_RGB.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15117" y="5791425"/>
            <a:ext cx="3114565" cy="1228499"/>
          </a:xfrm>
          <a:prstGeom prst="rect">
            <a:avLst/>
          </a:prstGeom>
        </p:spPr>
      </p:pic>
      <p:pic>
        <p:nvPicPr>
          <p:cNvPr id="5" name="Afbeelding 4"/>
          <p:cNvPicPr>
            <a:picLocks noChangeAspect="1"/>
          </p:cNvPicPr>
          <p:nvPr/>
        </p:nvPicPr>
        <p:blipFill>
          <a:blip r:embed="rId3"/>
          <a:stretch>
            <a:fillRect/>
          </a:stretch>
        </p:blipFill>
        <p:spPr>
          <a:xfrm>
            <a:off x="431799" y="6058126"/>
            <a:ext cx="2387601" cy="559002"/>
          </a:xfrm>
          <a:prstGeom prst="rect">
            <a:avLst/>
          </a:prstGeom>
        </p:spPr>
      </p:pic>
    </p:spTree>
    <p:extLst>
      <p:ext uri="{BB962C8B-B14F-4D97-AF65-F5344CB8AC3E}">
        <p14:creationId xmlns:p14="http://schemas.microsoft.com/office/powerpoint/2010/main" val="3853885089"/>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descr="REU-BOSNIA_.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301199" cy="6858000"/>
          </a:xfrm>
          <a:prstGeom prst="rect">
            <a:avLst/>
          </a:prstGeom>
        </p:spPr>
      </p:pic>
      <p:sp>
        <p:nvSpPr>
          <p:cNvPr id="5" name="Tekstvak 4"/>
          <p:cNvSpPr txBox="1"/>
          <p:nvPr/>
        </p:nvSpPr>
        <p:spPr>
          <a:xfrm>
            <a:off x="3928533" y="524933"/>
            <a:ext cx="4876800" cy="646331"/>
          </a:xfrm>
          <a:prstGeom prst="rect">
            <a:avLst/>
          </a:prstGeom>
          <a:noFill/>
        </p:spPr>
        <p:txBody>
          <a:bodyPr wrap="square" rtlCol="0">
            <a:spAutoFit/>
          </a:bodyPr>
          <a:lstStyle/>
          <a:p>
            <a:r>
              <a:rPr lang="nl-NL" sz="3600" dirty="0" err="1">
                <a:solidFill>
                  <a:srgbClr val="000090"/>
                </a:solidFill>
              </a:rPr>
              <a:t>c</a:t>
            </a:r>
            <a:r>
              <a:rPr lang="nl-NL" sz="3600" dirty="0" err="1" smtClean="0">
                <a:solidFill>
                  <a:srgbClr val="000090"/>
                </a:solidFill>
              </a:rPr>
              <a:t>onceptual</a:t>
            </a:r>
            <a:r>
              <a:rPr lang="nl-NL" sz="3600" dirty="0" smtClean="0">
                <a:solidFill>
                  <a:srgbClr val="000090"/>
                </a:solidFill>
              </a:rPr>
              <a:t> </a:t>
            </a:r>
            <a:r>
              <a:rPr lang="nl-NL" sz="3600" dirty="0" err="1" smtClean="0">
                <a:solidFill>
                  <a:srgbClr val="000090"/>
                </a:solidFill>
              </a:rPr>
              <a:t>fog</a:t>
            </a:r>
            <a:endParaRPr lang="nl-NL" sz="3600" dirty="0">
              <a:solidFill>
                <a:srgbClr val="000090"/>
              </a:solidFill>
            </a:endParaRPr>
          </a:p>
        </p:txBody>
      </p:sp>
    </p:spTree>
    <p:extLst>
      <p:ext uri="{BB962C8B-B14F-4D97-AF65-F5344CB8AC3E}">
        <p14:creationId xmlns:p14="http://schemas.microsoft.com/office/powerpoint/2010/main" val="923285603"/>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descr="pragmatis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Tekstvak 2"/>
          <p:cNvSpPr txBox="1"/>
          <p:nvPr/>
        </p:nvSpPr>
        <p:spPr>
          <a:xfrm>
            <a:off x="2675467" y="4741333"/>
            <a:ext cx="4233333" cy="646331"/>
          </a:xfrm>
          <a:prstGeom prst="rect">
            <a:avLst/>
          </a:prstGeom>
          <a:noFill/>
        </p:spPr>
        <p:txBody>
          <a:bodyPr wrap="square" rtlCol="0">
            <a:spAutoFit/>
          </a:bodyPr>
          <a:lstStyle/>
          <a:p>
            <a:r>
              <a:rPr lang="nl-NL" sz="3600" dirty="0" smtClean="0">
                <a:solidFill>
                  <a:srgbClr val="FF0000"/>
                </a:solidFill>
              </a:rPr>
              <a:t>EDUCATIONAL</a:t>
            </a:r>
            <a:endParaRPr lang="nl-NL" dirty="0"/>
          </a:p>
        </p:txBody>
      </p:sp>
    </p:spTree>
    <p:extLst>
      <p:ext uri="{BB962C8B-B14F-4D97-AF65-F5344CB8AC3E}">
        <p14:creationId xmlns:p14="http://schemas.microsoft.com/office/powerpoint/2010/main" val="3403705758"/>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solidFill>
                  <a:srgbClr val="000090"/>
                </a:solidFill>
              </a:rPr>
              <a:t>Meeting Cerberus</a:t>
            </a:r>
            <a:endParaRPr lang="nl-NL" dirty="0">
              <a:solidFill>
                <a:srgbClr val="000090"/>
              </a:solidFill>
            </a:endParaRPr>
          </a:p>
        </p:txBody>
      </p:sp>
      <p:pic>
        <p:nvPicPr>
          <p:cNvPr id="4" name="Tijdelijke aanduiding voor inhoud 3" descr="Cerberus3DMax.png"/>
          <p:cNvPicPr>
            <a:picLocks noGrp="1" noChangeAspect="1"/>
          </p:cNvPicPr>
          <p:nvPr>
            <p:ph idx="1"/>
          </p:nvPr>
        </p:nvPicPr>
        <p:blipFill>
          <a:blip r:embed="rId2">
            <a:extLst>
              <a:ext uri="{28A0092B-C50C-407E-A947-70E740481C1C}">
                <a14:useLocalDpi xmlns:a14="http://schemas.microsoft.com/office/drawing/2010/main" val="0"/>
              </a:ext>
            </a:extLst>
          </a:blip>
          <a:srcRect t="-3918" b="-3918"/>
          <a:stretch>
            <a:fillRect/>
          </a:stretch>
        </p:blipFill>
        <p:spPr/>
      </p:pic>
    </p:spTree>
    <p:extLst>
      <p:ext uri="{BB962C8B-B14F-4D97-AF65-F5344CB8AC3E}">
        <p14:creationId xmlns:p14="http://schemas.microsoft.com/office/powerpoint/2010/main" val="3879608552"/>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p:nvPr/>
        </p:nvPicPr>
        <p:blipFill>
          <a:blip r:embed="rId2">
            <a:extLst>
              <a:ext uri="{28A0092B-C50C-407E-A947-70E740481C1C}">
                <a14:useLocalDpi xmlns:a14="http://schemas.microsoft.com/office/drawing/2010/main" val="0"/>
              </a:ext>
            </a:extLst>
          </a:blip>
          <a:stretch>
            <a:fillRect/>
          </a:stretch>
        </p:blipFill>
        <p:spPr>
          <a:xfrm>
            <a:off x="0" y="0"/>
            <a:ext cx="9144000" cy="4777105"/>
          </a:xfrm>
          <a:prstGeom prst="rect">
            <a:avLst/>
          </a:prstGeom>
        </p:spPr>
      </p:pic>
    </p:spTree>
    <p:extLst>
      <p:ext uri="{BB962C8B-B14F-4D97-AF65-F5344CB8AC3E}">
        <p14:creationId xmlns:p14="http://schemas.microsoft.com/office/powerpoint/2010/main" val="14379730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err="1" smtClean="0"/>
              <a:t>IaH</a:t>
            </a:r>
            <a:r>
              <a:rPr lang="nl-NL" dirty="0" smtClean="0"/>
              <a:t> </a:t>
            </a:r>
            <a:r>
              <a:rPr lang="nl-NL" dirty="0" err="1" smtClean="0"/>
              <a:t>and</a:t>
            </a:r>
            <a:r>
              <a:rPr lang="nl-NL" dirty="0" smtClean="0"/>
              <a:t> employability</a:t>
            </a:r>
            <a:endParaRPr lang="nl-NL" dirty="0"/>
          </a:p>
        </p:txBody>
      </p:sp>
      <p:sp>
        <p:nvSpPr>
          <p:cNvPr id="3" name="Tijdelijke aanduiding voor inhoud 2"/>
          <p:cNvSpPr>
            <a:spLocks noGrp="1"/>
          </p:cNvSpPr>
          <p:nvPr>
            <p:ph idx="1"/>
          </p:nvPr>
        </p:nvSpPr>
        <p:spPr/>
        <p:txBody>
          <a:bodyPr>
            <a:normAutofit/>
          </a:bodyPr>
          <a:lstStyle/>
          <a:p>
            <a:pPr marL="0" indent="0">
              <a:buNone/>
            </a:pPr>
            <a:r>
              <a:rPr lang="en-GB" i="1" dirty="0"/>
              <a:t>… a more important challenge is to consider how internationalisation of the curriculum ‘at home’ might offer similar opportunities for the static majority of students, who do not take part in an international experience as part of their programme of study.</a:t>
            </a:r>
            <a:r>
              <a:rPr lang="en-GB" dirty="0"/>
              <a:t>   </a:t>
            </a:r>
            <a:endParaRPr lang="en-GB" dirty="0" smtClean="0"/>
          </a:p>
          <a:p>
            <a:pPr marL="0" indent="0">
              <a:buNone/>
            </a:pPr>
            <a:r>
              <a:rPr lang="en-GB" dirty="0" smtClean="0"/>
              <a:t>(Jones, 2013, p. 6</a:t>
            </a:r>
            <a:r>
              <a:rPr lang="en-GB" dirty="0"/>
              <a:t>)</a:t>
            </a:r>
            <a:r>
              <a:rPr lang="nl-NL" dirty="0"/>
              <a:t> </a:t>
            </a:r>
            <a:endParaRPr lang="nl-NL" dirty="0" smtClean="0"/>
          </a:p>
        </p:txBody>
      </p:sp>
    </p:spTree>
    <p:extLst>
      <p:ext uri="{BB962C8B-B14F-4D97-AF65-F5344CB8AC3E}">
        <p14:creationId xmlns:p14="http://schemas.microsoft.com/office/powerpoint/2010/main" val="2641100057"/>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811867" y="355600"/>
            <a:ext cx="3048000" cy="711200"/>
          </a:xfrm>
        </p:spPr>
        <p:txBody>
          <a:bodyPr>
            <a:normAutofit fontScale="90000"/>
          </a:bodyPr>
          <a:lstStyle/>
          <a:p>
            <a:r>
              <a:rPr lang="nl-NL" dirty="0" err="1" smtClean="0"/>
              <a:t>Institutional</a:t>
            </a:r>
            <a:endParaRPr lang="nl-NL" dirty="0"/>
          </a:p>
        </p:txBody>
      </p:sp>
      <p:pic>
        <p:nvPicPr>
          <p:cNvPr id="4" name="Tijdelijke aanduiding voor inhoud 3"/>
          <p:cNvPicPr>
            <a:picLocks noGrp="1" noChangeAspect="1"/>
          </p:cNvPicPr>
          <p:nvPr>
            <p:ph idx="1"/>
          </p:nvPr>
        </p:nvPicPr>
        <p:blipFill>
          <a:blip r:embed="rId2"/>
          <a:srcRect l="-9073" r="-9073"/>
          <a:stretch>
            <a:fillRect/>
          </a:stretch>
        </p:blipFill>
        <p:spPr>
          <a:xfrm>
            <a:off x="-36257" y="1388534"/>
            <a:ext cx="9111116" cy="4453466"/>
          </a:xfrm>
        </p:spPr>
      </p:pic>
      <p:sp>
        <p:nvSpPr>
          <p:cNvPr id="5" name="Tekstvak 4"/>
          <p:cNvSpPr txBox="1"/>
          <p:nvPr/>
        </p:nvSpPr>
        <p:spPr>
          <a:xfrm rot="5400000">
            <a:off x="7099300" y="4107431"/>
            <a:ext cx="3581400" cy="369332"/>
          </a:xfrm>
          <a:prstGeom prst="rect">
            <a:avLst/>
          </a:prstGeom>
          <a:noFill/>
        </p:spPr>
        <p:txBody>
          <a:bodyPr wrap="square" rtlCol="0">
            <a:spAutoFit/>
          </a:bodyPr>
          <a:lstStyle/>
          <a:p>
            <a:r>
              <a:rPr lang="nl-NL" dirty="0" smtClean="0"/>
              <a:t>Source</a:t>
            </a:r>
            <a:r>
              <a:rPr lang="nl-NL" i="1" dirty="0" smtClean="0"/>
              <a:t>: 4th Global Survey</a:t>
            </a:r>
            <a:r>
              <a:rPr lang="nl-NL" dirty="0" smtClean="0"/>
              <a:t>, 2014</a:t>
            </a:r>
            <a:endParaRPr lang="nl-NL" dirty="0"/>
          </a:p>
        </p:txBody>
      </p:sp>
    </p:spTree>
    <p:extLst>
      <p:ext uri="{BB962C8B-B14F-4D97-AF65-F5344CB8AC3E}">
        <p14:creationId xmlns:p14="http://schemas.microsoft.com/office/powerpoint/2010/main" val="4144103293"/>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descr="Lo discipline specific.tiff"/>
          <p:cNvPicPr>
            <a:picLocks noChangeAspect="1"/>
          </p:cNvPicPr>
          <p:nvPr/>
        </p:nvPicPr>
        <p:blipFill rotWithShape="1">
          <a:blip r:embed="rId2">
            <a:extLst>
              <a:ext uri="{28A0092B-C50C-407E-A947-70E740481C1C}">
                <a14:useLocalDpi xmlns:a14="http://schemas.microsoft.com/office/drawing/2010/main" val="0"/>
              </a:ext>
            </a:extLst>
          </a:blip>
          <a:srcRect l="864" r="864"/>
          <a:stretch/>
        </p:blipFill>
        <p:spPr>
          <a:xfrm>
            <a:off x="0" y="488594"/>
            <a:ext cx="9144000" cy="4017231"/>
          </a:xfrm>
          <a:prstGeom prst="rect">
            <a:avLst/>
          </a:prstGeom>
        </p:spPr>
      </p:pic>
      <p:sp>
        <p:nvSpPr>
          <p:cNvPr id="5" name="Tekstvak 4"/>
          <p:cNvSpPr txBox="1"/>
          <p:nvPr/>
        </p:nvSpPr>
        <p:spPr>
          <a:xfrm>
            <a:off x="5562600" y="6488668"/>
            <a:ext cx="3581400" cy="369332"/>
          </a:xfrm>
          <a:prstGeom prst="rect">
            <a:avLst/>
          </a:prstGeom>
          <a:noFill/>
        </p:spPr>
        <p:txBody>
          <a:bodyPr wrap="square" rtlCol="0">
            <a:spAutoFit/>
          </a:bodyPr>
          <a:lstStyle/>
          <a:p>
            <a:r>
              <a:rPr lang="nl-NL" dirty="0" smtClean="0"/>
              <a:t>Source</a:t>
            </a:r>
            <a:r>
              <a:rPr lang="nl-NL" i="1" dirty="0" smtClean="0"/>
              <a:t>: 4th Global Survey</a:t>
            </a:r>
            <a:r>
              <a:rPr lang="nl-NL" dirty="0" smtClean="0"/>
              <a:t>, 2014</a:t>
            </a:r>
            <a:endParaRPr lang="nl-NL" dirty="0"/>
          </a:p>
        </p:txBody>
      </p:sp>
    </p:spTree>
    <p:extLst>
      <p:ext uri="{BB962C8B-B14F-4D97-AF65-F5344CB8AC3E}">
        <p14:creationId xmlns:p14="http://schemas.microsoft.com/office/powerpoint/2010/main" val="41826444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descr="Scaffolding-Quicklock.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61935" y="0"/>
            <a:ext cx="6858000" cy="6858000"/>
          </a:xfrm>
          <a:prstGeom prst="rect">
            <a:avLst/>
          </a:prstGeom>
        </p:spPr>
      </p:pic>
      <p:sp>
        <p:nvSpPr>
          <p:cNvPr id="2" name="Titel 1"/>
          <p:cNvSpPr>
            <a:spLocks noGrp="1"/>
          </p:cNvSpPr>
          <p:nvPr>
            <p:ph type="title"/>
          </p:nvPr>
        </p:nvSpPr>
        <p:spPr/>
        <p:txBody>
          <a:bodyPr/>
          <a:lstStyle/>
          <a:p>
            <a:pPr algn="l"/>
            <a:r>
              <a:rPr lang="nl-NL" dirty="0" smtClean="0"/>
              <a:t>Learning </a:t>
            </a:r>
            <a:r>
              <a:rPr lang="nl-NL" dirty="0" err="1" smtClean="0"/>
              <a:t>outcomes</a:t>
            </a:r>
            <a:endParaRPr lang="nl-NL" dirty="0"/>
          </a:p>
        </p:txBody>
      </p:sp>
      <p:sp>
        <p:nvSpPr>
          <p:cNvPr id="3" name="Tijdelijke aanduiding voor inhoud 2"/>
          <p:cNvSpPr>
            <a:spLocks noGrp="1"/>
          </p:cNvSpPr>
          <p:nvPr>
            <p:ph idx="1"/>
          </p:nvPr>
        </p:nvSpPr>
        <p:spPr>
          <a:xfrm>
            <a:off x="457200" y="1600200"/>
            <a:ext cx="5638800" cy="4525963"/>
          </a:xfrm>
        </p:spPr>
        <p:txBody>
          <a:bodyPr>
            <a:normAutofit/>
          </a:bodyPr>
          <a:lstStyle/>
          <a:p>
            <a:r>
              <a:rPr lang="nl-NL" dirty="0" smtClean="0"/>
              <a:t>For </a:t>
            </a:r>
            <a:r>
              <a:rPr lang="nl-NL" dirty="0" err="1" smtClean="0"/>
              <a:t>every</a:t>
            </a:r>
            <a:r>
              <a:rPr lang="nl-NL" dirty="0" smtClean="0"/>
              <a:t> </a:t>
            </a:r>
            <a:r>
              <a:rPr lang="nl-NL" dirty="0" err="1" smtClean="0"/>
              <a:t>programme</a:t>
            </a:r>
            <a:r>
              <a:rPr lang="nl-NL" dirty="0" smtClean="0"/>
              <a:t> </a:t>
            </a:r>
            <a:r>
              <a:rPr lang="nl-NL" dirty="0" err="1" smtClean="0"/>
              <a:t>and</a:t>
            </a:r>
            <a:r>
              <a:rPr lang="nl-NL" dirty="0" smtClean="0"/>
              <a:t> module</a:t>
            </a:r>
          </a:p>
          <a:p>
            <a:r>
              <a:rPr lang="nl-NL" dirty="0" err="1" smtClean="0"/>
              <a:t>Starting</a:t>
            </a:r>
            <a:r>
              <a:rPr lang="nl-NL" dirty="0" smtClean="0"/>
              <a:t> point </a:t>
            </a:r>
            <a:r>
              <a:rPr lang="nl-NL" dirty="0" err="1" smtClean="0"/>
              <a:t>for</a:t>
            </a:r>
            <a:r>
              <a:rPr lang="nl-NL" dirty="0" smtClean="0"/>
              <a:t> </a:t>
            </a:r>
            <a:r>
              <a:rPr lang="nl-NL" dirty="0" err="1" smtClean="0"/>
              <a:t>learning</a:t>
            </a:r>
            <a:r>
              <a:rPr lang="nl-NL" dirty="0" smtClean="0"/>
              <a:t> </a:t>
            </a:r>
            <a:r>
              <a:rPr lang="nl-NL" dirty="0" err="1" smtClean="0"/>
              <a:t>and</a:t>
            </a:r>
            <a:r>
              <a:rPr lang="nl-NL" dirty="0" smtClean="0"/>
              <a:t> assessment</a:t>
            </a:r>
            <a:endParaRPr lang="nl-NL" dirty="0" smtClean="0">
              <a:solidFill>
                <a:srgbClr val="000000"/>
              </a:solidFill>
            </a:endParaRPr>
          </a:p>
          <a:p>
            <a:r>
              <a:rPr lang="nl-NL" dirty="0" err="1" smtClean="0"/>
              <a:t>Fed</a:t>
            </a:r>
            <a:r>
              <a:rPr lang="nl-NL" dirty="0" smtClean="0"/>
              <a:t> </a:t>
            </a:r>
            <a:r>
              <a:rPr lang="nl-NL" dirty="0" err="1" smtClean="0"/>
              <a:t>by</a:t>
            </a:r>
            <a:r>
              <a:rPr lang="nl-NL" dirty="0" smtClean="0"/>
              <a:t> </a:t>
            </a:r>
            <a:r>
              <a:rPr lang="nl-NL" dirty="0" err="1" smtClean="0"/>
              <a:t>vieuws</a:t>
            </a:r>
            <a:r>
              <a:rPr lang="nl-NL" dirty="0" smtClean="0"/>
              <a:t> </a:t>
            </a:r>
            <a:r>
              <a:rPr lang="nl-NL" dirty="0" err="1" smtClean="0"/>
              <a:t>from</a:t>
            </a:r>
            <a:r>
              <a:rPr lang="nl-NL" dirty="0" smtClean="0"/>
              <a:t> the WOW,</a:t>
            </a:r>
            <a:r>
              <a:rPr lang="nl-NL" dirty="0"/>
              <a:t> </a:t>
            </a:r>
            <a:r>
              <a:rPr lang="nl-NL" dirty="0" smtClean="0"/>
              <a:t>alumni, </a:t>
            </a:r>
            <a:r>
              <a:rPr lang="nl-NL" dirty="0" err="1" smtClean="0"/>
              <a:t>demographics</a:t>
            </a:r>
            <a:endParaRPr lang="nl-NL" dirty="0" smtClean="0"/>
          </a:p>
        </p:txBody>
      </p:sp>
    </p:spTree>
    <p:extLst>
      <p:ext uri="{BB962C8B-B14F-4D97-AF65-F5344CB8AC3E}">
        <p14:creationId xmlns:p14="http://schemas.microsoft.com/office/powerpoint/2010/main" val="2221671782"/>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descr="overview skills 2.tif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9317" y="11700"/>
            <a:ext cx="8530683" cy="6858000"/>
          </a:xfrm>
          <a:prstGeom prst="rect">
            <a:avLst/>
          </a:prstGeom>
        </p:spPr>
      </p:pic>
      <p:sp>
        <p:nvSpPr>
          <p:cNvPr id="5" name="Tekstvak 4"/>
          <p:cNvSpPr txBox="1"/>
          <p:nvPr/>
        </p:nvSpPr>
        <p:spPr>
          <a:xfrm>
            <a:off x="1765300" y="127000"/>
            <a:ext cx="4432300" cy="508000"/>
          </a:xfrm>
          <a:prstGeom prst="rect">
            <a:avLst/>
          </a:prstGeom>
          <a:noFill/>
        </p:spPr>
        <p:txBody>
          <a:bodyPr wrap="square" rtlCol="0">
            <a:spAutoFit/>
          </a:bodyPr>
          <a:lstStyle/>
          <a:p>
            <a:endParaRPr lang="nl-NL" dirty="0"/>
          </a:p>
        </p:txBody>
      </p:sp>
      <p:sp>
        <p:nvSpPr>
          <p:cNvPr id="6" name="Tekstvak 5"/>
          <p:cNvSpPr txBox="1"/>
          <p:nvPr/>
        </p:nvSpPr>
        <p:spPr>
          <a:xfrm>
            <a:off x="1917700" y="127000"/>
            <a:ext cx="660400" cy="369332"/>
          </a:xfrm>
          <a:prstGeom prst="rect">
            <a:avLst/>
          </a:prstGeom>
          <a:noFill/>
        </p:spPr>
        <p:txBody>
          <a:bodyPr wrap="square" rtlCol="0">
            <a:spAutoFit/>
          </a:bodyPr>
          <a:lstStyle/>
          <a:p>
            <a:endParaRPr lang="nl-NL" dirty="0"/>
          </a:p>
        </p:txBody>
      </p:sp>
      <p:sp>
        <p:nvSpPr>
          <p:cNvPr id="7" name="Tekstvak 6"/>
          <p:cNvSpPr txBox="1"/>
          <p:nvPr/>
        </p:nvSpPr>
        <p:spPr>
          <a:xfrm>
            <a:off x="2095500" y="127000"/>
            <a:ext cx="4445000" cy="508000"/>
          </a:xfrm>
          <a:prstGeom prst="rect">
            <a:avLst/>
          </a:prstGeom>
          <a:solidFill>
            <a:srgbClr val="FFFF00">
              <a:alpha val="0"/>
            </a:srgbClr>
          </a:solidFill>
        </p:spPr>
        <p:txBody>
          <a:bodyPr wrap="square" rtlCol="0">
            <a:spAutoFit/>
          </a:bodyPr>
          <a:lstStyle/>
          <a:p>
            <a:endParaRPr lang="nl-NL" dirty="0"/>
          </a:p>
        </p:txBody>
      </p:sp>
      <p:sp>
        <p:nvSpPr>
          <p:cNvPr id="10" name="Pijl links 9"/>
          <p:cNvSpPr/>
          <p:nvPr/>
        </p:nvSpPr>
        <p:spPr>
          <a:xfrm>
            <a:off x="627888" y="0"/>
            <a:ext cx="978408" cy="484632"/>
          </a:xfrm>
          <a:prstGeom prst="rightArrow">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p>
        </p:txBody>
      </p:sp>
      <p:sp>
        <p:nvSpPr>
          <p:cNvPr id="11" name="Pijl links 10"/>
          <p:cNvSpPr/>
          <p:nvPr/>
        </p:nvSpPr>
        <p:spPr>
          <a:xfrm>
            <a:off x="837692" y="3190415"/>
            <a:ext cx="978408" cy="484632"/>
          </a:xfrm>
          <a:prstGeom prst="rightArrow">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p>
        </p:txBody>
      </p:sp>
      <p:sp>
        <p:nvSpPr>
          <p:cNvPr id="12" name="Pijl links 11"/>
          <p:cNvSpPr/>
          <p:nvPr/>
        </p:nvSpPr>
        <p:spPr>
          <a:xfrm>
            <a:off x="1117092" y="6259068"/>
            <a:ext cx="978408" cy="484632"/>
          </a:xfrm>
          <a:prstGeom prst="rightArrow">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p>
        </p:txBody>
      </p:sp>
      <p:sp>
        <p:nvSpPr>
          <p:cNvPr id="9" name="Tekstvak 8"/>
          <p:cNvSpPr txBox="1"/>
          <p:nvPr/>
        </p:nvSpPr>
        <p:spPr>
          <a:xfrm rot="5400000">
            <a:off x="7099300" y="5038765"/>
            <a:ext cx="3581400" cy="369332"/>
          </a:xfrm>
          <a:prstGeom prst="rect">
            <a:avLst/>
          </a:prstGeom>
          <a:noFill/>
        </p:spPr>
        <p:txBody>
          <a:bodyPr wrap="square" rtlCol="0">
            <a:spAutoFit/>
          </a:bodyPr>
          <a:lstStyle/>
          <a:p>
            <a:r>
              <a:rPr lang="nl-NL" dirty="0" smtClean="0"/>
              <a:t>Source</a:t>
            </a:r>
            <a:r>
              <a:rPr lang="nl-NL" i="1" dirty="0" smtClean="0"/>
              <a:t>: 4th Global Survey</a:t>
            </a:r>
            <a:r>
              <a:rPr lang="nl-NL" dirty="0" smtClean="0"/>
              <a:t>, 2014</a:t>
            </a:r>
            <a:endParaRPr lang="nl-NL" dirty="0"/>
          </a:p>
        </p:txBody>
      </p:sp>
    </p:spTree>
    <p:extLst>
      <p:ext uri="{BB962C8B-B14F-4D97-AF65-F5344CB8AC3E}">
        <p14:creationId xmlns:p14="http://schemas.microsoft.com/office/powerpoint/2010/main" val="1288933969"/>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descr="2015_04_18_12_17_04.t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070" y="-304801"/>
            <a:ext cx="9765974" cy="7518401"/>
          </a:xfrm>
          <a:prstGeom prst="rect">
            <a:avLst/>
          </a:prstGeom>
        </p:spPr>
      </p:pic>
    </p:spTree>
    <p:extLst>
      <p:ext uri="{BB962C8B-B14F-4D97-AF65-F5344CB8AC3E}">
        <p14:creationId xmlns:p14="http://schemas.microsoft.com/office/powerpoint/2010/main" val="2052044008"/>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descr="remember-you-why2.jpg"/>
          <p:cNvPicPr>
            <a:picLocks noGrp="1" noChangeAspect="1"/>
          </p:cNvPicPr>
          <p:nvPr>
            <p:ph idx="1"/>
          </p:nvPr>
        </p:nvPicPr>
        <p:blipFill rotWithShape="1">
          <a:blip r:embed="rId2">
            <a:extLst>
              <a:ext uri="{28A0092B-C50C-407E-A947-70E740481C1C}">
                <a14:useLocalDpi xmlns:a14="http://schemas.microsoft.com/office/drawing/2010/main" val="0"/>
              </a:ext>
            </a:extLst>
          </a:blip>
          <a:srcRect l="-36370" r="-36370"/>
          <a:stretch/>
        </p:blipFill>
        <p:spPr>
          <a:xfrm>
            <a:off x="395536" y="260648"/>
            <a:ext cx="10619547" cy="6269828"/>
          </a:xfrm>
        </p:spPr>
      </p:pic>
    </p:spTree>
    <p:extLst>
      <p:ext uri="{BB962C8B-B14F-4D97-AF65-F5344CB8AC3E}">
        <p14:creationId xmlns:p14="http://schemas.microsoft.com/office/powerpoint/2010/main" val="1231940009"/>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Professional </a:t>
            </a:r>
            <a:r>
              <a:rPr lang="nl-NL" dirty="0" err="1" smtClean="0"/>
              <a:t>development</a:t>
            </a:r>
            <a:endParaRPr lang="nl-NL" dirty="0"/>
          </a:p>
        </p:txBody>
      </p:sp>
      <p:sp>
        <p:nvSpPr>
          <p:cNvPr id="3" name="Tijdelijke aanduiding voor inhoud 2"/>
          <p:cNvSpPr>
            <a:spLocks noGrp="1"/>
          </p:cNvSpPr>
          <p:nvPr>
            <p:ph idx="1"/>
          </p:nvPr>
        </p:nvSpPr>
        <p:spPr/>
        <p:txBody>
          <a:bodyPr>
            <a:normAutofit lnSpcReduction="10000"/>
          </a:bodyPr>
          <a:lstStyle/>
          <a:p>
            <a:pPr marL="0" indent="0">
              <a:spcBef>
                <a:spcPts val="0"/>
              </a:spcBef>
              <a:buNone/>
            </a:pPr>
            <a:r>
              <a:rPr lang="en-US" dirty="0" smtClean="0"/>
              <a:t>“ The </a:t>
            </a:r>
            <a:r>
              <a:rPr lang="en-US" dirty="0"/>
              <a:t>qualitative study additionally showed that the </a:t>
            </a:r>
            <a:r>
              <a:rPr lang="en-US" dirty="0" smtClean="0"/>
              <a:t>‘star’ </a:t>
            </a:r>
            <a:r>
              <a:rPr lang="en-US" dirty="0"/>
              <a:t>impact of Erasmus on academic staff lay in the strengthening of </a:t>
            </a:r>
            <a:r>
              <a:rPr lang="en-US" dirty="0" smtClean="0">
                <a:solidFill>
                  <a:srgbClr val="FF0000"/>
                </a:solidFill>
              </a:rPr>
              <a:t>‘</a:t>
            </a:r>
            <a:r>
              <a:rPr lang="en-US" dirty="0" err="1" smtClean="0">
                <a:solidFill>
                  <a:srgbClr val="FF0000"/>
                </a:solidFill>
              </a:rPr>
              <a:t>Internationalisation</a:t>
            </a:r>
            <a:r>
              <a:rPr lang="en-US" dirty="0" smtClean="0">
                <a:solidFill>
                  <a:srgbClr val="FF0000"/>
                </a:solidFill>
              </a:rPr>
              <a:t> </a:t>
            </a:r>
            <a:r>
              <a:rPr lang="en-US" dirty="0">
                <a:solidFill>
                  <a:srgbClr val="FF0000"/>
                </a:solidFill>
              </a:rPr>
              <a:t>at </a:t>
            </a:r>
            <a:r>
              <a:rPr lang="en-US" dirty="0" smtClean="0">
                <a:solidFill>
                  <a:srgbClr val="FF0000"/>
                </a:solidFill>
              </a:rPr>
              <a:t>home’</a:t>
            </a:r>
            <a:r>
              <a:rPr lang="en-US" dirty="0" smtClean="0"/>
              <a:t> </a:t>
            </a:r>
            <a:r>
              <a:rPr lang="en-US" dirty="0"/>
              <a:t>processes. </a:t>
            </a:r>
            <a:endParaRPr lang="nl-NL" dirty="0"/>
          </a:p>
          <a:p>
            <a:pPr marL="0" indent="0">
              <a:spcBef>
                <a:spcPts val="0"/>
              </a:spcBef>
              <a:buNone/>
            </a:pPr>
            <a:r>
              <a:rPr lang="en-GB" dirty="0" smtClean="0"/>
              <a:t>Teachers </a:t>
            </a:r>
            <a:r>
              <a:rPr lang="en-GB" dirty="0"/>
              <a:t>were </a:t>
            </a:r>
            <a:r>
              <a:rPr lang="en-GB" dirty="0">
                <a:solidFill>
                  <a:srgbClr val="FF0000"/>
                </a:solidFill>
              </a:rPr>
              <a:t>aware</a:t>
            </a:r>
            <a:r>
              <a:rPr lang="en-GB" dirty="0"/>
              <a:t> that all this information and acquisition of skills </a:t>
            </a:r>
            <a:r>
              <a:rPr lang="en-GB" dirty="0">
                <a:solidFill>
                  <a:srgbClr val="FF0000"/>
                </a:solidFill>
              </a:rPr>
              <a:t>would</a:t>
            </a:r>
            <a:r>
              <a:rPr lang="en-GB" dirty="0"/>
              <a:t> have an impact when they returned home, in that the Erasmus effect </a:t>
            </a:r>
            <a:r>
              <a:rPr lang="en-GB" dirty="0">
                <a:solidFill>
                  <a:srgbClr val="FF0000"/>
                </a:solidFill>
              </a:rPr>
              <a:t>would</a:t>
            </a:r>
            <a:r>
              <a:rPr lang="en-GB" dirty="0"/>
              <a:t> be extended to non-mobile </a:t>
            </a:r>
            <a:r>
              <a:rPr lang="en-GB" dirty="0" smtClean="0"/>
              <a:t>participants </a:t>
            </a:r>
          </a:p>
          <a:p>
            <a:pPr marL="0" indent="0">
              <a:spcBef>
                <a:spcPts val="0"/>
              </a:spcBef>
              <a:buNone/>
            </a:pPr>
            <a:r>
              <a:rPr lang="en-GB" dirty="0" smtClean="0"/>
              <a:t>(</a:t>
            </a:r>
            <a:r>
              <a:rPr lang="en-GB" i="1" dirty="0" smtClean="0"/>
              <a:t>Erasmus Impact Study</a:t>
            </a:r>
            <a:r>
              <a:rPr lang="en-GB" dirty="0" smtClean="0"/>
              <a:t>, 2014, p. 148).</a:t>
            </a:r>
            <a:endParaRPr lang="nl-NL" dirty="0"/>
          </a:p>
          <a:p>
            <a:endParaRPr lang="nl-NL" dirty="0"/>
          </a:p>
        </p:txBody>
      </p:sp>
    </p:spTree>
    <p:extLst>
      <p:ext uri="{BB962C8B-B14F-4D97-AF65-F5344CB8AC3E}">
        <p14:creationId xmlns:p14="http://schemas.microsoft.com/office/powerpoint/2010/main" val="2484534874"/>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Professional </a:t>
            </a:r>
            <a:r>
              <a:rPr lang="nl-NL" dirty="0" err="1" smtClean="0"/>
              <a:t>development</a:t>
            </a:r>
            <a:endParaRPr lang="nl-NL" dirty="0"/>
          </a:p>
        </p:txBody>
      </p:sp>
      <p:sp>
        <p:nvSpPr>
          <p:cNvPr id="3" name="Tijdelijke aanduiding voor inhoud 2"/>
          <p:cNvSpPr>
            <a:spLocks noGrp="1"/>
          </p:cNvSpPr>
          <p:nvPr>
            <p:ph idx="1"/>
          </p:nvPr>
        </p:nvSpPr>
        <p:spPr/>
        <p:txBody>
          <a:bodyPr>
            <a:normAutofit fontScale="92500" lnSpcReduction="10000"/>
          </a:bodyPr>
          <a:lstStyle/>
          <a:p>
            <a:r>
              <a:rPr lang="nl-NL" sz="2800" dirty="0" err="1" smtClean="0"/>
              <a:t>Often</a:t>
            </a:r>
            <a:r>
              <a:rPr lang="nl-NL" sz="2800" dirty="0" smtClean="0"/>
              <a:t> at </a:t>
            </a:r>
            <a:r>
              <a:rPr lang="nl-NL" sz="2800" dirty="0" err="1" smtClean="0"/>
              <a:t>central</a:t>
            </a:r>
            <a:r>
              <a:rPr lang="nl-NL" sz="2800" dirty="0" smtClean="0"/>
              <a:t> level, </a:t>
            </a:r>
            <a:r>
              <a:rPr lang="nl-NL" sz="2800" dirty="0" err="1" smtClean="0"/>
              <a:t>not</a:t>
            </a:r>
            <a:r>
              <a:rPr lang="nl-NL" sz="2800" dirty="0" smtClean="0"/>
              <a:t> </a:t>
            </a:r>
            <a:r>
              <a:rPr lang="nl-NL" sz="2800" dirty="0" err="1" smtClean="0"/>
              <a:t>where</a:t>
            </a:r>
            <a:r>
              <a:rPr lang="nl-NL" sz="2800" dirty="0" smtClean="0"/>
              <a:t> </a:t>
            </a:r>
            <a:r>
              <a:rPr lang="nl-NL" sz="2800" dirty="0" err="1" smtClean="0"/>
              <a:t>academics</a:t>
            </a:r>
            <a:r>
              <a:rPr lang="nl-NL" sz="2800" dirty="0" smtClean="0"/>
              <a:t> ‘live’</a:t>
            </a:r>
          </a:p>
          <a:p>
            <a:pPr marL="0" indent="0">
              <a:buNone/>
            </a:pPr>
            <a:endParaRPr lang="nl-NL" sz="2800" dirty="0" smtClean="0"/>
          </a:p>
          <a:p>
            <a:r>
              <a:rPr lang="nl-NL" sz="2800" dirty="0" smtClean="0"/>
              <a:t>Without </a:t>
            </a:r>
            <a:r>
              <a:rPr lang="nl-NL" sz="2800" dirty="0" err="1" smtClean="0"/>
              <a:t>structure</a:t>
            </a:r>
            <a:r>
              <a:rPr lang="nl-NL" sz="2800" dirty="0" smtClean="0"/>
              <a:t>, </a:t>
            </a:r>
            <a:r>
              <a:rPr lang="nl-NL" sz="2800" dirty="0" err="1" smtClean="0"/>
              <a:t>with</a:t>
            </a:r>
            <a:r>
              <a:rPr lang="nl-NL" sz="2800" dirty="0" smtClean="0"/>
              <a:t> </a:t>
            </a:r>
            <a:r>
              <a:rPr lang="nl-NL" sz="2800" dirty="0" err="1" smtClean="0"/>
              <a:t>assumptions</a:t>
            </a:r>
            <a:endParaRPr lang="nl-NL" sz="2800" dirty="0" smtClean="0"/>
          </a:p>
          <a:p>
            <a:endParaRPr lang="nl-NL" sz="2800" dirty="0" smtClean="0"/>
          </a:p>
          <a:p>
            <a:r>
              <a:rPr lang="nl-NL" sz="2800" dirty="0" smtClean="0"/>
              <a:t>Nor </a:t>
            </a:r>
            <a:r>
              <a:rPr lang="nl-NL" sz="2800" dirty="0" err="1" smtClean="0"/>
              <a:t>connected</a:t>
            </a:r>
            <a:r>
              <a:rPr lang="nl-NL" sz="2800" dirty="0" smtClean="0"/>
              <a:t> </a:t>
            </a:r>
            <a:r>
              <a:rPr lang="nl-NL" sz="2800" dirty="0" err="1" smtClean="0"/>
              <a:t>to</a:t>
            </a:r>
            <a:r>
              <a:rPr lang="nl-NL" sz="2800" dirty="0" smtClean="0"/>
              <a:t> training </a:t>
            </a:r>
            <a:r>
              <a:rPr lang="nl-NL" sz="2800" dirty="0" err="1" smtClean="0"/>
              <a:t>for</a:t>
            </a:r>
            <a:r>
              <a:rPr lang="nl-NL" sz="2800" dirty="0" smtClean="0"/>
              <a:t> </a:t>
            </a:r>
            <a:r>
              <a:rPr lang="nl-NL" sz="2800" dirty="0" err="1" smtClean="0"/>
              <a:t>education</a:t>
            </a:r>
            <a:r>
              <a:rPr lang="nl-NL" sz="2800" dirty="0"/>
              <a:t> </a:t>
            </a:r>
            <a:r>
              <a:rPr lang="nl-NL" sz="2800" dirty="0" smtClean="0"/>
              <a:t>or </a:t>
            </a:r>
            <a:r>
              <a:rPr lang="nl-NL" sz="2800" dirty="0" err="1" smtClean="0"/>
              <a:t>didactics</a:t>
            </a:r>
            <a:endParaRPr lang="nl-NL" sz="2800" dirty="0" smtClean="0"/>
          </a:p>
          <a:p>
            <a:pPr marL="0" indent="0">
              <a:buNone/>
            </a:pPr>
            <a:endParaRPr lang="nl-NL" sz="2800" dirty="0" smtClean="0"/>
          </a:p>
          <a:p>
            <a:r>
              <a:rPr lang="nl-NL" sz="2800" dirty="0" smtClean="0"/>
              <a:t>More </a:t>
            </a:r>
            <a:r>
              <a:rPr lang="nl-NL" sz="2800" dirty="0" err="1" smtClean="0"/>
              <a:t>focused</a:t>
            </a:r>
            <a:r>
              <a:rPr lang="nl-NL" sz="2800" dirty="0" smtClean="0"/>
              <a:t> on teaching </a:t>
            </a:r>
            <a:r>
              <a:rPr lang="nl-NL" sz="2800" dirty="0" err="1" smtClean="0"/>
              <a:t>and</a:t>
            </a:r>
            <a:r>
              <a:rPr lang="nl-NL" sz="2800" dirty="0" smtClean="0"/>
              <a:t> assessment </a:t>
            </a:r>
            <a:r>
              <a:rPr lang="nl-NL" sz="2800" dirty="0" err="1" smtClean="0"/>
              <a:t>than</a:t>
            </a:r>
            <a:r>
              <a:rPr lang="nl-NL" sz="2800" dirty="0" smtClean="0"/>
              <a:t> on design; </a:t>
            </a:r>
            <a:r>
              <a:rPr lang="nl-NL" sz="2800" dirty="0" err="1" smtClean="0"/>
              <a:t>mostly</a:t>
            </a:r>
            <a:r>
              <a:rPr lang="nl-NL" sz="2800" dirty="0" smtClean="0"/>
              <a:t> </a:t>
            </a:r>
            <a:r>
              <a:rPr lang="nl-NL" sz="2800" dirty="0" err="1" smtClean="0"/>
              <a:t>from</a:t>
            </a:r>
            <a:r>
              <a:rPr lang="nl-NL" sz="2800" dirty="0" smtClean="0"/>
              <a:t> the </a:t>
            </a:r>
            <a:r>
              <a:rPr lang="nl-NL" sz="2800" dirty="0" err="1" smtClean="0"/>
              <a:t>Anglo-Saxon</a:t>
            </a:r>
            <a:r>
              <a:rPr lang="nl-NL" sz="2800" dirty="0" smtClean="0"/>
              <a:t> </a:t>
            </a:r>
            <a:r>
              <a:rPr lang="nl-NL" sz="2800" dirty="0" err="1" smtClean="0"/>
              <a:t>contexts</a:t>
            </a:r>
            <a:endParaRPr lang="nl-NL" sz="2800" dirty="0" smtClean="0"/>
          </a:p>
          <a:p>
            <a:pPr marL="0" indent="0">
              <a:buNone/>
            </a:pPr>
            <a:endParaRPr lang="nl-NL" sz="2800" dirty="0" smtClean="0"/>
          </a:p>
          <a:p>
            <a:r>
              <a:rPr lang="nl-NL" sz="2800" dirty="0" err="1" smtClean="0"/>
              <a:t>Identical</a:t>
            </a:r>
            <a:r>
              <a:rPr lang="nl-NL" sz="2800" dirty="0" smtClean="0"/>
              <a:t> </a:t>
            </a:r>
            <a:r>
              <a:rPr lang="nl-NL" sz="2800" dirty="0" err="1" smtClean="0"/>
              <a:t>for</a:t>
            </a:r>
            <a:r>
              <a:rPr lang="nl-NL" sz="2800" dirty="0" smtClean="0"/>
              <a:t> </a:t>
            </a:r>
            <a:r>
              <a:rPr lang="nl-NL" sz="2800" dirty="0" err="1" smtClean="0"/>
              <a:t>all</a:t>
            </a:r>
            <a:r>
              <a:rPr lang="nl-NL" sz="2800" dirty="0" smtClean="0"/>
              <a:t> </a:t>
            </a:r>
            <a:r>
              <a:rPr lang="nl-NL" sz="2800" dirty="0" err="1" smtClean="0"/>
              <a:t>academics</a:t>
            </a:r>
            <a:endParaRPr lang="nl-NL" sz="2800" dirty="0" smtClean="0"/>
          </a:p>
          <a:p>
            <a:endParaRPr lang="nl-NL" dirty="0"/>
          </a:p>
        </p:txBody>
      </p:sp>
    </p:spTree>
    <p:extLst>
      <p:ext uri="{BB962C8B-B14F-4D97-AF65-F5344CB8AC3E}">
        <p14:creationId xmlns:p14="http://schemas.microsoft.com/office/powerpoint/2010/main" val="637625379"/>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descr="7620225-illustration-of-a-dart-board-with-all-the-darts-missing-any-targe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0843" y="918558"/>
            <a:ext cx="7374960" cy="5531220"/>
          </a:xfrm>
          <a:prstGeom prst="rect">
            <a:avLst/>
          </a:prstGeom>
        </p:spPr>
      </p:pic>
      <p:sp>
        <p:nvSpPr>
          <p:cNvPr id="3" name="Titel 1"/>
          <p:cNvSpPr txBox="1">
            <a:spLocks/>
          </p:cNvSpPr>
          <p:nvPr/>
        </p:nvSpPr>
        <p:spPr>
          <a:xfrm>
            <a:off x="457200" y="274638"/>
            <a:ext cx="8229600" cy="114300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nl-NL" dirty="0" smtClean="0">
                <a:solidFill>
                  <a:srgbClr val="000090"/>
                </a:solidFill>
              </a:rPr>
              <a:t>Professional </a:t>
            </a:r>
            <a:r>
              <a:rPr lang="nl-NL" dirty="0" err="1" smtClean="0">
                <a:solidFill>
                  <a:srgbClr val="000090"/>
                </a:solidFill>
              </a:rPr>
              <a:t>development</a:t>
            </a:r>
            <a:endParaRPr lang="nl-NL" dirty="0">
              <a:solidFill>
                <a:srgbClr val="000090"/>
              </a:solidFill>
            </a:endParaRPr>
          </a:p>
        </p:txBody>
      </p:sp>
    </p:spTree>
    <p:extLst>
      <p:ext uri="{BB962C8B-B14F-4D97-AF65-F5344CB8AC3E}">
        <p14:creationId xmlns:p14="http://schemas.microsoft.com/office/powerpoint/2010/main" val="6424846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ramework8.jpg"/>
          <p:cNvPicPr>
            <a:picLocks noChangeAspect="1"/>
          </p:cNvPicPr>
          <p:nvPr/>
        </p:nvPicPr>
        <p:blipFill>
          <a:blip r:embed="rId2"/>
          <a:stretch>
            <a:fillRect/>
          </a:stretch>
        </p:blipFill>
        <p:spPr>
          <a:xfrm>
            <a:off x="1143000" y="0"/>
            <a:ext cx="6858000" cy="6858000"/>
          </a:xfrm>
          <a:prstGeom prst="rect">
            <a:avLst/>
          </a:prstGeom>
        </p:spPr>
      </p:pic>
      <p:pic>
        <p:nvPicPr>
          <p:cNvPr id="4" name="Picture 3" descr="Framework8.jpg"/>
          <p:cNvPicPr>
            <a:picLocks noChangeAspect="1"/>
          </p:cNvPicPr>
          <p:nvPr/>
        </p:nvPicPr>
        <p:blipFill>
          <a:blip r:embed="rId3"/>
          <a:stretch>
            <a:fillRect/>
          </a:stretch>
        </p:blipFill>
        <p:spPr>
          <a:xfrm>
            <a:off x="1259632" y="0"/>
            <a:ext cx="6741368" cy="6858000"/>
          </a:xfrm>
          <a:prstGeom prst="rect">
            <a:avLst/>
          </a:prstGeom>
        </p:spPr>
      </p:pic>
      <p:sp>
        <p:nvSpPr>
          <p:cNvPr id="2" name="TextBox 1"/>
          <p:cNvSpPr txBox="1"/>
          <p:nvPr/>
        </p:nvSpPr>
        <p:spPr>
          <a:xfrm>
            <a:off x="6956884" y="5085184"/>
            <a:ext cx="2088232" cy="600164"/>
          </a:xfrm>
          <a:prstGeom prst="rect">
            <a:avLst/>
          </a:prstGeom>
          <a:noFill/>
        </p:spPr>
        <p:txBody>
          <a:bodyPr wrap="square" rtlCol="0">
            <a:spAutoFit/>
          </a:bodyPr>
          <a:lstStyle/>
          <a:p>
            <a:pPr algn="ctr"/>
            <a:r>
              <a:rPr lang="en-AU" sz="1100" dirty="0" smtClean="0"/>
              <a:t>Betty Leask</a:t>
            </a:r>
          </a:p>
          <a:p>
            <a:pPr algn="ctr"/>
            <a:r>
              <a:rPr lang="en-AU" sz="1100" dirty="0" smtClean="0"/>
              <a:t>betty.leask@unisa.edu.au</a:t>
            </a:r>
          </a:p>
          <a:p>
            <a:pPr algn="ctr"/>
            <a:r>
              <a:rPr lang="en-AU" sz="1100" dirty="0" smtClean="0"/>
              <a:t>www.ioc.net.au</a:t>
            </a:r>
            <a:endParaRPr lang="en-AU" sz="1100" dirty="0"/>
          </a:p>
        </p:txBody>
      </p:sp>
      <p:sp>
        <p:nvSpPr>
          <p:cNvPr id="5" name="TextBox 4"/>
          <p:cNvSpPr txBox="1"/>
          <p:nvPr/>
        </p:nvSpPr>
        <p:spPr>
          <a:xfrm>
            <a:off x="323528" y="620688"/>
            <a:ext cx="2736304" cy="923330"/>
          </a:xfrm>
          <a:prstGeom prst="rect">
            <a:avLst/>
          </a:prstGeom>
          <a:noFill/>
        </p:spPr>
        <p:txBody>
          <a:bodyPr wrap="square" rtlCol="0">
            <a:spAutoFit/>
          </a:bodyPr>
          <a:lstStyle/>
          <a:p>
            <a:r>
              <a:rPr lang="en-AU" b="1" dirty="0" smtClean="0">
                <a:solidFill>
                  <a:schemeClr val="tx2">
                    <a:lumMod val="60000"/>
                    <a:lumOff val="40000"/>
                  </a:schemeClr>
                </a:solidFill>
              </a:rPr>
              <a:t>The Process of Internationalisation of the Curriculum</a:t>
            </a:r>
            <a:endParaRPr lang="en-AU" b="1" dirty="0">
              <a:solidFill>
                <a:schemeClr val="tx2">
                  <a:lumMod val="60000"/>
                  <a:lumOff val="40000"/>
                </a:schemeClr>
              </a:solidFill>
            </a:endParaRPr>
          </a:p>
        </p:txBody>
      </p:sp>
    </p:spTree>
    <p:extLst>
      <p:ext uri="{BB962C8B-B14F-4D97-AF65-F5344CB8AC3E}">
        <p14:creationId xmlns:p14="http://schemas.microsoft.com/office/powerpoint/2010/main" val="2078804016"/>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descr="los.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7330" y="1657833"/>
            <a:ext cx="7620752" cy="5279792"/>
          </a:xfrm>
          <a:prstGeom prst="rect">
            <a:avLst/>
          </a:prstGeom>
        </p:spPr>
      </p:pic>
      <p:sp>
        <p:nvSpPr>
          <p:cNvPr id="3" name="Titel 1"/>
          <p:cNvSpPr txBox="1">
            <a:spLocks/>
          </p:cNvSpPr>
          <p:nvPr/>
        </p:nvSpPr>
        <p:spPr>
          <a:xfrm>
            <a:off x="457200" y="274638"/>
            <a:ext cx="8229600" cy="114300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nl-NL" sz="2800" dirty="0" err="1" smtClean="0">
                <a:solidFill>
                  <a:srgbClr val="000090"/>
                </a:solidFill>
              </a:rPr>
              <a:t>Position</a:t>
            </a:r>
            <a:r>
              <a:rPr lang="nl-NL" sz="2800" dirty="0" smtClean="0">
                <a:solidFill>
                  <a:srgbClr val="000090"/>
                </a:solidFill>
              </a:rPr>
              <a:t> of stakeholders in professional </a:t>
            </a:r>
            <a:r>
              <a:rPr lang="nl-NL" sz="2800" dirty="0" err="1" smtClean="0">
                <a:solidFill>
                  <a:srgbClr val="000090"/>
                </a:solidFill>
              </a:rPr>
              <a:t>development</a:t>
            </a:r>
            <a:r>
              <a:rPr lang="nl-NL" sz="2800" dirty="0" smtClean="0">
                <a:solidFill>
                  <a:srgbClr val="000090"/>
                </a:solidFill>
              </a:rPr>
              <a:t> </a:t>
            </a:r>
            <a:r>
              <a:rPr lang="nl-NL" sz="2800" dirty="0" err="1" smtClean="0">
                <a:solidFill>
                  <a:srgbClr val="000090"/>
                </a:solidFill>
              </a:rPr>
              <a:t>for</a:t>
            </a:r>
            <a:r>
              <a:rPr lang="nl-NL" sz="2800" dirty="0" smtClean="0">
                <a:solidFill>
                  <a:srgbClr val="000090"/>
                </a:solidFill>
              </a:rPr>
              <a:t> </a:t>
            </a:r>
            <a:r>
              <a:rPr lang="nl-NL" sz="2800" dirty="0" err="1" smtClean="0">
                <a:solidFill>
                  <a:srgbClr val="000090"/>
                </a:solidFill>
              </a:rPr>
              <a:t>IoC</a:t>
            </a:r>
            <a:r>
              <a:rPr lang="nl-NL" sz="2800" dirty="0" smtClean="0">
                <a:solidFill>
                  <a:srgbClr val="000090"/>
                </a:solidFill>
              </a:rPr>
              <a:t>/IaH</a:t>
            </a:r>
            <a:endParaRPr lang="nl-NL" sz="2800" dirty="0">
              <a:solidFill>
                <a:srgbClr val="000090"/>
              </a:solidFill>
            </a:endParaRPr>
          </a:p>
        </p:txBody>
      </p:sp>
      <p:sp>
        <p:nvSpPr>
          <p:cNvPr id="4" name="Ovale toelichting 3"/>
          <p:cNvSpPr/>
          <p:nvPr/>
        </p:nvSpPr>
        <p:spPr>
          <a:xfrm>
            <a:off x="6591779" y="2857500"/>
            <a:ext cx="1700676" cy="956010"/>
          </a:xfrm>
          <a:prstGeom prst="wedgeEllipseCallout">
            <a:avLst/>
          </a:prstGeom>
          <a:ln/>
        </p:spPr>
        <p:style>
          <a:lnRef idx="1">
            <a:schemeClr val="accent1"/>
          </a:lnRef>
          <a:fillRef idx="3">
            <a:schemeClr val="accent1"/>
          </a:fillRef>
          <a:effectRef idx="2">
            <a:schemeClr val="accent1"/>
          </a:effectRef>
          <a:fontRef idx="minor">
            <a:schemeClr val="lt1"/>
          </a:fontRef>
        </p:style>
        <p:txBody>
          <a:bodyPr/>
          <a:lstStyle/>
          <a:p>
            <a:endParaRPr lang="nl-NL"/>
          </a:p>
        </p:txBody>
      </p:sp>
      <p:sp>
        <p:nvSpPr>
          <p:cNvPr id="6" name="Tekstvak 5"/>
          <p:cNvSpPr txBox="1"/>
          <p:nvPr/>
        </p:nvSpPr>
        <p:spPr>
          <a:xfrm>
            <a:off x="6855304" y="3045260"/>
            <a:ext cx="1572778" cy="646331"/>
          </a:xfrm>
          <a:prstGeom prst="rect">
            <a:avLst/>
          </a:prstGeom>
          <a:noFill/>
        </p:spPr>
        <p:txBody>
          <a:bodyPr wrap="square" rtlCol="0">
            <a:spAutoFit/>
          </a:bodyPr>
          <a:lstStyle/>
          <a:p>
            <a:r>
              <a:rPr lang="nl-NL" dirty="0" err="1" smtClean="0">
                <a:solidFill>
                  <a:schemeClr val="bg1"/>
                </a:solidFill>
              </a:rPr>
              <a:t>Educational</a:t>
            </a:r>
            <a:r>
              <a:rPr lang="nl-NL" dirty="0" smtClean="0">
                <a:solidFill>
                  <a:schemeClr val="bg1"/>
                </a:solidFill>
              </a:rPr>
              <a:t> </a:t>
            </a:r>
            <a:r>
              <a:rPr lang="nl-NL" dirty="0" err="1" smtClean="0">
                <a:solidFill>
                  <a:schemeClr val="bg1"/>
                </a:solidFill>
              </a:rPr>
              <a:t>developers</a:t>
            </a:r>
            <a:endParaRPr lang="nl-NL" dirty="0">
              <a:solidFill>
                <a:schemeClr val="bg1"/>
              </a:solidFill>
            </a:endParaRPr>
          </a:p>
        </p:txBody>
      </p:sp>
    </p:spTree>
    <p:extLst>
      <p:ext uri="{BB962C8B-B14F-4D97-AF65-F5344CB8AC3E}">
        <p14:creationId xmlns:p14="http://schemas.microsoft.com/office/powerpoint/2010/main" val="3871934462"/>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descr="Helsinki.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6248" y="1466847"/>
            <a:ext cx="7521736" cy="5391153"/>
          </a:xfrm>
          <a:prstGeom prst="rect">
            <a:avLst/>
          </a:prstGeom>
        </p:spPr>
      </p:pic>
      <p:sp>
        <p:nvSpPr>
          <p:cNvPr id="5" name="Titel 1"/>
          <p:cNvSpPr txBox="1">
            <a:spLocks/>
          </p:cNvSpPr>
          <p:nvPr/>
        </p:nvSpPr>
        <p:spPr>
          <a:xfrm>
            <a:off x="457200" y="274638"/>
            <a:ext cx="8229600" cy="114300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nl-NL" sz="2800" dirty="0" err="1" smtClean="0">
                <a:solidFill>
                  <a:srgbClr val="000090"/>
                </a:solidFill>
              </a:rPr>
              <a:t>Position</a:t>
            </a:r>
            <a:r>
              <a:rPr lang="nl-NL" sz="2800" dirty="0" smtClean="0">
                <a:solidFill>
                  <a:srgbClr val="000090"/>
                </a:solidFill>
              </a:rPr>
              <a:t> of stakeholders in professional </a:t>
            </a:r>
            <a:r>
              <a:rPr lang="nl-NL" sz="2800" dirty="0" err="1" smtClean="0">
                <a:solidFill>
                  <a:srgbClr val="000090"/>
                </a:solidFill>
              </a:rPr>
              <a:t>development</a:t>
            </a:r>
            <a:r>
              <a:rPr lang="nl-NL" sz="2800" dirty="0" smtClean="0">
                <a:solidFill>
                  <a:srgbClr val="000090"/>
                </a:solidFill>
              </a:rPr>
              <a:t> </a:t>
            </a:r>
            <a:r>
              <a:rPr lang="nl-NL" sz="2800" dirty="0" err="1" smtClean="0">
                <a:solidFill>
                  <a:srgbClr val="000090"/>
                </a:solidFill>
              </a:rPr>
              <a:t>for</a:t>
            </a:r>
            <a:r>
              <a:rPr lang="nl-NL" sz="2800" dirty="0" smtClean="0">
                <a:solidFill>
                  <a:srgbClr val="000090"/>
                </a:solidFill>
              </a:rPr>
              <a:t> </a:t>
            </a:r>
            <a:r>
              <a:rPr lang="nl-NL" sz="2800" dirty="0" err="1" smtClean="0">
                <a:solidFill>
                  <a:srgbClr val="000090"/>
                </a:solidFill>
              </a:rPr>
              <a:t>IoC</a:t>
            </a:r>
            <a:r>
              <a:rPr lang="nl-NL" sz="2800" dirty="0" smtClean="0">
                <a:solidFill>
                  <a:srgbClr val="000090"/>
                </a:solidFill>
              </a:rPr>
              <a:t>/IaH, </a:t>
            </a:r>
            <a:r>
              <a:rPr lang="nl-NL" sz="2800" dirty="0" err="1" smtClean="0">
                <a:solidFill>
                  <a:srgbClr val="000090"/>
                </a:solidFill>
              </a:rPr>
              <a:t>Baltic</a:t>
            </a:r>
            <a:r>
              <a:rPr lang="nl-NL" sz="2800" dirty="0" smtClean="0">
                <a:solidFill>
                  <a:srgbClr val="000090"/>
                </a:solidFill>
              </a:rPr>
              <a:t> model</a:t>
            </a:r>
            <a:endParaRPr lang="nl-NL" sz="2800" dirty="0">
              <a:solidFill>
                <a:srgbClr val="000090"/>
              </a:solidFill>
            </a:endParaRPr>
          </a:p>
        </p:txBody>
      </p:sp>
    </p:spTree>
    <p:extLst>
      <p:ext uri="{BB962C8B-B14F-4D97-AF65-F5344CB8AC3E}">
        <p14:creationId xmlns:p14="http://schemas.microsoft.com/office/powerpoint/2010/main" val="1096759580"/>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NL" dirty="0" err="1" smtClean="0"/>
              <a:t>Institutional</a:t>
            </a:r>
            <a:r>
              <a:rPr lang="nl-NL" dirty="0" smtClean="0"/>
              <a:t> policy </a:t>
            </a:r>
            <a:r>
              <a:rPr lang="nl-NL" dirty="0" err="1" smtClean="0"/>
              <a:t>for</a:t>
            </a:r>
            <a:r>
              <a:rPr lang="nl-NL" dirty="0" smtClean="0"/>
              <a:t> </a:t>
            </a:r>
            <a:r>
              <a:rPr lang="nl-NL" dirty="0" err="1" smtClean="0"/>
              <a:t>IaH</a:t>
            </a:r>
            <a:r>
              <a:rPr lang="nl-NL" dirty="0" smtClean="0"/>
              <a:t>: </a:t>
            </a:r>
            <a:br>
              <a:rPr lang="nl-NL" dirty="0" smtClean="0"/>
            </a:br>
            <a:r>
              <a:rPr lang="nl-NL" dirty="0" err="1" smtClean="0"/>
              <a:t>success</a:t>
            </a:r>
            <a:r>
              <a:rPr lang="nl-NL" dirty="0" smtClean="0"/>
              <a:t> factors</a:t>
            </a:r>
            <a:endParaRPr lang="nl-NL" dirty="0"/>
          </a:p>
        </p:txBody>
      </p:sp>
      <p:sp>
        <p:nvSpPr>
          <p:cNvPr id="3" name="Tijdelijke aanduiding voor inhoud 2"/>
          <p:cNvSpPr>
            <a:spLocks noGrp="1"/>
          </p:cNvSpPr>
          <p:nvPr>
            <p:ph idx="1"/>
          </p:nvPr>
        </p:nvSpPr>
        <p:spPr/>
        <p:txBody>
          <a:bodyPr>
            <a:normAutofit lnSpcReduction="10000"/>
          </a:bodyPr>
          <a:lstStyle/>
          <a:p>
            <a:r>
              <a:rPr lang="nl-NL" dirty="0" smtClean="0"/>
              <a:t>Takes context of </a:t>
            </a:r>
            <a:r>
              <a:rPr lang="nl-NL" dirty="0" err="1" smtClean="0"/>
              <a:t>programmes</a:t>
            </a:r>
            <a:r>
              <a:rPr lang="nl-NL" dirty="0" smtClean="0"/>
              <a:t> </a:t>
            </a:r>
            <a:r>
              <a:rPr lang="nl-NL" dirty="0" err="1" smtClean="0"/>
              <a:t>into</a:t>
            </a:r>
            <a:r>
              <a:rPr lang="nl-NL" dirty="0" smtClean="0"/>
              <a:t> </a:t>
            </a:r>
            <a:r>
              <a:rPr lang="nl-NL" dirty="0" err="1" smtClean="0"/>
              <a:t>consideration</a:t>
            </a:r>
            <a:endParaRPr lang="nl-NL" dirty="0" smtClean="0"/>
          </a:p>
          <a:p>
            <a:pPr marL="0" indent="0">
              <a:buNone/>
            </a:pPr>
            <a:endParaRPr lang="nl-NL" dirty="0" smtClean="0"/>
          </a:p>
          <a:p>
            <a:r>
              <a:rPr lang="nl-NL" dirty="0" smtClean="0"/>
              <a:t>Supports </a:t>
            </a:r>
            <a:r>
              <a:rPr lang="nl-NL" dirty="0" err="1" smtClean="0"/>
              <a:t>bottom</a:t>
            </a:r>
            <a:r>
              <a:rPr lang="nl-NL" dirty="0" smtClean="0"/>
              <a:t> up </a:t>
            </a:r>
            <a:r>
              <a:rPr lang="nl-NL" dirty="0" err="1" smtClean="0"/>
              <a:t>implementation</a:t>
            </a:r>
            <a:r>
              <a:rPr lang="nl-NL" dirty="0" smtClean="0"/>
              <a:t>, </a:t>
            </a:r>
            <a:r>
              <a:rPr lang="nl-NL" dirty="0" err="1" smtClean="0"/>
              <a:t>starting</a:t>
            </a:r>
            <a:r>
              <a:rPr lang="nl-NL" dirty="0" smtClean="0"/>
              <a:t> </a:t>
            </a:r>
            <a:r>
              <a:rPr lang="nl-NL" dirty="0" err="1" smtClean="0"/>
              <a:t>with</a:t>
            </a:r>
            <a:r>
              <a:rPr lang="nl-NL" dirty="0" smtClean="0"/>
              <a:t> pilot </a:t>
            </a:r>
            <a:r>
              <a:rPr lang="nl-NL" dirty="0" err="1" smtClean="0"/>
              <a:t>programmes</a:t>
            </a:r>
            <a:endParaRPr lang="nl-NL" dirty="0" smtClean="0"/>
          </a:p>
          <a:p>
            <a:endParaRPr lang="nl-NL" dirty="0"/>
          </a:p>
          <a:p>
            <a:r>
              <a:rPr lang="nl-NL" dirty="0" err="1" smtClean="0"/>
              <a:t>Aims</a:t>
            </a:r>
            <a:r>
              <a:rPr lang="nl-NL" dirty="0" smtClean="0"/>
              <a:t> </a:t>
            </a:r>
            <a:r>
              <a:rPr lang="nl-NL" dirty="0" err="1" smtClean="0"/>
              <a:t>for</a:t>
            </a:r>
            <a:r>
              <a:rPr lang="nl-NL" dirty="0" smtClean="0"/>
              <a:t> </a:t>
            </a:r>
            <a:r>
              <a:rPr lang="nl-NL" dirty="0" err="1" smtClean="0"/>
              <a:t>sustainable</a:t>
            </a:r>
            <a:r>
              <a:rPr lang="nl-NL" dirty="0" smtClean="0"/>
              <a:t> </a:t>
            </a:r>
            <a:r>
              <a:rPr lang="nl-NL" dirty="0" err="1" smtClean="0"/>
              <a:t>implementation</a:t>
            </a:r>
            <a:r>
              <a:rPr lang="nl-NL" dirty="0" smtClean="0"/>
              <a:t> via </a:t>
            </a:r>
            <a:r>
              <a:rPr lang="nl-NL" dirty="0" err="1" smtClean="0"/>
              <a:t>embedding</a:t>
            </a:r>
            <a:r>
              <a:rPr lang="nl-NL" dirty="0" smtClean="0"/>
              <a:t> in </a:t>
            </a:r>
            <a:r>
              <a:rPr lang="nl-NL" dirty="0" err="1" smtClean="0"/>
              <a:t>learning</a:t>
            </a:r>
            <a:r>
              <a:rPr lang="nl-NL" dirty="0" smtClean="0"/>
              <a:t> </a:t>
            </a:r>
            <a:r>
              <a:rPr lang="nl-NL" dirty="0" err="1" smtClean="0"/>
              <a:t>outcomes</a:t>
            </a:r>
            <a:r>
              <a:rPr lang="nl-NL" dirty="0" smtClean="0"/>
              <a:t> </a:t>
            </a:r>
            <a:r>
              <a:rPr lang="nl-NL" dirty="0" err="1" smtClean="0"/>
              <a:t>and</a:t>
            </a:r>
            <a:r>
              <a:rPr lang="nl-NL" dirty="0" smtClean="0"/>
              <a:t> assessment</a:t>
            </a:r>
          </a:p>
          <a:p>
            <a:endParaRPr lang="nl-NL" dirty="0"/>
          </a:p>
        </p:txBody>
      </p:sp>
    </p:spTree>
    <p:extLst>
      <p:ext uri="{BB962C8B-B14F-4D97-AF65-F5344CB8AC3E}">
        <p14:creationId xmlns:p14="http://schemas.microsoft.com/office/powerpoint/2010/main" val="2693827905"/>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err="1" smtClean="0"/>
              <a:t>Challenges</a:t>
            </a:r>
            <a:r>
              <a:rPr lang="nl-NL" dirty="0" smtClean="0"/>
              <a:t> anno 2015</a:t>
            </a:r>
            <a:endParaRPr lang="nl-NL" dirty="0"/>
          </a:p>
        </p:txBody>
      </p:sp>
      <p:sp>
        <p:nvSpPr>
          <p:cNvPr id="3" name="Tijdelijke aanduiding voor inhoud 2"/>
          <p:cNvSpPr>
            <a:spLocks noGrp="1"/>
          </p:cNvSpPr>
          <p:nvPr>
            <p:ph idx="1"/>
          </p:nvPr>
        </p:nvSpPr>
        <p:spPr/>
        <p:txBody>
          <a:bodyPr>
            <a:normAutofit/>
          </a:bodyPr>
          <a:lstStyle/>
          <a:p>
            <a:r>
              <a:rPr lang="nl-NL" dirty="0" smtClean="0"/>
              <a:t>‘</a:t>
            </a:r>
            <a:r>
              <a:rPr lang="nl-NL" dirty="0" err="1" smtClean="0"/>
              <a:t>Employablity</a:t>
            </a:r>
            <a:r>
              <a:rPr lang="nl-NL" dirty="0" smtClean="0"/>
              <a:t> skills’ </a:t>
            </a:r>
            <a:r>
              <a:rPr lang="nl-NL" dirty="0" err="1" smtClean="0"/>
              <a:t>for</a:t>
            </a:r>
            <a:r>
              <a:rPr lang="nl-NL" dirty="0" smtClean="0"/>
              <a:t> </a:t>
            </a:r>
            <a:r>
              <a:rPr lang="nl-NL" dirty="0" err="1" smtClean="0"/>
              <a:t>all</a:t>
            </a:r>
            <a:r>
              <a:rPr lang="nl-NL" dirty="0" smtClean="0"/>
              <a:t> </a:t>
            </a:r>
            <a:r>
              <a:rPr lang="nl-NL" dirty="0" err="1" smtClean="0"/>
              <a:t>students</a:t>
            </a:r>
            <a:endParaRPr lang="nl-NL" dirty="0" smtClean="0"/>
          </a:p>
          <a:p>
            <a:pPr marL="0" indent="0">
              <a:buNone/>
            </a:pPr>
            <a:endParaRPr lang="nl-NL" dirty="0" smtClean="0"/>
          </a:p>
          <a:p>
            <a:r>
              <a:rPr lang="nl-NL" dirty="0" err="1" smtClean="0"/>
              <a:t>Structured</a:t>
            </a:r>
            <a:r>
              <a:rPr lang="nl-NL" dirty="0" smtClean="0"/>
              <a:t> professional </a:t>
            </a:r>
            <a:r>
              <a:rPr lang="nl-NL" dirty="0" err="1" smtClean="0"/>
              <a:t>development</a:t>
            </a:r>
            <a:endParaRPr lang="nl-NL" dirty="0" smtClean="0"/>
          </a:p>
          <a:p>
            <a:pPr marL="0" indent="0">
              <a:buNone/>
            </a:pPr>
            <a:endParaRPr lang="nl-NL" dirty="0" smtClean="0"/>
          </a:p>
          <a:p>
            <a:r>
              <a:rPr lang="nl-NL" dirty="0" err="1" smtClean="0"/>
              <a:t>Internationalising</a:t>
            </a:r>
            <a:r>
              <a:rPr lang="nl-NL" dirty="0" smtClean="0"/>
              <a:t> </a:t>
            </a:r>
            <a:r>
              <a:rPr lang="nl-NL" dirty="0" err="1" smtClean="0"/>
              <a:t>and</a:t>
            </a:r>
            <a:r>
              <a:rPr lang="nl-NL" dirty="0" smtClean="0"/>
              <a:t> </a:t>
            </a:r>
            <a:r>
              <a:rPr lang="nl-NL" dirty="0" err="1" smtClean="0"/>
              <a:t>assessing</a:t>
            </a:r>
            <a:r>
              <a:rPr lang="nl-NL" dirty="0" smtClean="0"/>
              <a:t> </a:t>
            </a:r>
            <a:r>
              <a:rPr lang="nl-NL" dirty="0" err="1" smtClean="0"/>
              <a:t>learning</a:t>
            </a:r>
            <a:r>
              <a:rPr lang="nl-NL" dirty="0" smtClean="0"/>
              <a:t> </a:t>
            </a:r>
            <a:r>
              <a:rPr lang="nl-NL" dirty="0" err="1" smtClean="0"/>
              <a:t>outcomes</a:t>
            </a:r>
            <a:endParaRPr lang="nl-NL" dirty="0" smtClean="0">
              <a:solidFill>
                <a:srgbClr val="FF0000"/>
              </a:solidFill>
            </a:endParaRPr>
          </a:p>
          <a:p>
            <a:pPr marL="0" indent="0">
              <a:buNone/>
            </a:pPr>
            <a:endParaRPr lang="nl-NL" dirty="0"/>
          </a:p>
        </p:txBody>
      </p:sp>
      <p:sp>
        <p:nvSpPr>
          <p:cNvPr id="5" name="Gebogen pijl omhoog 4"/>
          <p:cNvSpPr/>
          <p:nvPr/>
        </p:nvSpPr>
        <p:spPr>
          <a:xfrm>
            <a:off x="7255933" y="1600200"/>
            <a:ext cx="1498600" cy="3619500"/>
          </a:xfrm>
          <a:prstGeom prst="bentUpArrow">
            <a:avLst>
              <a:gd name="adj1" fmla="val 25000"/>
              <a:gd name="adj2" fmla="val 26695"/>
              <a:gd name="adj3" fmla="val 25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439460912"/>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descr="Schermafbeelding 2015-04-23 om 23.28.43.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300" y="76200"/>
            <a:ext cx="8140700" cy="6705600"/>
          </a:xfrm>
          <a:prstGeom prst="rect">
            <a:avLst/>
          </a:prstGeom>
        </p:spPr>
      </p:pic>
      <p:sp>
        <p:nvSpPr>
          <p:cNvPr id="3" name="Tekstvak 2"/>
          <p:cNvSpPr txBox="1"/>
          <p:nvPr/>
        </p:nvSpPr>
        <p:spPr>
          <a:xfrm>
            <a:off x="5410200" y="409601"/>
            <a:ext cx="3581400" cy="369332"/>
          </a:xfrm>
          <a:prstGeom prst="rect">
            <a:avLst/>
          </a:prstGeom>
          <a:noFill/>
        </p:spPr>
        <p:txBody>
          <a:bodyPr wrap="square" rtlCol="0">
            <a:spAutoFit/>
          </a:bodyPr>
          <a:lstStyle/>
          <a:p>
            <a:r>
              <a:rPr lang="nl-NL" dirty="0" smtClean="0"/>
              <a:t>Source</a:t>
            </a:r>
            <a:r>
              <a:rPr lang="nl-NL" i="1" dirty="0" smtClean="0"/>
              <a:t>: EAIE Barometer, </a:t>
            </a:r>
            <a:r>
              <a:rPr lang="nl-NL" dirty="0" smtClean="0"/>
              <a:t>2015</a:t>
            </a:r>
            <a:endParaRPr lang="nl-NL" dirty="0"/>
          </a:p>
        </p:txBody>
      </p:sp>
    </p:spTree>
    <p:extLst>
      <p:ext uri="{BB962C8B-B14F-4D97-AF65-F5344CB8AC3E}">
        <p14:creationId xmlns:p14="http://schemas.microsoft.com/office/powerpoint/2010/main" val="10890930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ramework9.jpg"/>
          <p:cNvPicPr>
            <a:picLocks noChangeAspect="1"/>
          </p:cNvPicPr>
          <p:nvPr/>
        </p:nvPicPr>
        <p:blipFill>
          <a:blip r:embed="rId2"/>
          <a:stretch>
            <a:fillRect/>
          </a:stretch>
        </p:blipFill>
        <p:spPr>
          <a:xfrm>
            <a:off x="-118533" y="-1"/>
            <a:ext cx="9296400" cy="6993467"/>
          </a:xfrm>
          <a:prstGeom prst="rect">
            <a:avLst/>
          </a:prstGeom>
        </p:spPr>
      </p:pic>
      <p:sp>
        <p:nvSpPr>
          <p:cNvPr id="2" name="Rectangle 1"/>
          <p:cNvSpPr/>
          <p:nvPr/>
        </p:nvSpPr>
        <p:spPr>
          <a:xfrm>
            <a:off x="6876256" y="6080854"/>
            <a:ext cx="2016224" cy="5885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smtClean="0"/>
          </a:p>
          <a:p>
            <a:pPr algn="ctr"/>
            <a:r>
              <a:rPr lang="en-AU" sz="1200" dirty="0" smtClean="0"/>
              <a:t>Betty Leask</a:t>
            </a:r>
          </a:p>
          <a:p>
            <a:pPr algn="ctr"/>
            <a:r>
              <a:rPr lang="en-AU" sz="1200" dirty="0" smtClean="0"/>
              <a:t>betty.leask@unisa.edu.au</a:t>
            </a:r>
          </a:p>
          <a:p>
            <a:pPr algn="ctr"/>
            <a:r>
              <a:rPr lang="en-AU" sz="1200" dirty="0" smtClean="0"/>
              <a:t>www.ioc.net.au</a:t>
            </a:r>
          </a:p>
          <a:p>
            <a:pPr algn="ctr"/>
            <a:endParaRPr lang="en-AU" dirty="0"/>
          </a:p>
        </p:txBody>
      </p:sp>
      <p:sp>
        <p:nvSpPr>
          <p:cNvPr id="3" name="TextBox 2"/>
          <p:cNvSpPr txBox="1"/>
          <p:nvPr/>
        </p:nvSpPr>
        <p:spPr>
          <a:xfrm>
            <a:off x="405613" y="1570862"/>
            <a:ext cx="1512168" cy="646331"/>
          </a:xfrm>
          <a:prstGeom prst="rect">
            <a:avLst/>
          </a:prstGeom>
          <a:noFill/>
        </p:spPr>
        <p:txBody>
          <a:bodyPr wrap="square" rtlCol="0">
            <a:spAutoFit/>
          </a:bodyPr>
          <a:lstStyle/>
          <a:p>
            <a:r>
              <a:rPr lang="en-AU" b="1" dirty="0" smtClean="0">
                <a:solidFill>
                  <a:schemeClr val="accent1"/>
                </a:solidFill>
              </a:rPr>
              <a:t>Curriculum design</a:t>
            </a:r>
            <a:endParaRPr lang="en-AU" b="1" dirty="0">
              <a:solidFill>
                <a:schemeClr val="accent1"/>
              </a:solidFill>
            </a:endParaRPr>
          </a:p>
        </p:txBody>
      </p:sp>
      <p:sp>
        <p:nvSpPr>
          <p:cNvPr id="5" name="TextBox 4"/>
          <p:cNvSpPr txBox="1"/>
          <p:nvPr/>
        </p:nvSpPr>
        <p:spPr>
          <a:xfrm>
            <a:off x="405613" y="5417903"/>
            <a:ext cx="1728192" cy="646331"/>
          </a:xfrm>
          <a:prstGeom prst="rect">
            <a:avLst/>
          </a:prstGeom>
          <a:noFill/>
        </p:spPr>
        <p:txBody>
          <a:bodyPr wrap="square" rtlCol="0">
            <a:spAutoFit/>
          </a:bodyPr>
          <a:lstStyle/>
          <a:p>
            <a:r>
              <a:rPr lang="en-AU" b="1" dirty="0" smtClean="0">
                <a:solidFill>
                  <a:schemeClr val="accent1"/>
                </a:solidFill>
              </a:rPr>
              <a:t>Contextual influences</a:t>
            </a:r>
            <a:endParaRPr lang="en-AU" b="1" dirty="0">
              <a:solidFill>
                <a:schemeClr val="accent1"/>
              </a:solidFill>
            </a:endParaRPr>
          </a:p>
        </p:txBody>
      </p:sp>
    </p:spTree>
    <p:extLst>
      <p:ext uri="{BB962C8B-B14F-4D97-AF65-F5344CB8AC3E}">
        <p14:creationId xmlns:p14="http://schemas.microsoft.com/office/powerpoint/2010/main" val="3264437994"/>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descr="Schermafbeelding 2015-01-05 om 14.32.24.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3600" y="558800"/>
            <a:ext cx="7404100" cy="5727700"/>
          </a:xfrm>
          <a:prstGeom prst="rect">
            <a:avLst/>
          </a:prstGeom>
        </p:spPr>
      </p:pic>
      <p:sp>
        <p:nvSpPr>
          <p:cNvPr id="2" name="Tekstvak 1"/>
          <p:cNvSpPr txBox="1"/>
          <p:nvPr/>
        </p:nvSpPr>
        <p:spPr>
          <a:xfrm>
            <a:off x="5410200" y="6452632"/>
            <a:ext cx="3733800" cy="369332"/>
          </a:xfrm>
          <a:prstGeom prst="rect">
            <a:avLst/>
          </a:prstGeom>
          <a:noFill/>
        </p:spPr>
        <p:txBody>
          <a:bodyPr wrap="square" rtlCol="0">
            <a:spAutoFit/>
          </a:bodyPr>
          <a:lstStyle/>
          <a:p>
            <a:r>
              <a:rPr lang="nl-NL" dirty="0" smtClean="0"/>
              <a:t>Source: </a:t>
            </a:r>
            <a:r>
              <a:rPr lang="nl-NL" i="1" dirty="0" smtClean="0"/>
              <a:t>Erasmus Impact </a:t>
            </a:r>
            <a:r>
              <a:rPr lang="nl-NL" i="1" dirty="0" err="1" smtClean="0"/>
              <a:t>Study</a:t>
            </a:r>
            <a:r>
              <a:rPr lang="nl-NL" dirty="0" smtClean="0"/>
              <a:t>, 2014</a:t>
            </a:r>
            <a:endParaRPr lang="nl-NL" dirty="0"/>
          </a:p>
        </p:txBody>
      </p:sp>
    </p:spTree>
    <p:extLst>
      <p:ext uri="{BB962C8B-B14F-4D97-AF65-F5344CB8AC3E}">
        <p14:creationId xmlns:p14="http://schemas.microsoft.com/office/powerpoint/2010/main" val="1214759799"/>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p:cNvPicPr>
            <a:picLocks noChangeAspect="1"/>
          </p:cNvPicPr>
          <p:nvPr/>
        </p:nvPicPr>
        <p:blipFill>
          <a:blip r:embed="rId2"/>
          <a:stretch>
            <a:fillRect/>
          </a:stretch>
        </p:blipFill>
        <p:spPr>
          <a:xfrm>
            <a:off x="914400" y="0"/>
            <a:ext cx="7292837" cy="6858000"/>
          </a:xfrm>
          <a:prstGeom prst="rect">
            <a:avLst/>
          </a:prstGeom>
        </p:spPr>
      </p:pic>
      <p:sp>
        <p:nvSpPr>
          <p:cNvPr id="3" name="Tekstvak 2"/>
          <p:cNvSpPr txBox="1"/>
          <p:nvPr/>
        </p:nvSpPr>
        <p:spPr>
          <a:xfrm>
            <a:off x="6610350" y="6465332"/>
            <a:ext cx="2400300" cy="369332"/>
          </a:xfrm>
          <a:prstGeom prst="rect">
            <a:avLst/>
          </a:prstGeom>
          <a:noFill/>
        </p:spPr>
        <p:txBody>
          <a:bodyPr wrap="square" rtlCol="0">
            <a:spAutoFit/>
          </a:bodyPr>
          <a:lstStyle/>
          <a:p>
            <a:r>
              <a:rPr lang="nl-NL" dirty="0" smtClean="0"/>
              <a:t>Source: CIMO, 2014</a:t>
            </a:r>
            <a:endParaRPr lang="nl-NL" dirty="0"/>
          </a:p>
        </p:txBody>
      </p:sp>
    </p:spTree>
    <p:extLst>
      <p:ext uri="{BB962C8B-B14F-4D97-AF65-F5344CB8AC3E}">
        <p14:creationId xmlns:p14="http://schemas.microsoft.com/office/powerpoint/2010/main" val="1716378512"/>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descr="Schermafbeelding 2015-04-23 om 09.57.19.png"/>
          <p:cNvPicPr>
            <a:picLocks noGrp="1" noChangeAspect="1"/>
          </p:cNvPicPr>
          <p:nvPr>
            <p:ph idx="4294967295"/>
          </p:nvPr>
        </p:nvPicPr>
        <p:blipFill>
          <a:blip r:embed="rId2">
            <a:extLst>
              <a:ext uri="{28A0092B-C50C-407E-A947-70E740481C1C}">
                <a14:useLocalDpi xmlns:a14="http://schemas.microsoft.com/office/drawing/2010/main" val="0"/>
              </a:ext>
            </a:extLst>
          </a:blip>
          <a:srcRect l="-14592" r="-14592"/>
          <a:stretch>
            <a:fillRect/>
          </a:stretch>
        </p:blipFill>
        <p:spPr>
          <a:xfrm>
            <a:off x="-1405467" y="0"/>
            <a:ext cx="11870267" cy="6528190"/>
          </a:xfrm>
        </p:spPr>
      </p:pic>
    </p:spTree>
    <p:extLst>
      <p:ext uri="{BB962C8B-B14F-4D97-AF65-F5344CB8AC3E}">
        <p14:creationId xmlns:p14="http://schemas.microsoft.com/office/powerpoint/2010/main" val="215065124"/>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Afbeelding 7" descr="pragmatis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1999" y="3116580"/>
            <a:ext cx="4572001" cy="3741421"/>
          </a:xfrm>
          <a:prstGeom prst="rect">
            <a:avLst/>
          </a:prstGeom>
        </p:spPr>
      </p:pic>
      <p:pic>
        <p:nvPicPr>
          <p:cNvPr id="9" name="Afbeelding 8" descr="REU-BOSNIA_.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
            <a:ext cx="4572001" cy="3116581"/>
          </a:xfrm>
          <a:prstGeom prst="rect">
            <a:avLst/>
          </a:prstGeom>
        </p:spPr>
      </p:pic>
      <p:pic>
        <p:nvPicPr>
          <p:cNvPr id="10" name="Afbeelding 9" descr="Cerberus3DMax.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0" y="360680"/>
            <a:ext cx="4572000" cy="2331720"/>
          </a:xfrm>
          <a:prstGeom prst="rect">
            <a:avLst/>
          </a:prstGeom>
        </p:spPr>
      </p:pic>
      <p:pic>
        <p:nvPicPr>
          <p:cNvPr id="11" name="Afbeelding 10" descr="7620225-illustration-of-a-dart-board-with-all-the-darts-missing-any-target.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6266" y="3289301"/>
            <a:ext cx="4758266" cy="3568700"/>
          </a:xfrm>
          <a:prstGeom prst="rect">
            <a:avLst/>
          </a:prstGeom>
        </p:spPr>
      </p:pic>
    </p:spTree>
    <p:extLst>
      <p:ext uri="{BB962C8B-B14F-4D97-AF65-F5344CB8AC3E}">
        <p14:creationId xmlns:p14="http://schemas.microsoft.com/office/powerpoint/2010/main" val="843821321"/>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err="1" smtClean="0"/>
              <a:t>Welcome</a:t>
            </a:r>
            <a:r>
              <a:rPr lang="nl-NL" dirty="0" smtClean="0"/>
              <a:t> </a:t>
            </a:r>
            <a:r>
              <a:rPr lang="nl-NL" dirty="0" err="1" smtClean="0"/>
              <a:t>to</a:t>
            </a:r>
            <a:r>
              <a:rPr lang="nl-NL" smtClean="0"/>
              <a:t> Babylon</a:t>
            </a:r>
            <a:endParaRPr lang="nl-NL" dirty="0"/>
          </a:p>
        </p:txBody>
      </p:sp>
      <p:sp>
        <p:nvSpPr>
          <p:cNvPr id="3" name="Tijdelijke aanduiding voor inhoud 2"/>
          <p:cNvSpPr>
            <a:spLocks noGrp="1"/>
          </p:cNvSpPr>
          <p:nvPr>
            <p:ph idx="1"/>
          </p:nvPr>
        </p:nvSpPr>
        <p:spPr/>
        <p:txBody>
          <a:bodyPr/>
          <a:lstStyle/>
          <a:p>
            <a:pPr marL="0" indent="0">
              <a:buNone/>
            </a:pPr>
            <a:r>
              <a:rPr lang="nl-NL" i="1" dirty="0" smtClean="0"/>
              <a:t>English as a Medium of </a:t>
            </a:r>
            <a:r>
              <a:rPr lang="nl-NL" i="1" dirty="0" err="1" smtClean="0"/>
              <a:t>Instruction</a:t>
            </a:r>
            <a:r>
              <a:rPr lang="nl-NL" i="1" dirty="0" smtClean="0"/>
              <a:t> </a:t>
            </a:r>
            <a:r>
              <a:rPr lang="nl-NL" i="1" dirty="0"/>
              <a:t>– or </a:t>
            </a:r>
            <a:r>
              <a:rPr lang="nl-NL" b="1" i="1" dirty="0"/>
              <a:t>EMI</a:t>
            </a:r>
            <a:r>
              <a:rPr lang="nl-NL" i="1" dirty="0"/>
              <a:t> – has </a:t>
            </a:r>
            <a:r>
              <a:rPr lang="nl-NL" i="1" dirty="0" err="1"/>
              <a:t>become</a:t>
            </a:r>
            <a:r>
              <a:rPr lang="nl-NL" i="1" dirty="0"/>
              <a:t> </a:t>
            </a:r>
            <a:r>
              <a:rPr lang="nl-NL" i="1" dirty="0" err="1"/>
              <a:t>an</a:t>
            </a:r>
            <a:r>
              <a:rPr lang="nl-NL" i="1" dirty="0"/>
              <a:t> important </a:t>
            </a:r>
            <a:r>
              <a:rPr lang="nl-NL" i="1" dirty="0" err="1"/>
              <a:t>development</a:t>
            </a:r>
            <a:r>
              <a:rPr lang="nl-NL" i="1" dirty="0"/>
              <a:t> in </a:t>
            </a:r>
            <a:r>
              <a:rPr lang="nl-NL" i="1" dirty="0" err="1"/>
              <a:t>creating</a:t>
            </a:r>
            <a:r>
              <a:rPr lang="nl-NL" i="1" dirty="0"/>
              <a:t> a </a:t>
            </a:r>
            <a:r>
              <a:rPr lang="nl-NL" i="1" dirty="0" err="1"/>
              <a:t>truly</a:t>
            </a:r>
            <a:r>
              <a:rPr lang="nl-NL" i="1" dirty="0"/>
              <a:t> </a:t>
            </a:r>
            <a:r>
              <a:rPr lang="nl-NL" i="1" dirty="0" err="1"/>
              <a:t>international</a:t>
            </a:r>
            <a:r>
              <a:rPr lang="nl-NL" i="1" dirty="0"/>
              <a:t> </a:t>
            </a:r>
            <a:r>
              <a:rPr lang="nl-NL" i="1" dirty="0" err="1"/>
              <a:t>university</a:t>
            </a:r>
            <a:r>
              <a:rPr lang="nl-NL" i="1" dirty="0" smtClean="0"/>
              <a:t>.</a:t>
            </a:r>
          </a:p>
          <a:p>
            <a:pPr marL="0" indent="0">
              <a:buNone/>
            </a:pPr>
            <a:r>
              <a:rPr lang="nl-NL" dirty="0" err="1" smtClean="0"/>
              <a:t>www.britishcouncil.org</a:t>
            </a:r>
            <a:endParaRPr lang="nl-NL" dirty="0"/>
          </a:p>
        </p:txBody>
      </p:sp>
    </p:spTree>
    <p:extLst>
      <p:ext uri="{BB962C8B-B14F-4D97-AF65-F5344CB8AC3E}">
        <p14:creationId xmlns:p14="http://schemas.microsoft.com/office/powerpoint/2010/main" val="3813228961"/>
      </p:ext>
    </p:extLst>
  </p:cSld>
  <p:clrMapOvr>
    <a:masterClrMapping/>
  </p:clrMapOvr>
</p:sld>
</file>

<file path=ppt/theme/theme1.xml><?xml version="1.0" encoding="utf-8"?>
<a:theme xmlns:a="http://schemas.openxmlformats.org/drawingml/2006/main" name="Office-th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th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733</TotalTime>
  <Words>427</Words>
  <Application>Microsoft Macintosh PowerPoint</Application>
  <PresentationFormat>Diavoorstelling (4:3)</PresentationFormat>
  <Paragraphs>72</Paragraphs>
  <Slides>27</Slides>
  <Notes>2</Notes>
  <HiddenSlides>0</HiddenSlides>
  <MMClips>0</MMClips>
  <ScaleCrop>false</ScaleCrop>
  <HeadingPairs>
    <vt:vector size="4" baseType="variant">
      <vt:variant>
        <vt:lpstr>Thema</vt:lpstr>
      </vt:variant>
      <vt:variant>
        <vt:i4>1</vt:i4>
      </vt:variant>
      <vt:variant>
        <vt:lpstr>Diatitels</vt:lpstr>
      </vt:variant>
      <vt:variant>
        <vt:i4>27</vt:i4>
      </vt:variant>
    </vt:vector>
  </HeadingPairs>
  <TitlesOfParts>
    <vt:vector size="28" baseType="lpstr">
      <vt:lpstr>Office-thema</vt:lpstr>
      <vt:lpstr>Internationalisation at Home: Leading quality and managing implementation</vt:lpstr>
      <vt:lpstr>PowerPoint-presentatie</vt:lpstr>
      <vt:lpstr>PowerPoint-presentatie</vt:lpstr>
      <vt:lpstr>PowerPoint-presentatie</vt:lpstr>
      <vt:lpstr>PowerPoint-presentatie</vt:lpstr>
      <vt:lpstr>PowerPoint-presentatie</vt:lpstr>
      <vt:lpstr>PowerPoint-presentatie</vt:lpstr>
      <vt:lpstr>PowerPoint-presentatie</vt:lpstr>
      <vt:lpstr>Welcome to Babylon</vt:lpstr>
      <vt:lpstr>PowerPoint-presentatie</vt:lpstr>
      <vt:lpstr>PowerPoint-presentatie</vt:lpstr>
      <vt:lpstr>Meeting Cerberus</vt:lpstr>
      <vt:lpstr>PowerPoint-presentatie</vt:lpstr>
      <vt:lpstr>IaH and employability</vt:lpstr>
      <vt:lpstr>Institutional</vt:lpstr>
      <vt:lpstr>PowerPoint-presentatie</vt:lpstr>
      <vt:lpstr>Learning outcomes</vt:lpstr>
      <vt:lpstr>PowerPoint-presentatie</vt:lpstr>
      <vt:lpstr>PowerPoint-presentatie</vt:lpstr>
      <vt:lpstr>Professional development</vt:lpstr>
      <vt:lpstr>Professional development</vt:lpstr>
      <vt:lpstr>PowerPoint-presentatie</vt:lpstr>
      <vt:lpstr>PowerPoint-presentatie</vt:lpstr>
      <vt:lpstr>PowerPoint-presentatie</vt:lpstr>
      <vt:lpstr>PowerPoint-presentatie</vt:lpstr>
      <vt:lpstr>Institutional policy for IaH:  success factors</vt:lpstr>
      <vt:lpstr>Challenges anno 2015</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Jos Beelen</dc:creator>
  <cp:lastModifiedBy>Jos Beelen</cp:lastModifiedBy>
  <cp:revision>15</cp:revision>
  <dcterms:created xsi:type="dcterms:W3CDTF">2015-04-24T22:15:37Z</dcterms:created>
  <dcterms:modified xsi:type="dcterms:W3CDTF">2015-04-30T14:17:09Z</dcterms:modified>
</cp:coreProperties>
</file>