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100000" strictFirstAndLastChars="0" saveSubsetFonts="1">
  <p:sldMasterIdLst>
    <p:sldMasterId id="2147483648" r:id="rId1"/>
    <p:sldMasterId id="2147483649" r:id="rId2"/>
    <p:sldMasterId id="2147483650" r:id="rId3"/>
  </p:sldMasterIdLst>
  <p:notesMasterIdLst>
    <p:notesMasterId r:id="rId22"/>
  </p:notesMasterIdLst>
  <p:sldIdLst>
    <p:sldId id="256" r:id="rId4"/>
    <p:sldId id="257" r:id="rId5"/>
    <p:sldId id="258" r:id="rId6"/>
    <p:sldId id="259" r:id="rId7"/>
    <p:sldId id="273" r:id="rId8"/>
    <p:sldId id="274" r:id="rId9"/>
    <p:sldId id="260" r:id="rId10"/>
    <p:sldId id="270" r:id="rId11"/>
    <p:sldId id="261" r:id="rId12"/>
    <p:sldId id="262" r:id="rId13"/>
    <p:sldId id="271" r:id="rId14"/>
    <p:sldId id="264" r:id="rId15"/>
    <p:sldId id="265" r:id="rId16"/>
    <p:sldId id="272" r:id="rId17"/>
    <p:sldId id="266" r:id="rId18"/>
    <p:sldId id="267" r:id="rId19"/>
    <p:sldId id="268" r:id="rId20"/>
    <p:sldId id="269" r:id="rId21"/>
  </p:sldIdLst>
  <p:sldSz cx="9144000" cy="6858000" type="screen4x3"/>
  <p:notesSz cx="6858000" cy="9144000"/>
  <p:defaultTextStyle>
    <a:defPPr>
      <a:defRPr lang="es-CO"/>
    </a:defPPr>
    <a:lvl1pPr algn="l" defTabSz="457200" rtl="0" fontAlgn="base" hangingPunct="0">
      <a:spcBef>
        <a:spcPct val="0"/>
      </a:spcBef>
      <a:spcAft>
        <a:spcPct val="0"/>
      </a:spcAft>
      <a:defRPr sz="1200" kern="1200">
        <a:solidFill>
          <a:srgbClr val="000000"/>
        </a:solidFill>
        <a:latin typeface="Helvetica" charset="0"/>
        <a:ea typeface="Helvetica" charset="0"/>
        <a:cs typeface="Helvetica" charset="0"/>
        <a:sym typeface="Helvetica" charset="0"/>
      </a:defRPr>
    </a:lvl1pPr>
    <a:lvl2pPr marL="228600" indent="228600" algn="l" defTabSz="457200" rtl="0" fontAlgn="base" hangingPunct="0">
      <a:spcBef>
        <a:spcPct val="0"/>
      </a:spcBef>
      <a:spcAft>
        <a:spcPct val="0"/>
      </a:spcAft>
      <a:defRPr sz="1200" kern="1200">
        <a:solidFill>
          <a:srgbClr val="000000"/>
        </a:solidFill>
        <a:latin typeface="Helvetica" charset="0"/>
        <a:ea typeface="Helvetica" charset="0"/>
        <a:cs typeface="Helvetica" charset="0"/>
        <a:sym typeface="Helvetica" charset="0"/>
      </a:defRPr>
    </a:lvl2pPr>
    <a:lvl3pPr marL="457200" indent="457200" algn="l" defTabSz="457200" rtl="0" fontAlgn="base" hangingPunct="0">
      <a:spcBef>
        <a:spcPct val="0"/>
      </a:spcBef>
      <a:spcAft>
        <a:spcPct val="0"/>
      </a:spcAft>
      <a:defRPr sz="1200" kern="1200">
        <a:solidFill>
          <a:srgbClr val="000000"/>
        </a:solidFill>
        <a:latin typeface="Helvetica" charset="0"/>
        <a:ea typeface="Helvetica" charset="0"/>
        <a:cs typeface="Helvetica" charset="0"/>
        <a:sym typeface="Helvetica" charset="0"/>
      </a:defRPr>
    </a:lvl3pPr>
    <a:lvl4pPr marL="685800" indent="685800" algn="l" defTabSz="457200" rtl="0" fontAlgn="base" hangingPunct="0">
      <a:spcBef>
        <a:spcPct val="0"/>
      </a:spcBef>
      <a:spcAft>
        <a:spcPct val="0"/>
      </a:spcAft>
      <a:defRPr sz="1200" kern="1200">
        <a:solidFill>
          <a:srgbClr val="000000"/>
        </a:solidFill>
        <a:latin typeface="Helvetica" charset="0"/>
        <a:ea typeface="Helvetica" charset="0"/>
        <a:cs typeface="Helvetica" charset="0"/>
        <a:sym typeface="Helvetica" charset="0"/>
      </a:defRPr>
    </a:lvl4pPr>
    <a:lvl5pPr marL="914400" indent="914400" algn="l" defTabSz="457200" rtl="0" fontAlgn="base" hangingPunct="0">
      <a:spcBef>
        <a:spcPct val="0"/>
      </a:spcBef>
      <a:spcAft>
        <a:spcPct val="0"/>
      </a:spcAft>
      <a:defRPr sz="1200" kern="1200">
        <a:solidFill>
          <a:srgbClr val="000000"/>
        </a:solidFill>
        <a:latin typeface="Helvetica" charset="0"/>
        <a:ea typeface="Helvetica" charset="0"/>
        <a:cs typeface="Helvetica" charset="0"/>
        <a:sym typeface="Helvetica" charset="0"/>
      </a:defRPr>
    </a:lvl5pPr>
    <a:lvl6pPr marL="2286000" algn="l" defTabSz="914400" rtl="0" eaLnBrk="1" latinLnBrk="0" hangingPunct="1">
      <a:defRPr sz="1200" kern="1200">
        <a:solidFill>
          <a:srgbClr val="000000"/>
        </a:solidFill>
        <a:latin typeface="Helvetica" charset="0"/>
        <a:ea typeface="Helvetica" charset="0"/>
        <a:cs typeface="Helvetica" charset="0"/>
        <a:sym typeface="Helvetica" charset="0"/>
      </a:defRPr>
    </a:lvl6pPr>
    <a:lvl7pPr marL="2743200" algn="l" defTabSz="914400" rtl="0" eaLnBrk="1" latinLnBrk="0" hangingPunct="1">
      <a:defRPr sz="1200" kern="1200">
        <a:solidFill>
          <a:srgbClr val="000000"/>
        </a:solidFill>
        <a:latin typeface="Helvetica" charset="0"/>
        <a:ea typeface="Helvetica" charset="0"/>
        <a:cs typeface="Helvetica" charset="0"/>
        <a:sym typeface="Helvetica" charset="0"/>
      </a:defRPr>
    </a:lvl7pPr>
    <a:lvl8pPr marL="3200400" algn="l" defTabSz="914400" rtl="0" eaLnBrk="1" latinLnBrk="0" hangingPunct="1">
      <a:defRPr sz="1200" kern="1200">
        <a:solidFill>
          <a:srgbClr val="000000"/>
        </a:solidFill>
        <a:latin typeface="Helvetica" charset="0"/>
        <a:ea typeface="Helvetica" charset="0"/>
        <a:cs typeface="Helvetica" charset="0"/>
        <a:sym typeface="Helvetica" charset="0"/>
      </a:defRPr>
    </a:lvl8pPr>
    <a:lvl9pPr marL="3657600" algn="l" defTabSz="914400" rtl="0" eaLnBrk="1" latinLnBrk="0" hangingPunct="1">
      <a:defRPr sz="1200" kern="1200">
        <a:solidFill>
          <a:srgbClr val="000000"/>
        </a:solidFill>
        <a:latin typeface="Helvetica" charset="0"/>
        <a:ea typeface="Helvetica" charset="0"/>
        <a:cs typeface="Helvetica" charset="0"/>
        <a:sym typeface="Helvetica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65" autoAdjust="0"/>
    <p:restoredTop sz="94660"/>
  </p:normalViewPr>
  <p:slideViewPr>
    <p:cSldViewPr>
      <p:cViewPr>
        <p:scale>
          <a:sx n="76" d="100"/>
          <a:sy n="76" d="100"/>
        </p:scale>
        <p:origin x="-1158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4098" name="Rectangle 2"/>
          <p:cNvSpPr>
            <a:spLocks noGrp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 cap="rnd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CO" noProof="0" smtClean="0">
                <a:sym typeface="Noteworthy Bold" charset="0"/>
              </a:rPr>
              <a:t>Click to edit Master text styles</a:t>
            </a:r>
          </a:p>
          <a:p>
            <a:pPr lvl="1"/>
            <a:r>
              <a:rPr lang="es-CO" noProof="0" smtClean="0">
                <a:sym typeface="Noteworthy Bold" charset="0"/>
              </a:rPr>
              <a:t>Second level</a:t>
            </a:r>
          </a:p>
          <a:p>
            <a:pPr lvl="2"/>
            <a:r>
              <a:rPr lang="es-CO" noProof="0" smtClean="0">
                <a:sym typeface="Noteworthy Bold" charset="0"/>
              </a:rPr>
              <a:t>Third level</a:t>
            </a:r>
          </a:p>
          <a:p>
            <a:pPr lvl="3"/>
            <a:r>
              <a:rPr lang="es-CO" noProof="0" smtClean="0">
                <a:sym typeface="Noteworthy Bold" charset="0"/>
              </a:rPr>
              <a:t>Fourth level</a:t>
            </a:r>
          </a:p>
          <a:p>
            <a:pPr lvl="4"/>
            <a:r>
              <a:rPr lang="es-CO" noProof="0" smtClean="0">
                <a:sym typeface="Noteworthy Bold" charset="0"/>
              </a:rPr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472627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lnSpc>
        <a:spcPts val="3500"/>
      </a:lnSpc>
      <a:spcBef>
        <a:spcPct val="0"/>
      </a:spcBef>
      <a:spcAft>
        <a:spcPct val="0"/>
      </a:spcAft>
      <a:defRPr sz="2400" kern="1200">
        <a:solidFill>
          <a:srgbClr val="572E2D"/>
        </a:solidFill>
        <a:latin typeface="Noteworthy Bold" charset="0"/>
        <a:ea typeface="Noteworthy Bold" charset="0"/>
        <a:cs typeface="Noteworthy Bold" charset="0"/>
        <a:sym typeface="Noteworthy Bold" charset="0"/>
      </a:defRPr>
    </a:lvl1pPr>
    <a:lvl2pPr marL="228600" algn="l" defTabSz="457200" rtl="0" eaLnBrk="0" fontAlgn="base" hangingPunct="0">
      <a:lnSpc>
        <a:spcPts val="3500"/>
      </a:lnSpc>
      <a:spcBef>
        <a:spcPct val="0"/>
      </a:spcBef>
      <a:spcAft>
        <a:spcPct val="0"/>
      </a:spcAft>
      <a:defRPr sz="2400" kern="1200">
        <a:solidFill>
          <a:srgbClr val="572E2D"/>
        </a:solidFill>
        <a:latin typeface="Noteworthy Bold" charset="0"/>
        <a:ea typeface="Noteworthy Bold" charset="0"/>
        <a:cs typeface="Noteworthy Bold" charset="0"/>
        <a:sym typeface="Noteworthy Bold" charset="0"/>
      </a:defRPr>
    </a:lvl2pPr>
    <a:lvl3pPr marL="457200" algn="l" defTabSz="457200" rtl="0" eaLnBrk="0" fontAlgn="base" hangingPunct="0">
      <a:lnSpc>
        <a:spcPts val="3500"/>
      </a:lnSpc>
      <a:spcBef>
        <a:spcPct val="0"/>
      </a:spcBef>
      <a:spcAft>
        <a:spcPct val="0"/>
      </a:spcAft>
      <a:defRPr sz="2400" kern="1200">
        <a:solidFill>
          <a:srgbClr val="572E2D"/>
        </a:solidFill>
        <a:latin typeface="Noteworthy Bold" charset="0"/>
        <a:ea typeface="Noteworthy Bold" charset="0"/>
        <a:cs typeface="Noteworthy Bold" charset="0"/>
        <a:sym typeface="Noteworthy Bold" charset="0"/>
      </a:defRPr>
    </a:lvl3pPr>
    <a:lvl4pPr marL="685800" algn="l" defTabSz="457200" rtl="0" eaLnBrk="0" fontAlgn="base" hangingPunct="0">
      <a:lnSpc>
        <a:spcPts val="3500"/>
      </a:lnSpc>
      <a:spcBef>
        <a:spcPct val="0"/>
      </a:spcBef>
      <a:spcAft>
        <a:spcPct val="0"/>
      </a:spcAft>
      <a:defRPr sz="2400" kern="1200">
        <a:solidFill>
          <a:srgbClr val="572E2D"/>
        </a:solidFill>
        <a:latin typeface="Noteworthy Bold" charset="0"/>
        <a:ea typeface="Noteworthy Bold" charset="0"/>
        <a:cs typeface="Noteworthy Bold" charset="0"/>
        <a:sym typeface="Noteworthy Bold" charset="0"/>
      </a:defRPr>
    </a:lvl4pPr>
    <a:lvl5pPr marL="914400" algn="l" defTabSz="457200" rtl="0" eaLnBrk="0" fontAlgn="base" hangingPunct="0">
      <a:lnSpc>
        <a:spcPts val="3500"/>
      </a:lnSpc>
      <a:spcBef>
        <a:spcPct val="0"/>
      </a:spcBef>
      <a:spcAft>
        <a:spcPct val="0"/>
      </a:spcAft>
      <a:defRPr sz="2400" kern="1200">
        <a:solidFill>
          <a:srgbClr val="572E2D"/>
        </a:solidFill>
        <a:latin typeface="Noteworthy Bold" charset="0"/>
        <a:ea typeface="Noteworthy Bold" charset="0"/>
        <a:cs typeface="Noteworthy Bold" charset="0"/>
        <a:sym typeface="Noteworthy Bold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174477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17369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13510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912856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923729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052417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1371600" y="3886200"/>
            <a:ext cx="3124200" cy="2971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3886200"/>
            <a:ext cx="3124200" cy="2971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085417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477516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281623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5154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7260781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399041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CO" noProof="0" smtClean="0">
              <a:sym typeface="Helvetica" charset="0"/>
            </a:endParaRP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40669718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382638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515100" y="1844675"/>
            <a:ext cx="1943100" cy="50133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85800" y="1844675"/>
            <a:ext cx="5676900" cy="50133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726194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4219458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247687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55971711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1902206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125694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467641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5036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71870128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38292480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CO" noProof="0" smtClean="0">
              <a:sym typeface="Helvetica" charset="0"/>
            </a:endParaRP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73893940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876300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92075"/>
            <a:ext cx="2057400" cy="603408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92075"/>
            <a:ext cx="6019800" cy="60340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98427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842304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601823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188194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8546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864786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CO" noProof="0" smtClean="0">
              <a:sym typeface="Helvetica" charset="0"/>
            </a:endParaRP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7933125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+mj-lt"/>
          <a:ea typeface="+mj-ea"/>
          <a:cs typeface="+mj-cs"/>
          <a:sym typeface="Helvetica" charset="0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Helvetica" charset="0"/>
          <a:cs typeface="Helvetica" charset="0"/>
          <a:sym typeface="Helvetica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Helvetica" charset="0"/>
          <a:cs typeface="Helvetica" charset="0"/>
          <a:sym typeface="Helvetica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Helvetica" charset="0"/>
          <a:cs typeface="Helvetica" charset="0"/>
          <a:sym typeface="Helvetica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Helvetica" charset="0"/>
          <a:cs typeface="Helvetica" charset="0"/>
          <a:sym typeface="Helvetica" charset="0"/>
        </a:defRPr>
      </a:lvl5pPr>
      <a:lvl6pPr marL="457200" algn="l" defTabSz="457200" rtl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Helvetica" charset="0"/>
          <a:cs typeface="Helvetica" charset="0"/>
          <a:sym typeface="Helvetica" charset="0"/>
        </a:defRPr>
      </a:lvl6pPr>
      <a:lvl7pPr marL="914400" algn="l" defTabSz="457200" rtl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Helvetica" charset="0"/>
          <a:cs typeface="Helvetica" charset="0"/>
          <a:sym typeface="Helvetica" charset="0"/>
        </a:defRPr>
      </a:lvl7pPr>
      <a:lvl8pPr marL="1371600" algn="l" defTabSz="457200" rtl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Helvetica" charset="0"/>
          <a:cs typeface="Helvetica" charset="0"/>
          <a:sym typeface="Helvetica" charset="0"/>
        </a:defRPr>
      </a:lvl8pPr>
      <a:lvl9pPr marL="1828800" algn="l" defTabSz="457200" rtl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Helvetica" charset="0"/>
          <a:cs typeface="Helvetica" charset="0"/>
          <a:sym typeface="Helvetica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4400">
          <a:solidFill>
            <a:srgbClr val="000000"/>
          </a:solidFill>
          <a:latin typeface="+mn-lt"/>
          <a:ea typeface="+mn-ea"/>
          <a:cs typeface="+mn-cs"/>
          <a:sym typeface="Helvetica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4400">
          <a:solidFill>
            <a:srgbClr val="000000"/>
          </a:solidFill>
          <a:latin typeface="+mn-lt"/>
          <a:ea typeface="+mn-ea"/>
          <a:cs typeface="+mn-cs"/>
          <a:sym typeface="Helvetica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4400">
          <a:solidFill>
            <a:srgbClr val="000000"/>
          </a:solidFill>
          <a:latin typeface="+mn-lt"/>
          <a:ea typeface="+mn-ea"/>
          <a:cs typeface="+mn-cs"/>
          <a:sym typeface="Helvetica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4400">
          <a:solidFill>
            <a:srgbClr val="000000"/>
          </a:solidFill>
          <a:latin typeface="+mn-lt"/>
          <a:ea typeface="+mn-ea"/>
          <a:cs typeface="+mn-cs"/>
          <a:sym typeface="Helvetica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4400">
          <a:solidFill>
            <a:srgbClr val="000000"/>
          </a:solidFill>
          <a:latin typeface="+mn-lt"/>
          <a:ea typeface="+mn-ea"/>
          <a:cs typeface="+mn-cs"/>
          <a:sym typeface="Helvetica" charset="0"/>
        </a:defRPr>
      </a:lvl5pPr>
      <a:lvl6pPr marL="457200" algn="ctr" rtl="0" fontAlgn="base" hangingPunct="0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+mn-lt"/>
          <a:ea typeface="+mn-ea"/>
          <a:cs typeface="+mn-cs"/>
          <a:sym typeface="Helvetica" charset="0"/>
        </a:defRPr>
      </a:lvl6pPr>
      <a:lvl7pPr marL="914400" algn="ctr" rtl="0" fontAlgn="base" hangingPunct="0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+mn-lt"/>
          <a:ea typeface="+mn-ea"/>
          <a:cs typeface="+mn-cs"/>
          <a:sym typeface="Helvetica" charset="0"/>
        </a:defRPr>
      </a:lvl7pPr>
      <a:lvl8pPr marL="1371600" algn="ctr" rtl="0" fontAlgn="base" hangingPunct="0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+mn-lt"/>
          <a:ea typeface="+mn-ea"/>
          <a:cs typeface="+mn-cs"/>
          <a:sym typeface="Helvetica" charset="0"/>
        </a:defRPr>
      </a:lvl8pPr>
      <a:lvl9pPr marL="1828800" algn="ctr" rtl="0" fontAlgn="base" hangingPunct="0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+mn-lt"/>
          <a:ea typeface="+mn-ea"/>
          <a:cs typeface="+mn-cs"/>
          <a:sym typeface="Helvetica" charset="0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/>
          </p:cNvSpPr>
          <p:nvPr>
            <p:ph type="title"/>
          </p:nvPr>
        </p:nvSpPr>
        <p:spPr bwMode="auto">
          <a:xfrm>
            <a:off x="685800" y="1844675"/>
            <a:ext cx="7772400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CO" smtClean="0">
                <a:sym typeface="Helvetica" charset="0"/>
              </a:rPr>
              <a:t>Click to edit Master title style</a:t>
            </a:r>
          </a:p>
        </p:txBody>
      </p:sp>
      <p:sp>
        <p:nvSpPr>
          <p:cNvPr id="1027" name="Rectangle 2"/>
          <p:cNvSpPr>
            <a:spLocks noGrp="1"/>
          </p:cNvSpPr>
          <p:nvPr>
            <p:ph type="body" idx="1"/>
          </p:nvPr>
        </p:nvSpPr>
        <p:spPr bwMode="auto">
          <a:xfrm>
            <a:off x="1371600" y="3886200"/>
            <a:ext cx="64008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CO" smtClean="0">
                <a:sym typeface="Helvetica" charset="0"/>
              </a:rPr>
              <a:t>Click to edit Master text styles</a:t>
            </a:r>
          </a:p>
          <a:p>
            <a:pPr lvl="1"/>
            <a:r>
              <a:rPr lang="es-CO" smtClean="0">
                <a:sym typeface="Helvetica" charset="0"/>
              </a:rPr>
              <a:t>Second level</a:t>
            </a:r>
          </a:p>
          <a:p>
            <a:pPr lvl="2"/>
            <a:r>
              <a:rPr lang="es-CO" smtClean="0">
                <a:sym typeface="Helvetica" charset="0"/>
              </a:rPr>
              <a:t>Third level</a:t>
            </a:r>
          </a:p>
          <a:p>
            <a:pPr lvl="3"/>
            <a:r>
              <a:rPr lang="es-CO" smtClean="0">
                <a:sym typeface="Helvetica" charset="0"/>
              </a:rPr>
              <a:t>Fourth level</a:t>
            </a:r>
          </a:p>
          <a:p>
            <a:pPr lvl="4"/>
            <a:r>
              <a:rPr lang="es-CO" smtClean="0">
                <a:sym typeface="Helvetica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+mj-lt"/>
          <a:ea typeface="+mj-ea"/>
          <a:cs typeface="+mj-cs"/>
          <a:sym typeface="Helvetica" charset="0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Helvetica" charset="0"/>
          <a:cs typeface="Helvetica" charset="0"/>
          <a:sym typeface="Helvetica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Helvetica" charset="0"/>
          <a:cs typeface="Helvetica" charset="0"/>
          <a:sym typeface="Helvetica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Helvetica" charset="0"/>
          <a:cs typeface="Helvetica" charset="0"/>
          <a:sym typeface="Helvetica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Helvetica" charset="0"/>
          <a:cs typeface="Helvetica" charset="0"/>
          <a:sym typeface="Helvetica" charset="0"/>
        </a:defRPr>
      </a:lvl5pPr>
      <a:lvl6pPr marL="457200" algn="l" defTabSz="457200" rtl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Helvetica" charset="0"/>
          <a:cs typeface="Helvetica" charset="0"/>
          <a:sym typeface="Helvetica" charset="0"/>
        </a:defRPr>
      </a:lvl6pPr>
      <a:lvl7pPr marL="914400" algn="l" defTabSz="457200" rtl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Helvetica" charset="0"/>
          <a:cs typeface="Helvetica" charset="0"/>
          <a:sym typeface="Helvetica" charset="0"/>
        </a:defRPr>
      </a:lvl7pPr>
      <a:lvl8pPr marL="1371600" algn="l" defTabSz="457200" rtl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Helvetica" charset="0"/>
          <a:cs typeface="Helvetica" charset="0"/>
          <a:sym typeface="Helvetica" charset="0"/>
        </a:defRPr>
      </a:lvl8pPr>
      <a:lvl9pPr marL="1828800" algn="l" defTabSz="457200" rtl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Helvetica" charset="0"/>
          <a:cs typeface="Helvetica" charset="0"/>
          <a:sym typeface="Helvetica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4400">
          <a:solidFill>
            <a:srgbClr val="000000"/>
          </a:solidFill>
          <a:latin typeface="+mn-lt"/>
          <a:ea typeface="+mn-ea"/>
          <a:cs typeface="+mn-cs"/>
          <a:sym typeface="Helvetica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4400">
          <a:solidFill>
            <a:srgbClr val="000000"/>
          </a:solidFill>
          <a:latin typeface="+mn-lt"/>
          <a:ea typeface="+mn-ea"/>
          <a:cs typeface="+mn-cs"/>
          <a:sym typeface="Helvetica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4400">
          <a:solidFill>
            <a:srgbClr val="000000"/>
          </a:solidFill>
          <a:latin typeface="+mn-lt"/>
          <a:ea typeface="+mn-ea"/>
          <a:cs typeface="+mn-cs"/>
          <a:sym typeface="Helvetica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4400">
          <a:solidFill>
            <a:srgbClr val="000000"/>
          </a:solidFill>
          <a:latin typeface="+mn-lt"/>
          <a:ea typeface="+mn-ea"/>
          <a:cs typeface="+mn-cs"/>
          <a:sym typeface="Helvetica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4400">
          <a:solidFill>
            <a:srgbClr val="000000"/>
          </a:solidFill>
          <a:latin typeface="+mn-lt"/>
          <a:ea typeface="+mn-ea"/>
          <a:cs typeface="+mn-cs"/>
          <a:sym typeface="Helvetica" charset="0"/>
        </a:defRPr>
      </a:lvl5pPr>
      <a:lvl6pPr marL="457200" algn="ctr" rtl="0" fontAlgn="base" hangingPunct="0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+mn-lt"/>
          <a:ea typeface="+mn-ea"/>
          <a:cs typeface="+mn-cs"/>
          <a:sym typeface="Helvetica" charset="0"/>
        </a:defRPr>
      </a:lvl6pPr>
      <a:lvl7pPr marL="914400" algn="ctr" rtl="0" fontAlgn="base" hangingPunct="0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+mn-lt"/>
          <a:ea typeface="+mn-ea"/>
          <a:cs typeface="+mn-cs"/>
          <a:sym typeface="Helvetica" charset="0"/>
        </a:defRPr>
      </a:lvl7pPr>
      <a:lvl8pPr marL="1371600" algn="ctr" rtl="0" fontAlgn="base" hangingPunct="0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+mn-lt"/>
          <a:ea typeface="+mn-ea"/>
          <a:cs typeface="+mn-cs"/>
          <a:sym typeface="Helvetica" charset="0"/>
        </a:defRPr>
      </a:lvl8pPr>
      <a:lvl9pPr marL="1828800" algn="ctr" rtl="0" fontAlgn="base" hangingPunct="0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+mn-lt"/>
          <a:ea typeface="+mn-ea"/>
          <a:cs typeface="+mn-cs"/>
          <a:sym typeface="Helvetica" charset="0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/>
          </p:cNvSpPr>
          <p:nvPr>
            <p:ph type="title"/>
          </p:nvPr>
        </p:nvSpPr>
        <p:spPr bwMode="auto">
          <a:xfrm>
            <a:off x="457200" y="92075"/>
            <a:ext cx="8229600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CO" smtClean="0">
                <a:sym typeface="Helvetica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+mj-lt"/>
          <a:ea typeface="+mj-ea"/>
          <a:cs typeface="+mj-cs"/>
          <a:sym typeface="Helvetica" charset="0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Helvetica" charset="0"/>
          <a:cs typeface="Helvetica" charset="0"/>
          <a:sym typeface="Helvetica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Helvetica" charset="0"/>
          <a:cs typeface="Helvetica" charset="0"/>
          <a:sym typeface="Helvetica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Helvetica" charset="0"/>
          <a:cs typeface="Helvetica" charset="0"/>
          <a:sym typeface="Helvetica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Helvetica" charset="0"/>
          <a:cs typeface="Helvetica" charset="0"/>
          <a:sym typeface="Helvetica" charset="0"/>
        </a:defRPr>
      </a:lvl5pPr>
      <a:lvl6pPr marL="457200" algn="l" defTabSz="457200" rtl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Helvetica" charset="0"/>
          <a:cs typeface="Helvetica" charset="0"/>
          <a:sym typeface="Helvetica" charset="0"/>
        </a:defRPr>
      </a:lvl6pPr>
      <a:lvl7pPr marL="914400" algn="l" defTabSz="457200" rtl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Helvetica" charset="0"/>
          <a:cs typeface="Helvetica" charset="0"/>
          <a:sym typeface="Helvetica" charset="0"/>
        </a:defRPr>
      </a:lvl7pPr>
      <a:lvl8pPr marL="1371600" algn="l" defTabSz="457200" rtl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Helvetica" charset="0"/>
          <a:cs typeface="Helvetica" charset="0"/>
          <a:sym typeface="Helvetica" charset="0"/>
        </a:defRPr>
      </a:lvl8pPr>
      <a:lvl9pPr marL="1828800" algn="l" defTabSz="457200" rtl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Helvetica" charset="0"/>
          <a:cs typeface="Helvetica" charset="0"/>
          <a:sym typeface="Helvetica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4400">
          <a:solidFill>
            <a:srgbClr val="000000"/>
          </a:solidFill>
          <a:latin typeface="+mn-lt"/>
          <a:ea typeface="+mn-ea"/>
          <a:cs typeface="+mn-cs"/>
          <a:sym typeface="Helvetica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4400">
          <a:solidFill>
            <a:srgbClr val="000000"/>
          </a:solidFill>
          <a:latin typeface="+mn-lt"/>
          <a:ea typeface="+mn-ea"/>
          <a:cs typeface="+mn-cs"/>
          <a:sym typeface="Helvetica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4400">
          <a:solidFill>
            <a:srgbClr val="000000"/>
          </a:solidFill>
          <a:latin typeface="+mn-lt"/>
          <a:ea typeface="+mn-ea"/>
          <a:cs typeface="+mn-cs"/>
          <a:sym typeface="Helvetica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4400">
          <a:solidFill>
            <a:srgbClr val="000000"/>
          </a:solidFill>
          <a:latin typeface="+mn-lt"/>
          <a:ea typeface="+mn-ea"/>
          <a:cs typeface="+mn-cs"/>
          <a:sym typeface="Helvetica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4400">
          <a:solidFill>
            <a:srgbClr val="000000"/>
          </a:solidFill>
          <a:latin typeface="+mn-lt"/>
          <a:ea typeface="+mn-ea"/>
          <a:cs typeface="+mn-cs"/>
          <a:sym typeface="Helvetica" charset="0"/>
        </a:defRPr>
      </a:lvl5pPr>
      <a:lvl6pPr marL="457200" algn="ctr" rtl="0" fontAlgn="base" hangingPunct="0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+mn-lt"/>
          <a:ea typeface="+mn-ea"/>
          <a:cs typeface="+mn-cs"/>
          <a:sym typeface="Helvetica" charset="0"/>
        </a:defRPr>
      </a:lvl6pPr>
      <a:lvl7pPr marL="914400" algn="ctr" rtl="0" fontAlgn="base" hangingPunct="0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+mn-lt"/>
          <a:ea typeface="+mn-ea"/>
          <a:cs typeface="+mn-cs"/>
          <a:sym typeface="Helvetica" charset="0"/>
        </a:defRPr>
      </a:lvl7pPr>
      <a:lvl8pPr marL="1371600" algn="ctr" rtl="0" fontAlgn="base" hangingPunct="0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+mn-lt"/>
          <a:ea typeface="+mn-ea"/>
          <a:cs typeface="+mn-cs"/>
          <a:sym typeface="Helvetica" charset="0"/>
        </a:defRPr>
      </a:lvl8pPr>
      <a:lvl9pPr marL="1828800" algn="ctr" rtl="0" fontAlgn="base" hangingPunct="0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+mn-lt"/>
          <a:ea typeface="+mn-ea"/>
          <a:cs typeface="+mn-cs"/>
          <a:sym typeface="Helvetica" charset="0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Relationship Id="rId6" Type="http://schemas.openxmlformats.org/officeDocument/2006/relationships/slide" Target="slide9.xml"/><Relationship Id="rId5" Type="http://schemas.openxmlformats.org/officeDocument/2006/relationships/image" Target="../media/image4.png"/><Relationship Id="rId4" Type="http://schemas.openxmlformats.org/officeDocument/2006/relationships/slide" Target="slide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1.png"/><Relationship Id="rId7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4.xml"/><Relationship Id="rId6" Type="http://schemas.openxmlformats.org/officeDocument/2006/relationships/slide" Target="slide9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image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066800"/>
            <a:ext cx="3984625" cy="316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</p:pic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3" y="6357938"/>
            <a:ext cx="3743325" cy="500062"/>
          </a:xfrm>
        </p:spPr>
        <p:txBody>
          <a:bodyPr/>
          <a:lstStyle/>
          <a:p>
            <a:pPr defTabSz="914400" eaLnBrk="1"/>
            <a:r>
              <a:rPr lang="es-CO" sz="900" b="1" dirty="0" smtClean="0">
                <a:solidFill>
                  <a:srgbClr val="FFC000"/>
                </a:solidFill>
              </a:rPr>
              <a:t>Contacto : </a:t>
            </a:r>
            <a:r>
              <a:rPr lang="es-CO" sz="900" b="1" dirty="0" smtClean="0">
                <a:solidFill>
                  <a:srgbClr val="FFFFFF"/>
                </a:solidFill>
              </a:rPr>
              <a:t>@</a:t>
            </a:r>
            <a:r>
              <a:rPr lang="es-CO" sz="1000" b="1" dirty="0" smtClean="0">
                <a:solidFill>
                  <a:srgbClr val="FFFFFF"/>
                </a:solidFill>
              </a:rPr>
              <a:t>pereira_2032</a:t>
            </a:r>
            <a:endParaRPr lang="es-CO" sz="1600" dirty="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664" y="3657600"/>
            <a:ext cx="7010672" cy="647700"/>
          </a:xfrm>
        </p:spPr>
        <p:txBody>
          <a:bodyPr/>
          <a:lstStyle/>
          <a:p>
            <a:pPr marL="0" indent="0" algn="l" eaLnBrk="1">
              <a:spcBef>
                <a:spcPts val="1100"/>
              </a:spcBef>
              <a:buFontTx/>
              <a:buNone/>
            </a:pPr>
            <a:r>
              <a:rPr lang="es-CO" sz="3600" b="1" dirty="0" smtClean="0">
                <a:solidFill>
                  <a:srgbClr val="595959"/>
                </a:solidFill>
              </a:rPr>
              <a:t>Y tú, ¿Con qué </a:t>
            </a:r>
            <a:r>
              <a:rPr lang="es-CO" sz="3600" b="1" dirty="0" smtClean="0">
                <a:solidFill>
                  <a:srgbClr val="C00000"/>
                </a:solidFill>
              </a:rPr>
              <a:t>Pereira</a:t>
            </a:r>
            <a:r>
              <a:rPr lang="es-CO" sz="3600" b="1" dirty="0" smtClean="0">
                <a:solidFill>
                  <a:srgbClr val="595959"/>
                </a:solidFill>
              </a:rPr>
              <a:t> sueñas?</a:t>
            </a:r>
            <a:endParaRPr lang="es-CO" dirty="0" smtClean="0"/>
          </a:p>
        </p:txBody>
      </p:sp>
      <p:grpSp>
        <p:nvGrpSpPr>
          <p:cNvPr id="3077" name="Group 4"/>
          <p:cNvGrpSpPr>
            <a:grpSpLocks/>
          </p:cNvGrpSpPr>
          <p:nvPr/>
        </p:nvGrpSpPr>
        <p:grpSpPr bwMode="auto">
          <a:xfrm>
            <a:off x="3321050" y="4929188"/>
            <a:ext cx="2520950" cy="919162"/>
            <a:chOff x="0" y="0"/>
            <a:chExt cx="199" cy="73"/>
          </a:xfrm>
        </p:grpSpPr>
        <p:sp>
          <p:nvSpPr>
            <p:cNvPr id="5125" name="AutoShape 5">
              <a:hlinkClick r:id="rId4" action="ppaction://hlinksldjump"/>
            </p:cNvPr>
            <p:cNvSpPr>
              <a:spLocks/>
            </p:cNvSpPr>
            <p:nvPr/>
          </p:nvSpPr>
          <p:spPr bwMode="auto">
            <a:xfrm>
              <a:off x="47" y="0"/>
              <a:ext cx="135" cy="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50800" tIns="50800" rIns="50800" bIns="50800"/>
            <a:lstStyle/>
            <a:p>
              <a:pPr defTabSz="914400">
                <a:defRPr/>
              </a:pPr>
              <a:r>
                <a:rPr lang="es-CO" sz="24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2023</a:t>
              </a:r>
              <a:endParaRPr lang="es-CO"/>
            </a:p>
          </p:txBody>
        </p:sp>
        <p:sp>
          <p:nvSpPr>
            <p:cNvPr id="3088" name="AutoShape 6"/>
            <p:cNvSpPr>
              <a:spLocks/>
            </p:cNvSpPr>
            <p:nvPr/>
          </p:nvSpPr>
          <p:spPr bwMode="auto">
            <a:xfrm>
              <a:off x="0" y="40"/>
              <a:ext cx="199" cy="33"/>
            </a:xfrm>
            <a:custGeom>
              <a:avLst/>
              <a:gdLst>
                <a:gd name="T0" fmla="*/ 100 w 21600"/>
                <a:gd name="T1" fmla="*/ 17 h 21600"/>
                <a:gd name="T2" fmla="*/ 100 w 21600"/>
                <a:gd name="T3" fmla="*/ 17 h 21600"/>
                <a:gd name="T4" fmla="*/ 100 w 21600"/>
                <a:gd name="T5" fmla="*/ 17 h 21600"/>
                <a:gd name="T6" fmla="*/ 100 w 21600"/>
                <a:gd name="T7" fmla="*/ 1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</a:extLst>
          </p:spPr>
          <p:txBody>
            <a:bodyPr lIns="50800" tIns="50800" rIns="50800" bIns="50800"/>
            <a:lstStyle/>
            <a:p>
              <a:pPr defTabSz="914400"/>
              <a:r>
                <a:rPr lang="es-CO" sz="1400">
                  <a:solidFill>
                    <a:srgbClr val="FFFFFF"/>
                  </a:solidFill>
                </a:rPr>
                <a:t>“2023 la tercera ciudad de Colombia en desarrollo económico y bienestar social”</a:t>
              </a:r>
              <a:endParaRPr lang="es-CO" sz="2000"/>
            </a:p>
          </p:txBody>
        </p:sp>
        <p:pic>
          <p:nvPicPr>
            <p:cNvPr id="3089" name="Picture 7" descr="image4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" y="0"/>
              <a:ext cx="37" cy="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</a:extLst>
          </p:spPr>
        </p:pic>
      </p:grpSp>
      <p:grpSp>
        <p:nvGrpSpPr>
          <p:cNvPr id="3078" name="Group 8"/>
          <p:cNvGrpSpPr>
            <a:grpSpLocks/>
          </p:cNvGrpSpPr>
          <p:nvPr/>
        </p:nvGrpSpPr>
        <p:grpSpPr bwMode="auto">
          <a:xfrm>
            <a:off x="223838" y="4929188"/>
            <a:ext cx="2520950" cy="987425"/>
            <a:chOff x="0" y="0"/>
            <a:chExt cx="199" cy="78"/>
          </a:xfrm>
        </p:grpSpPr>
        <p:sp>
          <p:nvSpPr>
            <p:cNvPr id="5129" name="AutoShape 9">
              <a:hlinkClick r:id="rId6" action="ppaction://hlinksldjump"/>
            </p:cNvPr>
            <p:cNvSpPr>
              <a:spLocks/>
            </p:cNvSpPr>
            <p:nvPr/>
          </p:nvSpPr>
          <p:spPr bwMode="auto">
            <a:xfrm>
              <a:off x="47" y="0"/>
              <a:ext cx="143" cy="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50800" tIns="50800" rIns="50800" bIns="50800"/>
            <a:lstStyle/>
            <a:p>
              <a:pPr defTabSz="914400">
                <a:defRPr/>
              </a:pPr>
              <a:r>
                <a:rPr lang="es-CO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2017</a:t>
              </a:r>
              <a:endParaRPr lang="es-CO" dirty="0"/>
            </a:p>
          </p:txBody>
        </p:sp>
        <p:sp>
          <p:nvSpPr>
            <p:cNvPr id="3085" name="AutoShape 10"/>
            <p:cNvSpPr>
              <a:spLocks/>
            </p:cNvSpPr>
            <p:nvPr/>
          </p:nvSpPr>
          <p:spPr bwMode="auto">
            <a:xfrm>
              <a:off x="0" y="33"/>
              <a:ext cx="199" cy="45"/>
            </a:xfrm>
            <a:custGeom>
              <a:avLst/>
              <a:gdLst>
                <a:gd name="T0" fmla="*/ 100 w 21600"/>
                <a:gd name="T1" fmla="*/ 23 h 21600"/>
                <a:gd name="T2" fmla="*/ 100 w 21600"/>
                <a:gd name="T3" fmla="*/ 23 h 21600"/>
                <a:gd name="T4" fmla="*/ 100 w 21600"/>
                <a:gd name="T5" fmla="*/ 23 h 21600"/>
                <a:gd name="T6" fmla="*/ 100 w 21600"/>
                <a:gd name="T7" fmla="*/ 23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</a:extLst>
          </p:spPr>
          <p:txBody>
            <a:bodyPr lIns="50800" tIns="50800" rIns="50800" bIns="50800"/>
            <a:lstStyle/>
            <a:p>
              <a:pPr defTabSz="914400"/>
              <a:r>
                <a:rPr lang="es-CO" sz="1400">
                  <a:solidFill>
                    <a:srgbClr val="FFFFFF"/>
                  </a:solidFill>
                </a:rPr>
                <a:t>“2017 ecociudad sostenible con una economía en crecimiento y altos niveles de equilibrio territorial y social”</a:t>
              </a:r>
              <a:endParaRPr lang="es-CO" sz="2000"/>
            </a:p>
          </p:txBody>
        </p:sp>
        <p:pic>
          <p:nvPicPr>
            <p:cNvPr id="3086" name="Picture 11" descr="image5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" y="0"/>
              <a:ext cx="37" cy="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</a:extLst>
          </p:spPr>
        </p:pic>
      </p:grpSp>
      <p:grpSp>
        <p:nvGrpSpPr>
          <p:cNvPr id="3079" name="Group 12"/>
          <p:cNvGrpSpPr>
            <a:grpSpLocks/>
          </p:cNvGrpSpPr>
          <p:nvPr/>
        </p:nvGrpSpPr>
        <p:grpSpPr bwMode="auto">
          <a:xfrm>
            <a:off x="6345238" y="4929188"/>
            <a:ext cx="2520950" cy="990600"/>
            <a:chOff x="0" y="0"/>
            <a:chExt cx="199" cy="79"/>
          </a:xfrm>
        </p:grpSpPr>
        <p:sp>
          <p:nvSpPr>
            <p:cNvPr id="5133" name="AutoShape 13">
              <a:hlinkClick r:id="rId8" action="ppaction://hlinksldjump"/>
            </p:cNvPr>
            <p:cNvSpPr>
              <a:spLocks/>
            </p:cNvSpPr>
            <p:nvPr/>
          </p:nvSpPr>
          <p:spPr bwMode="auto">
            <a:xfrm>
              <a:off x="41" y="0"/>
              <a:ext cx="143" cy="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 cap="flat" cmpd="sng">
              <a:noFill/>
              <a:prstDash val="solid"/>
              <a:miter lim="0"/>
              <a:headEnd/>
              <a:tailEnd/>
            </a:ln>
            <a:effectLst/>
          </p:spPr>
          <p:txBody>
            <a:bodyPr lIns="50800" tIns="50800" rIns="50800" bIns="50800"/>
            <a:lstStyle/>
            <a:p>
              <a:pPr defTabSz="914400">
                <a:defRPr/>
              </a:pPr>
              <a:r>
                <a:rPr lang="es-CO" sz="24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2032</a:t>
              </a:r>
              <a:endParaRPr lang="es-CO"/>
            </a:p>
          </p:txBody>
        </p:sp>
        <p:sp>
          <p:nvSpPr>
            <p:cNvPr id="3082" name="AutoShape 14"/>
            <p:cNvSpPr>
              <a:spLocks/>
            </p:cNvSpPr>
            <p:nvPr/>
          </p:nvSpPr>
          <p:spPr bwMode="auto">
            <a:xfrm>
              <a:off x="0" y="34"/>
              <a:ext cx="199" cy="45"/>
            </a:xfrm>
            <a:custGeom>
              <a:avLst/>
              <a:gdLst>
                <a:gd name="T0" fmla="*/ 100 w 21600"/>
                <a:gd name="T1" fmla="*/ 23 h 21600"/>
                <a:gd name="T2" fmla="*/ 100 w 21600"/>
                <a:gd name="T3" fmla="*/ 23 h 21600"/>
                <a:gd name="T4" fmla="*/ 100 w 21600"/>
                <a:gd name="T5" fmla="*/ 23 h 21600"/>
                <a:gd name="T6" fmla="*/ 100 w 21600"/>
                <a:gd name="T7" fmla="*/ 23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</a:extLst>
          </p:spPr>
          <p:txBody>
            <a:bodyPr lIns="50800" tIns="50800" rIns="50800" bIns="50800"/>
            <a:lstStyle/>
            <a:p>
              <a:pPr defTabSz="914400"/>
              <a:r>
                <a:rPr lang="es-CO" sz="1400">
                  <a:solidFill>
                    <a:srgbClr val="FFFFFF"/>
                  </a:solidFill>
                </a:rPr>
                <a:t>“2032 Pereira será una ciudad ecoeficiente en el uso de la innovación, la ciencia y la tecnología”.</a:t>
              </a:r>
              <a:endParaRPr lang="es-CO" sz="2000"/>
            </a:p>
          </p:txBody>
        </p:sp>
        <p:pic>
          <p:nvPicPr>
            <p:cNvPr id="3083" name="Picture 15" descr="image5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" y="0"/>
              <a:ext cx="37" cy="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</a:extLst>
          </p:spPr>
        </p:pic>
      </p:grpSp>
      <p:sp>
        <p:nvSpPr>
          <p:cNvPr id="3080" name="AutoShape 16"/>
          <p:cNvSpPr>
            <a:spLocks/>
          </p:cNvSpPr>
          <p:nvPr/>
        </p:nvSpPr>
        <p:spPr bwMode="auto">
          <a:xfrm>
            <a:off x="6045200" y="6453188"/>
            <a:ext cx="3098800" cy="317500"/>
          </a:xfrm>
          <a:custGeom>
            <a:avLst/>
            <a:gdLst>
              <a:gd name="T0" fmla="*/ 1549400 w 21600"/>
              <a:gd name="T1" fmla="*/ 158750 h 21600"/>
              <a:gd name="T2" fmla="*/ 1549400 w 21600"/>
              <a:gd name="T3" fmla="*/ 158750 h 21600"/>
              <a:gd name="T4" fmla="*/ 1549400 w 21600"/>
              <a:gd name="T5" fmla="*/ 158750 h 21600"/>
              <a:gd name="T6" fmla="*/ 1549400 w 21600"/>
              <a:gd name="T7" fmla="*/ 1587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50800" tIns="50800" rIns="50800" bIns="50800"/>
          <a:lstStyle/>
          <a:p>
            <a:pPr algn="r" defTabSz="914400"/>
            <a:r>
              <a:rPr lang="es-CO" sz="1400" b="1">
                <a:solidFill>
                  <a:srgbClr val="FFFFFF"/>
                </a:solidFill>
              </a:rPr>
              <a:t>facebook.com/proyectopereira2032</a:t>
            </a:r>
            <a:endParaRPr lang="es-CO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 autoUpdateAnimBg="0" advAuto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 descr="image6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3475" y="6159500"/>
            <a:ext cx="3619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</p:pic>
      <p:pic>
        <p:nvPicPr>
          <p:cNvPr id="9219" name="Picture 2" descr="image6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9738" y="6159500"/>
            <a:ext cx="3603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</p:pic>
      <p:sp>
        <p:nvSpPr>
          <p:cNvPr id="9220" name="AutoShape 3"/>
          <p:cNvSpPr>
            <a:spLocks/>
          </p:cNvSpPr>
          <p:nvPr/>
        </p:nvSpPr>
        <p:spPr bwMode="auto">
          <a:xfrm>
            <a:off x="7783513" y="6172200"/>
            <a:ext cx="376237" cy="279400"/>
          </a:xfrm>
          <a:custGeom>
            <a:avLst/>
            <a:gdLst>
              <a:gd name="T0" fmla="*/ 188119 w 21600"/>
              <a:gd name="T1" fmla="*/ 139700 h 21600"/>
              <a:gd name="T2" fmla="*/ 188119 w 21600"/>
              <a:gd name="T3" fmla="*/ 139700 h 21600"/>
              <a:gd name="T4" fmla="*/ 188119 w 21600"/>
              <a:gd name="T5" fmla="*/ 139700 h 21600"/>
              <a:gd name="T6" fmla="*/ 188119 w 21600"/>
              <a:gd name="T7" fmla="*/ 13970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50800" tIns="50800" rIns="50800" bIns="50800"/>
          <a:lstStyle/>
          <a:p>
            <a:pPr defTabSz="914400"/>
            <a:r>
              <a:rPr lang="es-CO" b="1" i="1">
                <a:solidFill>
                  <a:srgbClr val="FFFFFF"/>
                </a:solidFill>
              </a:rPr>
              <a:t>de</a:t>
            </a:r>
            <a:endParaRPr lang="es-CO"/>
          </a:p>
        </p:txBody>
      </p:sp>
      <p:pic>
        <p:nvPicPr>
          <p:cNvPr id="9221" name="Picture 4" descr="image7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0738" y="6240463"/>
            <a:ext cx="177800" cy="17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</p:pic>
      <p:pic>
        <p:nvPicPr>
          <p:cNvPr id="9222" name="Picture 5" descr="image7.pn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0113" y="6240463"/>
            <a:ext cx="176212" cy="17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</p:pic>
      <p:sp>
        <p:nvSpPr>
          <p:cNvPr id="9223" name="Line 6"/>
          <p:cNvSpPr>
            <a:spLocks noChangeShapeType="1"/>
          </p:cNvSpPr>
          <p:nvPr/>
        </p:nvSpPr>
        <p:spPr bwMode="auto">
          <a:xfrm flipH="1">
            <a:off x="2819400" y="3124200"/>
            <a:ext cx="1588" cy="160020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CO"/>
          </a:p>
        </p:txBody>
      </p:sp>
      <p:sp>
        <p:nvSpPr>
          <p:cNvPr id="9224" name="Line 7"/>
          <p:cNvSpPr>
            <a:spLocks noChangeShapeType="1"/>
          </p:cNvSpPr>
          <p:nvPr/>
        </p:nvSpPr>
        <p:spPr bwMode="auto">
          <a:xfrm flipH="1">
            <a:off x="5410200" y="3124200"/>
            <a:ext cx="1588" cy="160020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CO"/>
          </a:p>
        </p:txBody>
      </p:sp>
      <p:sp>
        <p:nvSpPr>
          <p:cNvPr id="11272" name="AutoShape 8"/>
          <p:cNvSpPr>
            <a:spLocks/>
          </p:cNvSpPr>
          <p:nvPr/>
        </p:nvSpPr>
        <p:spPr bwMode="auto">
          <a:xfrm>
            <a:off x="2227263" y="6091238"/>
            <a:ext cx="4859337" cy="461962"/>
          </a:xfrm>
          <a:custGeom>
            <a:avLst/>
            <a:gdLst>
              <a:gd name="T0" fmla="*/ 2429669 w 21600"/>
              <a:gd name="T1" fmla="*/ 230981 h 21600"/>
              <a:gd name="T2" fmla="*/ 2429669 w 21600"/>
              <a:gd name="T3" fmla="*/ 230981 h 21600"/>
              <a:gd name="T4" fmla="*/ 2429669 w 21600"/>
              <a:gd name="T5" fmla="*/ 230981 h 21600"/>
              <a:gd name="T6" fmla="*/ 2429669 w 21600"/>
              <a:gd name="T7" fmla="*/ 230981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50800" tIns="50800" rIns="50800" bIns="50800"/>
          <a:lstStyle/>
          <a:p>
            <a:pPr algn="ctr" defTabSz="914400"/>
            <a:r>
              <a:rPr lang="es-CO" sz="24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Y tú, ¿Con qué </a:t>
            </a:r>
            <a:r>
              <a:rPr lang="es-CO" sz="2400" b="1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Pereira </a:t>
            </a:r>
            <a:r>
              <a:rPr lang="es-CO" sz="24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sueñas?</a:t>
            </a:r>
            <a:endParaRPr lang="es-CO"/>
          </a:p>
        </p:txBody>
      </p:sp>
      <p:pic>
        <p:nvPicPr>
          <p:cNvPr id="9226" name="Picture 9" descr="image9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6" t="15222" r="5800" b="9835"/>
          <a:stretch>
            <a:fillRect/>
          </a:stretch>
        </p:blipFill>
        <p:spPr bwMode="auto">
          <a:xfrm>
            <a:off x="205532" y="79374"/>
            <a:ext cx="8732936" cy="5869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</p:pic>
      <p:pic>
        <p:nvPicPr>
          <p:cNvPr id="9227" name="Picture 10" descr="image5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63" y="508476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</p:pic>
      <p:sp>
        <p:nvSpPr>
          <p:cNvPr id="9228" name="AutoShape 11"/>
          <p:cNvSpPr>
            <a:spLocks/>
          </p:cNvSpPr>
          <p:nvPr/>
        </p:nvSpPr>
        <p:spPr bwMode="auto">
          <a:xfrm>
            <a:off x="8072438" y="6172200"/>
            <a:ext cx="341312" cy="461963"/>
          </a:xfrm>
          <a:custGeom>
            <a:avLst/>
            <a:gdLst>
              <a:gd name="T0" fmla="*/ 170656 w 21600"/>
              <a:gd name="T1" fmla="*/ 230982 h 21600"/>
              <a:gd name="T2" fmla="*/ 170656 w 21600"/>
              <a:gd name="T3" fmla="*/ 230982 h 21600"/>
              <a:gd name="T4" fmla="*/ 170656 w 21600"/>
              <a:gd name="T5" fmla="*/ 230982 h 21600"/>
              <a:gd name="T6" fmla="*/ 170656 w 21600"/>
              <a:gd name="T7" fmla="*/ 230982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50800" tIns="50800" rIns="50800" bIns="50800"/>
          <a:lstStyle/>
          <a:p>
            <a:pPr defTabSz="914400"/>
            <a:r>
              <a:rPr lang="es-CO" b="1">
                <a:solidFill>
                  <a:srgbClr val="FFFFFF"/>
                </a:solidFill>
              </a:rPr>
              <a:t>12</a:t>
            </a:r>
            <a:endParaRPr lang="es-CO"/>
          </a:p>
        </p:txBody>
      </p:sp>
      <p:sp>
        <p:nvSpPr>
          <p:cNvPr id="9229" name="AutoShape 12"/>
          <p:cNvSpPr>
            <a:spLocks/>
          </p:cNvSpPr>
          <p:nvPr/>
        </p:nvSpPr>
        <p:spPr bwMode="auto">
          <a:xfrm>
            <a:off x="7493000" y="6172200"/>
            <a:ext cx="342900" cy="461963"/>
          </a:xfrm>
          <a:custGeom>
            <a:avLst/>
            <a:gdLst>
              <a:gd name="T0" fmla="*/ 171450 w 21600"/>
              <a:gd name="T1" fmla="*/ 230982 h 21600"/>
              <a:gd name="T2" fmla="*/ 171450 w 21600"/>
              <a:gd name="T3" fmla="*/ 230982 h 21600"/>
              <a:gd name="T4" fmla="*/ 171450 w 21600"/>
              <a:gd name="T5" fmla="*/ 230982 h 21600"/>
              <a:gd name="T6" fmla="*/ 171450 w 21600"/>
              <a:gd name="T7" fmla="*/ 230982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50800" tIns="50800" rIns="50800" bIns="50800"/>
          <a:lstStyle/>
          <a:p>
            <a:pPr defTabSz="914400"/>
            <a:r>
              <a:rPr lang="es-CO" b="1">
                <a:solidFill>
                  <a:srgbClr val="FFFFFF"/>
                </a:solidFill>
              </a:rPr>
              <a:t>06</a:t>
            </a:r>
            <a:endParaRPr lang="es-CO"/>
          </a:p>
        </p:txBody>
      </p:sp>
      <p:grpSp>
        <p:nvGrpSpPr>
          <p:cNvPr id="16" name="15 Grupo"/>
          <p:cNvGrpSpPr/>
          <p:nvPr/>
        </p:nvGrpSpPr>
        <p:grpSpPr>
          <a:xfrm rot="20020824">
            <a:off x="-1298859" y="-1583779"/>
            <a:ext cx="12045450" cy="10368705"/>
            <a:chOff x="-1210645" y="-1739740"/>
            <a:chExt cx="12045450" cy="10368705"/>
          </a:xfrm>
        </p:grpSpPr>
        <p:sp>
          <p:nvSpPr>
            <p:cNvPr id="15" name="14 Rectángulo"/>
            <p:cNvSpPr/>
            <p:nvPr/>
          </p:nvSpPr>
          <p:spPr bwMode="auto">
            <a:xfrm>
              <a:off x="-1210645" y="-1739740"/>
              <a:ext cx="12045450" cy="10368705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23000" dir="5400000" algn="ctr" rotWithShape="0">
                <a:srgbClr val="000000">
                  <a:alpha val="34999"/>
                </a:srgbClr>
              </a:outerShdw>
            </a:effectLst>
          </p:spPr>
          <p:txBody>
            <a:bodyPr vert="horz" wrap="square" lIns="50800" tIns="50800" rIns="50800" bIns="50800" numCol="1" rtlCol="0" anchor="ctr" anchorCtr="0" compatLnSpc="1">
              <a:prstTxWarp prst="textNoShape">
                <a:avLst/>
              </a:prstTxWarp>
            </a:bodyPr>
            <a:lstStyle/>
            <a:p>
              <a:pPr marL="228600" marR="0" indent="0" algn="l" defTabSz="4572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CO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Helvetica" charset="0"/>
                <a:ea typeface="Helvetica" charset="0"/>
                <a:cs typeface="Helvetica" charset="0"/>
                <a:sym typeface="Helvetica" charset="0"/>
              </a:endParaRPr>
            </a:p>
          </p:txBody>
        </p:sp>
        <p:pic>
          <p:nvPicPr>
            <p:cNvPr id="14" name="Picture 7" descr="image10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7" t="49110" r="6152" b="25124"/>
            <a:stretch>
              <a:fillRect/>
            </a:stretch>
          </p:blipFill>
          <p:spPr bwMode="auto">
            <a:xfrm>
              <a:off x="483109" y="2157884"/>
              <a:ext cx="7991421" cy="2032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</a:extLst>
          </p:spPr>
        </p:pic>
      </p:grpSp>
      <p:pic>
        <p:nvPicPr>
          <p:cNvPr id="17" name="Picture 8" descr="image5.png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08518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9 CuadroTexto"/>
          <p:cNvSpPr txBox="1">
            <a:spLocks noChangeArrowheads="1"/>
          </p:cNvSpPr>
          <p:nvPr/>
        </p:nvSpPr>
        <p:spPr bwMode="auto">
          <a:xfrm>
            <a:off x="158262" y="188640"/>
            <a:ext cx="8827477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es-ES" sz="3000" b="1" dirty="0" smtClean="0"/>
              <a:t>Segundo Escenario 2023</a:t>
            </a:r>
          </a:p>
          <a:p>
            <a:pPr algn="r"/>
            <a:endParaRPr lang="es-ES" sz="3000" b="1" dirty="0" smtClean="0"/>
          </a:p>
          <a:p>
            <a:pPr marL="187325" indent="-187325" algn="just">
              <a:buFont typeface="Arial" pitchFamily="34" charset="0"/>
              <a:buChar char="•"/>
            </a:pPr>
            <a:r>
              <a:rPr lang="es-ES" sz="3000" dirty="0" smtClean="0"/>
              <a:t>Pereira será la tercera ciudad de Colombia en desarrollo económico y bienestar social</a:t>
            </a:r>
          </a:p>
          <a:p>
            <a:pPr marL="187325" indent="-187325" algn="just">
              <a:buFont typeface="Arial" pitchFamily="34" charset="0"/>
              <a:buChar char="•"/>
            </a:pPr>
            <a:r>
              <a:rPr lang="es-ES" sz="3000" dirty="0" smtClean="0"/>
              <a:t>Ciudad Planificada y consolidada como </a:t>
            </a:r>
            <a:r>
              <a:rPr lang="es-ES" sz="3000" dirty="0" smtClean="0">
                <a:solidFill>
                  <a:srgbClr val="FF0000"/>
                </a:solidFill>
              </a:rPr>
              <a:t>ciudad región</a:t>
            </a:r>
          </a:p>
          <a:p>
            <a:pPr marL="187325" indent="-187325" algn="just">
              <a:buFont typeface="Arial" pitchFamily="34" charset="0"/>
              <a:buChar char="•"/>
            </a:pPr>
            <a:r>
              <a:rPr lang="es-ES" sz="3000" dirty="0" smtClean="0"/>
              <a:t>Pereira, figura entre las tres ciudades más competitivas de Colombia.</a:t>
            </a:r>
          </a:p>
          <a:p>
            <a:pPr marL="187325" indent="-187325" algn="just">
              <a:buFont typeface="Arial" pitchFamily="34" charset="0"/>
              <a:buChar char="•"/>
            </a:pPr>
            <a:r>
              <a:rPr lang="es-ES" sz="3000" dirty="0" smtClean="0"/>
              <a:t>Los beneficios económicos, sociales y culturales se debe al impacto de la </a:t>
            </a:r>
            <a:r>
              <a:rPr lang="es-ES" sz="3000" dirty="0" smtClean="0">
                <a:solidFill>
                  <a:srgbClr val="FF0000"/>
                </a:solidFill>
              </a:rPr>
              <a:t>educación integral </a:t>
            </a:r>
            <a:r>
              <a:rPr lang="es-ES" sz="3000" dirty="0" smtClean="0"/>
              <a:t>cuya manifestación son la obtención de “alto nivel de logros”.</a:t>
            </a:r>
            <a:endParaRPr lang="es-ES" sz="3000" dirty="0"/>
          </a:p>
        </p:txBody>
      </p:sp>
      <p:sp>
        <p:nvSpPr>
          <p:cNvPr id="4" name="AutoShape 6"/>
          <p:cNvSpPr>
            <a:spLocks/>
          </p:cNvSpPr>
          <p:nvPr/>
        </p:nvSpPr>
        <p:spPr bwMode="auto">
          <a:xfrm>
            <a:off x="2227263" y="6091238"/>
            <a:ext cx="4859337" cy="461962"/>
          </a:xfrm>
          <a:custGeom>
            <a:avLst/>
            <a:gdLst>
              <a:gd name="T0" fmla="*/ 2429669 w 21600"/>
              <a:gd name="T1" fmla="*/ 230981 h 21600"/>
              <a:gd name="T2" fmla="*/ 2429669 w 21600"/>
              <a:gd name="T3" fmla="*/ 230981 h 21600"/>
              <a:gd name="T4" fmla="*/ 2429669 w 21600"/>
              <a:gd name="T5" fmla="*/ 230981 h 21600"/>
              <a:gd name="T6" fmla="*/ 2429669 w 21600"/>
              <a:gd name="T7" fmla="*/ 230981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50800" tIns="50800" rIns="50800" bIns="50800"/>
          <a:lstStyle/>
          <a:p>
            <a:pPr algn="ctr" defTabSz="914400"/>
            <a:r>
              <a:rPr lang="es-CO" sz="2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Y tú, ¿Con qué </a:t>
            </a:r>
            <a:r>
              <a:rPr lang="es-CO" sz="2400" b="1" dirty="0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Pereira </a:t>
            </a:r>
            <a:r>
              <a:rPr lang="es-CO" sz="2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sueñas?</a:t>
            </a:r>
            <a:endParaRPr lang="es-CO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6214528" presetClass="entr" presetSubtype="6616315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 build="p" bldLvl="2"/>
      <p:bldP spid="4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8" name="AutoShape 6"/>
          <p:cNvSpPr>
            <a:spLocks/>
          </p:cNvSpPr>
          <p:nvPr/>
        </p:nvSpPr>
        <p:spPr bwMode="auto">
          <a:xfrm>
            <a:off x="2227263" y="6351414"/>
            <a:ext cx="4859337" cy="461962"/>
          </a:xfrm>
          <a:custGeom>
            <a:avLst/>
            <a:gdLst>
              <a:gd name="T0" fmla="*/ 2429669 w 21600"/>
              <a:gd name="T1" fmla="*/ 230981 h 21600"/>
              <a:gd name="T2" fmla="*/ 2429669 w 21600"/>
              <a:gd name="T3" fmla="*/ 230981 h 21600"/>
              <a:gd name="T4" fmla="*/ 2429669 w 21600"/>
              <a:gd name="T5" fmla="*/ 230981 h 21600"/>
              <a:gd name="T6" fmla="*/ 2429669 w 21600"/>
              <a:gd name="T7" fmla="*/ 230981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50800" tIns="50800" rIns="50800" bIns="50800"/>
          <a:lstStyle/>
          <a:p>
            <a:pPr algn="ctr" defTabSz="914400"/>
            <a:r>
              <a:rPr lang="es-CO" sz="2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Y tú, ¿Con qué </a:t>
            </a:r>
            <a:r>
              <a:rPr lang="es-CO" sz="2400" b="1" dirty="0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Pereira </a:t>
            </a:r>
            <a:r>
              <a:rPr lang="es-CO" sz="2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sueñas?</a:t>
            </a:r>
            <a:endParaRPr lang="es-CO" dirty="0"/>
          </a:p>
        </p:txBody>
      </p:sp>
      <p:pic>
        <p:nvPicPr>
          <p:cNvPr id="11272" name="Picture 7" descr="image1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7" t="6982" r="3801" b="3172"/>
          <a:stretch>
            <a:fillRect/>
          </a:stretch>
        </p:blipFill>
        <p:spPr bwMode="auto">
          <a:xfrm>
            <a:off x="0" y="0"/>
            <a:ext cx="9144000" cy="6381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</p:pic>
      <p:pic>
        <p:nvPicPr>
          <p:cNvPr id="11273" name="Picture 8" descr="image5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87692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6214528" presetClass="entr" presetSubtype="6616315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Line 6"/>
          <p:cNvSpPr>
            <a:spLocks noChangeShapeType="1"/>
          </p:cNvSpPr>
          <p:nvPr/>
        </p:nvSpPr>
        <p:spPr bwMode="auto">
          <a:xfrm flipH="1">
            <a:off x="2819400" y="3124200"/>
            <a:ext cx="1588" cy="160020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CO"/>
          </a:p>
        </p:txBody>
      </p:sp>
      <p:sp>
        <p:nvSpPr>
          <p:cNvPr id="12296" name="Line 7"/>
          <p:cNvSpPr>
            <a:spLocks noChangeShapeType="1"/>
          </p:cNvSpPr>
          <p:nvPr/>
        </p:nvSpPr>
        <p:spPr bwMode="auto">
          <a:xfrm flipH="1">
            <a:off x="5410200" y="3124200"/>
            <a:ext cx="1588" cy="160020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CO"/>
          </a:p>
        </p:txBody>
      </p:sp>
      <p:sp>
        <p:nvSpPr>
          <p:cNvPr id="14344" name="AutoShape 8"/>
          <p:cNvSpPr>
            <a:spLocks/>
          </p:cNvSpPr>
          <p:nvPr/>
        </p:nvSpPr>
        <p:spPr bwMode="auto">
          <a:xfrm>
            <a:off x="2227263" y="6351414"/>
            <a:ext cx="4859337" cy="461962"/>
          </a:xfrm>
          <a:custGeom>
            <a:avLst/>
            <a:gdLst>
              <a:gd name="T0" fmla="*/ 2429669 w 21600"/>
              <a:gd name="T1" fmla="*/ 230981 h 21600"/>
              <a:gd name="T2" fmla="*/ 2429669 w 21600"/>
              <a:gd name="T3" fmla="*/ 230981 h 21600"/>
              <a:gd name="T4" fmla="*/ 2429669 w 21600"/>
              <a:gd name="T5" fmla="*/ 230981 h 21600"/>
              <a:gd name="T6" fmla="*/ 2429669 w 21600"/>
              <a:gd name="T7" fmla="*/ 230981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50800" tIns="50800" rIns="50800" bIns="50800"/>
          <a:lstStyle/>
          <a:p>
            <a:pPr algn="ctr" defTabSz="914400"/>
            <a:r>
              <a:rPr lang="es-CO" sz="24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Y tú, ¿Con qué </a:t>
            </a:r>
            <a:r>
              <a:rPr lang="es-CO" sz="2400" b="1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Pereira </a:t>
            </a:r>
            <a:r>
              <a:rPr lang="es-CO" sz="24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sueñas?</a:t>
            </a:r>
            <a:endParaRPr lang="es-CO"/>
          </a:p>
        </p:txBody>
      </p:sp>
      <p:pic>
        <p:nvPicPr>
          <p:cNvPr id="12298" name="Picture 9" descr="image1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" t="14061" r="6248" b="19530"/>
          <a:stretch>
            <a:fillRect/>
          </a:stretch>
        </p:blipFill>
        <p:spPr bwMode="auto">
          <a:xfrm>
            <a:off x="-36513" y="-27384"/>
            <a:ext cx="9212787" cy="633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</p:pic>
      <p:pic>
        <p:nvPicPr>
          <p:cNvPr id="12299" name="Picture 10" descr="image5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87692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702016" presetClass="entr" presetSubtype="6616384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4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9 CuadroTexto"/>
          <p:cNvSpPr txBox="1">
            <a:spLocks noChangeArrowheads="1"/>
          </p:cNvSpPr>
          <p:nvPr/>
        </p:nvSpPr>
        <p:spPr bwMode="auto">
          <a:xfrm>
            <a:off x="154759" y="476672"/>
            <a:ext cx="8834482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es-ES" sz="3000" b="1" dirty="0" smtClean="0"/>
              <a:t>Tercer Escenario 2032</a:t>
            </a:r>
          </a:p>
          <a:p>
            <a:pPr algn="r"/>
            <a:endParaRPr lang="es-ES" sz="3000" b="1" dirty="0" smtClean="0"/>
          </a:p>
          <a:p>
            <a:pPr marL="187325" indent="-187325" algn="just">
              <a:buFont typeface="Arial" pitchFamily="34" charset="0"/>
              <a:buChar char="•"/>
            </a:pPr>
            <a:r>
              <a:rPr lang="es-ES" sz="3000" dirty="0" smtClean="0"/>
              <a:t>Pereira será una ciudad </a:t>
            </a:r>
            <a:r>
              <a:rPr lang="es-ES" sz="3000" dirty="0" err="1" smtClean="0"/>
              <a:t>ecoeficiente</a:t>
            </a:r>
            <a:r>
              <a:rPr lang="es-ES" sz="3000" dirty="0" smtClean="0"/>
              <a:t> en el uso de la innovación, la ciencia y tecnología, agua, electricidad y vías al servicio de los ciudadanos, como elemento de competitividad</a:t>
            </a:r>
          </a:p>
          <a:p>
            <a:pPr marL="187325" indent="-187325" algn="just">
              <a:buFont typeface="Arial" pitchFamily="34" charset="0"/>
              <a:buChar char="•"/>
            </a:pPr>
            <a:r>
              <a:rPr lang="es-ES" sz="3000" dirty="0" smtClean="0"/>
              <a:t>Será una Ciudad Región estructurada y consolidada por pujantes </a:t>
            </a:r>
            <a:r>
              <a:rPr lang="es-ES" sz="3000" dirty="0" err="1" smtClean="0"/>
              <a:t>multipolos</a:t>
            </a:r>
            <a:endParaRPr lang="es-ES" sz="3000" dirty="0" smtClean="0"/>
          </a:p>
          <a:p>
            <a:pPr marL="187325" indent="-187325" algn="just">
              <a:buFont typeface="Arial" pitchFamily="34" charset="0"/>
              <a:buChar char="•"/>
            </a:pPr>
            <a:r>
              <a:rPr lang="es-ES" sz="3000" dirty="0" smtClean="0"/>
              <a:t>Se han implementadas políticas públicas negociadas con la comunidad.</a:t>
            </a:r>
          </a:p>
        </p:txBody>
      </p:sp>
      <p:sp>
        <p:nvSpPr>
          <p:cNvPr id="4" name="AutoShape 6"/>
          <p:cNvSpPr>
            <a:spLocks/>
          </p:cNvSpPr>
          <p:nvPr/>
        </p:nvSpPr>
        <p:spPr bwMode="auto">
          <a:xfrm>
            <a:off x="2227263" y="6091238"/>
            <a:ext cx="4859337" cy="461962"/>
          </a:xfrm>
          <a:custGeom>
            <a:avLst/>
            <a:gdLst>
              <a:gd name="T0" fmla="*/ 2429669 w 21600"/>
              <a:gd name="T1" fmla="*/ 230981 h 21600"/>
              <a:gd name="T2" fmla="*/ 2429669 w 21600"/>
              <a:gd name="T3" fmla="*/ 230981 h 21600"/>
              <a:gd name="T4" fmla="*/ 2429669 w 21600"/>
              <a:gd name="T5" fmla="*/ 230981 h 21600"/>
              <a:gd name="T6" fmla="*/ 2429669 w 21600"/>
              <a:gd name="T7" fmla="*/ 230981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50800" tIns="50800" rIns="50800" bIns="50800"/>
          <a:lstStyle/>
          <a:p>
            <a:pPr algn="ctr" defTabSz="914400"/>
            <a:r>
              <a:rPr lang="es-CO" sz="2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Y tú, ¿Con qué </a:t>
            </a:r>
            <a:r>
              <a:rPr lang="es-CO" sz="2400" b="1" dirty="0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Pereira </a:t>
            </a:r>
            <a:r>
              <a:rPr lang="es-CO" sz="2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sueñas?</a:t>
            </a:r>
            <a:endParaRPr lang="es-CO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6214528" presetClass="entr" presetSubtype="6616315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 build="p" bldLvl="2"/>
      <p:bldP spid="4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" descr="image1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74" t="29688" r="6874" b="14844"/>
          <a:stretch>
            <a:fillRect/>
          </a:stretch>
        </p:blipFill>
        <p:spPr bwMode="auto">
          <a:xfrm>
            <a:off x="0" y="-27384"/>
            <a:ext cx="9144000" cy="633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</p:pic>
      <p:sp>
        <p:nvSpPr>
          <p:cNvPr id="15367" name="AutoShape 7"/>
          <p:cNvSpPr>
            <a:spLocks/>
          </p:cNvSpPr>
          <p:nvPr/>
        </p:nvSpPr>
        <p:spPr bwMode="auto">
          <a:xfrm>
            <a:off x="2227263" y="6351414"/>
            <a:ext cx="4859337" cy="461962"/>
          </a:xfrm>
          <a:custGeom>
            <a:avLst/>
            <a:gdLst>
              <a:gd name="T0" fmla="*/ 2429669 w 21600"/>
              <a:gd name="T1" fmla="*/ 230981 h 21600"/>
              <a:gd name="T2" fmla="*/ 2429669 w 21600"/>
              <a:gd name="T3" fmla="*/ 230981 h 21600"/>
              <a:gd name="T4" fmla="*/ 2429669 w 21600"/>
              <a:gd name="T5" fmla="*/ 230981 h 21600"/>
              <a:gd name="T6" fmla="*/ 2429669 w 21600"/>
              <a:gd name="T7" fmla="*/ 230981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50800" tIns="50800" rIns="50800" bIns="50800"/>
          <a:lstStyle/>
          <a:p>
            <a:pPr algn="ctr" defTabSz="914400"/>
            <a:r>
              <a:rPr lang="es-CO" sz="24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Y tú, ¿Con qué </a:t>
            </a:r>
            <a:r>
              <a:rPr lang="es-CO" sz="2400" b="1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Pereira </a:t>
            </a:r>
            <a:r>
              <a:rPr lang="es-CO" sz="24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sueñas?</a:t>
            </a:r>
            <a:endParaRPr lang="es-CO"/>
          </a:p>
        </p:txBody>
      </p:sp>
      <p:pic>
        <p:nvPicPr>
          <p:cNvPr id="13321" name="Picture 8" descr="image5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63" y="601980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702400" presetClass="entr" presetSubtype="6616452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0" name="AutoShape 6"/>
          <p:cNvSpPr>
            <a:spLocks/>
          </p:cNvSpPr>
          <p:nvPr/>
        </p:nvSpPr>
        <p:spPr bwMode="auto">
          <a:xfrm>
            <a:off x="2227263" y="6351414"/>
            <a:ext cx="4859337" cy="461962"/>
          </a:xfrm>
          <a:custGeom>
            <a:avLst/>
            <a:gdLst>
              <a:gd name="T0" fmla="*/ 2429669 w 21600"/>
              <a:gd name="T1" fmla="*/ 230981 h 21600"/>
              <a:gd name="T2" fmla="*/ 2429669 w 21600"/>
              <a:gd name="T3" fmla="*/ 230981 h 21600"/>
              <a:gd name="T4" fmla="*/ 2429669 w 21600"/>
              <a:gd name="T5" fmla="*/ 230981 h 21600"/>
              <a:gd name="T6" fmla="*/ 2429669 w 21600"/>
              <a:gd name="T7" fmla="*/ 230981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50800" tIns="50800" rIns="50800" bIns="50800"/>
          <a:lstStyle/>
          <a:p>
            <a:pPr algn="ctr" defTabSz="914400"/>
            <a:r>
              <a:rPr lang="es-CO" sz="2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Y tú, ¿Con qué </a:t>
            </a:r>
            <a:r>
              <a:rPr lang="es-CO" sz="2400" b="1" dirty="0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Pereira </a:t>
            </a:r>
            <a:r>
              <a:rPr lang="es-CO" sz="2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sueñas?</a:t>
            </a:r>
            <a:endParaRPr lang="es-CO" dirty="0"/>
          </a:p>
        </p:txBody>
      </p:sp>
      <p:pic>
        <p:nvPicPr>
          <p:cNvPr id="14344" name="Picture 7" descr="image14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1" t="24170" r="6048" b="17235"/>
          <a:stretch>
            <a:fillRect/>
          </a:stretch>
        </p:blipFill>
        <p:spPr bwMode="auto">
          <a:xfrm>
            <a:off x="0" y="0"/>
            <a:ext cx="9106924" cy="5877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</p:pic>
      <p:pic>
        <p:nvPicPr>
          <p:cNvPr id="14345" name="Picture 8" descr="image5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63" y="601980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702784" presetClass="entr" presetSubtype="661652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AutoShape 6"/>
          <p:cNvSpPr>
            <a:spLocks/>
          </p:cNvSpPr>
          <p:nvPr/>
        </p:nvSpPr>
        <p:spPr bwMode="auto">
          <a:xfrm>
            <a:off x="2227263" y="6423422"/>
            <a:ext cx="4859337" cy="461962"/>
          </a:xfrm>
          <a:custGeom>
            <a:avLst/>
            <a:gdLst>
              <a:gd name="T0" fmla="*/ 2429669 w 21600"/>
              <a:gd name="T1" fmla="*/ 230981 h 21600"/>
              <a:gd name="T2" fmla="*/ 2429669 w 21600"/>
              <a:gd name="T3" fmla="*/ 230981 h 21600"/>
              <a:gd name="T4" fmla="*/ 2429669 w 21600"/>
              <a:gd name="T5" fmla="*/ 230981 h 21600"/>
              <a:gd name="T6" fmla="*/ 2429669 w 21600"/>
              <a:gd name="T7" fmla="*/ 230981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50800" tIns="50800" rIns="50800" bIns="50800"/>
          <a:lstStyle/>
          <a:p>
            <a:pPr algn="ctr" defTabSz="914400"/>
            <a:r>
              <a:rPr lang="es-CO" sz="24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Y tú, ¿Con qué </a:t>
            </a:r>
            <a:r>
              <a:rPr lang="es-CO" sz="2400" b="1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Pereira </a:t>
            </a:r>
            <a:r>
              <a:rPr lang="es-CO" sz="24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sueñas?</a:t>
            </a:r>
            <a:endParaRPr lang="es-CO"/>
          </a:p>
        </p:txBody>
      </p:sp>
      <p:pic>
        <p:nvPicPr>
          <p:cNvPr id="15368" name="Picture 7" descr="image15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2" t="14795" r="3801" b="11768"/>
          <a:stretch>
            <a:fillRect/>
          </a:stretch>
        </p:blipFill>
        <p:spPr bwMode="auto">
          <a:xfrm>
            <a:off x="0" y="0"/>
            <a:ext cx="9143999" cy="6453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</p:pic>
      <p:pic>
        <p:nvPicPr>
          <p:cNvPr id="15369" name="Picture 8" descr="image5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87692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703168" presetClass="entr" presetSubtype="661658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AutoShape 1"/>
          <p:cNvSpPr>
            <a:spLocks/>
          </p:cNvSpPr>
          <p:nvPr/>
        </p:nvSpPr>
        <p:spPr bwMode="auto">
          <a:xfrm rot="21628">
            <a:off x="0" y="2370138"/>
            <a:ext cx="9144000" cy="2117725"/>
          </a:xfrm>
          <a:custGeom>
            <a:avLst/>
            <a:gdLst>
              <a:gd name="T0" fmla="*/ 4571910 w 21600"/>
              <a:gd name="T1" fmla="*/ 1058176 h 21600"/>
              <a:gd name="T2" fmla="*/ 4571910 w 21600"/>
              <a:gd name="T3" fmla="*/ 1058176 h 21600"/>
              <a:gd name="T4" fmla="*/ 4571910 w 21600"/>
              <a:gd name="T5" fmla="*/ 1058176 h 21600"/>
              <a:gd name="T6" fmla="*/ 4571910 w 21600"/>
              <a:gd name="T7" fmla="*/ 105817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50800" tIns="50800" rIns="50800" bIns="50800"/>
          <a:lstStyle/>
          <a:p>
            <a:pPr algn="ctr" defTabSz="914400"/>
            <a:r>
              <a:rPr lang="es-CO" sz="6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Y tú,</a:t>
            </a:r>
          </a:p>
          <a:p>
            <a:pPr algn="ctr" defTabSz="914400"/>
            <a:r>
              <a:rPr lang="es-CO" sz="6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¿Con qué </a:t>
            </a:r>
            <a:r>
              <a:rPr lang="es-CO" sz="6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Pereira</a:t>
            </a:r>
            <a:r>
              <a:rPr lang="es-CO" sz="6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</a:t>
            </a:r>
            <a:r>
              <a:rPr lang="es-CO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sueñas?</a:t>
            </a:r>
            <a:endParaRPr lang="es-CO"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703552" presetClass="entr" presetSubtype="416091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 descr="image4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13" y="365125"/>
            <a:ext cx="14065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</p:pic>
      <p:sp>
        <p:nvSpPr>
          <p:cNvPr id="6146" name="AutoShape 2"/>
          <p:cNvSpPr>
            <a:spLocks/>
          </p:cNvSpPr>
          <p:nvPr/>
        </p:nvSpPr>
        <p:spPr bwMode="auto">
          <a:xfrm>
            <a:off x="315913" y="1073150"/>
            <a:ext cx="8510587" cy="49276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lIns="50800" tIns="50800" rIns="50800" bIns="50800"/>
          <a:lstStyle/>
          <a:p>
            <a:pPr algn="just" defTabSz="914400">
              <a:defRPr/>
            </a:pPr>
            <a:r>
              <a:rPr lang="es-CO" sz="3000" dirty="0">
                <a:latin typeface="Arial" pitchFamily="34" charset="0"/>
                <a:cs typeface="Arial" pitchFamily="34" charset="0"/>
                <a:sym typeface="Arial" pitchFamily="34" charset="0"/>
              </a:rPr>
              <a:t>La celebración del Sesquicentenario de Pereira en el año 2013 fue declarado como estratégico por el Concejo Municipal en el </a:t>
            </a:r>
            <a:r>
              <a:rPr lang="es-CO" sz="3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Acuerdo Municipal 056 de 2010</a:t>
            </a:r>
            <a:r>
              <a:rPr lang="es-CO" sz="3000" dirty="0">
                <a:latin typeface="Arial" pitchFamily="34" charset="0"/>
                <a:cs typeface="Arial" pitchFamily="34" charset="0"/>
                <a:sym typeface="Arial" pitchFamily="34" charset="0"/>
              </a:rPr>
              <a:t>, el cual reconoce 3 procesos </a:t>
            </a:r>
            <a:r>
              <a:rPr lang="es-CO" sz="3000" dirty="0" err="1">
                <a:latin typeface="Arial" pitchFamily="34" charset="0"/>
                <a:cs typeface="Arial" pitchFamily="34" charset="0"/>
                <a:sym typeface="Arial" pitchFamily="34" charset="0"/>
              </a:rPr>
              <a:t>estructurantes</a:t>
            </a:r>
            <a:r>
              <a:rPr lang="es-CO" sz="3000" dirty="0">
                <a:latin typeface="Arial" pitchFamily="34" charset="0"/>
                <a:cs typeface="Arial" pitchFamily="34" charset="0"/>
                <a:sym typeface="Arial" pitchFamily="34" charset="0"/>
              </a:rPr>
              <a:t>, a saber:</a:t>
            </a:r>
          </a:p>
          <a:p>
            <a:pPr marL="352425" indent="-352425" algn="just" defTabSz="914400">
              <a:defRPr/>
            </a:pPr>
            <a:endParaRPr lang="es-CO" sz="1800" dirty="0">
              <a:latin typeface="Arial" pitchFamily="34" charset="0"/>
              <a:cs typeface="Arial" pitchFamily="34" charset="0"/>
              <a:sym typeface="Arial" pitchFamily="34" charset="0"/>
            </a:endParaRPr>
          </a:p>
          <a:p>
            <a:pPr marL="352425" indent="-352425" algn="just" defTabSz="914400">
              <a:buSzPct val="100000"/>
              <a:buFontTx/>
              <a:buAutoNum type="arabicPeriod"/>
              <a:defRPr/>
            </a:pPr>
            <a:r>
              <a:rPr lang="es-CO" sz="3000" dirty="0">
                <a:latin typeface="Arial" pitchFamily="34" charset="0"/>
                <a:cs typeface="Arial" pitchFamily="34" charset="0"/>
                <a:sym typeface="Arial" pitchFamily="34" charset="0"/>
              </a:rPr>
              <a:t>Proceso de </a:t>
            </a:r>
            <a:r>
              <a:rPr lang="es-CO" sz="3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Prospectiva</a:t>
            </a:r>
            <a:r>
              <a:rPr lang="es-CO" sz="3000" dirty="0">
                <a:latin typeface="Arial" pitchFamily="34" charset="0"/>
                <a:cs typeface="Arial" pitchFamily="34" charset="0"/>
                <a:sym typeface="Arial" pitchFamily="34" charset="0"/>
              </a:rPr>
              <a:t> y Movilización Social</a:t>
            </a:r>
            <a:endParaRPr lang="es-CO" sz="1800" dirty="0">
              <a:latin typeface="Arial" pitchFamily="34" charset="0"/>
              <a:cs typeface="Arial" pitchFamily="34" charset="0"/>
              <a:sym typeface="Arial" pitchFamily="34" charset="0"/>
            </a:endParaRPr>
          </a:p>
          <a:p>
            <a:pPr marL="352425" indent="-352425" algn="just" defTabSz="914400">
              <a:buSzPct val="100000"/>
              <a:buFontTx/>
              <a:buAutoNum type="arabicPeriod"/>
              <a:defRPr/>
            </a:pPr>
            <a:r>
              <a:rPr lang="es-CO" sz="3000" dirty="0">
                <a:latin typeface="Arial" pitchFamily="34" charset="0"/>
                <a:cs typeface="Arial" pitchFamily="34" charset="0"/>
                <a:sym typeface="Arial" pitchFamily="34" charset="0"/>
              </a:rPr>
              <a:t>Proceso de Intervenciones Físicas con el objetivo de </a:t>
            </a:r>
            <a:r>
              <a:rPr lang="es-CO" sz="30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resignificar</a:t>
            </a:r>
            <a:r>
              <a:rPr lang="es-CO" sz="3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 los ríos </a:t>
            </a:r>
            <a:r>
              <a:rPr lang="es-CO" sz="3000" dirty="0">
                <a:latin typeface="Arial" pitchFamily="34" charset="0"/>
                <a:cs typeface="Arial" pitchFamily="34" charset="0"/>
                <a:sym typeface="Arial" pitchFamily="34" charset="0"/>
              </a:rPr>
              <a:t>de la ciudad y sus afluentes urbanos.</a:t>
            </a:r>
            <a:endParaRPr lang="es-CO" sz="1800" dirty="0">
              <a:latin typeface="Arial" pitchFamily="34" charset="0"/>
              <a:cs typeface="Arial" pitchFamily="34" charset="0"/>
              <a:sym typeface="Arial" pitchFamily="34" charset="0"/>
            </a:endParaRPr>
          </a:p>
          <a:p>
            <a:pPr marL="352425" indent="-352425" algn="just" defTabSz="914400">
              <a:buSzPct val="100000"/>
              <a:buFontTx/>
              <a:buAutoNum type="arabicPeriod"/>
              <a:defRPr/>
            </a:pPr>
            <a:r>
              <a:rPr lang="es-CO" sz="3000" dirty="0">
                <a:latin typeface="Arial" pitchFamily="34" charset="0"/>
                <a:cs typeface="Arial" pitchFamily="34" charset="0"/>
                <a:sym typeface="Arial" pitchFamily="34" charset="0"/>
              </a:rPr>
              <a:t>Proceso de </a:t>
            </a:r>
            <a:r>
              <a:rPr lang="es-CO" sz="3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Desarrollo Cultural</a:t>
            </a:r>
            <a:endParaRPr lang="es-CO" b="1" dirty="0">
              <a:solidFill>
                <a:srgbClr val="FF0000"/>
              </a:solidFill>
            </a:endParaRPr>
          </a:p>
        </p:txBody>
      </p:sp>
      <p:sp>
        <p:nvSpPr>
          <p:cNvPr id="4100" name="AutoShape 3"/>
          <p:cNvSpPr>
            <a:spLocks/>
          </p:cNvSpPr>
          <p:nvPr/>
        </p:nvSpPr>
        <p:spPr bwMode="auto">
          <a:xfrm>
            <a:off x="2098675" y="454025"/>
            <a:ext cx="4945063" cy="584200"/>
          </a:xfrm>
          <a:custGeom>
            <a:avLst/>
            <a:gdLst>
              <a:gd name="T0" fmla="*/ 2472532 w 21600"/>
              <a:gd name="T1" fmla="*/ 292100 h 21600"/>
              <a:gd name="T2" fmla="*/ 2472532 w 21600"/>
              <a:gd name="T3" fmla="*/ 292100 h 21600"/>
              <a:gd name="T4" fmla="*/ 2472532 w 21600"/>
              <a:gd name="T5" fmla="*/ 292100 h 21600"/>
              <a:gd name="T6" fmla="*/ 2472532 w 21600"/>
              <a:gd name="T7" fmla="*/ 29210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50800" tIns="50800" rIns="50800" bIns="50800"/>
          <a:lstStyle/>
          <a:p>
            <a:pPr defTabSz="914400"/>
            <a:r>
              <a:rPr lang="es-CO" sz="3200" b="1">
                <a:latin typeface="Arial" pitchFamily="34" charset="0"/>
                <a:cs typeface="Arial" pitchFamily="34" charset="0"/>
                <a:sym typeface="Arial" pitchFamily="34" charset="0"/>
              </a:rPr>
              <a:t>Proceso de Prospectiva </a:t>
            </a:r>
            <a:endParaRPr lang="es-CO"/>
          </a:p>
        </p:txBody>
      </p:sp>
      <p:sp>
        <p:nvSpPr>
          <p:cNvPr id="11" name="AutoShape 6"/>
          <p:cNvSpPr>
            <a:spLocks/>
          </p:cNvSpPr>
          <p:nvPr/>
        </p:nvSpPr>
        <p:spPr bwMode="auto">
          <a:xfrm>
            <a:off x="2071688" y="6181725"/>
            <a:ext cx="4859337" cy="4619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lIns="50800" tIns="50800" rIns="50800" bIns="50800"/>
          <a:lstStyle/>
          <a:p>
            <a:pPr algn="ctr" defTabSz="914400">
              <a:defRPr/>
            </a:pPr>
            <a:r>
              <a:rPr lang="es-CO" sz="2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Y tú, ¿Con qué </a:t>
            </a:r>
            <a:r>
              <a:rPr lang="es-CO" sz="2400" b="1" dirty="0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Pereira </a:t>
            </a:r>
            <a:r>
              <a:rPr lang="es-CO" sz="2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sueñas?</a:t>
            </a:r>
            <a:endParaRPr lang="es-CO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2833536" presetClass="entr" presetSubtype="4673792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image4.t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13" y="365125"/>
            <a:ext cx="14065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</p:pic>
      <p:sp>
        <p:nvSpPr>
          <p:cNvPr id="7172" name="AutoShape 4"/>
          <p:cNvSpPr>
            <a:spLocks/>
          </p:cNvSpPr>
          <p:nvPr/>
        </p:nvSpPr>
        <p:spPr bwMode="auto">
          <a:xfrm>
            <a:off x="315913" y="992188"/>
            <a:ext cx="8510587" cy="5324475"/>
          </a:xfrm>
          <a:custGeom>
            <a:avLst/>
            <a:gdLst>
              <a:gd name="T0" fmla="*/ 4255294 w 21600"/>
              <a:gd name="T1" fmla="*/ 2662238 h 21600"/>
              <a:gd name="T2" fmla="*/ 4255294 w 21600"/>
              <a:gd name="T3" fmla="*/ 2662238 h 21600"/>
              <a:gd name="T4" fmla="*/ 4255294 w 21600"/>
              <a:gd name="T5" fmla="*/ 2662238 h 21600"/>
              <a:gd name="T6" fmla="*/ 4255294 w 21600"/>
              <a:gd name="T7" fmla="*/ 266223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50800" tIns="50800" rIns="50800" bIns="50800"/>
          <a:lstStyle/>
          <a:p>
            <a:pPr marL="327025" algn="just" defTabSz="914400"/>
            <a:r>
              <a:rPr lang="es-CO" sz="3000" b="1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Lo que somos… </a:t>
            </a:r>
            <a:r>
              <a:rPr lang="es-CO" sz="3000">
                <a:latin typeface="Arial" pitchFamily="34" charset="0"/>
                <a:cs typeface="Arial" pitchFamily="34" charset="0"/>
                <a:sym typeface="Arial" pitchFamily="34" charset="0"/>
              </a:rPr>
              <a:t>se explica por decisiones afortunadas o desafortunadas que se tomaron en el pasado… </a:t>
            </a:r>
            <a:r>
              <a:rPr lang="es-CO" sz="3000" b="1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el futuro depende del presente… </a:t>
            </a:r>
            <a:r>
              <a:rPr lang="es-CO" sz="3000">
                <a:latin typeface="Arial" pitchFamily="34" charset="0"/>
                <a:cs typeface="Arial" pitchFamily="34" charset="0"/>
                <a:sym typeface="Arial" pitchFamily="34" charset="0"/>
              </a:rPr>
              <a:t>las acciones que se realizan actualmente van a permitir moldear y acuñar determinado tipo de futuro.</a:t>
            </a:r>
            <a:endParaRPr lang="es-CO" sz="1800">
              <a:latin typeface="Arial" pitchFamily="34" charset="0"/>
              <a:cs typeface="Arial" pitchFamily="34" charset="0"/>
              <a:sym typeface="Arial" pitchFamily="34" charset="0"/>
            </a:endParaRPr>
          </a:p>
          <a:p>
            <a:pPr marL="327025" algn="just" defTabSz="914400"/>
            <a:endParaRPr lang="es-CO" sz="2000">
              <a:latin typeface="Arial" pitchFamily="34" charset="0"/>
              <a:cs typeface="Arial" pitchFamily="34" charset="0"/>
              <a:sym typeface="Arial" pitchFamily="34" charset="0"/>
            </a:endParaRPr>
          </a:p>
          <a:p>
            <a:pPr marL="327025" algn="just" defTabSz="914400"/>
            <a:r>
              <a:rPr lang="es-CO" sz="3000">
                <a:latin typeface="Arial" pitchFamily="34" charset="0"/>
                <a:cs typeface="Arial" pitchFamily="34" charset="0"/>
                <a:sym typeface="Arial" pitchFamily="34" charset="0"/>
              </a:rPr>
              <a:t>La realización del </a:t>
            </a:r>
            <a:r>
              <a:rPr lang="es-CO" sz="300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futuro depende solamente de la decisión y ésta de un acto de la voluntad</a:t>
            </a:r>
            <a:r>
              <a:rPr lang="es-CO" sz="3000">
                <a:latin typeface="Arial" pitchFamily="34" charset="0"/>
                <a:cs typeface="Arial" pitchFamily="34" charset="0"/>
                <a:sym typeface="Arial" pitchFamily="34" charset="0"/>
              </a:rPr>
              <a:t>.</a:t>
            </a:r>
            <a:endParaRPr lang="es-CO" sz="1800">
              <a:latin typeface="Arial" pitchFamily="34" charset="0"/>
              <a:cs typeface="Arial" pitchFamily="34" charset="0"/>
              <a:sym typeface="Arial" pitchFamily="34" charset="0"/>
            </a:endParaRPr>
          </a:p>
          <a:p>
            <a:pPr marL="327025" algn="just" defTabSz="914400"/>
            <a:endParaRPr lang="es-CO" sz="2000">
              <a:latin typeface="Arial" pitchFamily="34" charset="0"/>
              <a:cs typeface="Arial" pitchFamily="34" charset="0"/>
              <a:sym typeface="Arial" pitchFamily="34" charset="0"/>
            </a:endParaRPr>
          </a:p>
          <a:p>
            <a:pPr marL="327025" algn="just" defTabSz="914400"/>
            <a:r>
              <a:rPr lang="es-CO" sz="3000">
                <a:latin typeface="Arial" pitchFamily="34" charset="0"/>
                <a:cs typeface="Arial" pitchFamily="34" charset="0"/>
                <a:sym typeface="Arial" pitchFamily="34" charset="0"/>
              </a:rPr>
              <a:t>“</a:t>
            </a:r>
            <a:r>
              <a:rPr lang="es-CO" sz="3000" i="1">
                <a:latin typeface="Arial" pitchFamily="34" charset="0"/>
                <a:cs typeface="Arial" pitchFamily="34" charset="0"/>
                <a:sym typeface="Arial" pitchFamily="34" charset="0"/>
              </a:rPr>
              <a:t>el futuro no se prevé sino se construye</a:t>
            </a:r>
            <a:r>
              <a:rPr lang="es-CO" sz="3000">
                <a:latin typeface="Arial" pitchFamily="34" charset="0"/>
                <a:cs typeface="Arial" pitchFamily="34" charset="0"/>
                <a:sym typeface="Arial" pitchFamily="34" charset="0"/>
              </a:rPr>
              <a:t>”, </a:t>
            </a:r>
            <a:endParaRPr lang="es-CO" sz="1800">
              <a:latin typeface="Arial" pitchFamily="34" charset="0"/>
              <a:cs typeface="Arial" pitchFamily="34" charset="0"/>
              <a:sym typeface="Arial" pitchFamily="34" charset="0"/>
            </a:endParaRPr>
          </a:p>
          <a:p>
            <a:pPr marL="327025" algn="r" defTabSz="914400"/>
            <a:r>
              <a:rPr lang="es-CO" sz="1800">
                <a:latin typeface="Arial" pitchFamily="34" charset="0"/>
                <a:cs typeface="Arial" pitchFamily="34" charset="0"/>
                <a:sym typeface="Arial" pitchFamily="34" charset="0"/>
              </a:rPr>
              <a:t>Maurice Blondel</a:t>
            </a:r>
            <a:r>
              <a:rPr lang="es-CO" sz="3000">
                <a:latin typeface="Arial" pitchFamily="34" charset="0"/>
                <a:cs typeface="Arial" pitchFamily="34" charset="0"/>
                <a:sym typeface="Arial" pitchFamily="34" charset="0"/>
              </a:rPr>
              <a:t>.</a:t>
            </a:r>
            <a:endParaRPr lang="es-CO"/>
          </a:p>
        </p:txBody>
      </p:sp>
      <p:sp>
        <p:nvSpPr>
          <p:cNvPr id="12" name="AutoShape 6"/>
          <p:cNvSpPr>
            <a:spLocks/>
          </p:cNvSpPr>
          <p:nvPr/>
        </p:nvSpPr>
        <p:spPr bwMode="auto">
          <a:xfrm>
            <a:off x="2071688" y="6181725"/>
            <a:ext cx="4859337" cy="4619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lIns="50800" tIns="50800" rIns="50800" bIns="50800"/>
          <a:lstStyle/>
          <a:p>
            <a:pPr algn="ctr" defTabSz="914400">
              <a:defRPr/>
            </a:pPr>
            <a:r>
              <a:rPr lang="es-CO" sz="2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Y tú, ¿Con qué </a:t>
            </a:r>
            <a:r>
              <a:rPr lang="es-CO" sz="2400" b="1" dirty="0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Pereira </a:t>
            </a:r>
            <a:r>
              <a:rPr lang="es-CO" sz="2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sueñas?</a:t>
            </a:r>
            <a:endParaRPr lang="es-CO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833536" presetClass="entr" presetSubtype="4673792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image4.t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13" y="365125"/>
            <a:ext cx="14065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</p:pic>
      <p:pic>
        <p:nvPicPr>
          <p:cNvPr id="6147" name="Picture 3" descr="image6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050" y="700088"/>
            <a:ext cx="7326313" cy="545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</p:pic>
      <p:sp>
        <p:nvSpPr>
          <p:cNvPr id="11" name="AutoShape 6"/>
          <p:cNvSpPr>
            <a:spLocks/>
          </p:cNvSpPr>
          <p:nvPr/>
        </p:nvSpPr>
        <p:spPr bwMode="auto">
          <a:xfrm>
            <a:off x="2071688" y="6286500"/>
            <a:ext cx="4859337" cy="4619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lIns="50800" tIns="50800" rIns="50800" bIns="50800"/>
          <a:lstStyle/>
          <a:p>
            <a:pPr algn="ctr" defTabSz="914400">
              <a:defRPr/>
            </a:pPr>
            <a:r>
              <a:rPr lang="es-CO" sz="2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Y tú, ¿Con qué </a:t>
            </a:r>
            <a:r>
              <a:rPr lang="es-CO" sz="2400" b="1" dirty="0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Pereira </a:t>
            </a:r>
            <a:r>
              <a:rPr lang="es-CO" sz="2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sueñas?</a:t>
            </a:r>
            <a:endParaRPr lang="es-CO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833536" presetClass="entr" presetSubtype="4673792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Rectangle 20"/>
          <p:cNvSpPr>
            <a:spLocks noChangeArrowheads="1"/>
          </p:cNvSpPr>
          <p:nvPr/>
        </p:nvSpPr>
        <p:spPr bwMode="auto">
          <a:xfrm>
            <a:off x="105180" y="178117"/>
            <a:ext cx="8933641" cy="5847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s-CO" sz="3200" b="1" spc="50" dirty="0" smtClean="0">
                <a:ln w="11430">
                  <a:noFill/>
                </a:ln>
                <a:solidFill>
                  <a:schemeClr val="tx1"/>
                </a:solidFill>
              </a:rPr>
              <a:t>Circulo Virtuoso Proyecto Pereira 2032</a:t>
            </a:r>
            <a:endParaRPr lang="es-CO" sz="3200" b="1" spc="50" dirty="0">
              <a:ln w="11430">
                <a:noFill/>
              </a:ln>
              <a:solidFill>
                <a:schemeClr val="tx1"/>
              </a:solidFill>
            </a:endParaRPr>
          </a:p>
        </p:txBody>
      </p:sp>
      <p:grpSp>
        <p:nvGrpSpPr>
          <p:cNvPr id="57" name="56 Grupo"/>
          <p:cNvGrpSpPr/>
          <p:nvPr/>
        </p:nvGrpSpPr>
        <p:grpSpPr>
          <a:xfrm>
            <a:off x="286941" y="1022374"/>
            <a:ext cx="8570119" cy="5214938"/>
            <a:chOff x="216694" y="908720"/>
            <a:chExt cx="8570119" cy="5214938"/>
          </a:xfrm>
        </p:grpSpPr>
        <p:sp>
          <p:nvSpPr>
            <p:cNvPr id="90" name="89 Lágrima"/>
            <p:cNvSpPr/>
            <p:nvPr/>
          </p:nvSpPr>
          <p:spPr>
            <a:xfrm>
              <a:off x="2483769" y="2667274"/>
              <a:ext cx="3286134" cy="1313259"/>
            </a:xfrm>
            <a:prstGeom prst="teardrop">
              <a:avLst>
                <a:gd name="adj" fmla="val 71899"/>
              </a:avLst>
            </a:prstGeom>
            <a:solidFill>
              <a:srgbClr val="92D050">
                <a:alpha val="40000"/>
              </a:srgb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O">
                <a:solidFill>
                  <a:schemeClr val="tx1"/>
                </a:solidFill>
              </a:endParaRPr>
            </a:p>
          </p:txBody>
        </p:sp>
        <p:grpSp>
          <p:nvGrpSpPr>
            <p:cNvPr id="2" name="88 Grupo"/>
            <p:cNvGrpSpPr>
              <a:grpSpLocks/>
            </p:cNvGrpSpPr>
            <p:nvPr/>
          </p:nvGrpSpPr>
          <p:grpSpPr bwMode="auto">
            <a:xfrm>
              <a:off x="714375" y="1623095"/>
              <a:ext cx="6867525" cy="3751263"/>
              <a:chOff x="357158" y="1285860"/>
              <a:chExt cx="6867380" cy="3750495"/>
            </a:xfrm>
          </p:grpSpPr>
          <p:sp>
            <p:nvSpPr>
              <p:cNvPr id="3087" name="3 CuadroTexto"/>
              <p:cNvSpPr txBox="1">
                <a:spLocks noChangeArrowheads="1"/>
              </p:cNvSpPr>
              <p:nvPr/>
            </p:nvSpPr>
            <p:spPr bwMode="auto">
              <a:xfrm>
                <a:off x="5353725" y="2961591"/>
                <a:ext cx="1785950" cy="58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s-CO" sz="1600" b="1">
                    <a:solidFill>
                      <a:schemeClr val="tx1"/>
                    </a:solidFill>
                  </a:rPr>
                  <a:t>Desarrollo Económico</a:t>
                </a:r>
              </a:p>
            </p:txBody>
          </p:sp>
          <p:grpSp>
            <p:nvGrpSpPr>
              <p:cNvPr id="3" name="36 Grupo"/>
              <p:cNvGrpSpPr>
                <a:grpSpLocks/>
              </p:cNvGrpSpPr>
              <p:nvPr/>
            </p:nvGrpSpPr>
            <p:grpSpPr bwMode="auto">
              <a:xfrm>
                <a:off x="357158" y="2857496"/>
                <a:ext cx="1938158" cy="750099"/>
                <a:chOff x="240670" y="1357298"/>
                <a:chExt cx="1938158" cy="750099"/>
              </a:xfrm>
            </p:grpSpPr>
            <p:cxnSp>
              <p:nvCxnSpPr>
                <p:cNvPr id="17" name="7 Conector angular"/>
                <p:cNvCxnSpPr/>
                <p:nvPr/>
              </p:nvCxnSpPr>
              <p:spPr>
                <a:xfrm rot="10800000" flipH="1">
                  <a:off x="248608" y="1356965"/>
                  <a:ext cx="892156" cy="322197"/>
                </a:xfrm>
                <a:prstGeom prst="bentConnector4">
                  <a:avLst>
                    <a:gd name="adj1" fmla="val -523"/>
                    <a:gd name="adj2" fmla="val 95647"/>
                  </a:avLst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7 Conector angular"/>
                <p:cNvCxnSpPr/>
                <p:nvPr/>
              </p:nvCxnSpPr>
              <p:spPr>
                <a:xfrm rot="10800000" flipH="1" flipV="1">
                  <a:off x="240670" y="1785502"/>
                  <a:ext cx="893744" cy="322197"/>
                </a:xfrm>
                <a:prstGeom prst="bentConnector4">
                  <a:avLst>
                    <a:gd name="adj1" fmla="val 522"/>
                    <a:gd name="adj2" fmla="val 101452"/>
                  </a:avLst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7 Conector angular"/>
                <p:cNvCxnSpPr/>
                <p:nvPr/>
              </p:nvCxnSpPr>
              <p:spPr>
                <a:xfrm rot="16200000" flipH="1">
                  <a:off x="1571790" y="1089444"/>
                  <a:ext cx="320609" cy="893744"/>
                </a:xfrm>
                <a:prstGeom prst="bentConnector4">
                  <a:avLst>
                    <a:gd name="adj1" fmla="val -1452"/>
                    <a:gd name="adj2" fmla="val 99478"/>
                  </a:avLst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7 Conector angular"/>
                <p:cNvCxnSpPr/>
                <p:nvPr/>
              </p:nvCxnSpPr>
              <p:spPr>
                <a:xfrm flipH="1">
                  <a:off x="1285223" y="1785502"/>
                  <a:ext cx="893744" cy="322197"/>
                </a:xfrm>
                <a:prstGeom prst="bentConnector4">
                  <a:avLst>
                    <a:gd name="adj1" fmla="val 522"/>
                    <a:gd name="adj2" fmla="val 101451"/>
                  </a:avLst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" name="37 Grupo"/>
              <p:cNvGrpSpPr>
                <a:grpSpLocks/>
              </p:cNvGrpSpPr>
              <p:nvPr/>
            </p:nvGrpSpPr>
            <p:grpSpPr bwMode="auto">
              <a:xfrm>
                <a:off x="2847893" y="1285860"/>
                <a:ext cx="1938296" cy="750734"/>
                <a:chOff x="240108" y="1357298"/>
                <a:chExt cx="1938296" cy="750734"/>
              </a:xfrm>
            </p:grpSpPr>
            <p:cxnSp>
              <p:nvCxnSpPr>
                <p:cNvPr id="39" name="7 Conector angular"/>
                <p:cNvCxnSpPr/>
                <p:nvPr/>
              </p:nvCxnSpPr>
              <p:spPr>
                <a:xfrm rot="10800000" flipH="1">
                  <a:off x="248045" y="1357298"/>
                  <a:ext cx="892156" cy="322197"/>
                </a:xfrm>
                <a:prstGeom prst="bentConnector4">
                  <a:avLst>
                    <a:gd name="adj1" fmla="val -523"/>
                    <a:gd name="adj2" fmla="val 95647"/>
                  </a:avLst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7 Conector angular"/>
                <p:cNvCxnSpPr/>
                <p:nvPr/>
              </p:nvCxnSpPr>
              <p:spPr>
                <a:xfrm rot="10800000" flipH="1" flipV="1">
                  <a:off x="240108" y="1785835"/>
                  <a:ext cx="893743" cy="322197"/>
                </a:xfrm>
                <a:prstGeom prst="bentConnector4">
                  <a:avLst>
                    <a:gd name="adj1" fmla="val 522"/>
                    <a:gd name="adj2" fmla="val 101452"/>
                  </a:avLst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7 Conector angular"/>
                <p:cNvCxnSpPr/>
                <p:nvPr/>
              </p:nvCxnSpPr>
              <p:spPr>
                <a:xfrm rot="16200000" flipH="1">
                  <a:off x="1571227" y="1089778"/>
                  <a:ext cx="320609" cy="893743"/>
                </a:xfrm>
                <a:prstGeom prst="bentConnector4">
                  <a:avLst>
                    <a:gd name="adj1" fmla="val -1452"/>
                    <a:gd name="adj2" fmla="val 99478"/>
                  </a:avLst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7 Conector angular"/>
                <p:cNvCxnSpPr/>
                <p:nvPr/>
              </p:nvCxnSpPr>
              <p:spPr>
                <a:xfrm flipH="1">
                  <a:off x="1284661" y="1785835"/>
                  <a:ext cx="893743" cy="322197"/>
                </a:xfrm>
                <a:prstGeom prst="bentConnector4">
                  <a:avLst>
                    <a:gd name="adj1" fmla="val 522"/>
                    <a:gd name="adj2" fmla="val 101451"/>
                  </a:avLst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" name="42 Grupo"/>
              <p:cNvGrpSpPr>
                <a:grpSpLocks/>
              </p:cNvGrpSpPr>
              <p:nvPr/>
            </p:nvGrpSpPr>
            <p:grpSpPr bwMode="auto">
              <a:xfrm>
                <a:off x="2848455" y="4286256"/>
                <a:ext cx="1938158" cy="750099"/>
                <a:chOff x="240670" y="1357298"/>
                <a:chExt cx="1938158" cy="750099"/>
              </a:xfrm>
            </p:grpSpPr>
            <p:cxnSp>
              <p:nvCxnSpPr>
                <p:cNvPr id="44" name="7 Conector angular"/>
                <p:cNvCxnSpPr/>
                <p:nvPr/>
              </p:nvCxnSpPr>
              <p:spPr>
                <a:xfrm rot="10800000" flipH="1">
                  <a:off x="248045" y="1356663"/>
                  <a:ext cx="892156" cy="322197"/>
                </a:xfrm>
                <a:prstGeom prst="bentConnector4">
                  <a:avLst>
                    <a:gd name="adj1" fmla="val -523"/>
                    <a:gd name="adj2" fmla="val 95647"/>
                  </a:avLst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7 Conector angular"/>
                <p:cNvCxnSpPr/>
                <p:nvPr/>
              </p:nvCxnSpPr>
              <p:spPr>
                <a:xfrm rot="10800000" flipH="1" flipV="1">
                  <a:off x="240108" y="1785200"/>
                  <a:ext cx="893743" cy="322197"/>
                </a:xfrm>
                <a:prstGeom prst="bentConnector4">
                  <a:avLst>
                    <a:gd name="adj1" fmla="val 522"/>
                    <a:gd name="adj2" fmla="val 101452"/>
                  </a:avLst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7 Conector angular"/>
                <p:cNvCxnSpPr/>
                <p:nvPr/>
              </p:nvCxnSpPr>
              <p:spPr>
                <a:xfrm rot="16200000" flipH="1">
                  <a:off x="1571227" y="1089143"/>
                  <a:ext cx="320609" cy="893743"/>
                </a:xfrm>
                <a:prstGeom prst="bentConnector4">
                  <a:avLst>
                    <a:gd name="adj1" fmla="val -1452"/>
                    <a:gd name="adj2" fmla="val 99478"/>
                  </a:avLst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7 Conector angular"/>
                <p:cNvCxnSpPr/>
                <p:nvPr/>
              </p:nvCxnSpPr>
              <p:spPr>
                <a:xfrm flipH="1">
                  <a:off x="1284661" y="1785200"/>
                  <a:ext cx="893743" cy="322197"/>
                </a:xfrm>
                <a:prstGeom prst="bentConnector4">
                  <a:avLst>
                    <a:gd name="adj1" fmla="val 522"/>
                    <a:gd name="adj2" fmla="val 101451"/>
                  </a:avLst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" name="47 Grupo"/>
              <p:cNvGrpSpPr>
                <a:grpSpLocks/>
              </p:cNvGrpSpPr>
              <p:nvPr/>
            </p:nvGrpSpPr>
            <p:grpSpPr bwMode="auto">
              <a:xfrm>
                <a:off x="5286380" y="2857496"/>
                <a:ext cx="1938158" cy="750099"/>
                <a:chOff x="240670" y="1357298"/>
                <a:chExt cx="1938158" cy="750099"/>
              </a:xfrm>
            </p:grpSpPr>
            <p:cxnSp>
              <p:nvCxnSpPr>
                <p:cNvPr id="49" name="7 Conector angular"/>
                <p:cNvCxnSpPr/>
                <p:nvPr/>
              </p:nvCxnSpPr>
              <p:spPr>
                <a:xfrm rot="10800000" flipH="1">
                  <a:off x="248469" y="1356965"/>
                  <a:ext cx="892156" cy="322197"/>
                </a:xfrm>
                <a:prstGeom prst="bentConnector4">
                  <a:avLst>
                    <a:gd name="adj1" fmla="val -523"/>
                    <a:gd name="adj2" fmla="val 95647"/>
                  </a:avLst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7 Conector angular"/>
                <p:cNvCxnSpPr/>
                <p:nvPr/>
              </p:nvCxnSpPr>
              <p:spPr>
                <a:xfrm rot="10800000" flipH="1" flipV="1">
                  <a:off x="240532" y="1785502"/>
                  <a:ext cx="893743" cy="322197"/>
                </a:xfrm>
                <a:prstGeom prst="bentConnector4">
                  <a:avLst>
                    <a:gd name="adj1" fmla="val 522"/>
                    <a:gd name="adj2" fmla="val 101452"/>
                  </a:avLst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7 Conector angular"/>
                <p:cNvCxnSpPr/>
                <p:nvPr/>
              </p:nvCxnSpPr>
              <p:spPr>
                <a:xfrm rot="16200000" flipH="1">
                  <a:off x="1571651" y="1089445"/>
                  <a:ext cx="320609" cy="893743"/>
                </a:xfrm>
                <a:prstGeom prst="bentConnector4">
                  <a:avLst>
                    <a:gd name="adj1" fmla="val -1452"/>
                    <a:gd name="adj2" fmla="val 99478"/>
                  </a:avLst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7 Conector angular"/>
                <p:cNvCxnSpPr/>
                <p:nvPr/>
              </p:nvCxnSpPr>
              <p:spPr>
                <a:xfrm flipH="1">
                  <a:off x="1285085" y="1785502"/>
                  <a:ext cx="893743" cy="322197"/>
                </a:xfrm>
                <a:prstGeom prst="bentConnector4">
                  <a:avLst>
                    <a:gd name="adj1" fmla="val 522"/>
                    <a:gd name="adj2" fmla="val 101451"/>
                  </a:avLst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092" name="52 CuadroTexto"/>
              <p:cNvSpPr txBox="1">
                <a:spLocks noChangeArrowheads="1"/>
              </p:cNvSpPr>
              <p:nvPr/>
            </p:nvSpPr>
            <p:spPr bwMode="auto">
              <a:xfrm>
                <a:off x="2929225" y="1375960"/>
                <a:ext cx="1785950" cy="58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s-CO" sz="1600" b="1">
                    <a:solidFill>
                      <a:schemeClr val="tx1"/>
                    </a:solidFill>
                  </a:rPr>
                  <a:t>Ciencia &amp; Tecnología</a:t>
                </a:r>
              </a:p>
            </p:txBody>
          </p:sp>
          <p:sp>
            <p:nvSpPr>
              <p:cNvPr id="3093" name="53 CuadroTexto"/>
              <p:cNvSpPr txBox="1">
                <a:spLocks noChangeArrowheads="1"/>
              </p:cNvSpPr>
              <p:nvPr/>
            </p:nvSpPr>
            <p:spPr bwMode="auto">
              <a:xfrm>
                <a:off x="428596" y="3083621"/>
                <a:ext cx="1785950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s-CO" sz="1600" b="1">
                    <a:solidFill>
                      <a:schemeClr val="tx1"/>
                    </a:solidFill>
                  </a:rPr>
                  <a:t>Educación</a:t>
                </a:r>
              </a:p>
            </p:txBody>
          </p:sp>
          <p:sp>
            <p:nvSpPr>
              <p:cNvPr id="3094" name="55 CuadroTexto"/>
              <p:cNvSpPr txBox="1">
                <a:spLocks noChangeArrowheads="1"/>
              </p:cNvSpPr>
              <p:nvPr/>
            </p:nvSpPr>
            <p:spPr bwMode="auto">
              <a:xfrm>
                <a:off x="2929225" y="4491213"/>
                <a:ext cx="1785950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s-CO" sz="1600" b="1">
                    <a:solidFill>
                      <a:schemeClr val="tx1"/>
                    </a:solidFill>
                  </a:rPr>
                  <a:t>Capital Social</a:t>
                </a:r>
              </a:p>
            </p:txBody>
          </p:sp>
          <p:cxnSp>
            <p:nvCxnSpPr>
              <p:cNvPr id="58" name="57 Conector angular"/>
              <p:cNvCxnSpPr/>
              <p:nvPr/>
            </p:nvCxnSpPr>
            <p:spPr>
              <a:xfrm rot="5400000" flipH="1" flipV="1">
                <a:off x="1607413" y="1607158"/>
                <a:ext cx="1357034" cy="1142976"/>
              </a:xfrm>
              <a:prstGeom prst="bentConnector3">
                <a:avLst>
                  <a:gd name="adj1" fmla="val 100182"/>
                </a:avLst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60 Conector angular"/>
              <p:cNvCxnSpPr/>
              <p:nvPr/>
            </p:nvCxnSpPr>
            <p:spPr>
              <a:xfrm rot="10800000">
                <a:off x="4786189" y="1857243"/>
                <a:ext cx="1928772" cy="999920"/>
              </a:xfrm>
              <a:prstGeom prst="bentConnector3">
                <a:avLst>
                  <a:gd name="adj1" fmla="val -1277"/>
                </a:avLst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66 Conector angular"/>
              <p:cNvCxnSpPr/>
              <p:nvPr/>
            </p:nvCxnSpPr>
            <p:spPr>
              <a:xfrm rot="5400000" flipH="1" flipV="1">
                <a:off x="4679147" y="3749858"/>
                <a:ext cx="1214188" cy="1000104"/>
              </a:xfrm>
              <a:prstGeom prst="bentConnector3">
                <a:avLst>
                  <a:gd name="adj1" fmla="val 60"/>
                </a:avLst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70 Conector angular"/>
              <p:cNvCxnSpPr/>
              <p:nvPr/>
            </p:nvCxnSpPr>
            <p:spPr>
              <a:xfrm rot="10800000">
                <a:off x="857210" y="3642815"/>
                <a:ext cx="2000208" cy="857074"/>
              </a:xfrm>
              <a:prstGeom prst="bentConnector3">
                <a:avLst>
                  <a:gd name="adj1" fmla="val 100379"/>
                </a:avLst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5" name="54 CuadroTexto"/>
            <p:cNvSpPr txBox="1"/>
            <p:nvPr/>
          </p:nvSpPr>
          <p:spPr>
            <a:xfrm>
              <a:off x="2483768" y="2996952"/>
              <a:ext cx="3286135" cy="129266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s-CO" sz="32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Base </a:t>
              </a:r>
              <a:r>
                <a:rPr lang="es-CO" sz="3200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Ambiental</a:t>
              </a:r>
            </a:p>
            <a:p>
              <a:pPr marL="0" lvl="1" algn="ctr">
                <a:defRPr/>
              </a:pPr>
              <a:r>
                <a:rPr lang="es-CO" sz="1400" b="1" dirty="0" smtClean="0">
                  <a:solidFill>
                    <a:schemeClr val="tx1"/>
                  </a:solidFill>
                  <a:latin typeface="Zurich Cn BT" pitchFamily="34" charset="0"/>
                </a:rPr>
                <a:t>Alto Desempeño ambiental</a:t>
              </a:r>
              <a:endParaRPr lang="es-CO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>
                <a:defRPr/>
              </a:pPr>
              <a:endParaRPr lang="es-CO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7" name="96 Elipse"/>
            <p:cNvSpPr/>
            <p:nvPr/>
          </p:nvSpPr>
          <p:spPr>
            <a:xfrm>
              <a:off x="216694" y="1158751"/>
              <a:ext cx="2638425" cy="1500188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s-CO" sz="1100" b="1" dirty="0" smtClean="0">
                  <a:solidFill>
                    <a:schemeClr val="tx1"/>
                  </a:solidFill>
                  <a:latin typeface="Zurich Cn BT" pitchFamily="34" charset="0"/>
                </a:rPr>
                <a:t>Logros educativos</a:t>
              </a:r>
            </a:p>
            <a:p>
              <a:pPr algn="ctr">
                <a:defRPr/>
              </a:pPr>
              <a:r>
                <a:rPr lang="es-ES" sz="1100" b="1" dirty="0" smtClean="0">
                  <a:solidFill>
                    <a:schemeClr val="tx1"/>
                  </a:solidFill>
                  <a:latin typeface="Zurich Cn BT"/>
                </a:rPr>
                <a:t>Responsabilidad </a:t>
              </a:r>
              <a:r>
                <a:rPr lang="es-ES" sz="1100" b="1" dirty="0">
                  <a:solidFill>
                    <a:schemeClr val="tx1"/>
                  </a:solidFill>
                  <a:latin typeface="Zurich Cn BT"/>
                </a:rPr>
                <a:t>y </a:t>
              </a:r>
              <a:r>
                <a:rPr lang="es-ES" sz="1100" b="1" dirty="0" smtClean="0">
                  <a:solidFill>
                    <a:schemeClr val="tx1"/>
                  </a:solidFill>
                  <a:latin typeface="Zurich Cn BT"/>
                </a:rPr>
                <a:t>participación ciudadana,</a:t>
              </a:r>
            </a:p>
            <a:p>
              <a:pPr algn="ctr">
                <a:defRPr/>
              </a:pPr>
              <a:r>
                <a:rPr lang="es-ES" sz="1100" b="1" dirty="0" smtClean="0">
                  <a:solidFill>
                    <a:schemeClr val="tx1"/>
                  </a:solidFill>
                  <a:latin typeface="Zurich Cn BT"/>
                </a:rPr>
                <a:t>Equidad social</a:t>
              </a:r>
            </a:p>
            <a:p>
              <a:pPr algn="ctr">
                <a:defRPr/>
              </a:pPr>
              <a:r>
                <a:rPr lang="es-ES" sz="1100" b="1" dirty="0">
                  <a:solidFill>
                    <a:schemeClr val="tx1"/>
                  </a:solidFill>
                  <a:latin typeface="Zurich Cn BT"/>
                </a:rPr>
                <a:t>G</a:t>
              </a:r>
              <a:r>
                <a:rPr lang="es-ES" sz="1100" b="1" dirty="0" smtClean="0">
                  <a:solidFill>
                    <a:schemeClr val="tx1"/>
                  </a:solidFill>
                  <a:latin typeface="Zurich Cn BT"/>
                </a:rPr>
                <a:t>eneración </a:t>
              </a:r>
              <a:r>
                <a:rPr lang="es-ES" sz="1100" b="1" dirty="0">
                  <a:solidFill>
                    <a:schemeClr val="tx1"/>
                  </a:solidFill>
                  <a:latin typeface="Zurich Cn BT"/>
                </a:rPr>
                <a:t>de riqueza por medio del </a:t>
              </a:r>
              <a:r>
                <a:rPr lang="es-ES" sz="1100" b="1" dirty="0">
                  <a:solidFill>
                    <a:srgbClr val="FF0000"/>
                  </a:solidFill>
                  <a:latin typeface="Zurich Cn BT"/>
                </a:rPr>
                <a:t>conocimiento</a:t>
              </a:r>
              <a:r>
                <a:rPr lang="es-ES" sz="1100" b="1" dirty="0">
                  <a:solidFill>
                    <a:schemeClr val="tx1"/>
                  </a:solidFill>
                  <a:latin typeface="Zurich Cn BT"/>
                </a:rPr>
                <a:t>.</a:t>
              </a:r>
              <a:endParaRPr lang="es-CO" sz="1100" b="1" dirty="0">
                <a:solidFill>
                  <a:schemeClr val="tx1"/>
                </a:solidFill>
                <a:latin typeface="Zurich Cn BT"/>
              </a:endParaRPr>
            </a:p>
          </p:txBody>
        </p:sp>
        <p:sp>
          <p:nvSpPr>
            <p:cNvPr id="101" name="100 Elipse"/>
            <p:cNvSpPr/>
            <p:nvPr/>
          </p:nvSpPr>
          <p:spPr>
            <a:xfrm>
              <a:off x="250031" y="4552033"/>
              <a:ext cx="2571750" cy="157162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s-ES" sz="1100" b="1" dirty="0" smtClean="0">
                  <a:solidFill>
                    <a:schemeClr val="tx1"/>
                  </a:solidFill>
                  <a:latin typeface="Zurich Cn BT" pitchFamily="34" charset="0"/>
                </a:rPr>
                <a:t>Ejecución de </a:t>
              </a:r>
              <a:r>
                <a:rPr lang="es-ES" sz="1100" b="1" dirty="0">
                  <a:solidFill>
                    <a:srgbClr val="FF0000"/>
                  </a:solidFill>
                  <a:latin typeface="Zurich Cn BT" pitchFamily="34" charset="0"/>
                </a:rPr>
                <a:t>políticas públicas legítimas </a:t>
              </a:r>
              <a:r>
                <a:rPr lang="es-ES" sz="1100" b="1" dirty="0">
                  <a:solidFill>
                    <a:schemeClr val="tx1"/>
                  </a:solidFill>
                  <a:latin typeface="Zurich Cn BT" pitchFamily="34" charset="0"/>
                </a:rPr>
                <a:t>y representativas apoyadas por la </a:t>
              </a:r>
              <a:r>
                <a:rPr lang="es-ES" sz="1100" b="1" dirty="0" smtClean="0">
                  <a:solidFill>
                    <a:schemeClr val="tx1"/>
                  </a:solidFill>
                  <a:latin typeface="Zurich Cn BT" pitchFamily="34" charset="0"/>
                </a:rPr>
                <a:t>comunidad</a:t>
              </a:r>
            </a:p>
            <a:p>
              <a:pPr algn="ctr">
                <a:defRPr/>
              </a:pPr>
              <a:r>
                <a:rPr lang="es-ES" sz="1100" b="1" dirty="0">
                  <a:solidFill>
                    <a:schemeClr val="tx1"/>
                  </a:solidFill>
                  <a:latin typeface="Zurich Cn BT" pitchFamily="34" charset="0"/>
                </a:rPr>
                <a:t>A</a:t>
              </a:r>
              <a:r>
                <a:rPr lang="es-ES" sz="1100" b="1" dirty="0" smtClean="0">
                  <a:solidFill>
                    <a:schemeClr val="tx1"/>
                  </a:solidFill>
                  <a:latin typeface="Zurich Cn BT" pitchFamily="34" charset="0"/>
                </a:rPr>
                <a:t>ltos </a:t>
              </a:r>
              <a:r>
                <a:rPr lang="es-ES" sz="1100" b="1" dirty="0">
                  <a:solidFill>
                    <a:schemeClr val="tx1"/>
                  </a:solidFill>
                  <a:latin typeface="Zurich Cn BT" pitchFamily="34" charset="0"/>
                </a:rPr>
                <a:t>logros en la gobernanza de la región.</a:t>
              </a:r>
              <a:endParaRPr lang="es-CO" sz="1100" b="1" dirty="0">
                <a:solidFill>
                  <a:schemeClr val="tx1"/>
                </a:solidFill>
                <a:latin typeface="Zurich Cn BT" pitchFamily="34" charset="0"/>
              </a:endParaRPr>
            </a:p>
          </p:txBody>
        </p:sp>
        <p:sp>
          <p:nvSpPr>
            <p:cNvPr id="99" name="98 Elipse"/>
            <p:cNvSpPr/>
            <p:nvPr/>
          </p:nvSpPr>
          <p:spPr>
            <a:xfrm>
              <a:off x="5965032" y="4694908"/>
              <a:ext cx="2500313" cy="128587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s-CO" sz="1100" b="1" dirty="0">
                  <a:solidFill>
                    <a:schemeClr val="tx1"/>
                  </a:solidFill>
                  <a:latin typeface="Zurich Cn BT" pitchFamily="34" charset="0"/>
                </a:rPr>
                <a:t>Incremento del </a:t>
              </a:r>
              <a:r>
                <a:rPr lang="es-CO" sz="1100" b="1" dirty="0">
                  <a:solidFill>
                    <a:srgbClr val="FF0000"/>
                  </a:solidFill>
                  <a:latin typeface="Zurich Cn BT" pitchFamily="34" charset="0"/>
                </a:rPr>
                <a:t>PIB Percápita</a:t>
              </a:r>
              <a:r>
                <a:rPr lang="es-CO" sz="1100" b="1" dirty="0">
                  <a:solidFill>
                    <a:schemeClr val="tx1"/>
                  </a:solidFill>
                  <a:latin typeface="Zurich Cn BT" pitchFamily="34" charset="0"/>
                </a:rPr>
                <a:t>, disminución de la línea de </a:t>
              </a:r>
              <a:r>
                <a:rPr lang="es-CO" sz="1100" b="1" dirty="0" smtClean="0">
                  <a:solidFill>
                    <a:schemeClr val="tx1"/>
                  </a:solidFill>
                  <a:latin typeface="Zurich Cn BT" pitchFamily="34" charset="0"/>
                </a:rPr>
                <a:t>pobreza</a:t>
              </a:r>
              <a:endParaRPr lang="es-CO" sz="1100" b="1" dirty="0">
                <a:solidFill>
                  <a:schemeClr val="tx1"/>
                </a:solidFill>
                <a:latin typeface="Zurich Cn BT" pitchFamily="34" charset="0"/>
              </a:endParaRPr>
            </a:p>
          </p:txBody>
        </p:sp>
        <p:sp>
          <p:nvSpPr>
            <p:cNvPr id="53" name="52 Flecha arriba"/>
            <p:cNvSpPr/>
            <p:nvPr/>
          </p:nvSpPr>
          <p:spPr bwMode="auto">
            <a:xfrm>
              <a:off x="1261393" y="2595266"/>
              <a:ext cx="576064" cy="648072"/>
            </a:xfrm>
            <a:prstGeom prst="upArrow">
              <a:avLst/>
            </a:prstGeom>
            <a:solidFill>
              <a:srgbClr val="FFC000"/>
            </a:solidFill>
            <a:ln w="25400" cap="flat" cmpd="sng" algn="ctr">
              <a:solidFill>
                <a:srgbClr val="4F81BD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23000" dir="5400000" algn="ctr" rotWithShape="0">
                <a:srgbClr val="000000">
                  <a:alpha val="34999"/>
                </a:srgbClr>
              </a:outerShdw>
            </a:effectLst>
          </p:spPr>
          <p:txBody>
            <a:bodyPr vert="horz" wrap="square" lIns="50800" tIns="50800" rIns="50800" bIns="50800" numCol="1" rtlCol="0" anchor="ctr" anchorCtr="0" compatLnSpc="1">
              <a:prstTxWarp prst="textNoShape">
                <a:avLst/>
              </a:prstTxWarp>
            </a:bodyPr>
            <a:lstStyle/>
            <a:p>
              <a:pPr marL="228600" marR="0" indent="0" algn="l" defTabSz="4572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CO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Helvetica" charset="0"/>
                <a:ea typeface="Helvetica" charset="0"/>
                <a:cs typeface="Helvetica" charset="0"/>
                <a:sym typeface="Helvetica" charset="0"/>
              </a:endParaRPr>
            </a:p>
          </p:txBody>
        </p:sp>
        <p:sp>
          <p:nvSpPr>
            <p:cNvPr id="54" name="53 Flecha arriba"/>
            <p:cNvSpPr/>
            <p:nvPr/>
          </p:nvSpPr>
          <p:spPr bwMode="auto">
            <a:xfrm flipV="1">
              <a:off x="6734001" y="2091210"/>
              <a:ext cx="576064" cy="1152128"/>
            </a:xfrm>
            <a:prstGeom prst="upArrow">
              <a:avLst/>
            </a:prstGeom>
            <a:solidFill>
              <a:srgbClr val="FFC000"/>
            </a:solidFill>
            <a:ln w="25400" cap="flat" cmpd="sng" algn="ctr">
              <a:solidFill>
                <a:srgbClr val="4F81BD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23000" dir="5400000" algn="ctr" rotWithShape="0">
                <a:srgbClr val="000000">
                  <a:alpha val="34999"/>
                </a:srgbClr>
              </a:outerShdw>
            </a:effectLst>
          </p:spPr>
          <p:txBody>
            <a:bodyPr vert="horz" wrap="square" lIns="50800" tIns="50800" rIns="50800" bIns="50800" numCol="1" rtlCol="0" anchor="ctr" anchorCtr="0" compatLnSpc="1">
              <a:prstTxWarp prst="textNoShape">
                <a:avLst/>
              </a:prstTxWarp>
            </a:bodyPr>
            <a:lstStyle/>
            <a:p>
              <a:pPr marL="228600" marR="0" indent="0" algn="l" defTabSz="4572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CO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Helvetica" charset="0"/>
                <a:ea typeface="Helvetica" charset="0"/>
                <a:cs typeface="Helvetica" charset="0"/>
                <a:sym typeface="Helvetica" charset="0"/>
              </a:endParaRPr>
            </a:p>
          </p:txBody>
        </p:sp>
        <p:sp>
          <p:nvSpPr>
            <p:cNvPr id="56" name="55 Flecha arriba"/>
            <p:cNvSpPr/>
            <p:nvPr/>
          </p:nvSpPr>
          <p:spPr bwMode="auto">
            <a:xfrm rot="16200000" flipV="1">
              <a:off x="4067944" y="620688"/>
              <a:ext cx="576064" cy="1152128"/>
            </a:xfrm>
            <a:prstGeom prst="upArrow">
              <a:avLst/>
            </a:prstGeom>
            <a:solidFill>
              <a:srgbClr val="FFC000"/>
            </a:solidFill>
            <a:ln w="25400" cap="flat" cmpd="sng" algn="ctr">
              <a:solidFill>
                <a:srgbClr val="4F81BD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23000" dir="5400000" algn="ctr" rotWithShape="0">
                <a:srgbClr val="000000">
                  <a:alpha val="34999"/>
                </a:srgbClr>
              </a:outerShdw>
            </a:effectLst>
          </p:spPr>
          <p:txBody>
            <a:bodyPr vert="horz" wrap="square" lIns="50800" tIns="50800" rIns="50800" bIns="50800" numCol="1" rtlCol="0" anchor="ctr" anchorCtr="0" compatLnSpc="1">
              <a:prstTxWarp prst="textNoShape">
                <a:avLst/>
              </a:prstTxWarp>
            </a:bodyPr>
            <a:lstStyle/>
            <a:p>
              <a:pPr marL="228600" marR="0" indent="0" algn="l" defTabSz="4572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CO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Helvetica" charset="0"/>
                <a:ea typeface="Helvetica" charset="0"/>
                <a:cs typeface="Helvetica" charset="0"/>
                <a:sym typeface="Helvetica" charset="0"/>
              </a:endParaRPr>
            </a:p>
          </p:txBody>
        </p:sp>
        <p:sp>
          <p:nvSpPr>
            <p:cNvPr id="100" name="99 Elipse"/>
            <p:cNvSpPr/>
            <p:nvPr/>
          </p:nvSpPr>
          <p:spPr>
            <a:xfrm>
              <a:off x="5643563" y="1087314"/>
              <a:ext cx="3143250" cy="1643062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es-CO" sz="1100" b="1" dirty="0">
                <a:solidFill>
                  <a:schemeClr val="tx1"/>
                </a:solidFill>
                <a:latin typeface="Zurich Cn BT" pitchFamily="34" charset="0"/>
              </a:endParaRPr>
            </a:p>
            <a:p>
              <a:pPr algn="ctr">
                <a:defRPr/>
              </a:pPr>
              <a:endParaRPr lang="es-CO" sz="1100" b="1" dirty="0">
                <a:solidFill>
                  <a:schemeClr val="tx1"/>
                </a:solidFill>
                <a:latin typeface="Zurich Cn BT" pitchFamily="34" charset="0"/>
              </a:endParaRPr>
            </a:p>
            <a:p>
              <a:pPr algn="ctr">
                <a:defRPr/>
              </a:pPr>
              <a:r>
                <a:rPr lang="es-CO" sz="1100" b="1" dirty="0">
                  <a:solidFill>
                    <a:schemeClr val="tx1"/>
                  </a:solidFill>
                  <a:latin typeface="Zurich Cn BT" pitchFamily="34" charset="0"/>
                </a:rPr>
                <a:t>Progreso en </a:t>
              </a:r>
              <a:r>
                <a:rPr lang="es-CO" sz="1100" b="1" dirty="0" smtClean="0">
                  <a:solidFill>
                    <a:schemeClr val="tx1"/>
                  </a:solidFill>
                  <a:latin typeface="Zurich Cn BT" pitchFamily="34" charset="0"/>
                </a:rPr>
                <a:t>Biotecnología</a:t>
              </a:r>
            </a:p>
            <a:p>
              <a:pPr algn="ctr">
                <a:defRPr/>
              </a:pPr>
              <a:r>
                <a:rPr lang="es-CO" sz="1100" b="1" dirty="0" smtClean="0">
                  <a:solidFill>
                    <a:schemeClr val="tx1"/>
                  </a:solidFill>
                  <a:latin typeface="Zurich Cn BT" pitchFamily="34" charset="0"/>
                </a:rPr>
                <a:t>Destinación </a:t>
              </a:r>
              <a:r>
                <a:rPr lang="es-CO" sz="1100" b="1" dirty="0">
                  <a:solidFill>
                    <a:schemeClr val="tx1"/>
                  </a:solidFill>
                  <a:latin typeface="Zurich Cn BT" pitchFamily="34" charset="0"/>
                </a:rPr>
                <a:t>de </a:t>
              </a:r>
              <a:r>
                <a:rPr lang="es-CO" sz="1100" b="1" dirty="0">
                  <a:solidFill>
                    <a:srgbClr val="FF0000"/>
                  </a:solidFill>
                  <a:latin typeface="Zurich Cn BT" pitchFamily="34" charset="0"/>
                </a:rPr>
                <a:t>recursos para investigación e innovación</a:t>
              </a:r>
              <a:r>
                <a:rPr lang="es-CO" sz="1100" b="1" dirty="0">
                  <a:solidFill>
                    <a:schemeClr val="tx1"/>
                  </a:solidFill>
                  <a:latin typeface="Zurich Cn BT" pitchFamily="34" charset="0"/>
                </a:rPr>
                <a:t>, Desarrollos basados en </a:t>
              </a:r>
              <a:r>
                <a:rPr lang="es-CO" sz="1100" b="1" dirty="0" err="1" smtClean="0">
                  <a:solidFill>
                    <a:srgbClr val="FF0000"/>
                  </a:solidFill>
                  <a:latin typeface="Zurich Cn BT" pitchFamily="34" charset="0"/>
                </a:rPr>
                <a:t>TICs</a:t>
              </a:r>
              <a:r>
                <a:rPr lang="es-CO" sz="1100" b="1" dirty="0" smtClean="0">
                  <a:solidFill>
                    <a:srgbClr val="FF0000"/>
                  </a:solidFill>
                  <a:latin typeface="Zurich Cn BT" pitchFamily="34" charset="0"/>
                </a:rPr>
                <a:t> </a:t>
              </a:r>
              <a:r>
                <a:rPr lang="es-CO" sz="1100" b="1" dirty="0" smtClean="0">
                  <a:solidFill>
                    <a:schemeClr val="tx1"/>
                  </a:solidFill>
                  <a:latin typeface="Zurich Cn BT" pitchFamily="34" charset="0"/>
                </a:rPr>
                <a:t>aplicado a la industria y en emprendimientos,</a:t>
              </a:r>
              <a:endParaRPr lang="es-CO" sz="1100" b="1" dirty="0">
                <a:solidFill>
                  <a:schemeClr val="tx1"/>
                </a:solidFill>
                <a:latin typeface="Zurich Cn BT" pitchFamily="34" charset="0"/>
              </a:endParaRPr>
            </a:p>
            <a:p>
              <a:pPr algn="ctr">
                <a:defRPr/>
              </a:pPr>
              <a:r>
                <a:rPr lang="es-CO" sz="1100" b="1" dirty="0">
                  <a:solidFill>
                    <a:schemeClr val="tx1"/>
                  </a:solidFill>
                  <a:latin typeface="Zurich Cn BT" pitchFamily="34" charset="0"/>
                </a:rPr>
                <a:t>Adelantos basados en </a:t>
              </a:r>
              <a:r>
                <a:rPr lang="es-CO" sz="1100" b="1" dirty="0" err="1" smtClean="0">
                  <a:solidFill>
                    <a:srgbClr val="FF0000"/>
                  </a:solidFill>
                  <a:latin typeface="Zurich Cn BT" pitchFamily="34" charset="0"/>
                </a:rPr>
                <a:t>BPO</a:t>
              </a:r>
              <a:r>
                <a:rPr lang="es-CO" sz="1100" b="1" dirty="0" smtClean="0">
                  <a:solidFill>
                    <a:srgbClr val="FF0000"/>
                  </a:solidFill>
                  <a:latin typeface="Zurich Cn BT" pitchFamily="34" charset="0"/>
                </a:rPr>
                <a:t> y  </a:t>
              </a:r>
              <a:r>
                <a:rPr lang="es-CO" sz="1100" b="1" dirty="0" err="1" smtClean="0">
                  <a:solidFill>
                    <a:srgbClr val="FF0000"/>
                  </a:solidFill>
                  <a:latin typeface="Zurich Cn BT" pitchFamily="34" charset="0"/>
                </a:rPr>
                <a:t>KPO</a:t>
              </a:r>
              <a:endParaRPr lang="es-CO" sz="1100" b="1" dirty="0">
                <a:solidFill>
                  <a:srgbClr val="FF0000"/>
                </a:solidFill>
                <a:latin typeface="Zurich Cn BT" pitchFamily="34" charset="0"/>
              </a:endParaRPr>
            </a:p>
            <a:p>
              <a:pPr algn="ctr">
                <a:defRPr/>
              </a:pPr>
              <a:r>
                <a:rPr lang="es-CO" sz="1100" b="1" dirty="0">
                  <a:solidFill>
                    <a:schemeClr val="tx1"/>
                  </a:solidFill>
                  <a:latin typeface="Zurich Cn BT" pitchFamily="34" charset="0"/>
                </a:rPr>
                <a:t>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Rectangle 20"/>
          <p:cNvSpPr>
            <a:spLocks noChangeArrowheads="1"/>
          </p:cNvSpPr>
          <p:nvPr/>
        </p:nvSpPr>
        <p:spPr bwMode="auto">
          <a:xfrm>
            <a:off x="105180" y="178117"/>
            <a:ext cx="8933641" cy="5847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s-CO" sz="3200" b="1" spc="50" dirty="0" smtClean="0">
                <a:ln w="11430">
                  <a:noFill/>
                </a:ln>
                <a:solidFill>
                  <a:schemeClr val="tx1"/>
                </a:solidFill>
              </a:rPr>
              <a:t>Circulo Virtuoso Visión Risaralda 2032</a:t>
            </a:r>
            <a:endParaRPr lang="es-CO" sz="3200" b="1" spc="50" dirty="0">
              <a:ln w="11430">
                <a:noFill/>
              </a:ln>
              <a:solidFill>
                <a:schemeClr val="tx1"/>
              </a:solidFill>
            </a:endParaRPr>
          </a:p>
        </p:txBody>
      </p:sp>
      <p:grpSp>
        <p:nvGrpSpPr>
          <p:cNvPr id="57" name="56 Grupo"/>
          <p:cNvGrpSpPr/>
          <p:nvPr/>
        </p:nvGrpSpPr>
        <p:grpSpPr>
          <a:xfrm>
            <a:off x="286941" y="1200968"/>
            <a:ext cx="8570119" cy="5036344"/>
            <a:chOff x="216694" y="1087314"/>
            <a:chExt cx="8570119" cy="5036344"/>
          </a:xfrm>
        </p:grpSpPr>
        <p:sp>
          <p:nvSpPr>
            <p:cNvPr id="53" name="52 Flecha arriba"/>
            <p:cNvSpPr/>
            <p:nvPr/>
          </p:nvSpPr>
          <p:spPr bwMode="auto">
            <a:xfrm>
              <a:off x="7135019" y="3940300"/>
              <a:ext cx="576064" cy="862557"/>
            </a:xfrm>
            <a:prstGeom prst="upArrow">
              <a:avLst/>
            </a:prstGeom>
            <a:solidFill>
              <a:srgbClr val="FFC000"/>
            </a:solidFill>
            <a:ln w="25400" cap="flat" cmpd="sng" algn="ctr">
              <a:solidFill>
                <a:srgbClr val="4F81BD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23000" dir="5400000" algn="ctr" rotWithShape="0">
                <a:srgbClr val="000000">
                  <a:alpha val="34999"/>
                </a:srgbClr>
              </a:outerShdw>
            </a:effectLst>
          </p:spPr>
          <p:txBody>
            <a:bodyPr vert="horz" wrap="square" lIns="50800" tIns="50800" rIns="50800" bIns="50800" numCol="1" rtlCol="0" anchor="ctr" anchorCtr="0" compatLnSpc="1">
              <a:prstTxWarp prst="textNoShape">
                <a:avLst/>
              </a:prstTxWarp>
            </a:bodyPr>
            <a:lstStyle/>
            <a:p>
              <a:pPr marL="228600" marR="0" indent="0" algn="l" defTabSz="4572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CO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Helvetica" charset="0"/>
                <a:ea typeface="Helvetica" charset="0"/>
                <a:cs typeface="Helvetica" charset="0"/>
                <a:sym typeface="Helvetica" charset="0"/>
              </a:endParaRPr>
            </a:p>
          </p:txBody>
        </p:sp>
        <p:sp>
          <p:nvSpPr>
            <p:cNvPr id="90" name="89 Lágrima"/>
            <p:cNvSpPr/>
            <p:nvPr/>
          </p:nvSpPr>
          <p:spPr>
            <a:xfrm>
              <a:off x="2483769" y="2811290"/>
              <a:ext cx="3286134" cy="1313259"/>
            </a:xfrm>
            <a:prstGeom prst="teardrop">
              <a:avLst>
                <a:gd name="adj" fmla="val 71899"/>
              </a:avLst>
            </a:prstGeom>
            <a:solidFill>
              <a:srgbClr val="92D050">
                <a:alpha val="40000"/>
              </a:srgb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O">
                <a:solidFill>
                  <a:schemeClr val="tx1"/>
                </a:solidFill>
              </a:endParaRPr>
            </a:p>
          </p:txBody>
        </p:sp>
        <p:grpSp>
          <p:nvGrpSpPr>
            <p:cNvPr id="2" name="88 Grupo"/>
            <p:cNvGrpSpPr>
              <a:grpSpLocks/>
            </p:cNvGrpSpPr>
            <p:nvPr/>
          </p:nvGrpSpPr>
          <p:grpSpPr bwMode="auto">
            <a:xfrm>
              <a:off x="714375" y="1623095"/>
              <a:ext cx="6867525" cy="3751263"/>
              <a:chOff x="357158" y="1285860"/>
              <a:chExt cx="6867380" cy="3750495"/>
            </a:xfrm>
          </p:grpSpPr>
          <p:sp>
            <p:nvSpPr>
              <p:cNvPr id="3087" name="3 CuadroTexto"/>
              <p:cNvSpPr txBox="1">
                <a:spLocks noChangeArrowheads="1"/>
              </p:cNvSpPr>
              <p:nvPr/>
            </p:nvSpPr>
            <p:spPr bwMode="auto">
              <a:xfrm>
                <a:off x="5353725" y="2961591"/>
                <a:ext cx="1785950" cy="58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s-CO" sz="1600" b="1">
                    <a:solidFill>
                      <a:schemeClr val="tx1"/>
                    </a:solidFill>
                  </a:rPr>
                  <a:t>Desarrollo Económico</a:t>
                </a:r>
              </a:p>
            </p:txBody>
          </p:sp>
          <p:grpSp>
            <p:nvGrpSpPr>
              <p:cNvPr id="3" name="36 Grupo"/>
              <p:cNvGrpSpPr>
                <a:grpSpLocks/>
              </p:cNvGrpSpPr>
              <p:nvPr/>
            </p:nvGrpSpPr>
            <p:grpSpPr bwMode="auto">
              <a:xfrm>
                <a:off x="357158" y="2857496"/>
                <a:ext cx="1938158" cy="750099"/>
                <a:chOff x="240670" y="1357298"/>
                <a:chExt cx="1938158" cy="750099"/>
              </a:xfrm>
            </p:grpSpPr>
            <p:cxnSp>
              <p:nvCxnSpPr>
                <p:cNvPr id="17" name="7 Conector angular"/>
                <p:cNvCxnSpPr/>
                <p:nvPr/>
              </p:nvCxnSpPr>
              <p:spPr>
                <a:xfrm rot="10800000" flipH="1">
                  <a:off x="248608" y="1356965"/>
                  <a:ext cx="892156" cy="322197"/>
                </a:xfrm>
                <a:prstGeom prst="bentConnector4">
                  <a:avLst>
                    <a:gd name="adj1" fmla="val -523"/>
                    <a:gd name="adj2" fmla="val 95647"/>
                  </a:avLst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7 Conector angular"/>
                <p:cNvCxnSpPr/>
                <p:nvPr/>
              </p:nvCxnSpPr>
              <p:spPr>
                <a:xfrm rot="10800000" flipH="1" flipV="1">
                  <a:off x="240670" y="1785502"/>
                  <a:ext cx="893744" cy="322197"/>
                </a:xfrm>
                <a:prstGeom prst="bentConnector4">
                  <a:avLst>
                    <a:gd name="adj1" fmla="val 522"/>
                    <a:gd name="adj2" fmla="val 101452"/>
                  </a:avLst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7 Conector angular"/>
                <p:cNvCxnSpPr/>
                <p:nvPr/>
              </p:nvCxnSpPr>
              <p:spPr>
                <a:xfrm rot="16200000" flipH="1">
                  <a:off x="1571790" y="1089444"/>
                  <a:ext cx="320609" cy="893744"/>
                </a:xfrm>
                <a:prstGeom prst="bentConnector4">
                  <a:avLst>
                    <a:gd name="adj1" fmla="val -1452"/>
                    <a:gd name="adj2" fmla="val 99478"/>
                  </a:avLst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7 Conector angular"/>
                <p:cNvCxnSpPr/>
                <p:nvPr/>
              </p:nvCxnSpPr>
              <p:spPr>
                <a:xfrm flipH="1">
                  <a:off x="1285223" y="1785502"/>
                  <a:ext cx="893744" cy="322197"/>
                </a:xfrm>
                <a:prstGeom prst="bentConnector4">
                  <a:avLst>
                    <a:gd name="adj1" fmla="val 522"/>
                    <a:gd name="adj2" fmla="val 101451"/>
                  </a:avLst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" name="37 Grupo"/>
              <p:cNvGrpSpPr>
                <a:grpSpLocks/>
              </p:cNvGrpSpPr>
              <p:nvPr/>
            </p:nvGrpSpPr>
            <p:grpSpPr bwMode="auto">
              <a:xfrm>
                <a:off x="2847893" y="1285860"/>
                <a:ext cx="1938296" cy="750734"/>
                <a:chOff x="240108" y="1357298"/>
                <a:chExt cx="1938296" cy="750734"/>
              </a:xfrm>
            </p:grpSpPr>
            <p:cxnSp>
              <p:nvCxnSpPr>
                <p:cNvPr id="39" name="7 Conector angular"/>
                <p:cNvCxnSpPr/>
                <p:nvPr/>
              </p:nvCxnSpPr>
              <p:spPr>
                <a:xfrm rot="10800000" flipH="1">
                  <a:off x="248045" y="1357298"/>
                  <a:ext cx="892156" cy="322197"/>
                </a:xfrm>
                <a:prstGeom prst="bentConnector4">
                  <a:avLst>
                    <a:gd name="adj1" fmla="val -523"/>
                    <a:gd name="adj2" fmla="val 95647"/>
                  </a:avLst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7 Conector angular"/>
                <p:cNvCxnSpPr/>
                <p:nvPr/>
              </p:nvCxnSpPr>
              <p:spPr>
                <a:xfrm rot="10800000" flipH="1" flipV="1">
                  <a:off x="240108" y="1785835"/>
                  <a:ext cx="893743" cy="322197"/>
                </a:xfrm>
                <a:prstGeom prst="bentConnector4">
                  <a:avLst>
                    <a:gd name="adj1" fmla="val 522"/>
                    <a:gd name="adj2" fmla="val 101452"/>
                  </a:avLst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7 Conector angular"/>
                <p:cNvCxnSpPr/>
                <p:nvPr/>
              </p:nvCxnSpPr>
              <p:spPr>
                <a:xfrm rot="16200000" flipH="1">
                  <a:off x="1571227" y="1089778"/>
                  <a:ext cx="320609" cy="893743"/>
                </a:xfrm>
                <a:prstGeom prst="bentConnector4">
                  <a:avLst>
                    <a:gd name="adj1" fmla="val -1452"/>
                    <a:gd name="adj2" fmla="val 99478"/>
                  </a:avLst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7 Conector angular"/>
                <p:cNvCxnSpPr/>
                <p:nvPr/>
              </p:nvCxnSpPr>
              <p:spPr>
                <a:xfrm flipH="1">
                  <a:off x="1284661" y="1785835"/>
                  <a:ext cx="893743" cy="322197"/>
                </a:xfrm>
                <a:prstGeom prst="bentConnector4">
                  <a:avLst>
                    <a:gd name="adj1" fmla="val 522"/>
                    <a:gd name="adj2" fmla="val 101451"/>
                  </a:avLst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" name="42 Grupo"/>
              <p:cNvGrpSpPr>
                <a:grpSpLocks/>
              </p:cNvGrpSpPr>
              <p:nvPr/>
            </p:nvGrpSpPr>
            <p:grpSpPr bwMode="auto">
              <a:xfrm>
                <a:off x="2848455" y="4286256"/>
                <a:ext cx="1938158" cy="750099"/>
                <a:chOff x="240670" y="1357298"/>
                <a:chExt cx="1938158" cy="750099"/>
              </a:xfrm>
            </p:grpSpPr>
            <p:cxnSp>
              <p:nvCxnSpPr>
                <p:cNvPr id="44" name="7 Conector angular"/>
                <p:cNvCxnSpPr/>
                <p:nvPr/>
              </p:nvCxnSpPr>
              <p:spPr>
                <a:xfrm rot="10800000" flipH="1">
                  <a:off x="248045" y="1356663"/>
                  <a:ext cx="892156" cy="322197"/>
                </a:xfrm>
                <a:prstGeom prst="bentConnector4">
                  <a:avLst>
                    <a:gd name="adj1" fmla="val -523"/>
                    <a:gd name="adj2" fmla="val 95647"/>
                  </a:avLst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7 Conector angular"/>
                <p:cNvCxnSpPr/>
                <p:nvPr/>
              </p:nvCxnSpPr>
              <p:spPr>
                <a:xfrm rot="10800000" flipH="1" flipV="1">
                  <a:off x="240108" y="1785200"/>
                  <a:ext cx="893743" cy="322197"/>
                </a:xfrm>
                <a:prstGeom prst="bentConnector4">
                  <a:avLst>
                    <a:gd name="adj1" fmla="val 522"/>
                    <a:gd name="adj2" fmla="val 101452"/>
                  </a:avLst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7 Conector angular"/>
                <p:cNvCxnSpPr/>
                <p:nvPr/>
              </p:nvCxnSpPr>
              <p:spPr>
                <a:xfrm rot="16200000" flipH="1">
                  <a:off x="1571227" y="1089143"/>
                  <a:ext cx="320609" cy="893743"/>
                </a:xfrm>
                <a:prstGeom prst="bentConnector4">
                  <a:avLst>
                    <a:gd name="adj1" fmla="val -1452"/>
                    <a:gd name="adj2" fmla="val 99478"/>
                  </a:avLst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7 Conector angular"/>
                <p:cNvCxnSpPr/>
                <p:nvPr/>
              </p:nvCxnSpPr>
              <p:spPr>
                <a:xfrm flipH="1">
                  <a:off x="1284661" y="1785200"/>
                  <a:ext cx="893743" cy="322197"/>
                </a:xfrm>
                <a:prstGeom prst="bentConnector4">
                  <a:avLst>
                    <a:gd name="adj1" fmla="val 522"/>
                    <a:gd name="adj2" fmla="val 101451"/>
                  </a:avLst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" name="47 Grupo"/>
              <p:cNvGrpSpPr>
                <a:grpSpLocks/>
              </p:cNvGrpSpPr>
              <p:nvPr/>
            </p:nvGrpSpPr>
            <p:grpSpPr bwMode="auto">
              <a:xfrm>
                <a:off x="5286380" y="2857496"/>
                <a:ext cx="1938158" cy="750099"/>
                <a:chOff x="240670" y="1357298"/>
                <a:chExt cx="1938158" cy="750099"/>
              </a:xfrm>
            </p:grpSpPr>
            <p:cxnSp>
              <p:nvCxnSpPr>
                <p:cNvPr id="49" name="7 Conector angular"/>
                <p:cNvCxnSpPr/>
                <p:nvPr/>
              </p:nvCxnSpPr>
              <p:spPr>
                <a:xfrm rot="10800000" flipH="1">
                  <a:off x="248469" y="1356965"/>
                  <a:ext cx="892156" cy="322197"/>
                </a:xfrm>
                <a:prstGeom prst="bentConnector4">
                  <a:avLst>
                    <a:gd name="adj1" fmla="val -523"/>
                    <a:gd name="adj2" fmla="val 95647"/>
                  </a:avLst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7 Conector angular"/>
                <p:cNvCxnSpPr/>
                <p:nvPr/>
              </p:nvCxnSpPr>
              <p:spPr>
                <a:xfrm rot="10800000" flipH="1" flipV="1">
                  <a:off x="240532" y="1785502"/>
                  <a:ext cx="893743" cy="322197"/>
                </a:xfrm>
                <a:prstGeom prst="bentConnector4">
                  <a:avLst>
                    <a:gd name="adj1" fmla="val 522"/>
                    <a:gd name="adj2" fmla="val 101452"/>
                  </a:avLst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7 Conector angular"/>
                <p:cNvCxnSpPr/>
                <p:nvPr/>
              </p:nvCxnSpPr>
              <p:spPr>
                <a:xfrm rot="16200000" flipH="1">
                  <a:off x="1571651" y="1089445"/>
                  <a:ext cx="320609" cy="893743"/>
                </a:xfrm>
                <a:prstGeom prst="bentConnector4">
                  <a:avLst>
                    <a:gd name="adj1" fmla="val -1452"/>
                    <a:gd name="adj2" fmla="val 99478"/>
                  </a:avLst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7 Conector angular"/>
                <p:cNvCxnSpPr/>
                <p:nvPr/>
              </p:nvCxnSpPr>
              <p:spPr>
                <a:xfrm flipH="1">
                  <a:off x="1285085" y="1785502"/>
                  <a:ext cx="893743" cy="322197"/>
                </a:xfrm>
                <a:prstGeom prst="bentConnector4">
                  <a:avLst>
                    <a:gd name="adj1" fmla="val 522"/>
                    <a:gd name="adj2" fmla="val 101451"/>
                  </a:avLst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092" name="52 CuadroTexto"/>
              <p:cNvSpPr txBox="1">
                <a:spLocks noChangeArrowheads="1"/>
              </p:cNvSpPr>
              <p:nvPr/>
            </p:nvSpPr>
            <p:spPr bwMode="auto">
              <a:xfrm>
                <a:off x="2929225" y="1375960"/>
                <a:ext cx="1785950" cy="58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s-CO" sz="1600" b="1">
                    <a:solidFill>
                      <a:schemeClr val="tx1"/>
                    </a:solidFill>
                  </a:rPr>
                  <a:t>Ciencia &amp; Tecnología</a:t>
                </a:r>
              </a:p>
            </p:txBody>
          </p:sp>
          <p:sp>
            <p:nvSpPr>
              <p:cNvPr id="3093" name="53 CuadroTexto"/>
              <p:cNvSpPr txBox="1">
                <a:spLocks noChangeArrowheads="1"/>
              </p:cNvSpPr>
              <p:nvPr/>
            </p:nvSpPr>
            <p:spPr bwMode="auto">
              <a:xfrm>
                <a:off x="428596" y="3083621"/>
                <a:ext cx="1785950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s-CO" sz="1600" b="1">
                    <a:solidFill>
                      <a:schemeClr val="tx1"/>
                    </a:solidFill>
                  </a:rPr>
                  <a:t>Educación</a:t>
                </a:r>
              </a:p>
            </p:txBody>
          </p:sp>
          <p:sp>
            <p:nvSpPr>
              <p:cNvPr id="3094" name="55 CuadroTexto"/>
              <p:cNvSpPr txBox="1">
                <a:spLocks noChangeArrowheads="1"/>
              </p:cNvSpPr>
              <p:nvPr/>
            </p:nvSpPr>
            <p:spPr bwMode="auto">
              <a:xfrm>
                <a:off x="2929225" y="4491213"/>
                <a:ext cx="1785950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s-CO" sz="1600" b="1">
                    <a:solidFill>
                      <a:schemeClr val="tx1"/>
                    </a:solidFill>
                  </a:rPr>
                  <a:t>Capital Social</a:t>
                </a:r>
              </a:p>
            </p:txBody>
          </p:sp>
          <p:cxnSp>
            <p:nvCxnSpPr>
              <p:cNvPr id="58" name="57 Conector angular"/>
              <p:cNvCxnSpPr/>
              <p:nvPr/>
            </p:nvCxnSpPr>
            <p:spPr>
              <a:xfrm rot="5400000" flipH="1" flipV="1">
                <a:off x="1607413" y="1607158"/>
                <a:ext cx="1357034" cy="1142976"/>
              </a:xfrm>
              <a:prstGeom prst="bentConnector3">
                <a:avLst>
                  <a:gd name="adj1" fmla="val 100182"/>
                </a:avLst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60 Conector angular"/>
              <p:cNvCxnSpPr/>
              <p:nvPr/>
            </p:nvCxnSpPr>
            <p:spPr>
              <a:xfrm rot="10800000">
                <a:off x="4786189" y="1857243"/>
                <a:ext cx="1928772" cy="999920"/>
              </a:xfrm>
              <a:prstGeom prst="bentConnector3">
                <a:avLst>
                  <a:gd name="adj1" fmla="val -1277"/>
                </a:avLst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66 Conector angular"/>
              <p:cNvCxnSpPr/>
              <p:nvPr/>
            </p:nvCxnSpPr>
            <p:spPr>
              <a:xfrm rot="5400000" flipH="1" flipV="1">
                <a:off x="4679147" y="3749858"/>
                <a:ext cx="1214188" cy="1000104"/>
              </a:xfrm>
              <a:prstGeom prst="bentConnector3">
                <a:avLst>
                  <a:gd name="adj1" fmla="val 60"/>
                </a:avLst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70 Conector angular"/>
              <p:cNvCxnSpPr/>
              <p:nvPr/>
            </p:nvCxnSpPr>
            <p:spPr>
              <a:xfrm rot="10800000">
                <a:off x="857210" y="3642815"/>
                <a:ext cx="2000208" cy="857074"/>
              </a:xfrm>
              <a:prstGeom prst="bentConnector3">
                <a:avLst>
                  <a:gd name="adj1" fmla="val 100379"/>
                </a:avLst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5" name="54 CuadroTexto"/>
            <p:cNvSpPr txBox="1"/>
            <p:nvPr/>
          </p:nvSpPr>
          <p:spPr>
            <a:xfrm>
              <a:off x="2483768" y="2996952"/>
              <a:ext cx="3286135" cy="15081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s-CO" sz="32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Base </a:t>
              </a:r>
              <a:r>
                <a:rPr lang="es-CO" sz="3200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Ambiental</a:t>
              </a:r>
            </a:p>
            <a:p>
              <a:pPr marL="0" lvl="1" algn="ctr">
                <a:defRPr/>
              </a:pPr>
              <a:r>
                <a:rPr lang="es-CO" sz="1400" b="1" dirty="0" smtClean="0">
                  <a:solidFill>
                    <a:schemeClr val="tx1"/>
                  </a:solidFill>
                  <a:latin typeface="Zurich Cn BT" pitchFamily="34" charset="0"/>
                </a:rPr>
                <a:t>Aprovechamiento </a:t>
              </a:r>
              <a:r>
                <a:rPr lang="es-CO" sz="1400" b="1" dirty="0" err="1" smtClean="0">
                  <a:solidFill>
                    <a:schemeClr val="tx1"/>
                  </a:solidFill>
                  <a:latin typeface="Zurich Cn BT" pitchFamily="34" charset="0"/>
                </a:rPr>
                <a:t>ecoeficiente</a:t>
              </a:r>
              <a:r>
                <a:rPr lang="es-CO" sz="1400" b="1" dirty="0" smtClean="0">
                  <a:solidFill>
                    <a:schemeClr val="tx1"/>
                  </a:solidFill>
                  <a:latin typeface="Zurich Cn BT" pitchFamily="34" charset="0"/>
                </a:rPr>
                <a:t> de bienes y servicios ambientales</a:t>
              </a:r>
              <a:endParaRPr lang="es-CO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>
                <a:defRPr/>
              </a:pPr>
              <a:endParaRPr lang="es-CO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7" name="96 Elipse"/>
            <p:cNvSpPr/>
            <p:nvPr/>
          </p:nvSpPr>
          <p:spPr>
            <a:xfrm>
              <a:off x="216694" y="1158751"/>
              <a:ext cx="2638425" cy="1500188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s-CO" sz="1100" b="1" dirty="0" smtClean="0">
                  <a:solidFill>
                    <a:schemeClr val="tx1"/>
                  </a:solidFill>
                  <a:latin typeface="Zurich Cn BT"/>
                </a:rPr>
                <a:t>SERES HUMANOS </a:t>
              </a:r>
              <a:r>
                <a:rPr lang="es-CO" sz="1100" b="1" dirty="0">
                  <a:solidFill>
                    <a:schemeClr val="tx1"/>
                  </a:solidFill>
                  <a:latin typeface="Zurich Cn BT"/>
                </a:rPr>
                <a:t>I</a:t>
              </a:r>
              <a:r>
                <a:rPr lang="es-CO" sz="1100" b="1" dirty="0" smtClean="0">
                  <a:solidFill>
                    <a:schemeClr val="tx1"/>
                  </a:solidFill>
                  <a:latin typeface="Zurich Cn BT"/>
                </a:rPr>
                <a:t>NTEGRALES</a:t>
              </a:r>
              <a:endParaRPr lang="es-CO" sz="1100" b="1" dirty="0">
                <a:solidFill>
                  <a:schemeClr val="tx1"/>
                </a:solidFill>
                <a:latin typeface="Zurich Cn BT"/>
              </a:endParaRPr>
            </a:p>
          </p:txBody>
        </p:sp>
        <p:sp>
          <p:nvSpPr>
            <p:cNvPr id="101" name="100 Elipse"/>
            <p:cNvSpPr/>
            <p:nvPr/>
          </p:nvSpPr>
          <p:spPr>
            <a:xfrm>
              <a:off x="250031" y="4552033"/>
              <a:ext cx="2571750" cy="157162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s-ES" sz="1100" b="1" dirty="0" smtClean="0">
                  <a:solidFill>
                    <a:schemeClr val="tx1"/>
                  </a:solidFill>
                  <a:latin typeface="Zurich Cn BT" pitchFamily="34" charset="0"/>
                </a:rPr>
                <a:t>MAYOR ARTICULACIÓN REGIONAL</a:t>
              </a:r>
            </a:p>
            <a:p>
              <a:pPr algn="ctr">
                <a:defRPr/>
              </a:pPr>
              <a:r>
                <a:rPr lang="es-ES" sz="1100" b="1" dirty="0" smtClean="0">
                  <a:solidFill>
                    <a:schemeClr val="tx1"/>
                  </a:solidFill>
                  <a:latin typeface="Zurich Cn BT" pitchFamily="34" charset="0"/>
                </a:rPr>
                <a:t>TRANSPARENCIA</a:t>
              </a:r>
            </a:p>
            <a:p>
              <a:pPr algn="ctr">
                <a:defRPr/>
              </a:pPr>
              <a:r>
                <a:rPr lang="es-ES" sz="1100" b="1" dirty="0" smtClean="0">
                  <a:solidFill>
                    <a:schemeClr val="tx1"/>
                  </a:solidFill>
                  <a:latin typeface="Zurich Cn BT" pitchFamily="34" charset="0"/>
                </a:rPr>
                <a:t>POLÍTICAS PÚBLICAS</a:t>
              </a:r>
            </a:p>
            <a:p>
              <a:pPr algn="ctr">
                <a:defRPr/>
              </a:pPr>
              <a:r>
                <a:rPr lang="es-ES" sz="1100" b="1" dirty="0" smtClean="0">
                  <a:solidFill>
                    <a:schemeClr val="tx1"/>
                  </a:solidFill>
                  <a:latin typeface="Zurich Cn BT" pitchFamily="34" charset="0"/>
                </a:rPr>
                <a:t>PRIMERA INFANCIA</a:t>
              </a:r>
            </a:p>
            <a:p>
              <a:pPr algn="ctr">
                <a:defRPr/>
              </a:pPr>
              <a:r>
                <a:rPr lang="es-ES" sz="1100" b="1" dirty="0" smtClean="0">
                  <a:solidFill>
                    <a:schemeClr val="tx1"/>
                  </a:solidFill>
                  <a:latin typeface="Zurich Cn BT" pitchFamily="34" charset="0"/>
                </a:rPr>
                <a:t>RESPONSABILIDAD MULTICULTURAL</a:t>
              </a:r>
              <a:endParaRPr lang="es-CO" sz="1100" b="1" dirty="0">
                <a:solidFill>
                  <a:schemeClr val="tx1"/>
                </a:solidFill>
                <a:latin typeface="Zurich Cn BT" pitchFamily="34" charset="0"/>
              </a:endParaRPr>
            </a:p>
          </p:txBody>
        </p:sp>
        <p:sp>
          <p:nvSpPr>
            <p:cNvPr id="99" name="98 Elipse"/>
            <p:cNvSpPr/>
            <p:nvPr/>
          </p:nvSpPr>
          <p:spPr>
            <a:xfrm>
              <a:off x="5965032" y="4694908"/>
              <a:ext cx="2500313" cy="128587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s-CO" sz="1100" b="1" dirty="0" smtClean="0">
                  <a:solidFill>
                    <a:schemeClr val="tx1"/>
                  </a:solidFill>
                  <a:latin typeface="Zurich Cn BT" pitchFamily="34" charset="0"/>
                </a:rPr>
                <a:t>LOS TERRITORIOS PROMUEVEN INNOVACIÓN POR COOPERACIÓN Y CORRESPONSABILIDAD</a:t>
              </a:r>
              <a:endParaRPr lang="es-CO" sz="1100" b="1" dirty="0">
                <a:solidFill>
                  <a:schemeClr val="tx1"/>
                </a:solidFill>
                <a:latin typeface="Zurich Cn BT" pitchFamily="34" charset="0"/>
              </a:endParaRPr>
            </a:p>
          </p:txBody>
        </p:sp>
        <p:sp>
          <p:nvSpPr>
            <p:cNvPr id="54" name="53 Flecha arriba"/>
            <p:cNvSpPr/>
            <p:nvPr/>
          </p:nvSpPr>
          <p:spPr bwMode="auto">
            <a:xfrm flipV="1">
              <a:off x="1390777" y="3940299"/>
              <a:ext cx="576064" cy="642255"/>
            </a:xfrm>
            <a:prstGeom prst="upArrow">
              <a:avLst/>
            </a:prstGeom>
            <a:solidFill>
              <a:srgbClr val="FFC000"/>
            </a:solidFill>
            <a:ln w="25400" cap="flat" cmpd="sng" algn="ctr">
              <a:solidFill>
                <a:srgbClr val="4F81BD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23000" dir="5400000" algn="ctr" rotWithShape="0">
                <a:srgbClr val="000000">
                  <a:alpha val="34999"/>
                </a:srgbClr>
              </a:outerShdw>
            </a:effectLst>
          </p:spPr>
          <p:txBody>
            <a:bodyPr vert="horz" wrap="square" lIns="50800" tIns="50800" rIns="50800" bIns="50800" numCol="1" rtlCol="0" anchor="ctr" anchorCtr="0" compatLnSpc="1">
              <a:prstTxWarp prst="textNoShape">
                <a:avLst/>
              </a:prstTxWarp>
            </a:bodyPr>
            <a:lstStyle/>
            <a:p>
              <a:pPr marL="228600" marR="0" indent="0" algn="l" defTabSz="4572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CO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Helvetica" charset="0"/>
                <a:ea typeface="Helvetica" charset="0"/>
                <a:cs typeface="Helvetica" charset="0"/>
                <a:sym typeface="Helvetica" charset="0"/>
              </a:endParaRPr>
            </a:p>
          </p:txBody>
        </p:sp>
        <p:sp>
          <p:nvSpPr>
            <p:cNvPr id="56" name="55 Flecha arriba"/>
            <p:cNvSpPr/>
            <p:nvPr/>
          </p:nvSpPr>
          <p:spPr bwMode="auto">
            <a:xfrm rot="16200000" flipV="1">
              <a:off x="4527008" y="5222431"/>
              <a:ext cx="576064" cy="1152128"/>
            </a:xfrm>
            <a:prstGeom prst="upArrow">
              <a:avLst/>
            </a:prstGeom>
            <a:solidFill>
              <a:srgbClr val="FFC000"/>
            </a:solidFill>
            <a:ln w="25400" cap="flat" cmpd="sng" algn="ctr">
              <a:solidFill>
                <a:srgbClr val="4F81BD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23000" dir="5400000" algn="ctr" rotWithShape="0">
                <a:srgbClr val="000000">
                  <a:alpha val="34999"/>
                </a:srgbClr>
              </a:outerShdw>
            </a:effectLst>
          </p:spPr>
          <p:txBody>
            <a:bodyPr vert="horz" wrap="square" lIns="50800" tIns="50800" rIns="50800" bIns="50800" numCol="1" rtlCol="0" anchor="ctr" anchorCtr="0" compatLnSpc="1">
              <a:prstTxWarp prst="textNoShape">
                <a:avLst/>
              </a:prstTxWarp>
            </a:bodyPr>
            <a:lstStyle/>
            <a:p>
              <a:pPr marL="228600" marR="0" indent="0" algn="l" defTabSz="4572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CO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Helvetica" charset="0"/>
                <a:ea typeface="Helvetica" charset="0"/>
                <a:cs typeface="Helvetica" charset="0"/>
                <a:sym typeface="Helvetica" charset="0"/>
              </a:endParaRPr>
            </a:p>
          </p:txBody>
        </p:sp>
        <p:sp>
          <p:nvSpPr>
            <p:cNvPr id="100" name="99 Elipse"/>
            <p:cNvSpPr/>
            <p:nvPr/>
          </p:nvSpPr>
          <p:spPr>
            <a:xfrm>
              <a:off x="5643563" y="1087314"/>
              <a:ext cx="3143250" cy="1643062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es-CO" sz="1100" b="1" dirty="0">
                <a:solidFill>
                  <a:schemeClr val="tx1"/>
                </a:solidFill>
                <a:latin typeface="Zurich Cn BT" pitchFamily="34" charset="0"/>
              </a:endParaRPr>
            </a:p>
            <a:p>
              <a:pPr algn="ctr">
                <a:defRPr/>
              </a:pPr>
              <a:r>
                <a:rPr lang="es-CO" sz="1100" b="1" dirty="0" smtClean="0">
                  <a:solidFill>
                    <a:schemeClr val="tx1"/>
                  </a:solidFill>
                  <a:latin typeface="Zurich Cn BT" pitchFamily="34" charset="0"/>
                </a:rPr>
                <a:t>ALTO VALOR AGREGADO DE LA ECONOMÍA LOCAL, NACIONAL Y MUNDIAL</a:t>
              </a:r>
              <a:endParaRPr lang="es-CO" sz="1100" b="1" dirty="0">
                <a:solidFill>
                  <a:schemeClr val="tx1"/>
                </a:solidFill>
                <a:latin typeface="Zurich Cn BT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835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image4.t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13" y="365125"/>
            <a:ext cx="14065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</p:pic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>
          <a:xfrm>
            <a:off x="704850" y="3709988"/>
            <a:ext cx="7772400" cy="862012"/>
          </a:xfrm>
        </p:spPr>
        <p:txBody>
          <a:bodyPr/>
          <a:lstStyle/>
          <a:p>
            <a:pPr algn="ctr" defTabSz="914400" eaLnBrk="1"/>
            <a:r>
              <a:rPr lang="es-CO" sz="2500" smtClean="0"/>
              <a:t>.</a:t>
            </a:r>
            <a:br>
              <a:rPr lang="es-CO" sz="2500" smtClean="0"/>
            </a:br>
            <a:endParaRPr lang="es-CO" smtClean="0"/>
          </a:p>
        </p:txBody>
      </p:sp>
      <p:pic>
        <p:nvPicPr>
          <p:cNvPr id="7172" name="Picture 5" descr="image7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26" t="14977" r="22523" b="12407"/>
          <a:stretch>
            <a:fillRect/>
          </a:stretch>
        </p:blipFill>
        <p:spPr bwMode="auto">
          <a:xfrm>
            <a:off x="936625" y="619125"/>
            <a:ext cx="7269163" cy="561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</p:pic>
      <p:sp>
        <p:nvSpPr>
          <p:cNvPr id="13" name="AutoShape 6"/>
          <p:cNvSpPr>
            <a:spLocks/>
          </p:cNvSpPr>
          <p:nvPr/>
        </p:nvSpPr>
        <p:spPr bwMode="auto">
          <a:xfrm>
            <a:off x="1928813" y="6253163"/>
            <a:ext cx="4859337" cy="4619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lIns="50800" tIns="50800" rIns="50800" bIns="50800"/>
          <a:lstStyle/>
          <a:p>
            <a:pPr algn="ctr" defTabSz="914400">
              <a:defRPr/>
            </a:pPr>
            <a:r>
              <a:rPr lang="es-CO" sz="2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Y tú, ¿Con qué </a:t>
            </a:r>
            <a:r>
              <a:rPr lang="es-CO" sz="2400" b="1" dirty="0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Pereira </a:t>
            </a:r>
            <a:r>
              <a:rPr lang="es-CO" sz="2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sueñas?</a:t>
            </a:r>
            <a:endParaRPr lang="es-CO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833536" presetClass="entr" presetSubtype="4673792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9 CuadroTexto"/>
          <p:cNvSpPr txBox="1">
            <a:spLocks noChangeArrowheads="1"/>
          </p:cNvSpPr>
          <p:nvPr/>
        </p:nvSpPr>
        <p:spPr bwMode="auto">
          <a:xfrm>
            <a:off x="316523" y="297224"/>
            <a:ext cx="8510954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es-ES" sz="2800" b="1" dirty="0" smtClean="0"/>
              <a:t>Primer Escenario 2017</a:t>
            </a:r>
          </a:p>
          <a:p>
            <a:pPr algn="r"/>
            <a:endParaRPr lang="es-ES" sz="1600" b="1" dirty="0" smtClean="0"/>
          </a:p>
          <a:p>
            <a:pPr marL="187325" indent="-187325" algn="just">
              <a:buFont typeface="Arial" pitchFamily="34" charset="0"/>
              <a:buChar char="•"/>
            </a:pPr>
            <a:r>
              <a:rPr lang="es-ES" sz="2800" dirty="0" smtClean="0">
                <a:solidFill>
                  <a:srgbClr val="FF0000"/>
                </a:solidFill>
              </a:rPr>
              <a:t>Ciudad Región</a:t>
            </a:r>
            <a:r>
              <a:rPr lang="es-ES" sz="2800" dirty="0" smtClean="0"/>
              <a:t>, </a:t>
            </a:r>
            <a:r>
              <a:rPr lang="es-ES" sz="2800" dirty="0" err="1" smtClean="0"/>
              <a:t>Ecociudad</a:t>
            </a:r>
            <a:r>
              <a:rPr lang="es-ES" sz="2800" dirty="0" smtClean="0"/>
              <a:t> sostenible y Economía en crecimiento</a:t>
            </a:r>
          </a:p>
          <a:p>
            <a:pPr marL="187325" indent="-187325" algn="just">
              <a:buFont typeface="Arial" pitchFamily="34" charset="0"/>
              <a:buChar char="•"/>
            </a:pPr>
            <a:r>
              <a:rPr lang="es-ES" sz="2800" dirty="0" smtClean="0"/>
              <a:t>Incursiona en la </a:t>
            </a:r>
            <a:r>
              <a:rPr lang="es-ES" sz="2800" dirty="0" smtClean="0">
                <a:solidFill>
                  <a:srgbClr val="FF0000"/>
                </a:solidFill>
              </a:rPr>
              <a:t>Sociedad y Economía del Conocimiento</a:t>
            </a:r>
            <a:r>
              <a:rPr lang="es-ES" sz="2800" dirty="0" smtClean="0"/>
              <a:t>, financiando la investigación y la innovación</a:t>
            </a:r>
          </a:p>
          <a:p>
            <a:pPr marL="187325" indent="-187325" algn="just">
              <a:buFont typeface="Arial" pitchFamily="34" charset="0"/>
              <a:buChar char="•"/>
            </a:pPr>
            <a:r>
              <a:rPr lang="es-ES" sz="2800" dirty="0" smtClean="0"/>
              <a:t>Su apuesta: el cambio tecnológico y la orientación a nuevos negocios basados en TICs relativos a industria textil y confecciones y desarrollos en </a:t>
            </a:r>
            <a:r>
              <a:rPr lang="es-ES" sz="2800" dirty="0" err="1" smtClean="0"/>
              <a:t>BPOs</a:t>
            </a:r>
            <a:endParaRPr lang="es-ES" sz="2800" dirty="0" smtClean="0"/>
          </a:p>
          <a:p>
            <a:pPr marL="187325" indent="-187325" algn="just">
              <a:buFont typeface="Arial" pitchFamily="34" charset="0"/>
              <a:buChar char="•"/>
            </a:pPr>
            <a:r>
              <a:rPr lang="es-ES" sz="2800" dirty="0" smtClean="0"/>
              <a:t>Los resultados tienen parcial explicación en una </a:t>
            </a:r>
            <a:r>
              <a:rPr lang="es-ES" sz="2800" dirty="0" smtClean="0">
                <a:solidFill>
                  <a:srgbClr val="FF0000"/>
                </a:solidFill>
              </a:rPr>
              <a:t>educación integral </a:t>
            </a:r>
            <a:r>
              <a:rPr lang="es-ES" sz="2800" dirty="0" smtClean="0"/>
              <a:t>que sitúa a la región en un nivel medio de logros educativos.</a:t>
            </a:r>
            <a:endParaRPr lang="es-ES" sz="2800" dirty="0"/>
          </a:p>
        </p:txBody>
      </p:sp>
      <p:sp>
        <p:nvSpPr>
          <p:cNvPr id="4" name="AutoShape 6"/>
          <p:cNvSpPr>
            <a:spLocks/>
          </p:cNvSpPr>
          <p:nvPr/>
        </p:nvSpPr>
        <p:spPr bwMode="auto">
          <a:xfrm>
            <a:off x="1928813" y="6381328"/>
            <a:ext cx="4859337" cy="4619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lIns="50800" tIns="50800" rIns="50800" bIns="50800"/>
          <a:lstStyle/>
          <a:p>
            <a:pPr algn="ctr" defTabSz="914400">
              <a:defRPr/>
            </a:pPr>
            <a:r>
              <a:rPr lang="es-CO" sz="2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Y tú, ¿Con qué </a:t>
            </a:r>
            <a:r>
              <a:rPr lang="es-CO" sz="2400" b="1" dirty="0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Pereira </a:t>
            </a:r>
            <a:r>
              <a:rPr lang="es-CO" sz="2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sueñas?</a:t>
            </a:r>
            <a:endParaRPr lang="es-CO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833536" presetClass="entr" presetSubtype="4673792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 build="p" bldLvl="2"/>
      <p:bldP spid="4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6" name="AutoShape 6"/>
          <p:cNvSpPr>
            <a:spLocks/>
          </p:cNvSpPr>
          <p:nvPr/>
        </p:nvSpPr>
        <p:spPr bwMode="auto">
          <a:xfrm>
            <a:off x="2142332" y="6207398"/>
            <a:ext cx="4859337" cy="461962"/>
          </a:xfrm>
          <a:custGeom>
            <a:avLst/>
            <a:gdLst>
              <a:gd name="T0" fmla="*/ 2429669 w 21600"/>
              <a:gd name="T1" fmla="*/ 230981 h 21600"/>
              <a:gd name="T2" fmla="*/ 2429669 w 21600"/>
              <a:gd name="T3" fmla="*/ 230981 h 21600"/>
              <a:gd name="T4" fmla="*/ 2429669 w 21600"/>
              <a:gd name="T5" fmla="*/ 230981 h 21600"/>
              <a:gd name="T6" fmla="*/ 2429669 w 21600"/>
              <a:gd name="T7" fmla="*/ 230981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50800" tIns="50800" rIns="50800" bIns="50800"/>
          <a:lstStyle/>
          <a:p>
            <a:pPr algn="ctr" defTabSz="914400"/>
            <a:r>
              <a:rPr lang="es-CO" sz="2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Y tú, ¿Con qué </a:t>
            </a:r>
            <a:r>
              <a:rPr lang="es-CO" sz="2400" b="1" dirty="0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Pereira </a:t>
            </a:r>
            <a:r>
              <a:rPr lang="es-CO" sz="2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sueñas?</a:t>
            </a:r>
            <a:endParaRPr lang="es-CO" dirty="0"/>
          </a:p>
        </p:txBody>
      </p:sp>
      <p:pic>
        <p:nvPicPr>
          <p:cNvPr id="8200" name="Picture 7" descr="image8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9" t="15411" r="5624" b="3174"/>
          <a:stretch>
            <a:fillRect/>
          </a:stretch>
        </p:blipFill>
        <p:spPr bwMode="auto">
          <a:xfrm>
            <a:off x="314392" y="-27384"/>
            <a:ext cx="8515217" cy="6120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</p:pic>
      <p:pic>
        <p:nvPicPr>
          <p:cNvPr id="8201" name="Picture 8" descr="image5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63" y="508476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833536" presetClass="entr" presetSubtype="4673792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 autoUpdateAnimBg="0"/>
    </p:bldLst>
  </p:timing>
</p:sld>
</file>

<file path=ppt/theme/theme1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FF00FF"/>
      </a:folHlink>
    </a:clrScheme>
    <a:fontScheme name="Tema de Office">
      <a:majorFont>
        <a:latin typeface="Helvetica"/>
        <a:ea typeface="Helvetica"/>
        <a:cs typeface="Helvetica"/>
      </a:majorFont>
      <a:minorFont>
        <a:latin typeface="Helvetica"/>
        <a:ea typeface="Helvetica"/>
        <a:cs typeface="Helvetic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25400" cap="flat" cmpd="sng" algn="ctr">
          <a:solidFill>
            <a:srgbClr val="4F81BD"/>
          </a:solidFill>
          <a:prstDash val="solid"/>
          <a:round/>
          <a:headEnd type="none" w="med" len="med"/>
          <a:tailEnd type="none" w="med" len="med"/>
        </a:ln>
        <a:effectLst>
          <a:outerShdw dist="23000" dir="5400000" algn="ctr" rotWithShape="0">
            <a:srgbClr val="000000">
              <a:alpha val="34999"/>
            </a:srgbClr>
          </a:outerShdw>
        </a:effectLst>
      </a:spPr>
      <a:bodyPr vert="horz" wrap="square" lIns="50800" tIns="50800" rIns="50800" bIns="50800" numCol="1" anchor="ctr" anchorCtr="0" compatLnSpc="1">
        <a:prstTxWarp prst="textNoShape">
          <a:avLst/>
        </a:prstTxWarp>
      </a:bodyPr>
      <a:lstStyle>
        <a:defPPr marL="228600" marR="0" indent="0" algn="l" defTabSz="457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CO" sz="1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" charset="0"/>
            <a:ea typeface="Helvetica" charset="0"/>
            <a:cs typeface="Helvetica" charset="0"/>
            <a:sym typeface="Helvetic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25400" cap="flat" cmpd="sng" algn="ctr">
          <a:solidFill>
            <a:srgbClr val="4F81BD"/>
          </a:solidFill>
          <a:prstDash val="solid"/>
          <a:round/>
          <a:headEnd type="none" w="med" len="med"/>
          <a:tailEnd type="none" w="med" len="med"/>
        </a:ln>
        <a:effectLst>
          <a:outerShdw dist="23000" dir="5400000" algn="ctr" rotWithShape="0">
            <a:srgbClr val="000000">
              <a:alpha val="34999"/>
            </a:srgbClr>
          </a:outerShdw>
        </a:effectLst>
      </a:spPr>
      <a:bodyPr vert="horz" wrap="square" lIns="50800" tIns="50800" rIns="50800" bIns="50800" numCol="1" anchor="ctr" anchorCtr="0" compatLnSpc="1">
        <a:prstTxWarp prst="textNoShape">
          <a:avLst/>
        </a:prstTxWarp>
      </a:bodyPr>
      <a:lstStyle>
        <a:defPPr marL="228600" marR="0" indent="0" algn="l" defTabSz="457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CO" sz="1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" charset="0"/>
            <a:ea typeface="Helvetica" charset="0"/>
            <a:cs typeface="Helvetica" charset="0"/>
            <a:sym typeface="Helvetica" charset="0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1_Tema de Office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FF00FF"/>
      </a:folHlink>
    </a:clrScheme>
    <a:fontScheme name="Tema de Office">
      <a:majorFont>
        <a:latin typeface="Helvetica"/>
        <a:ea typeface="Helvetica"/>
        <a:cs typeface="Helvetica"/>
      </a:majorFont>
      <a:minorFont>
        <a:latin typeface="Helvetica"/>
        <a:ea typeface="Helvetica"/>
        <a:cs typeface="Helvetic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25400" cap="flat" cmpd="sng" algn="ctr">
          <a:solidFill>
            <a:srgbClr val="4F81BD"/>
          </a:solidFill>
          <a:prstDash val="solid"/>
          <a:round/>
          <a:headEnd type="none" w="med" len="med"/>
          <a:tailEnd type="none" w="med" len="med"/>
        </a:ln>
        <a:effectLst>
          <a:outerShdw dist="23000" dir="5400000" algn="ctr" rotWithShape="0">
            <a:srgbClr val="000000">
              <a:alpha val="34999"/>
            </a:srgbClr>
          </a:outerShdw>
        </a:effectLst>
      </a:spPr>
      <a:bodyPr vert="horz" wrap="square" lIns="50800" tIns="50800" rIns="50800" bIns="50800" numCol="1" anchor="ctr" anchorCtr="0" compatLnSpc="1">
        <a:prstTxWarp prst="textNoShape">
          <a:avLst/>
        </a:prstTxWarp>
      </a:bodyPr>
      <a:lstStyle>
        <a:defPPr marL="228600" marR="0" indent="0" algn="l" defTabSz="457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CO" sz="1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" charset="0"/>
            <a:ea typeface="Helvetica" charset="0"/>
            <a:cs typeface="Helvetica" charset="0"/>
            <a:sym typeface="Helvetic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25400" cap="flat" cmpd="sng" algn="ctr">
          <a:solidFill>
            <a:srgbClr val="4F81BD"/>
          </a:solidFill>
          <a:prstDash val="solid"/>
          <a:round/>
          <a:headEnd type="none" w="med" len="med"/>
          <a:tailEnd type="none" w="med" len="med"/>
        </a:ln>
        <a:effectLst>
          <a:outerShdw dist="23000" dir="5400000" algn="ctr" rotWithShape="0">
            <a:srgbClr val="000000">
              <a:alpha val="34999"/>
            </a:srgbClr>
          </a:outerShdw>
        </a:effectLst>
      </a:spPr>
      <a:bodyPr vert="horz" wrap="square" lIns="50800" tIns="50800" rIns="50800" bIns="50800" numCol="1" anchor="ctr" anchorCtr="0" compatLnSpc="1">
        <a:prstTxWarp prst="textNoShape">
          <a:avLst/>
        </a:prstTxWarp>
      </a:bodyPr>
      <a:lstStyle>
        <a:defPPr marL="228600" marR="0" indent="0" algn="l" defTabSz="457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CO" sz="1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" charset="0"/>
            <a:ea typeface="Helvetica" charset="0"/>
            <a:cs typeface="Helvetica" charset="0"/>
            <a:sym typeface="Helvetica" charset="0"/>
          </a:defRPr>
        </a:defPPr>
      </a:lstStyle>
    </a:lnDef>
  </a:objectDefaults>
  <a:extraClrSchemeLst/>
</a:theme>
</file>

<file path=ppt/theme/theme3.xml><?xml version="1.0" encoding="utf-8"?>
<a:theme xmlns:a="http://schemas.openxmlformats.org/drawingml/2006/main" name="2_Tema de Office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FF00FF"/>
      </a:folHlink>
    </a:clrScheme>
    <a:fontScheme name="Tema de Office">
      <a:majorFont>
        <a:latin typeface="Helvetica"/>
        <a:ea typeface="Helvetica"/>
        <a:cs typeface="Helvetica"/>
      </a:majorFont>
      <a:minorFont>
        <a:latin typeface="Helvetica"/>
        <a:ea typeface="Helvetica"/>
        <a:cs typeface="Helvetic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25400" cap="flat" cmpd="sng" algn="ctr">
          <a:solidFill>
            <a:srgbClr val="4F81BD"/>
          </a:solidFill>
          <a:prstDash val="solid"/>
          <a:round/>
          <a:headEnd type="none" w="med" len="med"/>
          <a:tailEnd type="none" w="med" len="med"/>
        </a:ln>
        <a:effectLst>
          <a:outerShdw dist="23000" dir="5400000" algn="ctr" rotWithShape="0">
            <a:srgbClr val="000000">
              <a:alpha val="34999"/>
            </a:srgbClr>
          </a:outerShdw>
        </a:effectLst>
      </a:spPr>
      <a:bodyPr vert="horz" wrap="square" lIns="50800" tIns="50800" rIns="50800" bIns="50800" numCol="1" anchor="ctr" anchorCtr="0" compatLnSpc="1">
        <a:prstTxWarp prst="textNoShape">
          <a:avLst/>
        </a:prstTxWarp>
      </a:bodyPr>
      <a:lstStyle>
        <a:defPPr marL="228600" marR="0" indent="0" algn="l" defTabSz="457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CO" sz="1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" charset="0"/>
            <a:ea typeface="Helvetica" charset="0"/>
            <a:cs typeface="Helvetica" charset="0"/>
            <a:sym typeface="Helvetic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25400" cap="flat" cmpd="sng" algn="ctr">
          <a:solidFill>
            <a:srgbClr val="4F81BD"/>
          </a:solidFill>
          <a:prstDash val="solid"/>
          <a:round/>
          <a:headEnd type="none" w="med" len="med"/>
          <a:tailEnd type="none" w="med" len="med"/>
        </a:ln>
        <a:effectLst>
          <a:outerShdw dist="23000" dir="5400000" algn="ctr" rotWithShape="0">
            <a:srgbClr val="000000">
              <a:alpha val="34999"/>
            </a:srgbClr>
          </a:outerShdw>
        </a:effectLst>
      </a:spPr>
      <a:bodyPr vert="horz" wrap="square" lIns="50800" tIns="50800" rIns="50800" bIns="50800" numCol="1" anchor="ctr" anchorCtr="0" compatLnSpc="1">
        <a:prstTxWarp prst="textNoShape">
          <a:avLst/>
        </a:prstTxWarp>
      </a:bodyPr>
      <a:lstStyle>
        <a:defPPr marL="228600" marR="0" indent="0" algn="l" defTabSz="457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CO" sz="1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" charset="0"/>
            <a:ea typeface="Helvetica" charset="0"/>
            <a:cs typeface="Helvetica" charset="0"/>
            <a:sym typeface="Helvetica" charset="0"/>
          </a:defRPr>
        </a:defPPr>
      </a:lstStyle>
    </a:lnDef>
  </a:objectDefaults>
  <a:extraClrSchemeLst/>
</a:theme>
</file>

<file path=ppt/theme/theme4.xml><?xml version="1.0" encoding="utf-8"?>
<a:theme xmlns:a="http://schemas.openxmlformats.org/drawingml/2006/main" name="Tema de Office">
  <a:themeElements>
    <a:clrScheme name="">
      <a:dk1>
        <a:srgbClr val="572E2D"/>
      </a:dk1>
      <a:lt1>
        <a:srgbClr val="2A5657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ACB4B4"/>
      </a:accent3>
      <a:accent4>
        <a:srgbClr val="492625"/>
      </a:accent4>
      <a:accent5>
        <a:srgbClr val="B2C1DB"/>
      </a:accent5>
      <a:accent6>
        <a:srgbClr val="AE4845"/>
      </a:accent6>
      <a:hlink>
        <a:srgbClr val="0000FF"/>
      </a:hlink>
      <a:folHlink>
        <a:srgbClr val="FF00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689</Words>
  <Application>Microsoft Office PowerPoint</Application>
  <PresentationFormat>Presentación en pantalla (4:3)</PresentationFormat>
  <Paragraphs>94</Paragraphs>
  <Slides>18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Títulos de diapositiva</vt:lpstr>
      </vt:variant>
      <vt:variant>
        <vt:i4>18</vt:i4>
      </vt:variant>
    </vt:vector>
  </HeadingPairs>
  <TitlesOfParts>
    <vt:vector size="21" baseType="lpstr">
      <vt:lpstr>Tema de Office</vt:lpstr>
      <vt:lpstr>1_Tema de Office</vt:lpstr>
      <vt:lpstr>2_Tema de Office</vt:lpstr>
      <vt:lpstr>Contacto : @pereira_2032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.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Contacto : @pereira_2032</dc:title>
  <dc:creator>usuario</dc:creator>
  <cp:lastModifiedBy>Usuario UTP</cp:lastModifiedBy>
  <cp:revision>32</cp:revision>
  <dcterms:modified xsi:type="dcterms:W3CDTF">2015-04-20T16:02:35Z</dcterms:modified>
</cp:coreProperties>
</file>