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charts/chart17.xml" ContentType="application/vnd.openxmlformats-officedocument.drawingml.char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theme/themeOverride1.xml" ContentType="application/vnd.openxmlformats-officedocument.themeOverride+xml"/>
  <Override PartName="/ppt/charts/chart13.xml" ContentType="application/vnd.openxmlformats-officedocument.drawingml.chart+xml"/>
  <Override PartName="/ppt/charts/chart24.xml" ContentType="application/vnd.openxmlformats-officedocument.drawingml.chart+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charts/chart7.xml" ContentType="application/vnd.openxmlformats-officedocument.drawingml.chart+xml"/>
  <Override PartName="/ppt/charts/chart20.xml" ContentType="application/vnd.openxmlformats-officedocument.drawingml.chart+xml"/>
  <Override PartName="/ppt/charts/chart3.xml" ContentType="application/vnd.openxmlformats-officedocument.drawingml.chart+xml"/>
  <Default Extension="xlsx" ContentType="application/vnd.openxmlformats-officedocument.spreadsheetml.sheet"/>
  <Override PartName="/ppt/charts/chart5.xml" ContentType="application/vnd.openxmlformats-officedocument.drawingml.chart+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charts/chart1.xml" ContentType="application/vnd.openxmlformats-officedocument.drawingml.char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charts/chart18.xml" ContentType="application/vnd.openxmlformats-officedocument.drawingml.chart+xml"/>
  <Override PartName="/ppt/charts/chart27.xml" ContentType="application/vnd.openxmlformats-officedocument.drawingml.char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Default Extension="jpeg" ContentType="image/jpeg"/>
  <Default Extension="emf" ContentType="image/x-emf"/>
  <Override PartName="/ppt/charts/chart16.xml" ContentType="application/vnd.openxmlformats-officedocument.drawingml.chart+xml"/>
  <Override PartName="/ppt/theme/themeOverride4.xml" ContentType="application/vnd.openxmlformats-officedocument.themeOverride+xml"/>
  <Override PartName="/ppt/charts/chart25.xml" ContentType="application/vnd.openxmlformats-officedocument.drawingml.char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theme/themeOverride2.xml" ContentType="application/vnd.openxmlformats-officedocument.themeOverride+xml"/>
  <Override PartName="/ppt/charts/chart14.xml" ContentType="application/vnd.openxmlformats-officedocument.drawingml.chart+xml"/>
  <Override PartName="/ppt/charts/chart23.xml" ContentType="application/vnd.openxmlformats-officedocument.drawingml.char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charts/chart8.xml" ContentType="application/vnd.openxmlformats-officedocument.drawingml.chart+xml"/>
  <Override PartName="/ppt/charts/chart12.xml" ContentType="application/vnd.openxmlformats-officedocument.drawingml.chart+xml"/>
  <Override PartName="/ppt/charts/chart21.xml" ContentType="application/vnd.openxmlformats-officedocument.drawingml.chart+xml"/>
  <Override PartName="/ppt/slideLayouts/slideLayout10.xml" ContentType="application/vnd.openxmlformats-officedocument.presentationml.slideLayout+xml"/>
  <Default Extension="vml" ContentType="application/vnd.openxmlformats-officedocument.vmlDrawing"/>
  <Override PartName="/ppt/charts/chart6.xml" ContentType="application/vnd.openxmlformats-officedocument.drawingml.chart+xml"/>
  <Override PartName="/ppt/charts/chart10.xml" ContentType="application/vnd.openxmlformats-officedocument.drawingml.chart+xml"/>
  <Override PartName="/ppt/charts/chart4.xml" ContentType="application/vnd.openxmlformats-officedocument.drawingml.chart+xml"/>
  <Override PartName="/ppt/slides/slide8.xml" ContentType="application/vnd.openxmlformats-officedocument.presentationml.slide+xml"/>
  <Override PartName="/ppt/slides/slide49.xml" ContentType="application/vnd.openxmlformats-officedocument.presentationml.slide+xml"/>
  <Override PartName="/ppt/handoutMasters/handoutMaster1.xml" ContentType="application/vnd.openxmlformats-officedocument.presentationml.handoutMaster+xml"/>
  <Override PartName="/ppt/charts/chart2.xml" ContentType="application/vnd.openxmlformats-officedocument.drawingml.chart+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charts/chart19.xml" ContentType="application/vnd.openxmlformats-officedocument.drawingml.char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Default Extension="xls" ContentType="application/vnd.ms-excel"/>
  <Override PartName="/ppt/theme/themeOverride3.xml" ContentType="application/vnd.openxmlformats-officedocument.themeOverride+xml"/>
  <Override PartName="/ppt/charts/chart26.xml" ContentType="application/vnd.openxmlformats-officedocument.drawingml.chart+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charts/chart15.xml" ContentType="application/vnd.openxmlformats-officedocument.drawingml.chart+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charts/chart9.xml" ContentType="application/vnd.openxmlformats-officedocument.drawingml.chart+xml"/>
  <Override PartName="/ppt/charts/chart11.xml" ContentType="application/vnd.openxmlformats-officedocument.drawingml.chart+xml"/>
  <Override PartName="/ppt/charts/chart22.xml" ContentType="application/vnd.openxmlformats-officedocument.drawingml.chart+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0"/>
  </p:notesMasterIdLst>
  <p:handoutMasterIdLst>
    <p:handoutMasterId r:id="rId71"/>
  </p:handoutMasterIdLst>
  <p:sldIdLst>
    <p:sldId id="332" r:id="rId2"/>
    <p:sldId id="298" r:id="rId3"/>
    <p:sldId id="326" r:id="rId4"/>
    <p:sldId id="266" r:id="rId5"/>
    <p:sldId id="384" r:id="rId6"/>
    <p:sldId id="352" r:id="rId7"/>
    <p:sldId id="353" r:id="rId8"/>
    <p:sldId id="333" r:id="rId9"/>
    <p:sldId id="343" r:id="rId10"/>
    <p:sldId id="301" r:id="rId11"/>
    <p:sldId id="304" r:id="rId12"/>
    <p:sldId id="385" r:id="rId13"/>
    <p:sldId id="307" r:id="rId14"/>
    <p:sldId id="309" r:id="rId15"/>
    <p:sldId id="361" r:id="rId16"/>
    <p:sldId id="388" r:id="rId17"/>
    <p:sldId id="336" r:id="rId18"/>
    <p:sldId id="387" r:id="rId19"/>
    <p:sldId id="308" r:id="rId20"/>
    <p:sldId id="362" r:id="rId21"/>
    <p:sldId id="363" r:id="rId22"/>
    <p:sldId id="364" r:id="rId23"/>
    <p:sldId id="365" r:id="rId24"/>
    <p:sldId id="368" r:id="rId25"/>
    <p:sldId id="369" r:id="rId26"/>
    <p:sldId id="397" r:id="rId27"/>
    <p:sldId id="311" r:id="rId28"/>
    <p:sldId id="370" r:id="rId29"/>
    <p:sldId id="371" r:id="rId30"/>
    <p:sldId id="372" r:id="rId31"/>
    <p:sldId id="373" r:id="rId32"/>
    <p:sldId id="390" r:id="rId33"/>
    <p:sldId id="314" r:id="rId34"/>
    <p:sldId id="315" r:id="rId35"/>
    <p:sldId id="316" r:id="rId36"/>
    <p:sldId id="379" r:id="rId37"/>
    <p:sldId id="380" r:id="rId38"/>
    <p:sldId id="381" r:id="rId39"/>
    <p:sldId id="391" r:id="rId40"/>
    <p:sldId id="392" r:id="rId41"/>
    <p:sldId id="393" r:id="rId42"/>
    <p:sldId id="394" r:id="rId43"/>
    <p:sldId id="395" r:id="rId44"/>
    <p:sldId id="396" r:id="rId45"/>
    <p:sldId id="398" r:id="rId46"/>
    <p:sldId id="317" r:id="rId47"/>
    <p:sldId id="318" r:id="rId48"/>
    <p:sldId id="349" r:id="rId49"/>
    <p:sldId id="399" r:id="rId50"/>
    <p:sldId id="319" r:id="rId51"/>
    <p:sldId id="401" r:id="rId52"/>
    <p:sldId id="382" r:id="rId53"/>
    <p:sldId id="383" r:id="rId54"/>
    <p:sldId id="400" r:id="rId55"/>
    <p:sldId id="322" r:id="rId56"/>
    <p:sldId id="350" r:id="rId57"/>
    <p:sldId id="351" r:id="rId58"/>
    <p:sldId id="402" r:id="rId59"/>
    <p:sldId id="403" r:id="rId60"/>
    <p:sldId id="404" r:id="rId61"/>
    <p:sldId id="405" r:id="rId62"/>
    <p:sldId id="407" r:id="rId63"/>
    <p:sldId id="408" r:id="rId64"/>
    <p:sldId id="409" r:id="rId65"/>
    <p:sldId id="346" r:id="rId66"/>
    <p:sldId id="406" r:id="rId67"/>
    <p:sldId id="347" r:id="rId68"/>
    <p:sldId id="277" r:id="rId69"/>
  </p:sldIdLst>
  <p:sldSz cx="10077450" cy="7918450"/>
  <p:notesSz cx="6797675" cy="9928225"/>
  <p:defaultTextStyle>
    <a:defPPr>
      <a:defRPr lang="es-CO"/>
    </a:defPPr>
    <a:lvl1pPr algn="l" rtl="0" fontAlgn="base">
      <a:spcBef>
        <a:spcPct val="0"/>
      </a:spcBef>
      <a:spcAft>
        <a:spcPct val="0"/>
      </a:spcAft>
      <a:defRPr kern="1200">
        <a:solidFill>
          <a:schemeClr val="tx1"/>
        </a:solidFill>
        <a:latin typeface="Arial" charset="0"/>
        <a:ea typeface="ＭＳ Ｐゴシック" pitchFamily="34" charset="-128"/>
        <a:cs typeface="+mn-cs"/>
      </a:defRPr>
    </a:lvl1pPr>
    <a:lvl2pPr marL="457200" algn="l" rtl="0" fontAlgn="base">
      <a:spcBef>
        <a:spcPct val="0"/>
      </a:spcBef>
      <a:spcAft>
        <a:spcPct val="0"/>
      </a:spcAft>
      <a:defRPr kern="1200">
        <a:solidFill>
          <a:schemeClr val="tx1"/>
        </a:solidFill>
        <a:latin typeface="Arial" charset="0"/>
        <a:ea typeface="ＭＳ Ｐゴシック" pitchFamily="34" charset="-128"/>
        <a:cs typeface="+mn-cs"/>
      </a:defRPr>
    </a:lvl2pPr>
    <a:lvl3pPr marL="914400" algn="l" rtl="0" fontAlgn="base">
      <a:spcBef>
        <a:spcPct val="0"/>
      </a:spcBef>
      <a:spcAft>
        <a:spcPct val="0"/>
      </a:spcAft>
      <a:defRPr kern="1200">
        <a:solidFill>
          <a:schemeClr val="tx1"/>
        </a:solidFill>
        <a:latin typeface="Arial" charset="0"/>
        <a:ea typeface="ＭＳ Ｐゴシック" pitchFamily="34" charset="-128"/>
        <a:cs typeface="+mn-cs"/>
      </a:defRPr>
    </a:lvl3pPr>
    <a:lvl4pPr marL="1371600" algn="l" rtl="0" fontAlgn="base">
      <a:spcBef>
        <a:spcPct val="0"/>
      </a:spcBef>
      <a:spcAft>
        <a:spcPct val="0"/>
      </a:spcAft>
      <a:defRPr kern="1200">
        <a:solidFill>
          <a:schemeClr val="tx1"/>
        </a:solidFill>
        <a:latin typeface="Arial" charset="0"/>
        <a:ea typeface="ＭＳ Ｐゴシック" pitchFamily="34" charset="-128"/>
        <a:cs typeface="+mn-cs"/>
      </a:defRPr>
    </a:lvl4pPr>
    <a:lvl5pPr marL="1828800" algn="l" rtl="0" fontAlgn="base">
      <a:spcBef>
        <a:spcPct val="0"/>
      </a:spcBef>
      <a:spcAft>
        <a:spcPct val="0"/>
      </a:spcAft>
      <a:defRPr kern="1200">
        <a:solidFill>
          <a:schemeClr val="tx1"/>
        </a:solidFill>
        <a:latin typeface="Arial" charset="0"/>
        <a:ea typeface="ＭＳ Ｐゴシック" pitchFamily="34" charset="-128"/>
        <a:cs typeface="+mn-cs"/>
      </a:defRPr>
    </a:lvl5pPr>
    <a:lvl6pPr marL="2286000" algn="l" defTabSz="914400" rtl="0" eaLnBrk="1" latinLnBrk="0" hangingPunct="1">
      <a:defRPr kern="1200">
        <a:solidFill>
          <a:schemeClr val="tx1"/>
        </a:solidFill>
        <a:latin typeface="Arial" charset="0"/>
        <a:ea typeface="ＭＳ Ｐゴシック" pitchFamily="34" charset="-128"/>
        <a:cs typeface="+mn-cs"/>
      </a:defRPr>
    </a:lvl6pPr>
    <a:lvl7pPr marL="2743200" algn="l" defTabSz="914400" rtl="0" eaLnBrk="1" latinLnBrk="0" hangingPunct="1">
      <a:defRPr kern="1200">
        <a:solidFill>
          <a:schemeClr val="tx1"/>
        </a:solidFill>
        <a:latin typeface="Arial" charset="0"/>
        <a:ea typeface="ＭＳ Ｐゴシック" pitchFamily="34" charset="-128"/>
        <a:cs typeface="+mn-cs"/>
      </a:defRPr>
    </a:lvl7pPr>
    <a:lvl8pPr marL="3200400" algn="l" defTabSz="914400" rtl="0" eaLnBrk="1" latinLnBrk="0" hangingPunct="1">
      <a:defRPr kern="1200">
        <a:solidFill>
          <a:schemeClr val="tx1"/>
        </a:solidFill>
        <a:latin typeface="Arial" charset="0"/>
        <a:ea typeface="ＭＳ Ｐゴシック" pitchFamily="34" charset="-128"/>
        <a:cs typeface="+mn-cs"/>
      </a:defRPr>
    </a:lvl8pPr>
    <a:lvl9pPr marL="3657600" algn="l" defTabSz="914400" rtl="0" eaLnBrk="1" latinLnBrk="0" hangingPunct="1">
      <a:defRPr kern="1200">
        <a:solidFill>
          <a:schemeClr val="tx1"/>
        </a:solidFill>
        <a:latin typeface="Arial" charset="0"/>
        <a:ea typeface="ＭＳ Ｐゴシック" pitchFamily="34" charset="-128"/>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Estilo medio 2 - Énfasis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3B4B98B0-60AC-42C2-AFA5-B58CD77FA1E5}" styleName="Estilo claro 1 - Acento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7554" autoAdjust="0"/>
  </p:normalViewPr>
  <p:slideViewPr>
    <p:cSldViewPr>
      <p:cViewPr>
        <p:scale>
          <a:sx n="62" d="100"/>
          <a:sy n="62" d="100"/>
        </p:scale>
        <p:origin x="-1518" y="-372"/>
      </p:cViewPr>
      <p:guideLst>
        <p:guide orient="horz" pos="2494"/>
        <p:guide pos="3174"/>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2022"/>
    </p:cViewPr>
  </p:sorter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 Type="http://schemas.openxmlformats.org/officeDocument/2006/relationships/slide" Target="slides/slide6.xml"/><Relationship Id="rId71"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notesMaster" Target="notesMasters/notesMaster1.xml"/><Relationship Id="rId75"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s>
</file>

<file path=ppt/charts/_rels/chart1.xml.rels><?xml version="1.0" encoding="UTF-8" standalone="yes"?>
<Relationships xmlns="http://schemas.openxmlformats.org/package/2006/relationships"><Relationship Id="rId2" Type="http://schemas.openxmlformats.org/officeDocument/2006/relationships/oleObject" Target="file:///C:\Users\Usuario%20UTP\Documents\Profesional%20PDI\Profesional%20PDI\Reg%20Soportes%20Informacion\Plan%20de%20Desarrollo%20PDI\Gerencia%20del%20Plan\Informes%20de%20Avance%202010\Informe%20Final\Tablero%20de%20Mando%20Rendicion%20Cuenta.xls" TargetMode="External"/><Relationship Id="rId1" Type="http://schemas.openxmlformats.org/officeDocument/2006/relationships/themeOverride" Target="../theme/themeOverride1.xml"/></Relationships>
</file>

<file path=ppt/charts/_rels/chart10.xml.rels><?xml version="1.0" encoding="UTF-8" standalone="yes"?>
<Relationships xmlns="http://schemas.openxmlformats.org/package/2006/relationships"><Relationship Id="rId2" Type="http://schemas.openxmlformats.org/officeDocument/2006/relationships/oleObject" Target="file:///C:\Users\Usuario%20UTP\Desktop\Documentos%20de%20trabajo\Capitulo%20Cobertura\Graficos.xlsx" TargetMode="External"/><Relationship Id="rId1" Type="http://schemas.openxmlformats.org/officeDocument/2006/relationships/themeOverride" Target="../theme/themeOverride2.xml"/></Relationships>
</file>

<file path=ppt/charts/_rels/chart11.xml.rels><?xml version="1.0" encoding="UTF-8" standalone="yes"?>
<Relationships xmlns="http://schemas.openxmlformats.org/package/2006/relationships"><Relationship Id="rId1" Type="http://schemas.openxmlformats.org/officeDocument/2006/relationships/oleObject" Target="file:///C:\Dropbox\Trabajo\AIE\Informe%20de%20Gesti&#243;n%202012\Presentaci&#243;n%20Audiencia\Graficas%20Presentaci&#243;n%208va.xlsx" TargetMode="External"/></Relationships>
</file>

<file path=ppt/charts/_rels/chart12.xml.rels><?xml version="1.0" encoding="UTF-8" standalone="yes"?>
<Relationships xmlns="http://schemas.openxmlformats.org/package/2006/relationships"><Relationship Id="rId1" Type="http://schemas.openxmlformats.org/officeDocument/2006/relationships/package" Target="../embeddings/Hoja_de_c_lculo_de_Microsoft_Office_Excel5.xlsx"/></Relationships>
</file>

<file path=ppt/charts/_rels/chart13.xml.rels><?xml version="1.0" encoding="UTF-8" standalone="yes"?>
<Relationships xmlns="http://schemas.openxmlformats.org/package/2006/relationships"><Relationship Id="rId1" Type="http://schemas.openxmlformats.org/officeDocument/2006/relationships/package" Target="../embeddings/Hoja_de_c_lculo_de_Microsoft_Office_Excel6.xlsx"/></Relationships>
</file>

<file path=ppt/charts/_rels/chart14.xml.rels><?xml version="1.0" encoding="UTF-8" standalone="yes"?>
<Relationships xmlns="http://schemas.openxmlformats.org/package/2006/relationships"><Relationship Id="rId1" Type="http://schemas.openxmlformats.org/officeDocument/2006/relationships/package" Target="../embeddings/Hoja_de_c_lculo_de_Microsoft_Office_Excel7.xlsx"/></Relationships>
</file>

<file path=ppt/charts/_rels/chart15.xml.rels><?xml version="1.0" encoding="UTF-8" standalone="yes"?>
<Relationships xmlns="http://schemas.openxmlformats.org/package/2006/relationships"><Relationship Id="rId1" Type="http://schemas.openxmlformats.org/officeDocument/2006/relationships/oleObject" Target="Libro1" TargetMode="External"/></Relationships>
</file>

<file path=ppt/charts/_rels/chart16.xml.rels><?xml version="1.0" encoding="UTF-8" standalone="yes"?>
<Relationships xmlns="http://schemas.openxmlformats.org/package/2006/relationships"><Relationship Id="rId1" Type="http://schemas.openxmlformats.org/officeDocument/2006/relationships/package" Target="../embeddings/Hoja_de_c_lculo_de_Microsoft_Office_Excel8.xlsx"/></Relationships>
</file>

<file path=ppt/charts/_rels/chart17.xml.rels><?xml version="1.0" encoding="UTF-8" standalone="yes"?>
<Relationships xmlns="http://schemas.openxmlformats.org/package/2006/relationships"><Relationship Id="rId2" Type="http://schemas.openxmlformats.org/officeDocument/2006/relationships/oleObject" Target="Libro1" TargetMode="External"/><Relationship Id="rId1" Type="http://schemas.openxmlformats.org/officeDocument/2006/relationships/themeOverride" Target="../theme/themeOverride3.xml"/></Relationships>
</file>

<file path=ppt/charts/_rels/chart18.xml.rels><?xml version="1.0" encoding="UTF-8" standalone="yes"?>
<Relationships xmlns="http://schemas.openxmlformats.org/package/2006/relationships"><Relationship Id="rId2" Type="http://schemas.openxmlformats.org/officeDocument/2006/relationships/oleObject" Target="Libro1" TargetMode="External"/><Relationship Id="rId1" Type="http://schemas.openxmlformats.org/officeDocument/2006/relationships/themeOverride" Target="../theme/themeOverride4.xml"/></Relationships>
</file>

<file path=ppt/charts/_rels/chart19.xml.rels><?xml version="1.0" encoding="UTF-8" standalone="yes"?>
<Relationships xmlns="http://schemas.openxmlformats.org/package/2006/relationships"><Relationship Id="rId1" Type="http://schemas.openxmlformats.org/officeDocument/2006/relationships/package" Target="../embeddings/Hoja_de_c_lculo_de_Microsoft_Office_Excel9.xlsx"/></Relationships>
</file>

<file path=ppt/charts/_rels/chart2.xml.rels><?xml version="1.0" encoding="UTF-8" standalone="yes"?>
<Relationships xmlns="http://schemas.openxmlformats.org/package/2006/relationships"><Relationship Id="rId1" Type="http://schemas.openxmlformats.org/officeDocument/2006/relationships/oleObject" Target="file:///C:\Dropbox\Trabajo\AIE\Informe%20de%20Gesti&#243;n%202012\Informe%20para%20el%20CSU\Resultados%20Finales%20PDI\Resultados%20PDI%202012%20Obj%20-%20Comp.xlsx" TargetMode="External"/></Relationships>
</file>

<file path=ppt/charts/_rels/chart20.xml.rels><?xml version="1.0" encoding="UTF-8" standalone="yes"?>
<Relationships xmlns="http://schemas.openxmlformats.org/package/2006/relationships"><Relationship Id="rId1" Type="http://schemas.openxmlformats.org/officeDocument/2006/relationships/package" Target="../embeddings/Hoja_de_c_lculo_de_Microsoft_Office_Excel10.xlsx"/></Relationships>
</file>

<file path=ppt/charts/_rels/chart21.xml.rels><?xml version="1.0" encoding="UTF-8" standalone="yes"?>
<Relationships xmlns="http://schemas.openxmlformats.org/package/2006/relationships"><Relationship Id="rId1" Type="http://schemas.openxmlformats.org/officeDocument/2006/relationships/package" Target="../embeddings/Hoja_de_c_lculo_de_Microsoft_Office_Excel11.xlsx"/></Relationships>
</file>

<file path=ppt/charts/_rels/chart22.xml.rels><?xml version="1.0" encoding="UTF-8" standalone="yes"?>
<Relationships xmlns="http://schemas.openxmlformats.org/package/2006/relationships"><Relationship Id="rId1" Type="http://schemas.openxmlformats.org/officeDocument/2006/relationships/package" Target="../embeddings/Hoja_de_c_lculo_de_Microsoft_Office_Excel12.xlsx"/></Relationships>
</file>

<file path=ppt/charts/_rels/chart23.xml.rels><?xml version="1.0" encoding="UTF-8" standalone="yes"?>
<Relationships xmlns="http://schemas.openxmlformats.org/package/2006/relationships"><Relationship Id="rId1" Type="http://schemas.openxmlformats.org/officeDocument/2006/relationships/package" Target="../embeddings/Hoja_de_c_lculo_de_Microsoft_Office_Excel13.xlsx"/></Relationships>
</file>

<file path=ppt/charts/_rels/chart24.xml.rels><?xml version="1.0" encoding="UTF-8" standalone="yes"?>
<Relationships xmlns="http://schemas.openxmlformats.org/package/2006/relationships"><Relationship Id="rId1" Type="http://schemas.openxmlformats.org/officeDocument/2006/relationships/package" Target="../embeddings/Hoja_de_c_lculo_de_Microsoft_Office_Excel14.xlsx"/></Relationships>
</file>

<file path=ppt/charts/_rels/chart25.xml.rels><?xml version="1.0" encoding="UTF-8" standalone="yes"?>
<Relationships xmlns="http://schemas.openxmlformats.org/package/2006/relationships"><Relationship Id="rId1" Type="http://schemas.openxmlformats.org/officeDocument/2006/relationships/package" Target="../embeddings/Hoja_de_c_lculo_de_Microsoft_Office_Excel15.xlsx"/></Relationships>
</file>

<file path=ppt/charts/_rels/chart26.xml.rels><?xml version="1.0" encoding="UTF-8" standalone="yes"?>
<Relationships xmlns="http://schemas.openxmlformats.org/package/2006/relationships"><Relationship Id="rId1" Type="http://schemas.openxmlformats.org/officeDocument/2006/relationships/package" Target="../embeddings/Hoja_de_c_lculo_de_Microsoft_Office_Excel16.xlsx"/></Relationships>
</file>

<file path=ppt/charts/_rels/chart27.xml.rels><?xml version="1.0" encoding="UTF-8" standalone="yes"?>
<Relationships xmlns="http://schemas.openxmlformats.org/package/2006/relationships"><Relationship Id="rId1" Type="http://schemas.openxmlformats.org/officeDocument/2006/relationships/package" Target="../embeddings/Hoja_de_c_lculo_de_Microsoft_Office_Excel17.xlsx"/></Relationships>
</file>

<file path=ppt/charts/_rels/chart3.xml.rels><?xml version="1.0" encoding="UTF-8" standalone="yes"?>
<Relationships xmlns="http://schemas.openxmlformats.org/package/2006/relationships"><Relationship Id="rId1" Type="http://schemas.openxmlformats.org/officeDocument/2006/relationships/package" Target="../embeddings/Hoja_de_c_lculo_de_Microsoft_Office_Excel1.xlsx"/></Relationships>
</file>

<file path=ppt/charts/_rels/chart4.xml.rels><?xml version="1.0" encoding="UTF-8" standalone="yes"?>
<Relationships xmlns="http://schemas.openxmlformats.org/package/2006/relationships"><Relationship Id="rId1" Type="http://schemas.openxmlformats.org/officeDocument/2006/relationships/oleObject" Target="file:///C:\Users\Usuario%20UTP\Desktop\Documentos%20de%20trabajo\Capitulo%20Cobertura\Graficos.xlsx" TargetMode="External"/></Relationships>
</file>

<file path=ppt/charts/_rels/chart5.xml.rels><?xml version="1.0" encoding="UTF-8" standalone="yes"?>
<Relationships xmlns="http://schemas.openxmlformats.org/package/2006/relationships"><Relationship Id="rId1" Type="http://schemas.openxmlformats.org/officeDocument/2006/relationships/package" Target="../embeddings/Hoja_de_c_lculo_de_Microsoft_Office_Excel2.xlsx"/></Relationships>
</file>

<file path=ppt/charts/_rels/chart6.xml.rels><?xml version="1.0" encoding="UTF-8" standalone="yes"?>
<Relationships xmlns="http://schemas.openxmlformats.org/package/2006/relationships"><Relationship Id="rId1" Type="http://schemas.openxmlformats.org/officeDocument/2006/relationships/package" Target="../embeddings/Hoja_de_c_lculo_de_Microsoft_Office_Excel3.xlsx"/></Relationships>
</file>

<file path=ppt/charts/_rels/chart7.xml.rels><?xml version="1.0" encoding="UTF-8" standalone="yes"?>
<Relationships xmlns="http://schemas.openxmlformats.org/package/2006/relationships"><Relationship Id="rId1" Type="http://schemas.openxmlformats.org/officeDocument/2006/relationships/package" Target="../embeddings/Hoja_de_c_lculo_de_Microsoft_Office_Excel4.xlsx"/></Relationships>
</file>

<file path=ppt/charts/_rels/chart8.xml.rels><?xml version="1.0" encoding="UTF-8" standalone="yes"?>
<Relationships xmlns="http://schemas.openxmlformats.org/package/2006/relationships"><Relationship Id="rId1" Type="http://schemas.openxmlformats.org/officeDocument/2006/relationships/oleObject" Target="file:///C:\Users\Usuario%20UTP\Desktop\Documentos%20de%20trabajo\Capitulo%20Cobertura\Graficos.xlsx" TargetMode="External"/></Relationships>
</file>

<file path=ppt/charts/_rels/chart9.xml.rels><?xml version="1.0" encoding="UTF-8" standalone="yes"?>
<Relationships xmlns="http://schemas.openxmlformats.org/package/2006/relationships"><Relationship Id="rId1" Type="http://schemas.openxmlformats.org/officeDocument/2006/relationships/oleObject" Target="file:///C:\Users\Usuario%20UTP\Desktop\Documentos%20de%20trabajo\Capitulo%20Cobertura\Graficos.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lang val="es-CO"/>
  <c:clrMapOvr bg1="lt1" tx1="dk1" bg2="lt2" tx2="dk2" accent1="accent1" accent2="accent2" accent3="accent3" accent4="accent4" accent5="accent5" accent6="accent6" hlink="hlink" folHlink="folHlink"/>
  <c:chart>
    <c:autoTitleDeleted val="1"/>
    <c:plotArea>
      <c:layout/>
      <c:barChart>
        <c:barDir val="col"/>
        <c:grouping val="clustered"/>
        <c:ser>
          <c:idx val="0"/>
          <c:order val="0"/>
          <c:dPt>
            <c:idx val="0"/>
            <c:spPr>
              <a:solidFill>
                <a:schemeClr val="accent6"/>
              </a:solidFill>
            </c:spPr>
          </c:dPt>
          <c:dPt>
            <c:idx val="1"/>
            <c:spPr>
              <a:solidFill>
                <a:schemeClr val="accent3">
                  <a:lumMod val="75000"/>
                </a:schemeClr>
              </a:solidFill>
            </c:spPr>
          </c:dPt>
          <c:dPt>
            <c:idx val="2"/>
            <c:spPr>
              <a:solidFill>
                <a:schemeClr val="accent3">
                  <a:lumMod val="75000"/>
                </a:schemeClr>
              </a:solidFill>
            </c:spPr>
          </c:dPt>
          <c:dPt>
            <c:idx val="3"/>
            <c:spPr>
              <a:solidFill>
                <a:schemeClr val="accent3">
                  <a:lumMod val="75000"/>
                </a:schemeClr>
              </a:solidFill>
            </c:spPr>
          </c:dPt>
          <c:dPt>
            <c:idx val="4"/>
            <c:spPr>
              <a:solidFill>
                <a:schemeClr val="accent3">
                  <a:lumMod val="75000"/>
                </a:schemeClr>
              </a:solidFill>
            </c:spPr>
          </c:dPt>
          <c:dPt>
            <c:idx val="5"/>
            <c:spPr>
              <a:solidFill>
                <a:schemeClr val="accent6"/>
              </a:solidFill>
            </c:spPr>
          </c:dPt>
          <c:dPt>
            <c:idx val="6"/>
            <c:spPr>
              <a:solidFill>
                <a:schemeClr val="accent6"/>
              </a:solidFill>
            </c:spPr>
          </c:dPt>
          <c:dPt>
            <c:idx val="7"/>
            <c:spPr>
              <a:solidFill>
                <a:schemeClr val="accent3">
                  <a:lumMod val="75000"/>
                </a:schemeClr>
              </a:solidFill>
            </c:spPr>
          </c:dPt>
          <c:dLbls>
            <c:dLbl>
              <c:idx val="2"/>
              <c:layout>
                <c:manualLayout>
                  <c:x val="0"/>
                  <c:y val="1.5281752805014022E-2"/>
                </c:manualLayout>
              </c:layout>
              <c:showVal val="1"/>
            </c:dLbl>
            <c:dLbl>
              <c:idx val="3"/>
              <c:layout>
                <c:manualLayout>
                  <c:x val="0"/>
                  <c:y val="7.6408764025069987E-3"/>
                </c:manualLayout>
              </c:layout>
              <c:showVal val="1"/>
            </c:dLbl>
            <c:txPr>
              <a:bodyPr/>
              <a:lstStyle/>
              <a:p>
                <a:pPr>
                  <a:defRPr sz="1050"/>
                </a:pPr>
                <a:endParaRPr lang="es-CO"/>
              </a:p>
            </c:txPr>
            <c:showVal val="1"/>
          </c:dLbls>
          <c:cat>
            <c:strRef>
              <c:f>Hoja1!$A$51:$A$58</c:f>
              <c:strCache>
                <c:ptCount val="8"/>
                <c:pt idx="0">
                  <c:v>Cobertura con calidad</c:v>
                </c:pt>
                <c:pt idx="1">
                  <c:v>Investigación, innovación y extensión</c:v>
                </c:pt>
                <c:pt idx="2">
                  <c:v>Desarrollo institucional</c:v>
                </c:pt>
                <c:pt idx="3">
                  <c:v>Bienestar institucional</c:v>
                </c:pt>
                <c:pt idx="4">
                  <c:v>Alianzas estratégicas</c:v>
                </c:pt>
                <c:pt idx="5">
                  <c:v>Impacto regional</c:v>
                </c:pt>
                <c:pt idx="6">
                  <c:v>Internacionalización</c:v>
                </c:pt>
                <c:pt idx="7">
                  <c:v>Resultado 2010</c:v>
                </c:pt>
              </c:strCache>
            </c:strRef>
          </c:cat>
          <c:val>
            <c:numRef>
              <c:f>Hoja1!$B$51:$B$58</c:f>
              <c:numCache>
                <c:formatCode>0.00%</c:formatCode>
                <c:ptCount val="8"/>
                <c:pt idx="0">
                  <c:v>0.86367416472536596</c:v>
                </c:pt>
                <c:pt idx="1">
                  <c:v>1.0129629629629631</c:v>
                </c:pt>
                <c:pt idx="2">
                  <c:v>1.0721611721611719</c:v>
                </c:pt>
                <c:pt idx="3">
                  <c:v>1.083586626139817</c:v>
                </c:pt>
                <c:pt idx="4">
                  <c:v>1.1372549019608025</c:v>
                </c:pt>
                <c:pt idx="5">
                  <c:v>0.92</c:v>
                </c:pt>
                <c:pt idx="6">
                  <c:v>0.86992031872510811</c:v>
                </c:pt>
                <c:pt idx="7">
                  <c:v>0.98229999999999851</c:v>
                </c:pt>
              </c:numCache>
            </c:numRef>
          </c:val>
        </c:ser>
        <c:dLbls/>
        <c:axId val="64479616"/>
        <c:axId val="64481152"/>
      </c:barChart>
      <c:catAx>
        <c:axId val="64479616"/>
        <c:scaling>
          <c:orientation val="minMax"/>
        </c:scaling>
        <c:axPos val="b"/>
        <c:majorTickMark val="none"/>
        <c:tickLblPos val="nextTo"/>
        <c:crossAx val="64481152"/>
        <c:crosses val="autoZero"/>
        <c:auto val="1"/>
        <c:lblAlgn val="ctr"/>
        <c:lblOffset val="100"/>
      </c:catAx>
      <c:valAx>
        <c:axId val="64481152"/>
        <c:scaling>
          <c:orientation val="minMax"/>
        </c:scaling>
        <c:axPos val="l"/>
        <c:majorGridlines/>
        <c:numFmt formatCode="0.00%" sourceLinked="1"/>
        <c:majorTickMark val="none"/>
        <c:tickLblPos val="nextTo"/>
        <c:crossAx val="64479616"/>
        <c:crosses val="autoZero"/>
        <c:crossBetween val="between"/>
      </c:valAx>
    </c:plotArea>
    <c:plotVisOnly val="1"/>
    <c:dispBlanksAs val="gap"/>
  </c:chart>
  <c:spPr>
    <a:ln w="9525">
      <a:noFill/>
    </a:ln>
  </c:spPr>
  <c:externalData r:id="rId2"/>
</c:chartSpace>
</file>

<file path=ppt/charts/chart10.xml><?xml version="1.0" encoding="utf-8"?>
<c:chartSpace xmlns:c="http://schemas.openxmlformats.org/drawingml/2006/chart" xmlns:a="http://schemas.openxmlformats.org/drawingml/2006/main" xmlns:r="http://schemas.openxmlformats.org/officeDocument/2006/relationships">
  <c:lang val="es-CO"/>
  <c:clrMapOvr bg1="lt1" tx1="dk1" bg2="lt2" tx2="dk2" accent1="accent1" accent2="accent2" accent3="accent3" accent4="accent4" accent5="accent5" accent6="accent6" hlink="hlink" folHlink="folHlink"/>
  <c:chart>
    <c:autoTitleDeleted val="1"/>
    <c:plotArea>
      <c:layout/>
      <c:lineChart>
        <c:grouping val="standard"/>
        <c:ser>
          <c:idx val="0"/>
          <c:order val="0"/>
          <c:tx>
            <c:strRef>
              <c:f>Hoja1!$A$58</c:f>
              <c:strCache>
                <c:ptCount val="1"/>
                <c:pt idx="0">
                  <c:v>Deserción</c:v>
                </c:pt>
              </c:strCache>
            </c:strRef>
          </c:tx>
          <c:dLbls>
            <c:txPr>
              <a:bodyPr rot="-2700000"/>
              <a:lstStyle/>
              <a:p>
                <a:pPr>
                  <a:defRPr sz="1600" b="1"/>
                </a:pPr>
                <a:endParaRPr lang="es-CO"/>
              </a:p>
            </c:txPr>
            <c:dLblPos val="t"/>
            <c:showVal val="1"/>
          </c:dLbls>
          <c:cat>
            <c:strRef>
              <c:f>Hoja1!$B$57:$P$57</c:f>
              <c:strCache>
                <c:ptCount val="15"/>
                <c:pt idx="0">
                  <c:v>051 a
052</c:v>
                </c:pt>
                <c:pt idx="1">
                  <c:v>052 a
061</c:v>
                </c:pt>
                <c:pt idx="2">
                  <c:v>061 a
062</c:v>
                </c:pt>
                <c:pt idx="3">
                  <c:v>062 a
071</c:v>
                </c:pt>
                <c:pt idx="4">
                  <c:v>071 a
072</c:v>
                </c:pt>
                <c:pt idx="5">
                  <c:v>072 a
081</c:v>
                </c:pt>
                <c:pt idx="6">
                  <c:v>081 a
082</c:v>
                </c:pt>
                <c:pt idx="7">
                  <c:v>082 a
091</c:v>
                </c:pt>
                <c:pt idx="8">
                  <c:v>091 a
092</c:v>
                </c:pt>
                <c:pt idx="9">
                  <c:v>092 a
101</c:v>
                </c:pt>
                <c:pt idx="10">
                  <c:v>101 a 102</c:v>
                </c:pt>
                <c:pt idx="11">
                  <c:v>102 a 111</c:v>
                </c:pt>
                <c:pt idx="12">
                  <c:v>111 a 112</c:v>
                </c:pt>
                <c:pt idx="13">
                  <c:v>112 a 121</c:v>
                </c:pt>
                <c:pt idx="14">
                  <c:v>121 a 122</c:v>
                </c:pt>
              </c:strCache>
            </c:strRef>
          </c:cat>
          <c:val>
            <c:numRef>
              <c:f>Hoja1!$B$58:$P$58</c:f>
              <c:numCache>
                <c:formatCode>0.00%</c:formatCode>
                <c:ptCount val="15"/>
                <c:pt idx="0">
                  <c:v>0.1305</c:v>
                </c:pt>
                <c:pt idx="1">
                  <c:v>9.0500000000000067E-2</c:v>
                </c:pt>
                <c:pt idx="2">
                  <c:v>9.760000000000002E-2</c:v>
                </c:pt>
                <c:pt idx="3">
                  <c:v>0.10420000000000013</c:v>
                </c:pt>
                <c:pt idx="4">
                  <c:v>0.11119999999999998</c:v>
                </c:pt>
                <c:pt idx="5">
                  <c:v>0.1103</c:v>
                </c:pt>
                <c:pt idx="6">
                  <c:v>0.1114</c:v>
                </c:pt>
                <c:pt idx="7">
                  <c:v>0.11539999999999995</c:v>
                </c:pt>
                <c:pt idx="8">
                  <c:v>0.10550000000000002</c:v>
                </c:pt>
                <c:pt idx="9">
                  <c:v>0.10929999999999999</c:v>
                </c:pt>
                <c:pt idx="10">
                  <c:v>0.10350890044685412</c:v>
                </c:pt>
                <c:pt idx="11">
                  <c:v>0.11232091690544398</c:v>
                </c:pt>
                <c:pt idx="12">
                  <c:v>0.11185835849574473</c:v>
                </c:pt>
                <c:pt idx="13">
                  <c:v>0.14420787701516904</c:v>
                </c:pt>
                <c:pt idx="14">
                  <c:v>9.3600000000000197E-2</c:v>
                </c:pt>
              </c:numCache>
            </c:numRef>
          </c:val>
        </c:ser>
        <c:dLbls/>
        <c:marker val="1"/>
        <c:axId val="68053248"/>
        <c:axId val="68051712"/>
      </c:lineChart>
      <c:valAx>
        <c:axId val="68051712"/>
        <c:scaling>
          <c:orientation val="minMax"/>
        </c:scaling>
        <c:axPos val="r"/>
        <c:numFmt formatCode="0.00%" sourceLinked="1"/>
        <c:tickLblPos val="nextTo"/>
        <c:txPr>
          <a:bodyPr/>
          <a:lstStyle/>
          <a:p>
            <a:pPr>
              <a:defRPr sz="1600" b="1"/>
            </a:pPr>
            <a:endParaRPr lang="es-CO"/>
          </a:p>
        </c:txPr>
        <c:crossAx val="68053248"/>
        <c:crosses val="max"/>
        <c:crossBetween val="between"/>
      </c:valAx>
      <c:catAx>
        <c:axId val="68053248"/>
        <c:scaling>
          <c:orientation val="minMax"/>
        </c:scaling>
        <c:axPos val="b"/>
        <c:tickLblPos val="nextTo"/>
        <c:txPr>
          <a:bodyPr/>
          <a:lstStyle/>
          <a:p>
            <a:pPr>
              <a:defRPr sz="1600" b="1"/>
            </a:pPr>
            <a:endParaRPr lang="es-CO"/>
          </a:p>
        </c:txPr>
        <c:crossAx val="68051712"/>
        <c:crosses val="autoZero"/>
        <c:auto val="1"/>
        <c:lblAlgn val="ctr"/>
        <c:lblOffset val="100"/>
      </c:catAx>
      <c:spPr>
        <a:gradFill>
          <a:gsLst>
            <a:gs pos="0">
              <a:srgbClr val="FFEFD1"/>
            </a:gs>
            <a:gs pos="64999">
              <a:srgbClr val="F0EBD5"/>
            </a:gs>
            <a:gs pos="100000">
              <a:srgbClr val="D1C39F"/>
            </a:gs>
          </a:gsLst>
          <a:lin ang="5400000" scaled="0"/>
        </a:gradFill>
      </c:spPr>
    </c:plotArea>
    <c:legend>
      <c:legendPos val="b"/>
      <c:layout/>
      <c:txPr>
        <a:bodyPr/>
        <a:lstStyle/>
        <a:p>
          <a:pPr>
            <a:defRPr sz="1050"/>
          </a:pPr>
          <a:endParaRPr lang="es-CO"/>
        </a:p>
      </c:txPr>
    </c:legend>
    <c:plotVisOnly val="1"/>
    <c:dispBlanksAs val="gap"/>
  </c:chart>
  <c:spPr>
    <a:ln>
      <a:noFill/>
    </a:ln>
  </c:spPr>
  <c:externalData r:id="rId2"/>
</c:chartSpace>
</file>

<file path=ppt/charts/chart11.xml><?xml version="1.0" encoding="utf-8"?>
<c:chartSpace xmlns:c="http://schemas.openxmlformats.org/drawingml/2006/chart" xmlns:a="http://schemas.openxmlformats.org/drawingml/2006/main" xmlns:r="http://schemas.openxmlformats.org/officeDocument/2006/relationships">
  <c:date1904 val="1"/>
  <c:lang val="es-CO"/>
  <c:chart>
    <c:plotArea>
      <c:layout>
        <c:manualLayout>
          <c:layoutTarget val="inner"/>
          <c:xMode val="edge"/>
          <c:yMode val="edge"/>
          <c:x val="0.52440760274011622"/>
          <c:y val="6.1278353301069677E-2"/>
          <c:w val="0.47559239725988411"/>
          <c:h val="0.87744329339786065"/>
        </c:manualLayout>
      </c:layout>
      <c:barChart>
        <c:barDir val="bar"/>
        <c:grouping val="clustered"/>
        <c:ser>
          <c:idx val="0"/>
          <c:order val="0"/>
          <c:spPr>
            <a:gradFill rotWithShape="1">
              <a:gsLst>
                <a:gs pos="0">
                  <a:schemeClr val="accent1">
                    <a:shade val="51000"/>
                    <a:satMod val="130000"/>
                  </a:schemeClr>
                </a:gs>
                <a:gs pos="80000">
                  <a:schemeClr val="accent1">
                    <a:shade val="93000"/>
                    <a:satMod val="130000"/>
                  </a:schemeClr>
                </a:gs>
                <a:gs pos="100000">
                  <a:schemeClr val="accent1">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c:spPr>
          <c:dPt>
            <c:idx val="2"/>
            <c:spPr>
              <a:gradFill rotWithShape="1">
                <a:gsLst>
                  <a:gs pos="0">
                    <a:schemeClr val="accent5">
                      <a:shade val="51000"/>
                      <a:satMod val="130000"/>
                    </a:schemeClr>
                  </a:gs>
                  <a:gs pos="80000">
                    <a:schemeClr val="accent5">
                      <a:shade val="93000"/>
                      <a:satMod val="130000"/>
                    </a:schemeClr>
                  </a:gs>
                  <a:gs pos="100000">
                    <a:schemeClr val="accent5">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c:spPr>
          </c:dPt>
          <c:dLbls>
            <c:spPr>
              <a:ln>
                <a:noFill/>
              </a:ln>
            </c:spPr>
            <c:txPr>
              <a:bodyPr/>
              <a:lstStyle/>
              <a:p>
                <a:pPr>
                  <a:defRPr sz="1200">
                    <a:ln>
                      <a:solidFill>
                        <a:schemeClr val="bg1"/>
                      </a:solidFill>
                    </a:ln>
                    <a:solidFill>
                      <a:schemeClr val="bg1"/>
                    </a:solidFill>
                  </a:defRPr>
                </a:pPr>
                <a:endParaRPr lang="es-CO"/>
              </a:p>
            </c:txPr>
            <c:showVal val="1"/>
          </c:dLbls>
          <c:cat>
            <c:strRef>
              <c:f>Hoja1!$B$39:$B$41</c:f>
              <c:strCache>
                <c:ptCount val="3"/>
                <c:pt idx="0">
                  <c:v>Planta</c:v>
                </c:pt>
                <c:pt idx="1">
                  <c:v>Transitorios</c:v>
                </c:pt>
                <c:pt idx="2">
                  <c:v>Catedra</c:v>
                </c:pt>
              </c:strCache>
            </c:strRef>
          </c:cat>
          <c:val>
            <c:numRef>
              <c:f>Hoja1!$C$39:$C$41</c:f>
              <c:numCache>
                <c:formatCode>General</c:formatCode>
                <c:ptCount val="3"/>
                <c:pt idx="0">
                  <c:v>294</c:v>
                </c:pt>
                <c:pt idx="1">
                  <c:v>165.5</c:v>
                </c:pt>
                <c:pt idx="2">
                  <c:v>158.6</c:v>
                </c:pt>
              </c:numCache>
            </c:numRef>
          </c:val>
        </c:ser>
        <c:axId val="114510464"/>
        <c:axId val="120169600"/>
      </c:barChart>
      <c:catAx>
        <c:axId val="114510464"/>
        <c:scaling>
          <c:orientation val="minMax"/>
        </c:scaling>
        <c:axPos val="l"/>
        <c:tickLblPos val="nextTo"/>
        <c:spPr>
          <a:ln>
            <a:solidFill>
              <a:schemeClr val="bg1"/>
            </a:solidFill>
          </a:ln>
        </c:spPr>
        <c:txPr>
          <a:bodyPr/>
          <a:lstStyle/>
          <a:p>
            <a:pPr>
              <a:defRPr sz="1200">
                <a:ln>
                  <a:solidFill>
                    <a:schemeClr val="bg1"/>
                  </a:solidFill>
                </a:ln>
                <a:solidFill>
                  <a:schemeClr val="bg1"/>
                </a:solidFill>
              </a:defRPr>
            </a:pPr>
            <a:endParaRPr lang="es-CO"/>
          </a:p>
        </c:txPr>
        <c:crossAx val="120169600"/>
        <c:crosses val="autoZero"/>
        <c:auto val="1"/>
        <c:lblAlgn val="ctr"/>
        <c:lblOffset val="100"/>
      </c:catAx>
      <c:valAx>
        <c:axId val="120169600"/>
        <c:scaling>
          <c:orientation val="minMax"/>
        </c:scaling>
        <c:delete val="1"/>
        <c:axPos val="b"/>
        <c:numFmt formatCode="General" sourceLinked="1"/>
        <c:tickLblPos val="none"/>
        <c:crossAx val="114510464"/>
        <c:crosses val="autoZero"/>
        <c:crossBetween val="between"/>
      </c:valAx>
    </c:plotArea>
    <c:plotVisOnly val="1"/>
    <c:dispBlanksAs val="gap"/>
  </c:chart>
  <c:spPr>
    <a:ln>
      <a:noFill/>
    </a:ln>
  </c:spPr>
  <c:externalData r:id="rId1"/>
</c:chartSpace>
</file>

<file path=ppt/charts/chart12.xml><?xml version="1.0" encoding="utf-8"?>
<c:chartSpace xmlns:c="http://schemas.openxmlformats.org/drawingml/2006/chart" xmlns:a="http://schemas.openxmlformats.org/drawingml/2006/main" xmlns:r="http://schemas.openxmlformats.org/officeDocument/2006/relationships">
  <c:lang val="es-CO"/>
  <c:style val="35"/>
  <c:chart>
    <c:autoTitleDeleted val="1"/>
    <c:view3D>
      <c:depthPercent val="100"/>
      <c:rAngAx val="1"/>
    </c:view3D>
    <c:sideWall>
      <c:spPr>
        <a:gradFill>
          <a:gsLst>
            <a:gs pos="0">
              <a:srgbClr val="4F81BD">
                <a:tint val="66000"/>
                <a:satMod val="160000"/>
              </a:srgbClr>
            </a:gs>
            <a:gs pos="50000">
              <a:srgbClr val="4F81BD">
                <a:tint val="44500"/>
                <a:satMod val="160000"/>
              </a:srgbClr>
            </a:gs>
            <a:gs pos="100000">
              <a:srgbClr val="4F81BD">
                <a:tint val="23500"/>
                <a:satMod val="160000"/>
              </a:srgbClr>
            </a:gs>
          </a:gsLst>
          <a:lin ang="5400000" scaled="0"/>
        </a:gradFill>
      </c:spPr>
    </c:sideWall>
    <c:backWall>
      <c:spPr>
        <a:gradFill>
          <a:gsLst>
            <a:gs pos="0">
              <a:srgbClr val="4F81BD">
                <a:tint val="66000"/>
                <a:satMod val="160000"/>
              </a:srgbClr>
            </a:gs>
            <a:gs pos="50000">
              <a:srgbClr val="4F81BD">
                <a:tint val="44500"/>
                <a:satMod val="160000"/>
              </a:srgbClr>
            </a:gs>
            <a:gs pos="100000">
              <a:srgbClr val="4F81BD">
                <a:tint val="23500"/>
                <a:satMod val="160000"/>
              </a:srgbClr>
            </a:gs>
          </a:gsLst>
          <a:lin ang="5400000" scaled="0"/>
        </a:gradFill>
      </c:spPr>
    </c:backWall>
    <c:plotArea>
      <c:layout/>
      <c:bar3DChart>
        <c:barDir val="col"/>
        <c:grouping val="clustered"/>
        <c:varyColors val="1"/>
        <c:ser>
          <c:idx val="0"/>
          <c:order val="0"/>
          <c:tx>
            <c:strRef>
              <c:f>Hoja1!$B$1</c:f>
              <c:strCache>
                <c:ptCount val="1"/>
                <c:pt idx="0">
                  <c:v>Columna2</c:v>
                </c:pt>
              </c:strCache>
            </c:strRef>
          </c:tx>
          <c:dLbls>
            <c:dLbl>
              <c:idx val="2"/>
              <c:layout>
                <c:manualLayout>
                  <c:x val="2.1290751829674014E-2"/>
                  <c:y val="-4.3715846994535526E-2"/>
                </c:manualLayout>
              </c:layout>
              <c:tx>
                <c:rich>
                  <a:bodyPr/>
                  <a:lstStyle/>
                  <a:p>
                    <a:r>
                      <a:rPr lang="en-US" sz="1600"/>
                      <a:t>100,00%</a:t>
                    </a:r>
                    <a:endParaRPr lang="en-US"/>
                  </a:p>
                </c:rich>
              </c:tx>
              <c:showVal val="1"/>
            </c:dLbl>
            <c:txPr>
              <a:bodyPr/>
              <a:lstStyle/>
              <a:p>
                <a:pPr>
                  <a:defRPr sz="1600" b="1"/>
                </a:pPr>
                <a:endParaRPr lang="es-CO"/>
              </a:p>
            </c:txPr>
            <c:showVal val="1"/>
          </c:dLbls>
          <c:cat>
            <c:strRef>
              <c:f>Hoja1!$A$2:$A$5</c:f>
              <c:strCache>
                <c:ptCount val="4"/>
                <c:pt idx="0">
                  <c:v>Meta
2012</c:v>
                </c:pt>
                <c:pt idx="1">
                  <c:v>Avance
2012</c:v>
                </c:pt>
                <c:pt idx="2">
                  <c:v>% de
Cumplimiento</c:v>
                </c:pt>
                <c:pt idx="3">
                  <c:v>Meta
2013</c:v>
                </c:pt>
              </c:strCache>
            </c:strRef>
          </c:cat>
          <c:val>
            <c:numRef>
              <c:f>Hoja1!$B$2:$B$5</c:f>
              <c:numCache>
                <c:formatCode>0.00%</c:formatCode>
                <c:ptCount val="4"/>
                <c:pt idx="0">
                  <c:v>0.1</c:v>
                </c:pt>
                <c:pt idx="1">
                  <c:v>0.1</c:v>
                </c:pt>
                <c:pt idx="2">
                  <c:v>1</c:v>
                </c:pt>
                <c:pt idx="3">
                  <c:v>0.1</c:v>
                </c:pt>
              </c:numCache>
            </c:numRef>
          </c:val>
        </c:ser>
        <c:dLbls/>
        <c:shape val="cylinder"/>
        <c:axId val="158986240"/>
        <c:axId val="158987776"/>
        <c:axId val="0"/>
      </c:bar3DChart>
      <c:catAx>
        <c:axId val="158986240"/>
        <c:scaling>
          <c:orientation val="minMax"/>
        </c:scaling>
        <c:axPos val="b"/>
        <c:numFmt formatCode="General" sourceLinked="1"/>
        <c:majorTickMark val="none"/>
        <c:tickLblPos val="nextTo"/>
        <c:txPr>
          <a:bodyPr/>
          <a:lstStyle/>
          <a:p>
            <a:pPr>
              <a:defRPr lang="es-ES" sz="1000" b="1"/>
            </a:pPr>
            <a:endParaRPr lang="es-CO"/>
          </a:p>
        </c:txPr>
        <c:crossAx val="158987776"/>
        <c:crosses val="autoZero"/>
        <c:auto val="1"/>
        <c:lblAlgn val="ctr"/>
        <c:lblOffset val="100"/>
      </c:catAx>
      <c:valAx>
        <c:axId val="158987776"/>
        <c:scaling>
          <c:orientation val="minMax"/>
        </c:scaling>
        <c:delete val="1"/>
        <c:axPos val="l"/>
        <c:numFmt formatCode="0%" sourceLinked="0"/>
        <c:majorTickMark val="none"/>
        <c:tickLblPos val="none"/>
        <c:crossAx val="158986240"/>
        <c:crosses val="autoZero"/>
        <c:crossBetween val="between"/>
      </c:valAx>
      <c:spPr>
        <a:noFill/>
        <a:ln w="19031">
          <a:noFill/>
        </a:ln>
      </c:spPr>
    </c:plotArea>
    <c:plotVisOnly val="1"/>
    <c:dispBlanksAs val="gap"/>
  </c:chart>
  <c:spPr>
    <a:ln>
      <a:noFill/>
    </a:ln>
  </c:spPr>
  <c:txPr>
    <a:bodyPr/>
    <a:lstStyle/>
    <a:p>
      <a:pPr>
        <a:defRPr sz="1352"/>
      </a:pPr>
      <a:endParaRPr lang="es-CO"/>
    </a:p>
  </c:txPr>
  <c:externalData r:id="rId1"/>
</c:chartSpace>
</file>

<file path=ppt/charts/chart13.xml><?xml version="1.0" encoding="utf-8"?>
<c:chartSpace xmlns:c="http://schemas.openxmlformats.org/drawingml/2006/chart" xmlns:a="http://schemas.openxmlformats.org/drawingml/2006/main" xmlns:r="http://schemas.openxmlformats.org/officeDocument/2006/relationships">
  <c:lang val="es-CO"/>
  <c:style val="35"/>
  <c:chart>
    <c:autoTitleDeleted val="1"/>
    <c:view3D>
      <c:depthPercent val="100"/>
      <c:rAngAx val="1"/>
    </c:view3D>
    <c:sideWall>
      <c:spPr>
        <a:gradFill>
          <a:gsLst>
            <a:gs pos="0">
              <a:srgbClr val="4F81BD">
                <a:tint val="66000"/>
                <a:satMod val="160000"/>
              </a:srgbClr>
            </a:gs>
            <a:gs pos="50000">
              <a:srgbClr val="4F81BD">
                <a:tint val="44500"/>
                <a:satMod val="160000"/>
              </a:srgbClr>
            </a:gs>
            <a:gs pos="100000">
              <a:srgbClr val="4F81BD">
                <a:tint val="23500"/>
                <a:satMod val="160000"/>
              </a:srgbClr>
            </a:gs>
          </a:gsLst>
          <a:lin ang="5400000" scaled="0"/>
        </a:gradFill>
      </c:spPr>
    </c:sideWall>
    <c:backWall>
      <c:spPr>
        <a:gradFill>
          <a:gsLst>
            <a:gs pos="0">
              <a:srgbClr val="4F81BD">
                <a:tint val="66000"/>
                <a:satMod val="160000"/>
              </a:srgbClr>
            </a:gs>
            <a:gs pos="50000">
              <a:srgbClr val="4F81BD">
                <a:tint val="44500"/>
                <a:satMod val="160000"/>
              </a:srgbClr>
            </a:gs>
            <a:gs pos="100000">
              <a:srgbClr val="4F81BD">
                <a:tint val="23500"/>
                <a:satMod val="160000"/>
              </a:srgbClr>
            </a:gs>
          </a:gsLst>
          <a:lin ang="5400000" scaled="0"/>
        </a:gradFill>
      </c:spPr>
    </c:backWall>
    <c:plotArea>
      <c:layout/>
      <c:bar3DChart>
        <c:barDir val="col"/>
        <c:grouping val="clustered"/>
        <c:varyColors val="1"/>
        <c:ser>
          <c:idx val="0"/>
          <c:order val="0"/>
          <c:tx>
            <c:strRef>
              <c:f>Hoja1!$B$1</c:f>
              <c:strCache>
                <c:ptCount val="1"/>
                <c:pt idx="0">
                  <c:v>Columna2</c:v>
                </c:pt>
              </c:strCache>
            </c:strRef>
          </c:tx>
          <c:dLbls>
            <c:dLbl>
              <c:idx val="0"/>
              <c:layout>
                <c:manualLayout>
                  <c:x val="1.5967854317611524E-2"/>
                  <c:y val="-6.5573770491803282E-2"/>
                </c:manualLayout>
              </c:layout>
              <c:tx>
                <c:rich>
                  <a:bodyPr/>
                  <a:lstStyle/>
                  <a:p>
                    <a:r>
                      <a:rPr lang="en-US" sz="2400"/>
                      <a:t>71</a:t>
                    </a:r>
                    <a:endParaRPr lang="en-US"/>
                  </a:p>
                </c:rich>
              </c:tx>
              <c:showVal val="1"/>
            </c:dLbl>
            <c:dLbl>
              <c:idx val="1"/>
              <c:layout>
                <c:manualLayout>
                  <c:x val="1.330671989354624E-2"/>
                  <c:y val="-5.1001821493624797E-2"/>
                </c:manualLayout>
              </c:layout>
              <c:tx>
                <c:rich>
                  <a:bodyPr/>
                  <a:lstStyle/>
                  <a:p>
                    <a:r>
                      <a:rPr lang="en-US" sz="2400"/>
                      <a:t>76</a:t>
                    </a:r>
                    <a:endParaRPr lang="en-US"/>
                  </a:p>
                </c:rich>
              </c:tx>
              <c:showVal val="1"/>
            </c:dLbl>
            <c:dLbl>
              <c:idx val="2"/>
              <c:layout>
                <c:manualLayout>
                  <c:x val="2.129075182967401E-2"/>
                  <c:y val="-4.3715846994535519E-2"/>
                </c:manualLayout>
              </c:layout>
              <c:tx>
                <c:rich>
                  <a:bodyPr/>
                  <a:lstStyle/>
                  <a:p>
                    <a:r>
                      <a:rPr lang="en-US" sz="2400"/>
                      <a:t>107.64%</a:t>
                    </a:r>
                    <a:endParaRPr lang="en-US"/>
                  </a:p>
                </c:rich>
              </c:tx>
              <c:showVal val="1"/>
            </c:dLbl>
            <c:dLbl>
              <c:idx val="3"/>
              <c:layout>
                <c:manualLayout>
                  <c:x val="1.862940785096474E-2"/>
                  <c:y val="-4.3715846994535519E-2"/>
                </c:manualLayout>
              </c:layout>
              <c:tx>
                <c:rich>
                  <a:bodyPr/>
                  <a:lstStyle/>
                  <a:p>
                    <a:r>
                      <a:rPr lang="en-US" sz="2400"/>
                      <a:t>78</a:t>
                    </a:r>
                    <a:endParaRPr lang="en-US"/>
                  </a:p>
                </c:rich>
              </c:tx>
              <c:showVal val="1"/>
            </c:dLbl>
            <c:txPr>
              <a:bodyPr/>
              <a:lstStyle/>
              <a:p>
                <a:pPr>
                  <a:defRPr sz="2400" b="1"/>
                </a:pPr>
                <a:endParaRPr lang="es-CO"/>
              </a:p>
            </c:txPr>
            <c:showVal val="1"/>
          </c:dLbls>
          <c:cat>
            <c:strRef>
              <c:f>Hoja1!$A$2:$A$5</c:f>
              <c:strCache>
                <c:ptCount val="4"/>
                <c:pt idx="0">
                  <c:v>Meta
2012</c:v>
                </c:pt>
                <c:pt idx="1">
                  <c:v>Avance
2012</c:v>
                </c:pt>
                <c:pt idx="2">
                  <c:v>% de
Cumplimiento</c:v>
                </c:pt>
                <c:pt idx="3">
                  <c:v>Meta
2013</c:v>
                </c:pt>
              </c:strCache>
            </c:strRef>
          </c:cat>
          <c:val>
            <c:numRef>
              <c:f>Hoja1!$B$2:$B$5</c:f>
              <c:numCache>
                <c:formatCode>0.00%</c:formatCode>
                <c:ptCount val="4"/>
                <c:pt idx="0">
                  <c:v>0.71000000000000052</c:v>
                </c:pt>
                <c:pt idx="1">
                  <c:v>0.76000000000000056</c:v>
                </c:pt>
                <c:pt idx="2">
                  <c:v>1.0740000000000001</c:v>
                </c:pt>
                <c:pt idx="3">
                  <c:v>0.78</c:v>
                </c:pt>
              </c:numCache>
            </c:numRef>
          </c:val>
        </c:ser>
        <c:dLbls/>
        <c:shape val="cylinder"/>
        <c:axId val="161246208"/>
        <c:axId val="161285248"/>
        <c:axId val="0"/>
      </c:bar3DChart>
      <c:catAx>
        <c:axId val="161246208"/>
        <c:scaling>
          <c:orientation val="minMax"/>
        </c:scaling>
        <c:axPos val="b"/>
        <c:numFmt formatCode="General" sourceLinked="1"/>
        <c:majorTickMark val="none"/>
        <c:tickLblPos val="nextTo"/>
        <c:txPr>
          <a:bodyPr/>
          <a:lstStyle/>
          <a:p>
            <a:pPr>
              <a:defRPr lang="es-ES" sz="1600" b="1"/>
            </a:pPr>
            <a:endParaRPr lang="es-CO"/>
          </a:p>
        </c:txPr>
        <c:crossAx val="161285248"/>
        <c:crosses val="autoZero"/>
        <c:auto val="1"/>
        <c:lblAlgn val="ctr"/>
        <c:lblOffset val="100"/>
      </c:catAx>
      <c:valAx>
        <c:axId val="161285248"/>
        <c:scaling>
          <c:orientation val="minMax"/>
        </c:scaling>
        <c:delete val="1"/>
        <c:axPos val="l"/>
        <c:numFmt formatCode="0%" sourceLinked="0"/>
        <c:majorTickMark val="none"/>
        <c:tickLblPos val="none"/>
        <c:crossAx val="161246208"/>
        <c:crosses val="autoZero"/>
        <c:crossBetween val="between"/>
      </c:valAx>
      <c:spPr>
        <a:noFill/>
        <a:ln w="19031">
          <a:noFill/>
        </a:ln>
      </c:spPr>
    </c:plotArea>
    <c:plotVisOnly val="1"/>
    <c:dispBlanksAs val="gap"/>
  </c:chart>
  <c:spPr>
    <a:ln>
      <a:noFill/>
    </a:ln>
  </c:spPr>
  <c:txPr>
    <a:bodyPr/>
    <a:lstStyle/>
    <a:p>
      <a:pPr>
        <a:defRPr sz="1352"/>
      </a:pPr>
      <a:endParaRPr lang="es-CO"/>
    </a:p>
  </c:txPr>
  <c:externalData r:id="rId1"/>
</c:chartSpace>
</file>

<file path=ppt/charts/chart14.xml><?xml version="1.0" encoding="utf-8"?>
<c:chartSpace xmlns:c="http://schemas.openxmlformats.org/drawingml/2006/chart" xmlns:a="http://schemas.openxmlformats.org/drawingml/2006/main" xmlns:r="http://schemas.openxmlformats.org/officeDocument/2006/relationships">
  <c:lang val="es-CO"/>
  <c:style val="35"/>
  <c:chart>
    <c:autoTitleDeleted val="1"/>
    <c:view3D>
      <c:depthPercent val="100"/>
      <c:rAngAx val="1"/>
    </c:view3D>
    <c:sideWall>
      <c:spPr>
        <a:gradFill>
          <a:gsLst>
            <a:gs pos="0">
              <a:srgbClr val="4F81BD">
                <a:tint val="66000"/>
                <a:satMod val="160000"/>
              </a:srgbClr>
            </a:gs>
            <a:gs pos="50000">
              <a:srgbClr val="4F81BD">
                <a:tint val="44500"/>
                <a:satMod val="160000"/>
              </a:srgbClr>
            </a:gs>
            <a:gs pos="100000">
              <a:srgbClr val="4F81BD">
                <a:tint val="23500"/>
                <a:satMod val="160000"/>
              </a:srgbClr>
            </a:gs>
          </a:gsLst>
          <a:lin ang="5400000" scaled="0"/>
        </a:gradFill>
      </c:spPr>
    </c:sideWall>
    <c:backWall>
      <c:spPr>
        <a:gradFill>
          <a:gsLst>
            <a:gs pos="0">
              <a:srgbClr val="4F81BD">
                <a:tint val="66000"/>
                <a:satMod val="160000"/>
              </a:srgbClr>
            </a:gs>
            <a:gs pos="50000">
              <a:srgbClr val="4F81BD">
                <a:tint val="44500"/>
                <a:satMod val="160000"/>
              </a:srgbClr>
            </a:gs>
            <a:gs pos="100000">
              <a:srgbClr val="4F81BD">
                <a:tint val="23500"/>
                <a:satMod val="160000"/>
              </a:srgbClr>
            </a:gs>
          </a:gsLst>
          <a:lin ang="5400000" scaled="0"/>
        </a:gradFill>
      </c:spPr>
    </c:backWall>
    <c:plotArea>
      <c:layout/>
      <c:bar3DChart>
        <c:barDir val="col"/>
        <c:grouping val="clustered"/>
        <c:varyColors val="1"/>
        <c:ser>
          <c:idx val="0"/>
          <c:order val="0"/>
          <c:tx>
            <c:strRef>
              <c:f>Hoja1!$B$1</c:f>
              <c:strCache>
                <c:ptCount val="1"/>
                <c:pt idx="0">
                  <c:v>Columna2</c:v>
                </c:pt>
              </c:strCache>
            </c:strRef>
          </c:tx>
          <c:dLbls>
            <c:dLbl>
              <c:idx val="0"/>
              <c:layout>
                <c:manualLayout>
                  <c:x val="2.3952095808383186E-2"/>
                  <c:y val="-5.1001821493624776E-2"/>
                </c:manualLayout>
              </c:layout>
              <c:showVal val="1"/>
            </c:dLbl>
            <c:dLbl>
              <c:idx val="1"/>
              <c:layout>
                <c:manualLayout>
                  <c:x val="1.064537591483701E-2"/>
                  <c:y val="-6.5573770491803282E-2"/>
                </c:manualLayout>
              </c:layout>
              <c:showVal val="1"/>
            </c:dLbl>
            <c:dLbl>
              <c:idx val="2"/>
              <c:layout>
                <c:manualLayout>
                  <c:x val="2.129075182967401E-2"/>
                  <c:y val="-4.3715846994535519E-2"/>
                </c:manualLayout>
              </c:layout>
              <c:tx>
                <c:rich>
                  <a:bodyPr/>
                  <a:lstStyle/>
                  <a:p>
                    <a:r>
                      <a:rPr lang="en-US" sz="1800"/>
                      <a:t>81.32%</a:t>
                    </a:r>
                    <a:endParaRPr lang="en-US"/>
                  </a:p>
                </c:rich>
              </c:tx>
              <c:showVal val="1"/>
            </c:dLbl>
            <c:txPr>
              <a:bodyPr/>
              <a:lstStyle/>
              <a:p>
                <a:pPr>
                  <a:defRPr sz="1800" b="1"/>
                </a:pPr>
                <a:endParaRPr lang="es-CO"/>
              </a:p>
            </c:txPr>
            <c:showVal val="1"/>
          </c:dLbls>
          <c:cat>
            <c:strRef>
              <c:f>Hoja1!$A$2:$A$5</c:f>
              <c:strCache>
                <c:ptCount val="4"/>
                <c:pt idx="0">
                  <c:v>Meta
2012</c:v>
                </c:pt>
                <c:pt idx="1">
                  <c:v>Avance
2012</c:v>
                </c:pt>
                <c:pt idx="2">
                  <c:v>% de
Cumplimiento</c:v>
                </c:pt>
                <c:pt idx="3">
                  <c:v>Meta
2013</c:v>
                </c:pt>
              </c:strCache>
            </c:strRef>
          </c:cat>
          <c:val>
            <c:numRef>
              <c:f>Hoja1!$B$2:$B$5</c:f>
              <c:numCache>
                <c:formatCode>0.00%</c:formatCode>
                <c:ptCount val="4"/>
                <c:pt idx="0">
                  <c:v>0.22</c:v>
                </c:pt>
                <c:pt idx="1">
                  <c:v>0.17890000000000014</c:v>
                </c:pt>
                <c:pt idx="2">
                  <c:v>0.81318181818181889</c:v>
                </c:pt>
                <c:pt idx="3">
                  <c:v>0.26</c:v>
                </c:pt>
              </c:numCache>
            </c:numRef>
          </c:val>
        </c:ser>
        <c:dLbls/>
        <c:shape val="cylinder"/>
        <c:axId val="68108672"/>
        <c:axId val="68110208"/>
        <c:axId val="0"/>
      </c:bar3DChart>
      <c:catAx>
        <c:axId val="68108672"/>
        <c:scaling>
          <c:orientation val="minMax"/>
        </c:scaling>
        <c:axPos val="b"/>
        <c:numFmt formatCode="General" sourceLinked="1"/>
        <c:majorTickMark val="none"/>
        <c:tickLblPos val="nextTo"/>
        <c:txPr>
          <a:bodyPr/>
          <a:lstStyle/>
          <a:p>
            <a:pPr>
              <a:defRPr lang="es-ES" sz="1050" b="1"/>
            </a:pPr>
            <a:endParaRPr lang="es-CO"/>
          </a:p>
        </c:txPr>
        <c:crossAx val="68110208"/>
        <c:crosses val="autoZero"/>
        <c:auto val="1"/>
        <c:lblAlgn val="ctr"/>
        <c:lblOffset val="100"/>
      </c:catAx>
      <c:valAx>
        <c:axId val="68110208"/>
        <c:scaling>
          <c:orientation val="minMax"/>
        </c:scaling>
        <c:delete val="1"/>
        <c:axPos val="l"/>
        <c:numFmt formatCode="0%" sourceLinked="0"/>
        <c:majorTickMark val="none"/>
        <c:tickLblPos val="none"/>
        <c:crossAx val="68108672"/>
        <c:crosses val="autoZero"/>
        <c:crossBetween val="between"/>
      </c:valAx>
      <c:spPr>
        <a:noFill/>
        <a:ln w="19031">
          <a:noFill/>
        </a:ln>
      </c:spPr>
    </c:plotArea>
    <c:plotVisOnly val="1"/>
    <c:dispBlanksAs val="gap"/>
  </c:chart>
  <c:spPr>
    <a:ln>
      <a:noFill/>
    </a:ln>
  </c:spPr>
  <c:txPr>
    <a:bodyPr/>
    <a:lstStyle/>
    <a:p>
      <a:pPr>
        <a:defRPr sz="1352"/>
      </a:pPr>
      <a:endParaRPr lang="es-CO"/>
    </a:p>
  </c:txPr>
  <c:externalData r:id="rId1"/>
</c:chartSpace>
</file>

<file path=ppt/charts/chart15.xml><?xml version="1.0" encoding="utf-8"?>
<c:chartSpace xmlns:c="http://schemas.openxmlformats.org/drawingml/2006/chart" xmlns:a="http://schemas.openxmlformats.org/drawingml/2006/main" xmlns:r="http://schemas.openxmlformats.org/officeDocument/2006/relationships">
  <c:lang val="es-CO"/>
  <c:chart>
    <c:plotArea>
      <c:layout>
        <c:manualLayout>
          <c:layoutTarget val="inner"/>
          <c:xMode val="edge"/>
          <c:yMode val="edge"/>
          <c:x val="0.45075409531413296"/>
          <c:y val="3.6604947458668227E-2"/>
          <c:w val="0.42097736085451176"/>
          <c:h val="0.92679010508266357"/>
        </c:manualLayout>
      </c:layout>
      <c:barChart>
        <c:barDir val="bar"/>
        <c:grouping val="clustered"/>
        <c:ser>
          <c:idx val="0"/>
          <c:order val="0"/>
          <c:dLbls>
            <c:txPr>
              <a:bodyPr/>
              <a:lstStyle/>
              <a:p>
                <a:pPr>
                  <a:defRPr sz="1800" b="1"/>
                </a:pPr>
                <a:endParaRPr lang="es-CO"/>
              </a:p>
            </c:txPr>
            <c:showVal val="1"/>
          </c:dLbls>
          <c:cat>
            <c:strRef>
              <c:f>Hoja1!$E$65:$E$74</c:f>
              <c:strCache>
                <c:ptCount val="10"/>
                <c:pt idx="0">
                  <c:v>Industrial</c:v>
                </c:pt>
                <c:pt idx="1">
                  <c:v>Social</c:v>
                </c:pt>
                <c:pt idx="2">
                  <c:v>Académico</c:v>
                </c:pt>
                <c:pt idx="3">
                  <c:v>Ambiental</c:v>
                </c:pt>
                <c:pt idx="4">
                  <c:v>Comercial</c:v>
                </c:pt>
                <c:pt idx="5">
                  <c:v>Cultural</c:v>
                </c:pt>
                <c:pt idx="6">
                  <c:v>De Servicios</c:v>
                </c:pt>
                <c:pt idx="7">
                  <c:v>Científico</c:v>
                </c:pt>
                <c:pt idx="8">
                  <c:v>Gubernamental</c:v>
                </c:pt>
                <c:pt idx="9">
                  <c:v>Salud</c:v>
                </c:pt>
              </c:strCache>
            </c:strRef>
          </c:cat>
          <c:val>
            <c:numRef>
              <c:f>Hoja1!$F$65:$F$74</c:f>
              <c:numCache>
                <c:formatCode>General</c:formatCode>
                <c:ptCount val="10"/>
                <c:pt idx="0">
                  <c:v>23</c:v>
                </c:pt>
                <c:pt idx="1">
                  <c:v>6</c:v>
                </c:pt>
                <c:pt idx="2">
                  <c:v>5</c:v>
                </c:pt>
                <c:pt idx="3">
                  <c:v>5</c:v>
                </c:pt>
                <c:pt idx="4">
                  <c:v>2</c:v>
                </c:pt>
                <c:pt idx="5">
                  <c:v>2</c:v>
                </c:pt>
                <c:pt idx="6">
                  <c:v>2</c:v>
                </c:pt>
                <c:pt idx="7">
                  <c:v>1</c:v>
                </c:pt>
                <c:pt idx="8">
                  <c:v>1</c:v>
                </c:pt>
                <c:pt idx="9">
                  <c:v>1</c:v>
                </c:pt>
              </c:numCache>
            </c:numRef>
          </c:val>
        </c:ser>
        <c:dLbls/>
        <c:axId val="68142208"/>
        <c:axId val="68143744"/>
      </c:barChart>
      <c:catAx>
        <c:axId val="68142208"/>
        <c:scaling>
          <c:orientation val="minMax"/>
        </c:scaling>
        <c:axPos val="l"/>
        <c:tickLblPos val="nextTo"/>
        <c:txPr>
          <a:bodyPr/>
          <a:lstStyle/>
          <a:p>
            <a:pPr>
              <a:defRPr sz="1800" b="1"/>
            </a:pPr>
            <a:endParaRPr lang="es-CO"/>
          </a:p>
        </c:txPr>
        <c:crossAx val="68143744"/>
        <c:crosses val="autoZero"/>
        <c:auto val="1"/>
        <c:lblAlgn val="ctr"/>
        <c:lblOffset val="100"/>
      </c:catAx>
      <c:valAx>
        <c:axId val="68143744"/>
        <c:scaling>
          <c:orientation val="minMax"/>
        </c:scaling>
        <c:delete val="1"/>
        <c:axPos val="b"/>
        <c:numFmt formatCode="General" sourceLinked="1"/>
        <c:tickLblPos val="none"/>
        <c:crossAx val="68142208"/>
        <c:crosses val="autoZero"/>
        <c:crossBetween val="between"/>
      </c:valAx>
    </c:plotArea>
    <c:plotVisOnly val="1"/>
    <c:dispBlanksAs val="gap"/>
  </c:chart>
  <c:spPr>
    <a:ln>
      <a:noFill/>
    </a:ln>
  </c:spPr>
  <c:externalData r:id="rId1"/>
</c:chartSpace>
</file>

<file path=ppt/charts/chart16.xml><?xml version="1.0" encoding="utf-8"?>
<c:chartSpace xmlns:c="http://schemas.openxmlformats.org/drawingml/2006/chart" xmlns:a="http://schemas.openxmlformats.org/drawingml/2006/main" xmlns:r="http://schemas.openxmlformats.org/officeDocument/2006/relationships">
  <c:lang val="es-CO"/>
  <c:style val="35"/>
  <c:chart>
    <c:autoTitleDeleted val="1"/>
    <c:view3D>
      <c:depthPercent val="100"/>
      <c:rAngAx val="1"/>
    </c:view3D>
    <c:sideWall>
      <c:spPr>
        <a:gradFill>
          <a:gsLst>
            <a:gs pos="0">
              <a:srgbClr val="4F81BD">
                <a:tint val="66000"/>
                <a:satMod val="160000"/>
              </a:srgbClr>
            </a:gs>
            <a:gs pos="50000">
              <a:srgbClr val="4F81BD">
                <a:tint val="44500"/>
                <a:satMod val="160000"/>
              </a:srgbClr>
            </a:gs>
            <a:gs pos="100000">
              <a:srgbClr val="4F81BD">
                <a:tint val="23500"/>
                <a:satMod val="160000"/>
              </a:srgbClr>
            </a:gs>
          </a:gsLst>
          <a:lin ang="5400000" scaled="0"/>
        </a:gradFill>
      </c:spPr>
    </c:sideWall>
    <c:backWall>
      <c:spPr>
        <a:gradFill>
          <a:gsLst>
            <a:gs pos="0">
              <a:srgbClr val="4F81BD">
                <a:tint val="66000"/>
                <a:satMod val="160000"/>
              </a:srgbClr>
            </a:gs>
            <a:gs pos="50000">
              <a:srgbClr val="4F81BD">
                <a:tint val="44500"/>
                <a:satMod val="160000"/>
              </a:srgbClr>
            </a:gs>
            <a:gs pos="100000">
              <a:srgbClr val="4F81BD">
                <a:tint val="23500"/>
                <a:satMod val="160000"/>
              </a:srgbClr>
            </a:gs>
          </a:gsLst>
          <a:lin ang="5400000" scaled="0"/>
        </a:gradFill>
      </c:spPr>
    </c:backWall>
    <c:plotArea>
      <c:layout/>
      <c:bar3DChart>
        <c:barDir val="col"/>
        <c:grouping val="clustered"/>
        <c:varyColors val="1"/>
        <c:ser>
          <c:idx val="0"/>
          <c:order val="0"/>
          <c:tx>
            <c:strRef>
              <c:f>Hoja1!$B$1</c:f>
              <c:strCache>
                <c:ptCount val="1"/>
                <c:pt idx="0">
                  <c:v>Columna2</c:v>
                </c:pt>
              </c:strCache>
            </c:strRef>
          </c:tx>
          <c:dLbls>
            <c:dLbl>
              <c:idx val="0"/>
              <c:layout>
                <c:manualLayout>
                  <c:x val="2.3952095808383186E-2"/>
                  <c:y val="-5.1001821493624776E-2"/>
                </c:manualLayout>
              </c:layout>
              <c:showVal val="1"/>
            </c:dLbl>
            <c:dLbl>
              <c:idx val="1"/>
              <c:layout>
                <c:manualLayout>
                  <c:x val="1.064537591483701E-2"/>
                  <c:y val="-6.5573770491803282E-2"/>
                </c:manualLayout>
              </c:layout>
              <c:showVal val="1"/>
            </c:dLbl>
            <c:dLbl>
              <c:idx val="2"/>
              <c:layout>
                <c:manualLayout>
                  <c:x val="2.129075182967401E-2"/>
                  <c:y val="-4.3715846994535519E-2"/>
                </c:manualLayout>
              </c:layout>
              <c:tx>
                <c:rich>
                  <a:bodyPr/>
                  <a:lstStyle/>
                  <a:p>
                    <a:r>
                      <a:rPr lang="en-US" sz="2000"/>
                      <a:t>100%</a:t>
                    </a:r>
                    <a:endParaRPr lang="en-US"/>
                  </a:p>
                </c:rich>
              </c:tx>
              <c:showVal val="1"/>
            </c:dLbl>
            <c:txPr>
              <a:bodyPr/>
              <a:lstStyle/>
              <a:p>
                <a:pPr>
                  <a:defRPr sz="2000" b="1"/>
                </a:pPr>
                <a:endParaRPr lang="es-CO"/>
              </a:p>
            </c:txPr>
            <c:showVal val="1"/>
          </c:dLbls>
          <c:cat>
            <c:strRef>
              <c:f>Hoja1!$A$2:$A$5</c:f>
              <c:strCache>
                <c:ptCount val="4"/>
                <c:pt idx="0">
                  <c:v>Meta
2012</c:v>
                </c:pt>
                <c:pt idx="1">
                  <c:v>Avance
2012</c:v>
                </c:pt>
                <c:pt idx="2">
                  <c:v>% de
Cumplimiento</c:v>
                </c:pt>
                <c:pt idx="3">
                  <c:v>Meta
2013</c:v>
                </c:pt>
              </c:strCache>
            </c:strRef>
          </c:cat>
          <c:val>
            <c:numRef>
              <c:f>Hoja1!$B$2:$B$5</c:f>
              <c:numCache>
                <c:formatCode>0.00%</c:formatCode>
                <c:ptCount val="4"/>
                <c:pt idx="0">
                  <c:v>0.14000000000000001</c:v>
                </c:pt>
                <c:pt idx="1">
                  <c:v>9.0900000000000022E-2</c:v>
                </c:pt>
                <c:pt idx="2">
                  <c:v>0.64928571428571424</c:v>
                </c:pt>
                <c:pt idx="3">
                  <c:v>0.18000000000000002</c:v>
                </c:pt>
              </c:numCache>
            </c:numRef>
          </c:val>
        </c:ser>
        <c:dLbls/>
        <c:shape val="cylinder"/>
        <c:axId val="162338304"/>
        <c:axId val="162339840"/>
        <c:axId val="0"/>
      </c:bar3DChart>
      <c:catAx>
        <c:axId val="162338304"/>
        <c:scaling>
          <c:orientation val="minMax"/>
        </c:scaling>
        <c:axPos val="b"/>
        <c:numFmt formatCode="General" sourceLinked="1"/>
        <c:majorTickMark val="none"/>
        <c:tickLblPos val="nextTo"/>
        <c:txPr>
          <a:bodyPr/>
          <a:lstStyle/>
          <a:p>
            <a:pPr>
              <a:defRPr lang="es-ES" sz="1600" b="1"/>
            </a:pPr>
            <a:endParaRPr lang="es-CO"/>
          </a:p>
        </c:txPr>
        <c:crossAx val="162339840"/>
        <c:crosses val="autoZero"/>
        <c:auto val="1"/>
        <c:lblAlgn val="ctr"/>
        <c:lblOffset val="100"/>
      </c:catAx>
      <c:valAx>
        <c:axId val="162339840"/>
        <c:scaling>
          <c:orientation val="minMax"/>
        </c:scaling>
        <c:delete val="1"/>
        <c:axPos val="l"/>
        <c:numFmt formatCode="0%" sourceLinked="0"/>
        <c:majorTickMark val="none"/>
        <c:tickLblPos val="none"/>
        <c:crossAx val="162338304"/>
        <c:crosses val="autoZero"/>
        <c:crossBetween val="between"/>
      </c:valAx>
      <c:spPr>
        <a:noFill/>
        <a:ln w="19031">
          <a:noFill/>
        </a:ln>
      </c:spPr>
    </c:plotArea>
    <c:plotVisOnly val="1"/>
    <c:dispBlanksAs val="gap"/>
  </c:chart>
  <c:spPr>
    <a:ln>
      <a:noFill/>
    </a:ln>
  </c:spPr>
  <c:txPr>
    <a:bodyPr/>
    <a:lstStyle/>
    <a:p>
      <a:pPr>
        <a:defRPr sz="1352"/>
      </a:pPr>
      <a:endParaRPr lang="es-CO"/>
    </a:p>
  </c:txPr>
  <c:externalData r:id="rId1"/>
</c:chartSpace>
</file>

<file path=ppt/charts/chart17.xml><?xml version="1.0" encoding="utf-8"?>
<c:chartSpace xmlns:c="http://schemas.openxmlformats.org/drawingml/2006/chart" xmlns:a="http://schemas.openxmlformats.org/drawingml/2006/main" xmlns:r="http://schemas.openxmlformats.org/officeDocument/2006/relationships">
  <c:lang val="es-CO"/>
  <c:clrMapOvr bg1="lt1" tx1="dk1" bg2="lt2" tx2="dk2" accent1="accent1" accent2="accent2" accent3="accent3" accent4="accent4" accent5="accent5" accent6="accent6" hlink="hlink" folHlink="folHlink"/>
  <c:chart>
    <c:plotArea>
      <c:layout>
        <c:manualLayout>
          <c:layoutTarget val="inner"/>
          <c:xMode val="edge"/>
          <c:yMode val="edge"/>
          <c:x val="2.1072796934865901E-2"/>
          <c:y val="5.0925925925925923E-2"/>
          <c:w val="0.95785440613026862"/>
          <c:h val="0.65719487280156685"/>
        </c:manualLayout>
      </c:layout>
      <c:lineChart>
        <c:grouping val="standard"/>
        <c:ser>
          <c:idx val="0"/>
          <c:order val="0"/>
          <c:tx>
            <c:strRef>
              <c:f>Hoja1!$C$10</c:f>
              <c:strCache>
                <c:ptCount val="1"/>
                <c:pt idx="0">
                  <c:v>Grupos Constituidos</c:v>
                </c:pt>
              </c:strCache>
            </c:strRef>
          </c:tx>
          <c:marker>
            <c:symbol val="circle"/>
            <c:size val="10"/>
          </c:marker>
          <c:dLbls>
            <c:dLbl>
              <c:idx val="9"/>
              <c:tx>
                <c:rich>
                  <a:bodyPr/>
                  <a:lstStyle/>
                  <a:p>
                    <a:r>
                      <a:rPr lang="en-US"/>
                      <a:t>141</a:t>
                    </a:r>
                  </a:p>
                </c:rich>
              </c:tx>
              <c:dLblPos val="t"/>
              <c:showVal val="1"/>
            </c:dLbl>
            <c:txPr>
              <a:bodyPr/>
              <a:lstStyle/>
              <a:p>
                <a:pPr>
                  <a:defRPr sz="1050" b="1" cap="none" spc="0">
                    <a:ln w="10541" cmpd="sng">
                      <a:noFill/>
                      <a:prstDash val="solid"/>
                    </a:ln>
                    <a:solidFill>
                      <a:schemeClr val="tx1"/>
                    </a:solidFill>
                    <a:effectLst/>
                  </a:defRPr>
                </a:pPr>
                <a:endParaRPr lang="es-CO"/>
              </a:p>
            </c:txPr>
            <c:dLblPos val="t"/>
            <c:showVal val="1"/>
          </c:dLbls>
          <c:cat>
            <c:numRef>
              <c:f>Hoja1!$D$9:$M$9</c:f>
              <c:numCache>
                <c:formatCode>General</c:formatCode>
                <c:ptCount val="10"/>
                <c:pt idx="0">
                  <c:v>2003</c:v>
                </c:pt>
                <c:pt idx="1">
                  <c:v>2004</c:v>
                </c:pt>
                <c:pt idx="2">
                  <c:v>2005</c:v>
                </c:pt>
                <c:pt idx="3">
                  <c:v>2006</c:v>
                </c:pt>
                <c:pt idx="4">
                  <c:v>2007</c:v>
                </c:pt>
                <c:pt idx="5">
                  <c:v>2008</c:v>
                </c:pt>
                <c:pt idx="6">
                  <c:v>2009</c:v>
                </c:pt>
                <c:pt idx="7">
                  <c:v>2010</c:v>
                </c:pt>
                <c:pt idx="8">
                  <c:v>2011</c:v>
                </c:pt>
                <c:pt idx="9">
                  <c:v>2012</c:v>
                </c:pt>
              </c:numCache>
            </c:numRef>
          </c:cat>
          <c:val>
            <c:numRef>
              <c:f>Hoja1!$D$10:$M$10</c:f>
              <c:numCache>
                <c:formatCode>General</c:formatCode>
                <c:ptCount val="10"/>
                <c:pt idx="0">
                  <c:v>30</c:v>
                </c:pt>
                <c:pt idx="1">
                  <c:v>58</c:v>
                </c:pt>
                <c:pt idx="2">
                  <c:v>75</c:v>
                </c:pt>
                <c:pt idx="3">
                  <c:v>95</c:v>
                </c:pt>
                <c:pt idx="4">
                  <c:v>107</c:v>
                </c:pt>
                <c:pt idx="5">
                  <c:v>122</c:v>
                </c:pt>
                <c:pt idx="6">
                  <c:v>122</c:v>
                </c:pt>
                <c:pt idx="7">
                  <c:v>127</c:v>
                </c:pt>
                <c:pt idx="8">
                  <c:v>133</c:v>
                </c:pt>
                <c:pt idx="9">
                  <c:v>140</c:v>
                </c:pt>
              </c:numCache>
            </c:numRef>
          </c:val>
          <c:smooth val="1"/>
        </c:ser>
        <c:ser>
          <c:idx val="1"/>
          <c:order val="1"/>
          <c:tx>
            <c:strRef>
              <c:f>Hoja1!$C$11</c:f>
              <c:strCache>
                <c:ptCount val="1"/>
                <c:pt idx="0">
                  <c:v>Grupos Reconocidos</c:v>
                </c:pt>
              </c:strCache>
            </c:strRef>
          </c:tx>
          <c:marker>
            <c:symbol val="circle"/>
            <c:size val="10"/>
          </c:marker>
          <c:dLbls>
            <c:dLbl>
              <c:idx val="0"/>
              <c:layout>
                <c:manualLayout>
                  <c:x val="-7.2488164030412722E-2"/>
                  <c:y val="5.3702711244864136E-3"/>
                </c:manualLayout>
              </c:layout>
              <c:dLblPos val="r"/>
              <c:showVal val="1"/>
            </c:dLbl>
            <c:txPr>
              <a:bodyPr/>
              <a:lstStyle/>
              <a:p>
                <a:pPr>
                  <a:defRPr sz="1050" b="1" cap="none" spc="0">
                    <a:ln w="10541" cmpd="sng">
                      <a:noFill/>
                      <a:prstDash val="solid"/>
                    </a:ln>
                    <a:solidFill>
                      <a:schemeClr val="tx1"/>
                    </a:solidFill>
                    <a:effectLst/>
                  </a:defRPr>
                </a:pPr>
                <a:endParaRPr lang="es-CO"/>
              </a:p>
            </c:txPr>
            <c:dLblPos val="b"/>
            <c:showVal val="1"/>
          </c:dLbls>
          <c:cat>
            <c:numRef>
              <c:f>Hoja1!$D$9:$M$9</c:f>
              <c:numCache>
                <c:formatCode>General</c:formatCode>
                <c:ptCount val="10"/>
                <c:pt idx="0">
                  <c:v>2003</c:v>
                </c:pt>
                <c:pt idx="1">
                  <c:v>2004</c:v>
                </c:pt>
                <c:pt idx="2">
                  <c:v>2005</c:v>
                </c:pt>
                <c:pt idx="3">
                  <c:v>2006</c:v>
                </c:pt>
                <c:pt idx="4">
                  <c:v>2007</c:v>
                </c:pt>
                <c:pt idx="5">
                  <c:v>2008</c:v>
                </c:pt>
                <c:pt idx="6">
                  <c:v>2009</c:v>
                </c:pt>
                <c:pt idx="7">
                  <c:v>2010</c:v>
                </c:pt>
                <c:pt idx="8">
                  <c:v>2011</c:v>
                </c:pt>
                <c:pt idx="9">
                  <c:v>2012</c:v>
                </c:pt>
              </c:numCache>
            </c:numRef>
          </c:cat>
          <c:val>
            <c:numRef>
              <c:f>Hoja1!$D$11:$M$11</c:f>
              <c:numCache>
                <c:formatCode>General</c:formatCode>
                <c:ptCount val="10"/>
                <c:pt idx="0">
                  <c:v>14</c:v>
                </c:pt>
                <c:pt idx="1">
                  <c:v>28</c:v>
                </c:pt>
                <c:pt idx="2">
                  <c:v>37</c:v>
                </c:pt>
                <c:pt idx="3">
                  <c:v>53</c:v>
                </c:pt>
                <c:pt idx="4">
                  <c:v>53</c:v>
                </c:pt>
                <c:pt idx="5">
                  <c:v>53</c:v>
                </c:pt>
                <c:pt idx="6">
                  <c:v>81</c:v>
                </c:pt>
                <c:pt idx="7">
                  <c:v>88</c:v>
                </c:pt>
                <c:pt idx="8">
                  <c:v>101</c:v>
                </c:pt>
                <c:pt idx="9">
                  <c:v>101</c:v>
                </c:pt>
              </c:numCache>
            </c:numRef>
          </c:val>
          <c:smooth val="1"/>
        </c:ser>
        <c:dLbls/>
        <c:marker val="1"/>
        <c:axId val="68980096"/>
        <c:axId val="69170304"/>
      </c:lineChart>
      <c:catAx>
        <c:axId val="68980096"/>
        <c:scaling>
          <c:orientation val="minMax"/>
        </c:scaling>
        <c:axPos val="b"/>
        <c:numFmt formatCode="General" sourceLinked="1"/>
        <c:tickLblPos val="nextTo"/>
        <c:txPr>
          <a:bodyPr/>
          <a:lstStyle/>
          <a:p>
            <a:pPr>
              <a:defRPr b="1"/>
            </a:pPr>
            <a:endParaRPr lang="es-CO"/>
          </a:p>
        </c:txPr>
        <c:crossAx val="69170304"/>
        <c:crosses val="autoZero"/>
        <c:auto val="1"/>
        <c:lblAlgn val="ctr"/>
        <c:lblOffset val="100"/>
      </c:catAx>
      <c:valAx>
        <c:axId val="69170304"/>
        <c:scaling>
          <c:orientation val="minMax"/>
        </c:scaling>
        <c:delete val="1"/>
        <c:axPos val="l"/>
        <c:numFmt formatCode="General" sourceLinked="1"/>
        <c:tickLblPos val="none"/>
        <c:crossAx val="68980096"/>
        <c:crosses val="autoZero"/>
        <c:crossBetween val="between"/>
      </c:valAx>
    </c:plotArea>
    <c:legend>
      <c:legendPos val="b"/>
      <c:legendEntry>
        <c:idx val="0"/>
        <c:txPr>
          <a:bodyPr/>
          <a:lstStyle/>
          <a:p>
            <a:pPr>
              <a:defRPr sz="1600" b="1" cap="none" spc="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defRPr>
            </a:pPr>
            <a:endParaRPr lang="es-CO"/>
          </a:p>
        </c:txPr>
      </c:legendEntry>
      <c:legendEntry>
        <c:idx val="1"/>
        <c:txPr>
          <a:bodyPr/>
          <a:lstStyle/>
          <a:p>
            <a:pPr>
              <a:defRPr sz="1600" b="1" cap="none" spc="0">
                <a:ln w="10541" cmpd="sng">
                  <a:solidFill>
                    <a:schemeClr val="accent2"/>
                  </a:solidFill>
                  <a:prstDash val="solid"/>
                </a:ln>
                <a:solidFill>
                  <a:schemeClr val="accent2"/>
                </a:solidFill>
                <a:effectLst/>
              </a:defRPr>
            </a:pPr>
            <a:endParaRPr lang="es-CO"/>
          </a:p>
        </c:txPr>
      </c:legendEntry>
      <c:txPr>
        <a:bodyPr/>
        <a:lstStyle/>
        <a:p>
          <a:pPr>
            <a:defRPr sz="1600" b="1"/>
          </a:pPr>
          <a:endParaRPr lang="es-CO"/>
        </a:p>
      </c:txPr>
    </c:legend>
    <c:plotVisOnly val="1"/>
    <c:dispBlanksAs val="gap"/>
  </c:chart>
  <c:spPr>
    <a:ln>
      <a:noFill/>
    </a:ln>
  </c:spPr>
  <c:externalData r:id="rId2"/>
</c:chartSpace>
</file>

<file path=ppt/charts/chart18.xml><?xml version="1.0" encoding="utf-8"?>
<c:chartSpace xmlns:c="http://schemas.openxmlformats.org/drawingml/2006/chart" xmlns:a="http://schemas.openxmlformats.org/drawingml/2006/main" xmlns:r="http://schemas.openxmlformats.org/officeDocument/2006/relationships">
  <c:lang val="es-CO"/>
  <c:clrMapOvr bg1="lt1" tx1="dk1" bg2="lt2" tx2="dk2" accent1="accent1" accent2="accent2" accent3="accent3" accent4="accent4" accent5="accent5" accent6="accent6" hlink="hlink" folHlink="folHlink"/>
  <c:chart>
    <c:view3D>
      <c:rAngAx val="1"/>
    </c:view3D>
    <c:plotArea>
      <c:layout/>
      <c:bar3DChart>
        <c:barDir val="col"/>
        <c:grouping val="clustered"/>
        <c:varyColors val="1"/>
        <c:ser>
          <c:idx val="0"/>
          <c:order val="0"/>
          <c:dLbls>
            <c:dLbl>
              <c:idx val="0"/>
              <c:layout>
                <c:manualLayout>
                  <c:x val="9.6096096096096612E-3"/>
                  <c:y val="-4.6296296296296459E-3"/>
                </c:manualLayout>
              </c:layout>
              <c:spPr/>
              <c:txPr>
                <a:bodyPr/>
                <a:lstStyle/>
                <a:p>
                  <a:pPr>
                    <a:defRPr sz="1600" b="1" cap="none" spc="0">
                      <a:ln w="10541" cmpd="sng">
                        <a:solidFill>
                          <a:schemeClr val="accent1"/>
                        </a:solidFill>
                        <a:prstDash val="solid"/>
                      </a:ln>
                      <a:solidFill>
                        <a:schemeClr val="accent1"/>
                      </a:solidFill>
                      <a:effectLst/>
                    </a:defRPr>
                  </a:pPr>
                  <a:endParaRPr lang="es-CO"/>
                </a:p>
              </c:txPr>
              <c:showVal val="1"/>
            </c:dLbl>
            <c:dLbl>
              <c:idx val="1"/>
              <c:layout>
                <c:manualLayout>
                  <c:x val="7.2072072072072073E-3"/>
                  <c:y val="-4.6296296296296459E-3"/>
                </c:manualLayout>
              </c:layout>
              <c:spPr/>
              <c:txPr>
                <a:bodyPr/>
                <a:lstStyle/>
                <a:p>
                  <a:pPr>
                    <a:defRPr sz="1600" b="1" cap="none" spc="0">
                      <a:ln w="10541" cmpd="sng">
                        <a:solidFill>
                          <a:schemeClr val="accent2"/>
                        </a:solidFill>
                        <a:prstDash val="solid"/>
                      </a:ln>
                      <a:solidFill>
                        <a:schemeClr val="accent2"/>
                      </a:solidFill>
                      <a:effectLst/>
                    </a:defRPr>
                  </a:pPr>
                  <a:endParaRPr lang="es-CO"/>
                </a:p>
              </c:txPr>
              <c:showVal val="1"/>
            </c:dLbl>
            <c:dLbl>
              <c:idx val="2"/>
              <c:layout>
                <c:manualLayout>
                  <c:x val="7.2072072072072073E-3"/>
                  <c:y val="-1.3888888888888938E-2"/>
                </c:manualLayout>
              </c:layout>
              <c:spPr/>
              <c:txPr>
                <a:bodyPr/>
                <a:lstStyle/>
                <a:p>
                  <a:pPr>
                    <a:defRPr sz="1600" b="1" cap="none" spc="0">
                      <a:ln w="10541" cmpd="sng">
                        <a:solidFill>
                          <a:schemeClr val="accent3"/>
                        </a:solidFill>
                        <a:prstDash val="solid"/>
                      </a:ln>
                      <a:solidFill>
                        <a:schemeClr val="accent3"/>
                      </a:solidFill>
                      <a:effectLst/>
                    </a:defRPr>
                  </a:pPr>
                  <a:endParaRPr lang="es-CO"/>
                </a:p>
              </c:txPr>
              <c:showVal val="1"/>
            </c:dLbl>
            <c:dLbl>
              <c:idx val="3"/>
              <c:layout>
                <c:manualLayout>
                  <c:x val="9.6096096096096508E-3"/>
                  <c:y val="-4.6298690275655844E-3"/>
                </c:manualLayout>
              </c:layout>
              <c:spPr/>
              <c:txPr>
                <a:bodyPr/>
                <a:lstStyle/>
                <a:p>
                  <a:pPr>
                    <a:defRPr sz="1600" b="1" cap="none" spc="0">
                      <a:ln w="10541" cmpd="sng">
                        <a:solidFill>
                          <a:schemeClr val="accent4"/>
                        </a:solidFill>
                        <a:prstDash val="solid"/>
                      </a:ln>
                      <a:solidFill>
                        <a:schemeClr val="accent4"/>
                      </a:solidFill>
                      <a:effectLst/>
                    </a:defRPr>
                  </a:pPr>
                  <a:endParaRPr lang="es-CO"/>
                </a:p>
              </c:txPr>
              <c:showVal val="1"/>
            </c:dLbl>
            <c:dLbl>
              <c:idx val="4"/>
              <c:layout>
                <c:manualLayout>
                  <c:x val="9.6096096096096612E-3"/>
                  <c:y val="-9.2592592592593108E-3"/>
                </c:manualLayout>
              </c:layout>
              <c:spPr/>
              <c:txPr>
                <a:bodyPr/>
                <a:lstStyle/>
                <a:p>
                  <a:pPr>
                    <a:defRPr sz="1600" b="1" cap="none" spc="0">
                      <a:ln w="10541" cmpd="sng">
                        <a:solidFill>
                          <a:schemeClr val="accent5"/>
                        </a:solidFill>
                        <a:prstDash val="solid"/>
                      </a:ln>
                      <a:solidFill>
                        <a:schemeClr val="accent5"/>
                      </a:solidFill>
                      <a:effectLst/>
                    </a:defRPr>
                  </a:pPr>
                  <a:endParaRPr lang="es-CO"/>
                </a:p>
              </c:txPr>
              <c:showVal val="1"/>
            </c:dLbl>
            <c:dLbl>
              <c:idx val="5"/>
              <c:layout>
                <c:manualLayout>
                  <c:x val="1.2012012012012015E-2"/>
                  <c:y val="0"/>
                </c:manualLayout>
              </c:layout>
              <c:showVal val="1"/>
            </c:dLbl>
            <c:txPr>
              <a:bodyPr/>
              <a:lstStyle/>
              <a:p>
                <a:pPr>
                  <a:defRPr sz="1600" b="1" cap="none" spc="0">
                    <a:ln w="10541" cmpd="sng">
                      <a:solidFill>
                        <a:schemeClr val="accent6"/>
                      </a:solidFill>
                      <a:prstDash val="solid"/>
                    </a:ln>
                    <a:solidFill>
                      <a:schemeClr val="accent6"/>
                    </a:solidFill>
                    <a:effectLst/>
                  </a:defRPr>
                </a:pPr>
                <a:endParaRPr lang="es-CO"/>
              </a:p>
            </c:txPr>
            <c:showVal val="1"/>
          </c:dLbls>
          <c:cat>
            <c:strRef>
              <c:f>Hoja1!$C$37:$H$37</c:f>
              <c:strCache>
                <c:ptCount val="6"/>
                <c:pt idx="0">
                  <c:v>A1</c:v>
                </c:pt>
                <c:pt idx="1">
                  <c:v>A</c:v>
                </c:pt>
                <c:pt idx="2">
                  <c:v>B</c:v>
                </c:pt>
                <c:pt idx="3">
                  <c:v>C</c:v>
                </c:pt>
                <c:pt idx="4">
                  <c:v>D</c:v>
                </c:pt>
                <c:pt idx="5">
                  <c:v>Sin Categoría</c:v>
                </c:pt>
              </c:strCache>
            </c:strRef>
          </c:cat>
          <c:val>
            <c:numRef>
              <c:f>Hoja1!$C$38:$H$38</c:f>
              <c:numCache>
                <c:formatCode>General</c:formatCode>
                <c:ptCount val="6"/>
                <c:pt idx="0">
                  <c:v>1</c:v>
                </c:pt>
                <c:pt idx="1">
                  <c:v>11</c:v>
                </c:pt>
                <c:pt idx="2">
                  <c:v>10</c:v>
                </c:pt>
                <c:pt idx="3">
                  <c:v>32</c:v>
                </c:pt>
                <c:pt idx="4">
                  <c:v>23</c:v>
                </c:pt>
                <c:pt idx="5">
                  <c:v>24</c:v>
                </c:pt>
              </c:numCache>
            </c:numRef>
          </c:val>
        </c:ser>
        <c:dLbls/>
        <c:shape val="cylinder"/>
        <c:axId val="69255552"/>
        <c:axId val="69257088"/>
        <c:axId val="0"/>
      </c:bar3DChart>
      <c:catAx>
        <c:axId val="69255552"/>
        <c:scaling>
          <c:orientation val="minMax"/>
        </c:scaling>
        <c:axPos val="b"/>
        <c:tickLblPos val="nextTo"/>
        <c:txPr>
          <a:bodyPr/>
          <a:lstStyle/>
          <a:p>
            <a:pPr>
              <a:defRPr sz="1200" b="1"/>
            </a:pPr>
            <a:endParaRPr lang="es-CO"/>
          </a:p>
        </c:txPr>
        <c:crossAx val="69257088"/>
        <c:crosses val="autoZero"/>
        <c:auto val="1"/>
        <c:lblAlgn val="ctr"/>
        <c:lblOffset val="100"/>
      </c:catAx>
      <c:valAx>
        <c:axId val="69257088"/>
        <c:scaling>
          <c:orientation val="minMax"/>
        </c:scaling>
        <c:delete val="1"/>
        <c:axPos val="l"/>
        <c:numFmt formatCode="General" sourceLinked="1"/>
        <c:tickLblPos val="none"/>
        <c:crossAx val="69255552"/>
        <c:crosses val="autoZero"/>
        <c:crossBetween val="between"/>
      </c:valAx>
    </c:plotArea>
    <c:plotVisOnly val="1"/>
    <c:dispBlanksAs val="gap"/>
  </c:chart>
  <c:spPr>
    <a:ln>
      <a:noFill/>
    </a:ln>
  </c:spPr>
  <c:externalData r:id="rId2"/>
</c:chartSpace>
</file>

<file path=ppt/charts/chart19.xml><?xml version="1.0" encoding="utf-8"?>
<c:chartSpace xmlns:c="http://schemas.openxmlformats.org/drawingml/2006/chart" xmlns:a="http://schemas.openxmlformats.org/drawingml/2006/main" xmlns:r="http://schemas.openxmlformats.org/officeDocument/2006/relationships">
  <c:lang val="es-CO"/>
  <c:style val="35"/>
  <c:chart>
    <c:autoTitleDeleted val="1"/>
    <c:view3D>
      <c:depthPercent val="100"/>
      <c:rAngAx val="1"/>
    </c:view3D>
    <c:sideWall>
      <c:spPr>
        <a:gradFill>
          <a:gsLst>
            <a:gs pos="0">
              <a:srgbClr val="4F81BD">
                <a:tint val="66000"/>
                <a:satMod val="160000"/>
              </a:srgbClr>
            </a:gs>
            <a:gs pos="50000">
              <a:srgbClr val="4F81BD">
                <a:tint val="44500"/>
                <a:satMod val="160000"/>
              </a:srgbClr>
            </a:gs>
            <a:gs pos="100000">
              <a:srgbClr val="4F81BD">
                <a:tint val="23500"/>
                <a:satMod val="160000"/>
              </a:srgbClr>
            </a:gs>
          </a:gsLst>
          <a:lin ang="5400000" scaled="0"/>
        </a:gradFill>
      </c:spPr>
    </c:sideWall>
    <c:backWall>
      <c:spPr>
        <a:gradFill>
          <a:gsLst>
            <a:gs pos="0">
              <a:srgbClr val="4F81BD">
                <a:tint val="66000"/>
                <a:satMod val="160000"/>
              </a:srgbClr>
            </a:gs>
            <a:gs pos="50000">
              <a:srgbClr val="4F81BD">
                <a:tint val="44500"/>
                <a:satMod val="160000"/>
              </a:srgbClr>
            </a:gs>
            <a:gs pos="100000">
              <a:srgbClr val="4F81BD">
                <a:tint val="23500"/>
                <a:satMod val="160000"/>
              </a:srgbClr>
            </a:gs>
          </a:gsLst>
          <a:lin ang="5400000" scaled="0"/>
        </a:gradFill>
      </c:spPr>
    </c:backWall>
    <c:plotArea>
      <c:layout/>
      <c:bar3DChart>
        <c:barDir val="col"/>
        <c:grouping val="clustered"/>
        <c:varyColors val="1"/>
        <c:ser>
          <c:idx val="0"/>
          <c:order val="0"/>
          <c:tx>
            <c:strRef>
              <c:f>Hoja1!$B$1</c:f>
              <c:strCache>
                <c:ptCount val="1"/>
                <c:pt idx="0">
                  <c:v>Columna2</c:v>
                </c:pt>
              </c:strCache>
            </c:strRef>
          </c:tx>
          <c:dLbls>
            <c:dLbl>
              <c:idx val="2"/>
              <c:tx>
                <c:rich>
                  <a:bodyPr/>
                  <a:lstStyle/>
                  <a:p>
                    <a:r>
                      <a:rPr lang="en-US" sz="2000"/>
                      <a:t>100,00%</a:t>
                    </a:r>
                    <a:endParaRPr lang="en-US"/>
                  </a:p>
                </c:rich>
              </c:tx>
              <c:showVal val="1"/>
            </c:dLbl>
            <c:txPr>
              <a:bodyPr/>
              <a:lstStyle/>
              <a:p>
                <a:pPr>
                  <a:defRPr sz="2000" b="1"/>
                </a:pPr>
                <a:endParaRPr lang="es-CO"/>
              </a:p>
            </c:txPr>
            <c:showVal val="1"/>
          </c:dLbls>
          <c:cat>
            <c:strRef>
              <c:f>Hoja1!$A$2:$A$5</c:f>
              <c:strCache>
                <c:ptCount val="4"/>
                <c:pt idx="0">
                  <c:v>Meta
2012</c:v>
                </c:pt>
                <c:pt idx="1">
                  <c:v>Avance
2012</c:v>
                </c:pt>
                <c:pt idx="2">
                  <c:v>% de
Cumplimiento</c:v>
                </c:pt>
                <c:pt idx="3">
                  <c:v>Meta
2013</c:v>
                </c:pt>
              </c:strCache>
            </c:strRef>
          </c:cat>
          <c:val>
            <c:numRef>
              <c:f>Hoja1!$B$2:$B$5</c:f>
              <c:numCache>
                <c:formatCode>0.00%</c:formatCode>
                <c:ptCount val="4"/>
                <c:pt idx="0">
                  <c:v>0.67200000000000049</c:v>
                </c:pt>
                <c:pt idx="1">
                  <c:v>0.95140000000000002</c:v>
                </c:pt>
                <c:pt idx="2">
                  <c:v>1</c:v>
                </c:pt>
                <c:pt idx="3">
                  <c:v>0.67000000000000048</c:v>
                </c:pt>
              </c:numCache>
            </c:numRef>
          </c:val>
        </c:ser>
        <c:dLbls/>
        <c:shape val="cylinder"/>
        <c:axId val="162699136"/>
        <c:axId val="162700672"/>
        <c:axId val="0"/>
      </c:bar3DChart>
      <c:catAx>
        <c:axId val="162699136"/>
        <c:scaling>
          <c:orientation val="minMax"/>
        </c:scaling>
        <c:axPos val="b"/>
        <c:numFmt formatCode="General" sourceLinked="1"/>
        <c:majorTickMark val="none"/>
        <c:tickLblPos val="nextTo"/>
        <c:txPr>
          <a:bodyPr/>
          <a:lstStyle/>
          <a:p>
            <a:pPr>
              <a:defRPr lang="es-ES" sz="1600" b="1"/>
            </a:pPr>
            <a:endParaRPr lang="es-CO"/>
          </a:p>
        </c:txPr>
        <c:crossAx val="162700672"/>
        <c:crosses val="autoZero"/>
        <c:auto val="1"/>
        <c:lblAlgn val="ctr"/>
        <c:lblOffset val="100"/>
      </c:catAx>
      <c:valAx>
        <c:axId val="162700672"/>
        <c:scaling>
          <c:orientation val="minMax"/>
        </c:scaling>
        <c:delete val="1"/>
        <c:axPos val="l"/>
        <c:numFmt formatCode="0%" sourceLinked="0"/>
        <c:majorTickMark val="none"/>
        <c:tickLblPos val="none"/>
        <c:crossAx val="162699136"/>
        <c:crosses val="autoZero"/>
        <c:crossBetween val="between"/>
      </c:valAx>
      <c:spPr>
        <a:noFill/>
        <a:ln w="19031">
          <a:noFill/>
        </a:ln>
      </c:spPr>
    </c:plotArea>
    <c:plotVisOnly val="1"/>
    <c:dispBlanksAs val="gap"/>
  </c:chart>
  <c:spPr>
    <a:noFill/>
    <a:ln>
      <a:noFill/>
    </a:ln>
  </c:spPr>
  <c:txPr>
    <a:bodyPr/>
    <a:lstStyle/>
    <a:p>
      <a:pPr>
        <a:defRPr sz="1352"/>
      </a:pPr>
      <a:endParaRPr lang="es-CO"/>
    </a:p>
  </c:txPr>
  <c:externalData r:id="rId1"/>
</c:chartSpace>
</file>

<file path=ppt/charts/chart2.xml><?xml version="1.0" encoding="utf-8"?>
<c:chartSpace xmlns:c="http://schemas.openxmlformats.org/drawingml/2006/chart" xmlns:a="http://schemas.openxmlformats.org/drawingml/2006/main" xmlns:r="http://schemas.openxmlformats.org/officeDocument/2006/relationships">
  <c:lang val="es-CO"/>
  <c:chart>
    <c:view3D>
      <c:rAngAx val="1"/>
    </c:view3D>
    <c:sideWall>
      <c:spPr>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c:spPr>
    </c:sideWall>
    <c:backWall>
      <c:spPr>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c:spPr>
    </c:backWall>
    <c:plotArea>
      <c:layout>
        <c:manualLayout>
          <c:layoutTarget val="inner"/>
          <c:xMode val="edge"/>
          <c:yMode val="edge"/>
          <c:x val="0.42014282176992052"/>
          <c:y val="3.3295493572921081E-2"/>
          <c:w val="0.44149239835586607"/>
          <c:h val="0.81031912431660191"/>
        </c:manualLayout>
      </c:layout>
      <c:bar3DChart>
        <c:barDir val="bar"/>
        <c:grouping val="clustered"/>
        <c:ser>
          <c:idx val="0"/>
          <c:order val="0"/>
          <c:tx>
            <c:strRef>
              <c:f>Resumen!$D$58</c:f>
              <c:strCache>
                <c:ptCount val="1"/>
                <c:pt idx="0">
                  <c:v>Resultado a Nivel de Propósitos</c:v>
                </c:pt>
              </c:strCache>
            </c:strRef>
          </c:tx>
          <c:spPr>
            <a:gradFill rotWithShape="1">
              <a:gsLst>
                <a:gs pos="0">
                  <a:schemeClr val="accent1">
                    <a:shade val="51000"/>
                    <a:satMod val="130000"/>
                  </a:schemeClr>
                </a:gs>
                <a:gs pos="80000">
                  <a:schemeClr val="accent1">
                    <a:shade val="93000"/>
                    <a:satMod val="130000"/>
                  </a:schemeClr>
                </a:gs>
                <a:gs pos="100000">
                  <a:schemeClr val="accent1">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c:spPr>
          <c:dLbls>
            <c:txPr>
              <a:bodyPr/>
              <a:lstStyle/>
              <a:p>
                <a:pPr>
                  <a:defRPr b="1">
                    <a:solidFill>
                      <a:schemeClr val="accent1">
                        <a:lumMod val="50000"/>
                      </a:schemeClr>
                    </a:solidFill>
                  </a:defRPr>
                </a:pPr>
                <a:endParaRPr lang="es-CO"/>
              </a:p>
            </c:txPr>
            <c:showVal val="1"/>
          </c:dLbls>
          <c:cat>
            <c:strRef>
              <c:f>Resumen!$B$59:$B$66</c:f>
              <c:strCache>
                <c:ptCount val="8"/>
                <c:pt idx="0">
                  <c:v>Desarrollo institucional</c:v>
                </c:pt>
                <c:pt idx="1">
                  <c:v>Cobertura con calidad</c:v>
                </c:pt>
                <c:pt idx="2">
                  <c:v>Bienestar institucional</c:v>
                </c:pt>
                <c:pt idx="3">
                  <c:v>Investigación, innovación y extensión</c:v>
                </c:pt>
                <c:pt idx="4">
                  <c:v>Internacionalización</c:v>
                </c:pt>
                <c:pt idx="5">
                  <c:v>Impacto regional</c:v>
                </c:pt>
                <c:pt idx="6">
                  <c:v>Alianzas estratégicas</c:v>
                </c:pt>
                <c:pt idx="7">
                  <c:v>Resultado 2012</c:v>
                </c:pt>
              </c:strCache>
            </c:strRef>
          </c:cat>
          <c:val>
            <c:numRef>
              <c:f>Resumen!$D$59:$D$66</c:f>
              <c:numCache>
                <c:formatCode>0.00%</c:formatCode>
                <c:ptCount val="8"/>
                <c:pt idx="0">
                  <c:v>0.98230994152046758</c:v>
                </c:pt>
                <c:pt idx="1">
                  <c:v>0.95927504317789325</c:v>
                </c:pt>
                <c:pt idx="2">
                  <c:v>1</c:v>
                </c:pt>
                <c:pt idx="3">
                  <c:v>0.86573051948051982</c:v>
                </c:pt>
                <c:pt idx="4">
                  <c:v>1</c:v>
                </c:pt>
                <c:pt idx="5">
                  <c:v>0.95000000000000029</c:v>
                </c:pt>
                <c:pt idx="6">
                  <c:v>0.88063492063492066</c:v>
                </c:pt>
                <c:pt idx="7">
                  <c:v>0.94028149463980282</c:v>
                </c:pt>
              </c:numCache>
            </c:numRef>
          </c:val>
        </c:ser>
        <c:ser>
          <c:idx val="1"/>
          <c:order val="1"/>
          <c:tx>
            <c:strRef>
              <c:f>Resumen!$E$58</c:f>
              <c:strCache>
                <c:ptCount val="1"/>
                <c:pt idx="0">
                  <c:v>Resultado a Nivel de Componentes</c:v>
                </c:pt>
              </c:strCache>
            </c:strRef>
          </c:tx>
          <c:spPr>
            <a:gradFill rotWithShape="1">
              <a:gsLst>
                <a:gs pos="0">
                  <a:schemeClr val="accent1">
                    <a:tint val="50000"/>
                    <a:satMod val="300000"/>
                  </a:schemeClr>
                </a:gs>
                <a:gs pos="35000">
                  <a:schemeClr val="accent1">
                    <a:tint val="37000"/>
                    <a:satMod val="300000"/>
                  </a:schemeClr>
                </a:gs>
                <a:gs pos="100000">
                  <a:schemeClr val="accent1">
                    <a:tint val="15000"/>
                    <a:satMod val="350000"/>
                  </a:schemeClr>
                </a:gs>
              </a:gsLst>
              <a:lin ang="16200000" scaled="1"/>
            </a:gradFill>
            <a:ln w="9525" cap="flat" cmpd="sng" algn="ctr">
              <a:solidFill>
                <a:schemeClr val="accent1">
                  <a:shade val="95000"/>
                  <a:satMod val="105000"/>
                </a:schemeClr>
              </a:solidFill>
              <a:prstDash val="solid"/>
            </a:ln>
            <a:effectLst>
              <a:outerShdw blurRad="40000" dist="20000" dir="5400000" rotWithShape="0">
                <a:srgbClr val="000000">
                  <a:alpha val="38000"/>
                </a:srgbClr>
              </a:outerShdw>
            </a:effectLst>
          </c:spPr>
          <c:dLbls>
            <c:txPr>
              <a:bodyPr/>
              <a:lstStyle/>
              <a:p>
                <a:pPr>
                  <a:defRPr b="1">
                    <a:solidFill>
                      <a:srgbClr val="C00000"/>
                    </a:solidFill>
                  </a:defRPr>
                </a:pPr>
                <a:endParaRPr lang="es-CO"/>
              </a:p>
            </c:txPr>
            <c:showVal val="1"/>
          </c:dLbls>
          <c:cat>
            <c:strRef>
              <c:f>Resumen!$B$59:$B$66</c:f>
              <c:strCache>
                <c:ptCount val="8"/>
                <c:pt idx="0">
                  <c:v>Desarrollo institucional</c:v>
                </c:pt>
                <c:pt idx="1">
                  <c:v>Cobertura con calidad</c:v>
                </c:pt>
                <c:pt idx="2">
                  <c:v>Bienestar institucional</c:v>
                </c:pt>
                <c:pt idx="3">
                  <c:v>Investigación, innovación y extensión</c:v>
                </c:pt>
                <c:pt idx="4">
                  <c:v>Internacionalización</c:v>
                </c:pt>
                <c:pt idx="5">
                  <c:v>Impacto regional</c:v>
                </c:pt>
                <c:pt idx="6">
                  <c:v>Alianzas estratégicas</c:v>
                </c:pt>
                <c:pt idx="7">
                  <c:v>Resultado 2012</c:v>
                </c:pt>
              </c:strCache>
            </c:strRef>
          </c:cat>
          <c:val>
            <c:numRef>
              <c:f>Resumen!$E$59:$E$66</c:f>
              <c:numCache>
                <c:formatCode>0.00%</c:formatCode>
                <c:ptCount val="8"/>
                <c:pt idx="0">
                  <c:v>0.94804374948547465</c:v>
                </c:pt>
                <c:pt idx="1">
                  <c:v>0.95930280741897422</c:v>
                </c:pt>
                <c:pt idx="2">
                  <c:v>0.96837681159420319</c:v>
                </c:pt>
                <c:pt idx="3">
                  <c:v>0.87655892771680954</c:v>
                </c:pt>
                <c:pt idx="4">
                  <c:v>0.75944230769230769</c:v>
                </c:pt>
                <c:pt idx="5">
                  <c:v>0.94587500000000035</c:v>
                </c:pt>
                <c:pt idx="6">
                  <c:v>0.85060483870967785</c:v>
                </c:pt>
                <c:pt idx="7">
                  <c:v>0.90584249794884042</c:v>
                </c:pt>
              </c:numCache>
            </c:numRef>
          </c:val>
        </c:ser>
        <c:ser>
          <c:idx val="2"/>
          <c:order val="2"/>
          <c:tx>
            <c:strRef>
              <c:f>Resumen!$F$58</c:f>
              <c:strCache>
                <c:ptCount val="1"/>
                <c:pt idx="0">
                  <c:v>Resultado Ponderado</c:v>
                </c:pt>
              </c:strCache>
            </c:strRef>
          </c:tx>
          <c:cat>
            <c:strRef>
              <c:f>Resumen!$B$59:$B$66</c:f>
              <c:strCache>
                <c:ptCount val="8"/>
                <c:pt idx="0">
                  <c:v>Desarrollo institucional</c:v>
                </c:pt>
                <c:pt idx="1">
                  <c:v>Cobertura con calidad</c:v>
                </c:pt>
                <c:pt idx="2">
                  <c:v>Bienestar institucional</c:v>
                </c:pt>
                <c:pt idx="3">
                  <c:v>Investigación, innovación y extensión</c:v>
                </c:pt>
                <c:pt idx="4">
                  <c:v>Internacionalización</c:v>
                </c:pt>
                <c:pt idx="5">
                  <c:v>Impacto regional</c:v>
                </c:pt>
                <c:pt idx="6">
                  <c:v>Alianzas estratégicas</c:v>
                </c:pt>
                <c:pt idx="7">
                  <c:v>Resultado 2012</c:v>
                </c:pt>
              </c:strCache>
            </c:strRef>
          </c:cat>
          <c:val>
            <c:numRef>
              <c:f>Resumen!$F$59:$F$66</c:f>
            </c:numRef>
          </c:val>
          <c:shape val="box"/>
        </c:ser>
        <c:ser>
          <c:idx val="3"/>
          <c:order val="3"/>
          <c:tx>
            <c:strRef>
              <c:f>Resumen!$G$58</c:f>
              <c:strCache>
                <c:ptCount val="1"/>
                <c:pt idx="0">
                  <c:v>Resultado a Nivel de Proyectos</c:v>
                </c:pt>
              </c:strCache>
            </c:strRef>
          </c:tx>
          <c:spPr>
            <a:solidFill>
              <a:schemeClr val="lt1"/>
            </a:solidFill>
            <a:ln w="25400" cap="flat" cmpd="sng" algn="ctr">
              <a:solidFill>
                <a:schemeClr val="accent1"/>
              </a:solidFill>
              <a:prstDash val="solid"/>
            </a:ln>
            <a:effectLst/>
          </c:spPr>
          <c:dLbls>
            <c:txPr>
              <a:bodyPr/>
              <a:lstStyle/>
              <a:p>
                <a:pPr>
                  <a:defRPr b="1">
                    <a:solidFill>
                      <a:srgbClr val="7030A0"/>
                    </a:solidFill>
                  </a:defRPr>
                </a:pPr>
                <a:endParaRPr lang="es-CO"/>
              </a:p>
            </c:txPr>
            <c:showVal val="1"/>
          </c:dLbls>
          <c:cat>
            <c:strRef>
              <c:f>Resumen!$B$59:$B$66</c:f>
              <c:strCache>
                <c:ptCount val="8"/>
                <c:pt idx="0">
                  <c:v>Desarrollo institucional</c:v>
                </c:pt>
                <c:pt idx="1">
                  <c:v>Cobertura con calidad</c:v>
                </c:pt>
                <c:pt idx="2">
                  <c:v>Bienestar institucional</c:v>
                </c:pt>
                <c:pt idx="3">
                  <c:v>Investigación, innovación y extensión</c:v>
                </c:pt>
                <c:pt idx="4">
                  <c:v>Internacionalización</c:v>
                </c:pt>
                <c:pt idx="5">
                  <c:v>Impacto regional</c:v>
                </c:pt>
                <c:pt idx="6">
                  <c:v>Alianzas estratégicas</c:v>
                </c:pt>
                <c:pt idx="7">
                  <c:v>Resultado 2012</c:v>
                </c:pt>
              </c:strCache>
            </c:strRef>
          </c:cat>
          <c:val>
            <c:numRef>
              <c:f>Resumen!$G$59:$G$66</c:f>
              <c:numCache>
                <c:formatCode>0.00%</c:formatCode>
                <c:ptCount val="8"/>
                <c:pt idx="0">
                  <c:v>0.92195624999999959</c:v>
                </c:pt>
                <c:pt idx="1">
                  <c:v>0.9684316666666668</c:v>
                </c:pt>
                <c:pt idx="2">
                  <c:v>0.9345500000000001</c:v>
                </c:pt>
                <c:pt idx="3">
                  <c:v>0.88829655224662951</c:v>
                </c:pt>
                <c:pt idx="4">
                  <c:v>0.99940476190476146</c:v>
                </c:pt>
                <c:pt idx="5">
                  <c:v>0.9848484848484852</c:v>
                </c:pt>
                <c:pt idx="6">
                  <c:v>0.98984571428571466</c:v>
                </c:pt>
                <c:pt idx="7">
                  <c:v>0.94744863671134361</c:v>
                </c:pt>
              </c:numCache>
            </c:numRef>
          </c:val>
        </c:ser>
        <c:dLbls/>
        <c:shape val="cylinder"/>
        <c:axId val="65271680"/>
        <c:axId val="65273216"/>
        <c:axId val="0"/>
      </c:bar3DChart>
      <c:catAx>
        <c:axId val="65271680"/>
        <c:scaling>
          <c:orientation val="maxMin"/>
        </c:scaling>
        <c:axPos val="l"/>
        <c:tickLblPos val="nextTo"/>
        <c:txPr>
          <a:bodyPr/>
          <a:lstStyle/>
          <a:p>
            <a:pPr>
              <a:defRPr sz="1000" b="1"/>
            </a:pPr>
            <a:endParaRPr lang="es-CO"/>
          </a:p>
        </c:txPr>
        <c:crossAx val="65273216"/>
        <c:crosses val="autoZero"/>
        <c:auto val="1"/>
        <c:lblAlgn val="ctr"/>
        <c:lblOffset val="100"/>
      </c:catAx>
      <c:valAx>
        <c:axId val="65273216"/>
        <c:scaling>
          <c:orientation val="minMax"/>
        </c:scaling>
        <c:delete val="1"/>
        <c:axPos val="t"/>
        <c:numFmt formatCode="0.00%" sourceLinked="1"/>
        <c:tickLblPos val="none"/>
        <c:crossAx val="65271680"/>
        <c:crosses val="autoZero"/>
        <c:crossBetween val="between"/>
      </c:valAx>
    </c:plotArea>
    <c:legend>
      <c:legendPos val="b"/>
      <c:layout/>
    </c:legend>
    <c:plotVisOnly val="1"/>
    <c:dispBlanksAs val="gap"/>
  </c:chart>
  <c:spPr>
    <a:ln>
      <a:noFill/>
    </a:ln>
  </c:spPr>
  <c:externalData r:id="rId1"/>
</c:chartSpace>
</file>

<file path=ppt/charts/chart20.xml><?xml version="1.0" encoding="utf-8"?>
<c:chartSpace xmlns:c="http://schemas.openxmlformats.org/drawingml/2006/chart" xmlns:a="http://schemas.openxmlformats.org/drawingml/2006/main" xmlns:r="http://schemas.openxmlformats.org/officeDocument/2006/relationships">
  <c:lang val="es-CO"/>
  <c:chart>
    <c:autoTitleDeleted val="1"/>
    <c:view3D>
      <c:rAngAx val="1"/>
    </c:view3D>
    <c:sideWall>
      <c:spPr>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c:spPr>
    </c:sideWall>
    <c:backWall>
      <c:spPr>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c:spPr>
    </c:backWall>
    <c:plotArea>
      <c:layout/>
      <c:bar3DChart>
        <c:barDir val="col"/>
        <c:grouping val="clustered"/>
        <c:ser>
          <c:idx val="0"/>
          <c:order val="0"/>
          <c:tx>
            <c:strRef>
              <c:f>Hoja1!$B$1</c:f>
              <c:strCache>
                <c:ptCount val="1"/>
                <c:pt idx="0">
                  <c:v>Serie 1</c:v>
                </c:pt>
              </c:strCache>
            </c:strRef>
          </c:tx>
          <c:dLbls>
            <c:dLbl>
              <c:idx val="0"/>
              <c:layout>
                <c:manualLayout>
                  <c:x val="2.3148148148148147E-2"/>
                  <c:y val="-7.3155242240336121E-2"/>
                </c:manualLayout>
              </c:layout>
              <c:showVal val="1"/>
            </c:dLbl>
            <c:dLbl>
              <c:idx val="1"/>
              <c:layout>
                <c:manualLayout>
                  <c:x val="3.0092592592592591E-2"/>
                  <c:y val="-5.4866431680252133E-2"/>
                </c:manualLayout>
              </c:layout>
              <c:showVal val="1"/>
            </c:dLbl>
            <c:numFmt formatCode="#,##0" sourceLinked="0"/>
            <c:txPr>
              <a:bodyPr/>
              <a:lstStyle/>
              <a:p>
                <a:pPr>
                  <a:defRPr sz="1400" b="1"/>
                </a:pPr>
                <a:endParaRPr lang="es-CO"/>
              </a:p>
            </c:txPr>
            <c:showVal val="1"/>
          </c:dLbls>
          <c:cat>
            <c:numRef>
              <c:f>Hoja1!$A$2:$A$3</c:f>
              <c:numCache>
                <c:formatCode>General</c:formatCode>
                <c:ptCount val="2"/>
                <c:pt idx="0">
                  <c:v>2011</c:v>
                </c:pt>
                <c:pt idx="1">
                  <c:v>2012</c:v>
                </c:pt>
              </c:numCache>
            </c:numRef>
          </c:cat>
          <c:val>
            <c:numRef>
              <c:f>Hoja1!$B$2:$B$3</c:f>
              <c:numCache>
                <c:formatCode>"$"\ #,##0</c:formatCode>
                <c:ptCount val="2"/>
                <c:pt idx="0">
                  <c:v>1046813520</c:v>
                </c:pt>
                <c:pt idx="1">
                  <c:v>1265869000</c:v>
                </c:pt>
              </c:numCache>
            </c:numRef>
          </c:val>
        </c:ser>
        <c:dLbls/>
        <c:gapWidth val="465"/>
        <c:gapDepth val="189"/>
        <c:shape val="cylinder"/>
        <c:axId val="163838208"/>
        <c:axId val="163844096"/>
        <c:axId val="0"/>
      </c:bar3DChart>
      <c:catAx>
        <c:axId val="163838208"/>
        <c:scaling>
          <c:orientation val="minMax"/>
        </c:scaling>
        <c:axPos val="b"/>
        <c:numFmt formatCode="General" sourceLinked="1"/>
        <c:tickLblPos val="nextTo"/>
        <c:txPr>
          <a:bodyPr/>
          <a:lstStyle/>
          <a:p>
            <a:pPr>
              <a:defRPr sz="2000" b="1"/>
            </a:pPr>
            <a:endParaRPr lang="es-CO"/>
          </a:p>
        </c:txPr>
        <c:crossAx val="163844096"/>
        <c:crosses val="autoZero"/>
        <c:auto val="1"/>
        <c:lblAlgn val="ctr"/>
        <c:lblOffset val="100"/>
      </c:catAx>
      <c:valAx>
        <c:axId val="163844096"/>
        <c:scaling>
          <c:orientation val="minMax"/>
        </c:scaling>
        <c:delete val="1"/>
        <c:axPos val="l"/>
        <c:numFmt formatCode="&quot;$&quot;\ #,##0" sourceLinked="1"/>
        <c:tickLblPos val="none"/>
        <c:crossAx val="163838208"/>
        <c:crosses val="autoZero"/>
        <c:crossBetween val="between"/>
      </c:valAx>
    </c:plotArea>
    <c:plotVisOnly val="1"/>
    <c:dispBlanksAs val="gap"/>
  </c:chart>
  <c:spPr>
    <a:ln>
      <a:noFill/>
    </a:ln>
  </c:spPr>
  <c:externalData r:id="rId1"/>
</c:chartSpace>
</file>

<file path=ppt/charts/chart21.xml><?xml version="1.0" encoding="utf-8"?>
<c:chartSpace xmlns:c="http://schemas.openxmlformats.org/drawingml/2006/chart" xmlns:a="http://schemas.openxmlformats.org/drawingml/2006/main" xmlns:r="http://schemas.openxmlformats.org/officeDocument/2006/relationships">
  <c:lang val="es-CO"/>
  <c:style val="35"/>
  <c:chart>
    <c:autoTitleDeleted val="1"/>
    <c:view3D>
      <c:depthPercent val="100"/>
      <c:rAngAx val="1"/>
    </c:view3D>
    <c:sideWall>
      <c:spPr>
        <a:gradFill>
          <a:gsLst>
            <a:gs pos="0">
              <a:srgbClr val="4F81BD">
                <a:tint val="66000"/>
                <a:satMod val="160000"/>
              </a:srgbClr>
            </a:gs>
            <a:gs pos="50000">
              <a:srgbClr val="4F81BD">
                <a:tint val="44500"/>
                <a:satMod val="160000"/>
              </a:srgbClr>
            </a:gs>
            <a:gs pos="100000">
              <a:srgbClr val="4F81BD">
                <a:tint val="23500"/>
                <a:satMod val="160000"/>
              </a:srgbClr>
            </a:gs>
          </a:gsLst>
          <a:lin ang="5400000" scaled="0"/>
        </a:gradFill>
      </c:spPr>
    </c:sideWall>
    <c:backWall>
      <c:spPr>
        <a:gradFill>
          <a:gsLst>
            <a:gs pos="0">
              <a:srgbClr val="4F81BD">
                <a:tint val="66000"/>
                <a:satMod val="160000"/>
              </a:srgbClr>
            </a:gs>
            <a:gs pos="50000">
              <a:srgbClr val="4F81BD">
                <a:tint val="44500"/>
                <a:satMod val="160000"/>
              </a:srgbClr>
            </a:gs>
            <a:gs pos="100000">
              <a:srgbClr val="4F81BD">
                <a:tint val="23500"/>
                <a:satMod val="160000"/>
              </a:srgbClr>
            </a:gs>
          </a:gsLst>
          <a:lin ang="5400000" scaled="0"/>
        </a:gradFill>
      </c:spPr>
    </c:backWall>
    <c:plotArea>
      <c:layout/>
      <c:bar3DChart>
        <c:barDir val="col"/>
        <c:grouping val="clustered"/>
        <c:varyColors val="1"/>
        <c:ser>
          <c:idx val="0"/>
          <c:order val="0"/>
          <c:tx>
            <c:strRef>
              <c:f>Hoja1!$B$1</c:f>
              <c:strCache>
                <c:ptCount val="1"/>
                <c:pt idx="0">
                  <c:v>Columna2</c:v>
                </c:pt>
              </c:strCache>
            </c:strRef>
          </c:tx>
          <c:dLbls>
            <c:txPr>
              <a:bodyPr/>
              <a:lstStyle/>
              <a:p>
                <a:pPr>
                  <a:defRPr sz="2000" b="1"/>
                </a:pPr>
                <a:endParaRPr lang="es-CO"/>
              </a:p>
            </c:txPr>
            <c:showVal val="1"/>
          </c:dLbls>
          <c:cat>
            <c:strRef>
              <c:f>Hoja1!$A$2:$A$5</c:f>
              <c:strCache>
                <c:ptCount val="4"/>
                <c:pt idx="0">
                  <c:v>Meta
2012</c:v>
                </c:pt>
                <c:pt idx="1">
                  <c:v>Avance
2012</c:v>
                </c:pt>
                <c:pt idx="2">
                  <c:v>% de
Cumplimiento</c:v>
                </c:pt>
                <c:pt idx="3">
                  <c:v>Meta
2013</c:v>
                </c:pt>
              </c:strCache>
            </c:strRef>
          </c:cat>
          <c:val>
            <c:numRef>
              <c:f>Hoja1!$B$2:$B$5</c:f>
              <c:numCache>
                <c:formatCode>0.00%</c:formatCode>
                <c:ptCount val="4"/>
                <c:pt idx="0">
                  <c:v>0.85000000000000064</c:v>
                </c:pt>
                <c:pt idx="1">
                  <c:v>0.96330000000000005</c:v>
                </c:pt>
                <c:pt idx="2">
                  <c:v>1.1332941176470552</c:v>
                </c:pt>
                <c:pt idx="3">
                  <c:v>0.75000000000000178</c:v>
                </c:pt>
              </c:numCache>
            </c:numRef>
          </c:val>
        </c:ser>
        <c:dLbls/>
        <c:shape val="cylinder"/>
        <c:axId val="163849728"/>
        <c:axId val="163851264"/>
        <c:axId val="0"/>
      </c:bar3DChart>
      <c:catAx>
        <c:axId val="163849728"/>
        <c:scaling>
          <c:orientation val="minMax"/>
        </c:scaling>
        <c:axPos val="b"/>
        <c:numFmt formatCode="General" sourceLinked="1"/>
        <c:majorTickMark val="none"/>
        <c:tickLblPos val="nextTo"/>
        <c:txPr>
          <a:bodyPr/>
          <a:lstStyle/>
          <a:p>
            <a:pPr>
              <a:defRPr lang="es-ES" sz="1400" b="1"/>
            </a:pPr>
            <a:endParaRPr lang="es-CO"/>
          </a:p>
        </c:txPr>
        <c:crossAx val="163851264"/>
        <c:crosses val="autoZero"/>
        <c:auto val="1"/>
        <c:lblAlgn val="ctr"/>
        <c:lblOffset val="100"/>
      </c:catAx>
      <c:valAx>
        <c:axId val="163851264"/>
        <c:scaling>
          <c:orientation val="minMax"/>
        </c:scaling>
        <c:delete val="1"/>
        <c:axPos val="l"/>
        <c:numFmt formatCode="0%" sourceLinked="0"/>
        <c:majorTickMark val="none"/>
        <c:tickLblPos val="none"/>
        <c:crossAx val="163849728"/>
        <c:crosses val="autoZero"/>
        <c:crossBetween val="between"/>
      </c:valAx>
      <c:spPr>
        <a:noFill/>
        <a:ln w="19031">
          <a:noFill/>
        </a:ln>
      </c:spPr>
    </c:plotArea>
    <c:plotVisOnly val="1"/>
    <c:dispBlanksAs val="gap"/>
  </c:chart>
  <c:spPr>
    <a:ln>
      <a:noFill/>
    </a:ln>
  </c:spPr>
  <c:txPr>
    <a:bodyPr/>
    <a:lstStyle/>
    <a:p>
      <a:pPr>
        <a:defRPr sz="1352"/>
      </a:pPr>
      <a:endParaRPr lang="es-CO"/>
    </a:p>
  </c:txPr>
  <c:externalData r:id="rId1"/>
</c:chartSpace>
</file>

<file path=ppt/charts/chart22.xml><?xml version="1.0" encoding="utf-8"?>
<c:chartSpace xmlns:c="http://schemas.openxmlformats.org/drawingml/2006/chart" xmlns:a="http://schemas.openxmlformats.org/drawingml/2006/main" xmlns:r="http://schemas.openxmlformats.org/officeDocument/2006/relationships">
  <c:lang val="es-CO"/>
  <c:style val="35"/>
  <c:chart>
    <c:autoTitleDeleted val="1"/>
    <c:view3D>
      <c:depthPercent val="100"/>
      <c:rAngAx val="1"/>
    </c:view3D>
    <c:sideWall>
      <c:spPr>
        <a:gradFill>
          <a:gsLst>
            <a:gs pos="0">
              <a:srgbClr val="4F81BD">
                <a:tint val="66000"/>
                <a:satMod val="160000"/>
              </a:srgbClr>
            </a:gs>
            <a:gs pos="50000">
              <a:srgbClr val="4F81BD">
                <a:tint val="44500"/>
                <a:satMod val="160000"/>
              </a:srgbClr>
            </a:gs>
            <a:gs pos="100000">
              <a:srgbClr val="4F81BD">
                <a:tint val="23500"/>
                <a:satMod val="160000"/>
              </a:srgbClr>
            </a:gs>
          </a:gsLst>
          <a:lin ang="5400000" scaled="0"/>
        </a:gradFill>
      </c:spPr>
    </c:sideWall>
    <c:backWall>
      <c:spPr>
        <a:gradFill>
          <a:gsLst>
            <a:gs pos="0">
              <a:srgbClr val="4F81BD">
                <a:tint val="66000"/>
                <a:satMod val="160000"/>
              </a:srgbClr>
            </a:gs>
            <a:gs pos="50000">
              <a:srgbClr val="4F81BD">
                <a:tint val="44500"/>
                <a:satMod val="160000"/>
              </a:srgbClr>
            </a:gs>
            <a:gs pos="100000">
              <a:srgbClr val="4F81BD">
                <a:tint val="23500"/>
                <a:satMod val="160000"/>
              </a:srgbClr>
            </a:gs>
          </a:gsLst>
          <a:lin ang="5400000" scaled="0"/>
        </a:gradFill>
      </c:spPr>
    </c:backWall>
    <c:plotArea>
      <c:layout/>
      <c:bar3DChart>
        <c:barDir val="col"/>
        <c:grouping val="clustered"/>
        <c:varyColors val="1"/>
        <c:ser>
          <c:idx val="0"/>
          <c:order val="0"/>
          <c:tx>
            <c:strRef>
              <c:f>Hoja1!$B$1</c:f>
              <c:strCache>
                <c:ptCount val="1"/>
                <c:pt idx="0">
                  <c:v>Columna2</c:v>
                </c:pt>
              </c:strCache>
            </c:strRef>
          </c:tx>
          <c:dLbls>
            <c:dLbl>
              <c:idx val="2"/>
              <c:layout>
                <c:manualLayout>
                  <c:x val="2.1290751829674E-2"/>
                  <c:y val="-4.3715846994535519E-2"/>
                </c:manualLayout>
              </c:layout>
              <c:tx>
                <c:rich>
                  <a:bodyPr/>
                  <a:lstStyle/>
                  <a:p>
                    <a:r>
                      <a:rPr lang="en-US" sz="1800"/>
                      <a:t>95,00%</a:t>
                    </a:r>
                    <a:endParaRPr lang="en-US"/>
                  </a:p>
                </c:rich>
              </c:tx>
              <c:showVal val="1"/>
            </c:dLbl>
            <c:txPr>
              <a:bodyPr/>
              <a:lstStyle/>
              <a:p>
                <a:pPr>
                  <a:defRPr sz="1800" b="1"/>
                </a:pPr>
                <a:endParaRPr lang="es-CO"/>
              </a:p>
            </c:txPr>
            <c:showVal val="1"/>
          </c:dLbls>
          <c:cat>
            <c:strRef>
              <c:f>Hoja1!$A$2:$A$5</c:f>
              <c:strCache>
                <c:ptCount val="4"/>
                <c:pt idx="0">
                  <c:v>Meta
2012</c:v>
                </c:pt>
                <c:pt idx="1">
                  <c:v>Avance
2012</c:v>
                </c:pt>
                <c:pt idx="2">
                  <c:v>% de
Cumplimiento</c:v>
                </c:pt>
                <c:pt idx="3">
                  <c:v>Meta
2013</c:v>
                </c:pt>
              </c:strCache>
            </c:strRef>
          </c:cat>
          <c:val>
            <c:numRef>
              <c:f>Hoja1!$B$2:$B$5</c:f>
              <c:numCache>
                <c:formatCode>0.00%</c:formatCode>
                <c:ptCount val="4"/>
                <c:pt idx="0">
                  <c:v>1</c:v>
                </c:pt>
                <c:pt idx="1">
                  <c:v>0.95000000000000029</c:v>
                </c:pt>
                <c:pt idx="2">
                  <c:v>0.95000000000000029</c:v>
                </c:pt>
                <c:pt idx="3">
                  <c:v>1</c:v>
                </c:pt>
              </c:numCache>
            </c:numRef>
          </c:val>
        </c:ser>
        <c:dLbls/>
        <c:shape val="cylinder"/>
        <c:axId val="166208256"/>
        <c:axId val="166209792"/>
        <c:axId val="0"/>
      </c:bar3DChart>
      <c:catAx>
        <c:axId val="166208256"/>
        <c:scaling>
          <c:orientation val="minMax"/>
        </c:scaling>
        <c:axPos val="b"/>
        <c:numFmt formatCode="General" sourceLinked="1"/>
        <c:majorTickMark val="none"/>
        <c:tickLblPos val="nextTo"/>
        <c:txPr>
          <a:bodyPr/>
          <a:lstStyle/>
          <a:p>
            <a:pPr>
              <a:defRPr lang="es-ES" sz="1400" b="1"/>
            </a:pPr>
            <a:endParaRPr lang="es-CO"/>
          </a:p>
        </c:txPr>
        <c:crossAx val="166209792"/>
        <c:crosses val="autoZero"/>
        <c:auto val="1"/>
        <c:lblAlgn val="ctr"/>
        <c:lblOffset val="100"/>
      </c:catAx>
      <c:valAx>
        <c:axId val="166209792"/>
        <c:scaling>
          <c:orientation val="minMax"/>
        </c:scaling>
        <c:delete val="1"/>
        <c:axPos val="l"/>
        <c:numFmt formatCode="0%" sourceLinked="0"/>
        <c:majorTickMark val="none"/>
        <c:tickLblPos val="none"/>
        <c:crossAx val="166208256"/>
        <c:crosses val="autoZero"/>
        <c:crossBetween val="between"/>
      </c:valAx>
      <c:spPr>
        <a:noFill/>
        <a:ln w="19031">
          <a:noFill/>
        </a:ln>
      </c:spPr>
    </c:plotArea>
    <c:plotVisOnly val="1"/>
    <c:dispBlanksAs val="gap"/>
  </c:chart>
  <c:spPr>
    <a:ln>
      <a:noFill/>
    </a:ln>
  </c:spPr>
  <c:txPr>
    <a:bodyPr/>
    <a:lstStyle/>
    <a:p>
      <a:pPr>
        <a:defRPr sz="1352"/>
      </a:pPr>
      <a:endParaRPr lang="es-CO"/>
    </a:p>
  </c:txPr>
  <c:externalData r:id="rId1"/>
</c:chartSpace>
</file>

<file path=ppt/charts/chart23.xml><?xml version="1.0" encoding="utf-8"?>
<c:chartSpace xmlns:c="http://schemas.openxmlformats.org/drawingml/2006/chart" xmlns:a="http://schemas.openxmlformats.org/drawingml/2006/main" xmlns:r="http://schemas.openxmlformats.org/officeDocument/2006/relationships">
  <c:lang val="es-CO"/>
  <c:style val="35"/>
  <c:chart>
    <c:autoTitleDeleted val="1"/>
    <c:view3D>
      <c:depthPercent val="100"/>
      <c:rAngAx val="1"/>
    </c:view3D>
    <c:sideWall>
      <c:spPr>
        <a:gradFill>
          <a:gsLst>
            <a:gs pos="0">
              <a:srgbClr val="4F81BD">
                <a:tint val="66000"/>
                <a:satMod val="160000"/>
              </a:srgbClr>
            </a:gs>
            <a:gs pos="50000">
              <a:srgbClr val="4F81BD">
                <a:tint val="44500"/>
                <a:satMod val="160000"/>
              </a:srgbClr>
            </a:gs>
            <a:gs pos="100000">
              <a:srgbClr val="4F81BD">
                <a:tint val="23500"/>
                <a:satMod val="160000"/>
              </a:srgbClr>
            </a:gs>
          </a:gsLst>
          <a:lin ang="5400000" scaled="0"/>
        </a:gradFill>
      </c:spPr>
    </c:sideWall>
    <c:backWall>
      <c:spPr>
        <a:gradFill>
          <a:gsLst>
            <a:gs pos="0">
              <a:srgbClr val="4F81BD">
                <a:tint val="66000"/>
                <a:satMod val="160000"/>
              </a:srgbClr>
            </a:gs>
            <a:gs pos="50000">
              <a:srgbClr val="4F81BD">
                <a:tint val="44500"/>
                <a:satMod val="160000"/>
              </a:srgbClr>
            </a:gs>
            <a:gs pos="100000">
              <a:srgbClr val="4F81BD">
                <a:tint val="23500"/>
                <a:satMod val="160000"/>
              </a:srgbClr>
            </a:gs>
          </a:gsLst>
          <a:lin ang="5400000" scaled="0"/>
        </a:gradFill>
      </c:spPr>
    </c:backWall>
    <c:plotArea>
      <c:layout/>
      <c:bar3DChart>
        <c:barDir val="col"/>
        <c:grouping val="clustered"/>
        <c:varyColors val="1"/>
        <c:ser>
          <c:idx val="0"/>
          <c:order val="0"/>
          <c:tx>
            <c:strRef>
              <c:f>Hoja1!$B$1</c:f>
              <c:strCache>
                <c:ptCount val="1"/>
                <c:pt idx="0">
                  <c:v>Columna2</c:v>
                </c:pt>
              </c:strCache>
            </c:strRef>
          </c:tx>
          <c:dLbls>
            <c:dLbl>
              <c:idx val="0"/>
              <c:layout>
                <c:manualLayout>
                  <c:x val="1.0645375914837002E-2"/>
                  <c:y val="-2.1857923497267708E-2"/>
                </c:manualLayout>
              </c:layout>
              <c:tx>
                <c:rich>
                  <a:bodyPr/>
                  <a:lstStyle/>
                  <a:p>
                    <a:r>
                      <a:rPr lang="en-US" sz="1800"/>
                      <a:t>8</a:t>
                    </a:r>
                    <a:r>
                      <a:rPr lang="en-US" sz="1800" baseline="0"/>
                      <a:t> aliados</a:t>
                    </a:r>
                    <a:endParaRPr lang="en-US"/>
                  </a:p>
                </c:rich>
              </c:tx>
              <c:showVal val="1"/>
            </c:dLbl>
            <c:dLbl>
              <c:idx val="1"/>
              <c:layout>
                <c:manualLayout>
                  <c:x val="1.3306510338902263E-2"/>
                  <c:y val="-3.642987249544629E-2"/>
                </c:manualLayout>
              </c:layout>
              <c:tx>
                <c:rich>
                  <a:bodyPr/>
                  <a:lstStyle/>
                  <a:p>
                    <a:r>
                      <a:rPr lang="en-US" sz="1800"/>
                      <a:t>7 aliados</a:t>
                    </a:r>
                    <a:endParaRPr lang="en-US"/>
                  </a:p>
                </c:rich>
              </c:tx>
              <c:showVal val="1"/>
            </c:dLbl>
            <c:dLbl>
              <c:idx val="2"/>
              <c:layout>
                <c:manualLayout>
                  <c:x val="2.1290751829674E-2"/>
                  <c:y val="-4.3715846994535519E-2"/>
                </c:manualLayout>
              </c:layout>
              <c:tx>
                <c:rich>
                  <a:bodyPr/>
                  <a:lstStyle/>
                  <a:p>
                    <a:r>
                      <a:rPr lang="en-US" sz="1800"/>
                      <a:t>87.5%</a:t>
                    </a:r>
                    <a:endParaRPr lang="en-US"/>
                  </a:p>
                </c:rich>
              </c:tx>
              <c:showVal val="1"/>
            </c:dLbl>
            <c:dLbl>
              <c:idx val="3"/>
              <c:layout>
                <c:manualLayout>
                  <c:x val="1.5968063872255391E-2"/>
                  <c:y val="-2.9143897996357082E-2"/>
                </c:manualLayout>
              </c:layout>
              <c:tx>
                <c:rich>
                  <a:bodyPr/>
                  <a:lstStyle/>
                  <a:p>
                    <a:r>
                      <a:rPr lang="en-US" sz="1800"/>
                      <a:t>9</a:t>
                    </a:r>
                    <a:r>
                      <a:rPr lang="en-US" sz="1800" baseline="0"/>
                      <a:t> aliados</a:t>
                    </a:r>
                    <a:endParaRPr lang="en-US"/>
                  </a:p>
                </c:rich>
              </c:tx>
              <c:showVal val="1"/>
            </c:dLbl>
            <c:txPr>
              <a:bodyPr/>
              <a:lstStyle/>
              <a:p>
                <a:pPr>
                  <a:defRPr sz="1800" b="1"/>
                </a:pPr>
                <a:endParaRPr lang="es-CO"/>
              </a:p>
            </c:txPr>
            <c:showVal val="1"/>
          </c:dLbls>
          <c:cat>
            <c:strRef>
              <c:f>Hoja1!$A$2:$A$5</c:f>
              <c:strCache>
                <c:ptCount val="4"/>
                <c:pt idx="0">
                  <c:v>Meta
2012</c:v>
                </c:pt>
                <c:pt idx="1">
                  <c:v>Avance
2012</c:v>
                </c:pt>
                <c:pt idx="2">
                  <c:v>% de
Cumplimiento</c:v>
                </c:pt>
                <c:pt idx="3">
                  <c:v>Meta
2013</c:v>
                </c:pt>
              </c:strCache>
            </c:strRef>
          </c:cat>
          <c:val>
            <c:numRef>
              <c:f>Hoja1!$B$2:$B$5</c:f>
              <c:numCache>
                <c:formatCode>0.00%</c:formatCode>
                <c:ptCount val="4"/>
                <c:pt idx="0">
                  <c:v>8.0000000000000043E-2</c:v>
                </c:pt>
                <c:pt idx="1">
                  <c:v>7.0000000000000021E-2</c:v>
                </c:pt>
                <c:pt idx="2">
                  <c:v>0.87500000000000033</c:v>
                </c:pt>
                <c:pt idx="3">
                  <c:v>9.0000000000000024E-2</c:v>
                </c:pt>
              </c:numCache>
            </c:numRef>
          </c:val>
        </c:ser>
        <c:dLbls/>
        <c:shape val="cylinder"/>
        <c:axId val="166250752"/>
        <c:axId val="166273024"/>
        <c:axId val="0"/>
      </c:bar3DChart>
      <c:catAx>
        <c:axId val="166250752"/>
        <c:scaling>
          <c:orientation val="minMax"/>
        </c:scaling>
        <c:axPos val="b"/>
        <c:numFmt formatCode="General" sourceLinked="1"/>
        <c:majorTickMark val="none"/>
        <c:tickLblPos val="nextTo"/>
        <c:txPr>
          <a:bodyPr/>
          <a:lstStyle/>
          <a:p>
            <a:pPr>
              <a:defRPr lang="es-ES" sz="1200" b="1"/>
            </a:pPr>
            <a:endParaRPr lang="es-CO"/>
          </a:p>
        </c:txPr>
        <c:crossAx val="166273024"/>
        <c:crosses val="autoZero"/>
        <c:auto val="1"/>
        <c:lblAlgn val="ctr"/>
        <c:lblOffset val="100"/>
      </c:catAx>
      <c:valAx>
        <c:axId val="166273024"/>
        <c:scaling>
          <c:orientation val="minMax"/>
        </c:scaling>
        <c:delete val="1"/>
        <c:axPos val="l"/>
        <c:numFmt formatCode="0%" sourceLinked="0"/>
        <c:majorTickMark val="none"/>
        <c:tickLblPos val="none"/>
        <c:crossAx val="166250752"/>
        <c:crosses val="autoZero"/>
        <c:crossBetween val="between"/>
      </c:valAx>
      <c:spPr>
        <a:noFill/>
        <a:ln w="19031">
          <a:noFill/>
        </a:ln>
      </c:spPr>
    </c:plotArea>
    <c:plotVisOnly val="1"/>
    <c:dispBlanksAs val="gap"/>
  </c:chart>
  <c:spPr>
    <a:ln>
      <a:noFill/>
    </a:ln>
  </c:spPr>
  <c:txPr>
    <a:bodyPr/>
    <a:lstStyle/>
    <a:p>
      <a:pPr>
        <a:defRPr sz="1352"/>
      </a:pPr>
      <a:endParaRPr lang="es-CO"/>
    </a:p>
  </c:txPr>
  <c:externalData r:id="rId1"/>
</c:chartSpace>
</file>

<file path=ppt/charts/chart24.xml><?xml version="1.0" encoding="utf-8"?>
<c:chartSpace xmlns:c="http://schemas.openxmlformats.org/drawingml/2006/chart" xmlns:a="http://schemas.openxmlformats.org/drawingml/2006/main" xmlns:r="http://schemas.openxmlformats.org/officeDocument/2006/relationships">
  <c:lang val="es-CO"/>
  <c:style val="35"/>
  <c:chart>
    <c:autoTitleDeleted val="1"/>
    <c:view3D>
      <c:depthPercent val="100"/>
      <c:rAngAx val="1"/>
    </c:view3D>
    <c:sideWall>
      <c:spPr>
        <a:gradFill>
          <a:gsLst>
            <a:gs pos="0">
              <a:srgbClr val="4F81BD">
                <a:tint val="66000"/>
                <a:satMod val="160000"/>
              </a:srgbClr>
            </a:gs>
            <a:gs pos="50000">
              <a:srgbClr val="4F81BD">
                <a:tint val="44500"/>
                <a:satMod val="160000"/>
              </a:srgbClr>
            </a:gs>
            <a:gs pos="100000">
              <a:srgbClr val="4F81BD">
                <a:tint val="23500"/>
                <a:satMod val="160000"/>
              </a:srgbClr>
            </a:gs>
          </a:gsLst>
          <a:lin ang="5400000" scaled="0"/>
        </a:gradFill>
      </c:spPr>
    </c:sideWall>
    <c:backWall>
      <c:spPr>
        <a:gradFill>
          <a:gsLst>
            <a:gs pos="0">
              <a:srgbClr val="4F81BD">
                <a:tint val="66000"/>
                <a:satMod val="160000"/>
              </a:srgbClr>
            </a:gs>
            <a:gs pos="50000">
              <a:srgbClr val="4F81BD">
                <a:tint val="44500"/>
                <a:satMod val="160000"/>
              </a:srgbClr>
            </a:gs>
            <a:gs pos="100000">
              <a:srgbClr val="4F81BD">
                <a:tint val="23500"/>
                <a:satMod val="160000"/>
              </a:srgbClr>
            </a:gs>
          </a:gsLst>
          <a:lin ang="5400000" scaled="0"/>
        </a:gradFill>
      </c:spPr>
    </c:backWall>
    <c:plotArea>
      <c:layout/>
      <c:bar3DChart>
        <c:barDir val="col"/>
        <c:grouping val="clustered"/>
        <c:varyColors val="1"/>
        <c:ser>
          <c:idx val="0"/>
          <c:order val="0"/>
          <c:tx>
            <c:strRef>
              <c:f>Hoja1!$B$1</c:f>
              <c:strCache>
                <c:ptCount val="1"/>
                <c:pt idx="0">
                  <c:v>Columna2</c:v>
                </c:pt>
              </c:strCache>
            </c:strRef>
          </c:tx>
          <c:dLbls>
            <c:dLbl>
              <c:idx val="0"/>
              <c:layout>
                <c:manualLayout>
                  <c:x val="1.0645375914837031E-2"/>
                  <c:y val="-4.3715846994535464E-2"/>
                </c:manualLayout>
              </c:layout>
              <c:tx>
                <c:rich>
                  <a:bodyPr/>
                  <a:lstStyle/>
                  <a:p>
                    <a:r>
                      <a:rPr lang="en-US" sz="2000"/>
                      <a:t>3</a:t>
                    </a:r>
                    <a:endParaRPr lang="en-US"/>
                  </a:p>
                </c:rich>
              </c:tx>
              <c:showVal val="1"/>
            </c:dLbl>
            <c:dLbl>
              <c:idx val="1"/>
              <c:layout>
                <c:manualLayout>
                  <c:x val="1.3306510338902263E-2"/>
                  <c:y val="-3.642987249544629E-2"/>
                </c:manualLayout>
              </c:layout>
              <c:tx>
                <c:rich>
                  <a:bodyPr/>
                  <a:lstStyle/>
                  <a:p>
                    <a:r>
                      <a:rPr lang="en-US" sz="2000" b="1" i="0" baseline="0">
                        <a:effectLst/>
                      </a:rPr>
                      <a:t>3</a:t>
                    </a:r>
                    <a:endParaRPr lang="es-CO" sz="1050">
                      <a:effectLst/>
                    </a:endParaRPr>
                  </a:p>
                </c:rich>
              </c:tx>
              <c:showVal val="1"/>
            </c:dLbl>
            <c:dLbl>
              <c:idx val="2"/>
              <c:layout>
                <c:manualLayout>
                  <c:x val="2.1290751829674E-2"/>
                  <c:y val="-4.3715846994535519E-2"/>
                </c:manualLayout>
              </c:layout>
              <c:tx>
                <c:rich>
                  <a:bodyPr/>
                  <a:lstStyle/>
                  <a:p>
                    <a:r>
                      <a:rPr lang="en-US" sz="2000"/>
                      <a:t>100%</a:t>
                    </a:r>
                    <a:endParaRPr lang="en-US"/>
                  </a:p>
                </c:rich>
              </c:tx>
              <c:showVal val="1"/>
            </c:dLbl>
            <c:dLbl>
              <c:idx val="3"/>
              <c:layout>
                <c:manualLayout>
                  <c:x val="1.5968063872255391E-2"/>
                  <c:y val="-2.9143897996357082E-2"/>
                </c:manualLayout>
              </c:layout>
              <c:tx>
                <c:rich>
                  <a:bodyPr/>
                  <a:lstStyle/>
                  <a:p>
                    <a:r>
                      <a:rPr lang="en-US" sz="2000"/>
                      <a:t>4</a:t>
                    </a:r>
                    <a:endParaRPr lang="en-US"/>
                  </a:p>
                </c:rich>
              </c:tx>
              <c:showVal val="1"/>
            </c:dLbl>
            <c:txPr>
              <a:bodyPr/>
              <a:lstStyle/>
              <a:p>
                <a:pPr>
                  <a:defRPr sz="2000" b="1"/>
                </a:pPr>
                <a:endParaRPr lang="es-CO"/>
              </a:p>
            </c:txPr>
            <c:showVal val="1"/>
          </c:dLbls>
          <c:cat>
            <c:strRef>
              <c:f>Hoja1!$A$2:$A$5</c:f>
              <c:strCache>
                <c:ptCount val="4"/>
                <c:pt idx="0">
                  <c:v>Meta
2012</c:v>
                </c:pt>
                <c:pt idx="1">
                  <c:v>Avance
2012</c:v>
                </c:pt>
                <c:pt idx="2">
                  <c:v>% de
Cumplimiento</c:v>
                </c:pt>
                <c:pt idx="3">
                  <c:v>Meta
2013</c:v>
                </c:pt>
              </c:strCache>
            </c:strRef>
          </c:cat>
          <c:val>
            <c:numRef>
              <c:f>Hoja1!$B$2:$B$5</c:f>
              <c:numCache>
                <c:formatCode>0.00%</c:formatCode>
                <c:ptCount val="4"/>
                <c:pt idx="0">
                  <c:v>3.0000000000000002E-2</c:v>
                </c:pt>
                <c:pt idx="1">
                  <c:v>3.0000000000000002E-2</c:v>
                </c:pt>
                <c:pt idx="2">
                  <c:v>1</c:v>
                </c:pt>
                <c:pt idx="3">
                  <c:v>4.0000000000000022E-2</c:v>
                </c:pt>
              </c:numCache>
            </c:numRef>
          </c:val>
        </c:ser>
        <c:dLbls/>
        <c:shape val="cylinder"/>
        <c:axId val="166368000"/>
        <c:axId val="166369536"/>
        <c:axId val="0"/>
      </c:bar3DChart>
      <c:catAx>
        <c:axId val="166368000"/>
        <c:scaling>
          <c:orientation val="minMax"/>
        </c:scaling>
        <c:axPos val="b"/>
        <c:numFmt formatCode="General" sourceLinked="1"/>
        <c:majorTickMark val="none"/>
        <c:tickLblPos val="nextTo"/>
        <c:txPr>
          <a:bodyPr/>
          <a:lstStyle/>
          <a:p>
            <a:pPr>
              <a:defRPr lang="es-ES" sz="1000" b="1"/>
            </a:pPr>
            <a:endParaRPr lang="es-CO"/>
          </a:p>
        </c:txPr>
        <c:crossAx val="166369536"/>
        <c:crosses val="autoZero"/>
        <c:auto val="1"/>
        <c:lblAlgn val="ctr"/>
        <c:lblOffset val="100"/>
      </c:catAx>
      <c:valAx>
        <c:axId val="166369536"/>
        <c:scaling>
          <c:orientation val="minMax"/>
        </c:scaling>
        <c:delete val="1"/>
        <c:axPos val="l"/>
        <c:numFmt formatCode="0%" sourceLinked="0"/>
        <c:majorTickMark val="none"/>
        <c:tickLblPos val="none"/>
        <c:crossAx val="166368000"/>
        <c:crosses val="autoZero"/>
        <c:crossBetween val="between"/>
      </c:valAx>
      <c:spPr>
        <a:noFill/>
        <a:ln w="19031">
          <a:noFill/>
        </a:ln>
      </c:spPr>
    </c:plotArea>
    <c:plotVisOnly val="1"/>
    <c:dispBlanksAs val="gap"/>
  </c:chart>
  <c:spPr>
    <a:ln>
      <a:noFill/>
    </a:ln>
  </c:spPr>
  <c:txPr>
    <a:bodyPr/>
    <a:lstStyle/>
    <a:p>
      <a:pPr>
        <a:defRPr sz="1352"/>
      </a:pPr>
      <a:endParaRPr lang="es-CO"/>
    </a:p>
  </c:txPr>
  <c:externalData r:id="rId1"/>
</c:chartSpace>
</file>

<file path=ppt/charts/chart25.xml><?xml version="1.0" encoding="utf-8"?>
<c:chartSpace xmlns:c="http://schemas.openxmlformats.org/drawingml/2006/chart" xmlns:a="http://schemas.openxmlformats.org/drawingml/2006/main" xmlns:r="http://schemas.openxmlformats.org/officeDocument/2006/relationships">
  <c:lang val="es-CO"/>
  <c:style val="35"/>
  <c:chart>
    <c:autoTitleDeleted val="1"/>
    <c:view3D>
      <c:depthPercent val="100"/>
      <c:rAngAx val="1"/>
    </c:view3D>
    <c:sideWall>
      <c:spPr>
        <a:gradFill>
          <a:gsLst>
            <a:gs pos="0">
              <a:srgbClr val="4F81BD">
                <a:tint val="66000"/>
                <a:satMod val="160000"/>
              </a:srgbClr>
            </a:gs>
            <a:gs pos="50000">
              <a:srgbClr val="4F81BD">
                <a:tint val="44500"/>
                <a:satMod val="160000"/>
              </a:srgbClr>
            </a:gs>
            <a:gs pos="100000">
              <a:srgbClr val="4F81BD">
                <a:tint val="23500"/>
                <a:satMod val="160000"/>
              </a:srgbClr>
            </a:gs>
          </a:gsLst>
          <a:lin ang="5400000" scaled="0"/>
        </a:gradFill>
      </c:spPr>
    </c:sideWall>
    <c:backWall>
      <c:spPr>
        <a:gradFill>
          <a:gsLst>
            <a:gs pos="0">
              <a:srgbClr val="4F81BD">
                <a:tint val="66000"/>
                <a:satMod val="160000"/>
              </a:srgbClr>
            </a:gs>
            <a:gs pos="50000">
              <a:srgbClr val="4F81BD">
                <a:tint val="44500"/>
                <a:satMod val="160000"/>
              </a:srgbClr>
            </a:gs>
            <a:gs pos="100000">
              <a:srgbClr val="4F81BD">
                <a:tint val="23500"/>
                <a:satMod val="160000"/>
              </a:srgbClr>
            </a:gs>
          </a:gsLst>
          <a:lin ang="5400000" scaled="0"/>
        </a:gradFill>
      </c:spPr>
    </c:backWall>
    <c:plotArea>
      <c:layout/>
      <c:bar3DChart>
        <c:barDir val="col"/>
        <c:grouping val="clustered"/>
        <c:varyColors val="1"/>
        <c:ser>
          <c:idx val="0"/>
          <c:order val="0"/>
          <c:tx>
            <c:strRef>
              <c:f>Hoja1!$B$1</c:f>
              <c:strCache>
                <c:ptCount val="1"/>
                <c:pt idx="0">
                  <c:v>Columna2</c:v>
                </c:pt>
              </c:strCache>
            </c:strRef>
          </c:tx>
          <c:dLbls>
            <c:dLbl>
              <c:idx val="2"/>
              <c:tx>
                <c:rich>
                  <a:bodyPr/>
                  <a:lstStyle/>
                  <a:p>
                    <a:r>
                      <a:rPr lang="en-US" sz="1800" b="1"/>
                      <a:t>93%</a:t>
                    </a:r>
                    <a:endParaRPr lang="en-US"/>
                  </a:p>
                </c:rich>
              </c:tx>
              <c:showVal val="1"/>
            </c:dLbl>
            <c:txPr>
              <a:bodyPr/>
              <a:lstStyle/>
              <a:p>
                <a:pPr>
                  <a:defRPr sz="1800" b="1"/>
                </a:pPr>
                <a:endParaRPr lang="es-CO"/>
              </a:p>
            </c:txPr>
            <c:showVal val="1"/>
          </c:dLbls>
          <c:cat>
            <c:strRef>
              <c:f>Hoja1!$A$2:$A$5</c:f>
              <c:strCache>
                <c:ptCount val="4"/>
                <c:pt idx="0">
                  <c:v>Meta
2012</c:v>
                </c:pt>
                <c:pt idx="1">
                  <c:v>Avance
2012</c:v>
                </c:pt>
                <c:pt idx="2">
                  <c:v>% de
Cumplimiento</c:v>
                </c:pt>
                <c:pt idx="3">
                  <c:v>Meta
2013</c:v>
                </c:pt>
              </c:strCache>
            </c:strRef>
          </c:cat>
          <c:val>
            <c:numRef>
              <c:f>Hoja1!$B$2:$B$5</c:f>
              <c:numCache>
                <c:formatCode>0</c:formatCode>
                <c:ptCount val="4"/>
                <c:pt idx="0">
                  <c:v>28</c:v>
                </c:pt>
                <c:pt idx="1">
                  <c:v>26</c:v>
                </c:pt>
                <c:pt idx="2">
                  <c:v>26</c:v>
                </c:pt>
                <c:pt idx="3">
                  <c:v>30</c:v>
                </c:pt>
              </c:numCache>
            </c:numRef>
          </c:val>
        </c:ser>
        <c:dLbls/>
        <c:shape val="cylinder"/>
        <c:axId val="166629376"/>
        <c:axId val="166630912"/>
        <c:axId val="0"/>
      </c:bar3DChart>
      <c:catAx>
        <c:axId val="166629376"/>
        <c:scaling>
          <c:orientation val="minMax"/>
        </c:scaling>
        <c:axPos val="b"/>
        <c:numFmt formatCode="General" sourceLinked="1"/>
        <c:majorTickMark val="none"/>
        <c:tickLblPos val="nextTo"/>
        <c:txPr>
          <a:bodyPr/>
          <a:lstStyle/>
          <a:p>
            <a:pPr>
              <a:defRPr lang="es-ES" sz="1000" b="1"/>
            </a:pPr>
            <a:endParaRPr lang="es-CO"/>
          </a:p>
        </c:txPr>
        <c:crossAx val="166630912"/>
        <c:crosses val="autoZero"/>
        <c:auto val="1"/>
        <c:lblAlgn val="ctr"/>
        <c:lblOffset val="100"/>
      </c:catAx>
      <c:valAx>
        <c:axId val="166630912"/>
        <c:scaling>
          <c:orientation val="minMax"/>
        </c:scaling>
        <c:delete val="1"/>
        <c:axPos val="l"/>
        <c:numFmt formatCode="0%" sourceLinked="0"/>
        <c:majorTickMark val="none"/>
        <c:tickLblPos val="none"/>
        <c:crossAx val="166629376"/>
        <c:crosses val="autoZero"/>
        <c:crossBetween val="between"/>
      </c:valAx>
      <c:spPr>
        <a:noFill/>
        <a:ln w="19031">
          <a:noFill/>
        </a:ln>
      </c:spPr>
    </c:plotArea>
    <c:plotVisOnly val="1"/>
    <c:dispBlanksAs val="gap"/>
  </c:chart>
  <c:spPr>
    <a:ln>
      <a:noFill/>
    </a:ln>
  </c:spPr>
  <c:txPr>
    <a:bodyPr/>
    <a:lstStyle/>
    <a:p>
      <a:pPr>
        <a:defRPr sz="1352"/>
      </a:pPr>
      <a:endParaRPr lang="es-CO"/>
    </a:p>
  </c:txPr>
  <c:externalData r:id="rId1"/>
</c:chartSpace>
</file>

<file path=ppt/charts/chart26.xml><?xml version="1.0" encoding="utf-8"?>
<c:chartSpace xmlns:c="http://schemas.openxmlformats.org/drawingml/2006/chart" xmlns:a="http://schemas.openxmlformats.org/drawingml/2006/main" xmlns:r="http://schemas.openxmlformats.org/officeDocument/2006/relationships">
  <c:lang val="es-CO"/>
  <c:style val="35"/>
  <c:chart>
    <c:autoTitleDeleted val="1"/>
    <c:view3D>
      <c:depthPercent val="100"/>
      <c:rAngAx val="1"/>
    </c:view3D>
    <c:sideWall>
      <c:spPr>
        <a:gradFill>
          <a:gsLst>
            <a:gs pos="0">
              <a:srgbClr val="4F81BD">
                <a:tint val="66000"/>
                <a:satMod val="160000"/>
              </a:srgbClr>
            </a:gs>
            <a:gs pos="50000">
              <a:srgbClr val="4F81BD">
                <a:tint val="44500"/>
                <a:satMod val="160000"/>
              </a:srgbClr>
            </a:gs>
            <a:gs pos="100000">
              <a:srgbClr val="4F81BD">
                <a:tint val="23500"/>
                <a:satMod val="160000"/>
              </a:srgbClr>
            </a:gs>
          </a:gsLst>
          <a:lin ang="5400000" scaled="0"/>
        </a:gradFill>
      </c:spPr>
    </c:sideWall>
    <c:backWall>
      <c:spPr>
        <a:gradFill>
          <a:gsLst>
            <a:gs pos="0">
              <a:srgbClr val="4F81BD">
                <a:tint val="66000"/>
                <a:satMod val="160000"/>
              </a:srgbClr>
            </a:gs>
            <a:gs pos="50000">
              <a:srgbClr val="4F81BD">
                <a:tint val="44500"/>
                <a:satMod val="160000"/>
              </a:srgbClr>
            </a:gs>
            <a:gs pos="100000">
              <a:srgbClr val="4F81BD">
                <a:tint val="23500"/>
                <a:satMod val="160000"/>
              </a:srgbClr>
            </a:gs>
          </a:gsLst>
          <a:lin ang="5400000" scaled="0"/>
        </a:gradFill>
      </c:spPr>
    </c:backWall>
    <c:plotArea>
      <c:layout/>
      <c:bar3DChart>
        <c:barDir val="col"/>
        <c:grouping val="clustered"/>
        <c:varyColors val="1"/>
        <c:ser>
          <c:idx val="0"/>
          <c:order val="0"/>
          <c:tx>
            <c:strRef>
              <c:f>Hoja1!$B$1</c:f>
              <c:strCache>
                <c:ptCount val="1"/>
                <c:pt idx="0">
                  <c:v>Columna2</c:v>
                </c:pt>
              </c:strCache>
            </c:strRef>
          </c:tx>
          <c:dLbls>
            <c:dLbl>
              <c:idx val="2"/>
              <c:tx>
                <c:rich>
                  <a:bodyPr/>
                  <a:lstStyle/>
                  <a:p>
                    <a:r>
                      <a:rPr lang="en-US" sz="1800" b="1"/>
                      <a:t>88%</a:t>
                    </a:r>
                    <a:endParaRPr lang="en-US"/>
                  </a:p>
                </c:rich>
              </c:tx>
              <c:showVal val="1"/>
            </c:dLbl>
            <c:txPr>
              <a:bodyPr/>
              <a:lstStyle/>
              <a:p>
                <a:pPr>
                  <a:defRPr sz="1800" b="1"/>
                </a:pPr>
                <a:endParaRPr lang="es-CO"/>
              </a:p>
            </c:txPr>
            <c:showVal val="1"/>
          </c:dLbls>
          <c:cat>
            <c:strRef>
              <c:f>Hoja1!$A$2:$A$5</c:f>
              <c:strCache>
                <c:ptCount val="4"/>
                <c:pt idx="0">
                  <c:v>Meta
2012</c:v>
                </c:pt>
                <c:pt idx="1">
                  <c:v>Avance
2012</c:v>
                </c:pt>
                <c:pt idx="2">
                  <c:v>% de
Cumplimiento</c:v>
                </c:pt>
                <c:pt idx="3">
                  <c:v>Meta
2013</c:v>
                </c:pt>
              </c:strCache>
            </c:strRef>
          </c:cat>
          <c:val>
            <c:numRef>
              <c:f>Hoja1!$B$2:$B$5</c:f>
              <c:numCache>
                <c:formatCode>0</c:formatCode>
                <c:ptCount val="4"/>
                <c:pt idx="0">
                  <c:v>8</c:v>
                </c:pt>
                <c:pt idx="1">
                  <c:v>7</c:v>
                </c:pt>
                <c:pt idx="2">
                  <c:v>7</c:v>
                </c:pt>
                <c:pt idx="3">
                  <c:v>8</c:v>
                </c:pt>
              </c:numCache>
            </c:numRef>
          </c:val>
        </c:ser>
        <c:dLbls/>
        <c:shape val="cylinder"/>
        <c:axId val="166459648"/>
        <c:axId val="166731776"/>
        <c:axId val="0"/>
      </c:bar3DChart>
      <c:catAx>
        <c:axId val="166459648"/>
        <c:scaling>
          <c:orientation val="minMax"/>
        </c:scaling>
        <c:axPos val="b"/>
        <c:numFmt formatCode="General" sourceLinked="1"/>
        <c:majorTickMark val="none"/>
        <c:tickLblPos val="nextTo"/>
        <c:txPr>
          <a:bodyPr/>
          <a:lstStyle/>
          <a:p>
            <a:pPr>
              <a:defRPr lang="es-ES" sz="1000" b="1"/>
            </a:pPr>
            <a:endParaRPr lang="es-CO"/>
          </a:p>
        </c:txPr>
        <c:crossAx val="166731776"/>
        <c:crosses val="autoZero"/>
        <c:auto val="1"/>
        <c:lblAlgn val="ctr"/>
        <c:lblOffset val="100"/>
      </c:catAx>
      <c:valAx>
        <c:axId val="166731776"/>
        <c:scaling>
          <c:orientation val="minMax"/>
        </c:scaling>
        <c:delete val="1"/>
        <c:axPos val="l"/>
        <c:numFmt formatCode="0%" sourceLinked="0"/>
        <c:majorTickMark val="none"/>
        <c:tickLblPos val="none"/>
        <c:crossAx val="166459648"/>
        <c:crosses val="autoZero"/>
        <c:crossBetween val="between"/>
      </c:valAx>
      <c:spPr>
        <a:noFill/>
        <a:ln w="19031">
          <a:noFill/>
        </a:ln>
      </c:spPr>
    </c:plotArea>
    <c:plotVisOnly val="1"/>
    <c:dispBlanksAs val="gap"/>
  </c:chart>
  <c:spPr>
    <a:ln>
      <a:noFill/>
    </a:ln>
  </c:spPr>
  <c:txPr>
    <a:bodyPr/>
    <a:lstStyle/>
    <a:p>
      <a:pPr>
        <a:defRPr sz="1352"/>
      </a:pPr>
      <a:endParaRPr lang="es-CO"/>
    </a:p>
  </c:txPr>
  <c:externalData r:id="rId1"/>
</c:chartSpace>
</file>

<file path=ppt/charts/chart27.xml><?xml version="1.0" encoding="utf-8"?>
<c:chartSpace xmlns:c="http://schemas.openxmlformats.org/drawingml/2006/chart" xmlns:a="http://schemas.openxmlformats.org/drawingml/2006/main" xmlns:r="http://schemas.openxmlformats.org/officeDocument/2006/relationships">
  <c:lang val="es-CO"/>
  <c:style val="35"/>
  <c:chart>
    <c:autoTitleDeleted val="1"/>
    <c:view3D>
      <c:depthPercent val="100"/>
      <c:rAngAx val="1"/>
    </c:view3D>
    <c:sideWall>
      <c:spPr>
        <a:gradFill>
          <a:gsLst>
            <a:gs pos="0">
              <a:srgbClr val="4F81BD">
                <a:tint val="66000"/>
                <a:satMod val="160000"/>
              </a:srgbClr>
            </a:gs>
            <a:gs pos="50000">
              <a:srgbClr val="4F81BD">
                <a:tint val="44500"/>
                <a:satMod val="160000"/>
              </a:srgbClr>
            </a:gs>
            <a:gs pos="100000">
              <a:srgbClr val="4F81BD">
                <a:tint val="23500"/>
                <a:satMod val="160000"/>
              </a:srgbClr>
            </a:gs>
          </a:gsLst>
          <a:lin ang="5400000" scaled="0"/>
        </a:gradFill>
      </c:spPr>
    </c:sideWall>
    <c:backWall>
      <c:spPr>
        <a:gradFill>
          <a:gsLst>
            <a:gs pos="0">
              <a:srgbClr val="4F81BD">
                <a:tint val="66000"/>
                <a:satMod val="160000"/>
              </a:srgbClr>
            </a:gs>
            <a:gs pos="50000">
              <a:srgbClr val="4F81BD">
                <a:tint val="44500"/>
                <a:satMod val="160000"/>
              </a:srgbClr>
            </a:gs>
            <a:gs pos="100000">
              <a:srgbClr val="4F81BD">
                <a:tint val="23500"/>
                <a:satMod val="160000"/>
              </a:srgbClr>
            </a:gs>
          </a:gsLst>
          <a:lin ang="5400000" scaled="0"/>
        </a:gradFill>
      </c:spPr>
    </c:backWall>
    <c:plotArea>
      <c:layout/>
      <c:bar3DChart>
        <c:barDir val="col"/>
        <c:grouping val="clustered"/>
        <c:varyColors val="1"/>
        <c:ser>
          <c:idx val="0"/>
          <c:order val="0"/>
          <c:tx>
            <c:strRef>
              <c:f>Hoja1!$B$1</c:f>
              <c:strCache>
                <c:ptCount val="1"/>
                <c:pt idx="0">
                  <c:v>Columna2</c:v>
                </c:pt>
              </c:strCache>
            </c:strRef>
          </c:tx>
          <c:dLbls>
            <c:dLbl>
              <c:idx val="2"/>
              <c:tx>
                <c:rich>
                  <a:bodyPr/>
                  <a:lstStyle/>
                  <a:p>
                    <a:r>
                      <a:rPr lang="en-US" sz="1800" b="1"/>
                      <a:t>83%</a:t>
                    </a:r>
                    <a:endParaRPr lang="en-US"/>
                  </a:p>
                </c:rich>
              </c:tx>
              <c:showVal val="1"/>
            </c:dLbl>
            <c:txPr>
              <a:bodyPr/>
              <a:lstStyle/>
              <a:p>
                <a:pPr>
                  <a:defRPr sz="1800" b="1"/>
                </a:pPr>
                <a:endParaRPr lang="es-CO"/>
              </a:p>
            </c:txPr>
            <c:showVal val="1"/>
          </c:dLbls>
          <c:cat>
            <c:strRef>
              <c:f>Hoja1!$A$2:$A$5</c:f>
              <c:strCache>
                <c:ptCount val="4"/>
                <c:pt idx="0">
                  <c:v>Meta
2012</c:v>
                </c:pt>
                <c:pt idx="1">
                  <c:v>Avance
2012</c:v>
                </c:pt>
                <c:pt idx="2">
                  <c:v>% de
Cumplimiento</c:v>
                </c:pt>
                <c:pt idx="3">
                  <c:v>Meta
2013</c:v>
                </c:pt>
              </c:strCache>
            </c:strRef>
          </c:cat>
          <c:val>
            <c:numRef>
              <c:f>Hoja1!$B$2:$B$5</c:f>
              <c:numCache>
                <c:formatCode>0</c:formatCode>
                <c:ptCount val="4"/>
                <c:pt idx="0">
                  <c:v>6</c:v>
                </c:pt>
                <c:pt idx="1">
                  <c:v>7</c:v>
                </c:pt>
                <c:pt idx="2">
                  <c:v>6</c:v>
                </c:pt>
                <c:pt idx="3">
                  <c:v>6.5</c:v>
                </c:pt>
              </c:numCache>
            </c:numRef>
          </c:val>
        </c:ser>
        <c:dLbls/>
        <c:shape val="cylinder"/>
        <c:axId val="166751616"/>
        <c:axId val="166753408"/>
        <c:axId val="0"/>
      </c:bar3DChart>
      <c:catAx>
        <c:axId val="166751616"/>
        <c:scaling>
          <c:orientation val="minMax"/>
        </c:scaling>
        <c:axPos val="b"/>
        <c:numFmt formatCode="General" sourceLinked="1"/>
        <c:majorTickMark val="none"/>
        <c:tickLblPos val="nextTo"/>
        <c:txPr>
          <a:bodyPr/>
          <a:lstStyle/>
          <a:p>
            <a:pPr>
              <a:defRPr lang="es-ES" sz="1000" b="1"/>
            </a:pPr>
            <a:endParaRPr lang="es-CO"/>
          </a:p>
        </c:txPr>
        <c:crossAx val="166753408"/>
        <c:crosses val="autoZero"/>
        <c:auto val="1"/>
        <c:lblAlgn val="ctr"/>
        <c:lblOffset val="100"/>
      </c:catAx>
      <c:valAx>
        <c:axId val="166753408"/>
        <c:scaling>
          <c:orientation val="minMax"/>
        </c:scaling>
        <c:delete val="1"/>
        <c:axPos val="l"/>
        <c:numFmt formatCode="0%" sourceLinked="0"/>
        <c:majorTickMark val="none"/>
        <c:tickLblPos val="none"/>
        <c:crossAx val="166751616"/>
        <c:crosses val="autoZero"/>
        <c:crossBetween val="between"/>
      </c:valAx>
      <c:spPr>
        <a:noFill/>
        <a:ln w="19031">
          <a:noFill/>
        </a:ln>
      </c:spPr>
    </c:plotArea>
    <c:plotVisOnly val="1"/>
    <c:dispBlanksAs val="gap"/>
  </c:chart>
  <c:spPr>
    <a:ln>
      <a:noFill/>
    </a:ln>
  </c:spPr>
  <c:txPr>
    <a:bodyPr/>
    <a:lstStyle/>
    <a:p>
      <a:pPr>
        <a:defRPr sz="1352"/>
      </a:pPr>
      <a:endParaRPr lang="es-CO"/>
    </a:p>
  </c:txPr>
  <c:externalData r:id="rId1"/>
</c:chartSpace>
</file>

<file path=ppt/charts/chart3.xml><?xml version="1.0" encoding="utf-8"?>
<c:chartSpace xmlns:c="http://schemas.openxmlformats.org/drawingml/2006/chart" xmlns:a="http://schemas.openxmlformats.org/drawingml/2006/main" xmlns:r="http://schemas.openxmlformats.org/officeDocument/2006/relationships">
  <c:lang val="es-CO"/>
  <c:style val="35"/>
  <c:chart>
    <c:autoTitleDeleted val="1"/>
    <c:view3D>
      <c:depthPercent val="100"/>
      <c:rAngAx val="1"/>
    </c:view3D>
    <c:sideWall>
      <c:spPr>
        <a:gradFill>
          <a:gsLst>
            <a:gs pos="0">
              <a:srgbClr val="4F81BD">
                <a:tint val="66000"/>
                <a:satMod val="160000"/>
              </a:srgbClr>
            </a:gs>
            <a:gs pos="50000">
              <a:srgbClr val="4F81BD">
                <a:tint val="44500"/>
                <a:satMod val="160000"/>
              </a:srgbClr>
            </a:gs>
            <a:gs pos="100000">
              <a:srgbClr val="4F81BD">
                <a:tint val="23500"/>
                <a:satMod val="160000"/>
              </a:srgbClr>
            </a:gs>
          </a:gsLst>
          <a:lin ang="5400000" scaled="0"/>
        </a:gradFill>
      </c:spPr>
    </c:sideWall>
    <c:backWall>
      <c:spPr>
        <a:gradFill>
          <a:gsLst>
            <a:gs pos="0">
              <a:srgbClr val="4F81BD">
                <a:tint val="66000"/>
                <a:satMod val="160000"/>
              </a:srgbClr>
            </a:gs>
            <a:gs pos="50000">
              <a:srgbClr val="4F81BD">
                <a:tint val="44500"/>
                <a:satMod val="160000"/>
              </a:srgbClr>
            </a:gs>
            <a:gs pos="100000">
              <a:srgbClr val="4F81BD">
                <a:tint val="23500"/>
                <a:satMod val="160000"/>
              </a:srgbClr>
            </a:gs>
          </a:gsLst>
          <a:lin ang="5400000" scaled="0"/>
        </a:gradFill>
      </c:spPr>
    </c:backWall>
    <c:plotArea>
      <c:layout/>
      <c:bar3DChart>
        <c:barDir val="col"/>
        <c:grouping val="clustered"/>
        <c:varyColors val="1"/>
        <c:ser>
          <c:idx val="0"/>
          <c:order val="0"/>
          <c:tx>
            <c:strRef>
              <c:f>Hoja1!$B$1</c:f>
              <c:strCache>
                <c:ptCount val="1"/>
                <c:pt idx="0">
                  <c:v>Columna2</c:v>
                </c:pt>
              </c:strCache>
            </c:strRef>
          </c:tx>
          <c:dLbls>
            <c:dLbl>
              <c:idx val="1"/>
              <c:layout>
                <c:manualLayout>
                  <c:x val="1.5968063872255488E-2"/>
                  <c:y val="-1.5873015873015879E-2"/>
                </c:manualLayout>
              </c:layout>
              <c:showVal val="1"/>
            </c:dLbl>
            <c:dLbl>
              <c:idx val="2"/>
              <c:layout>
                <c:manualLayout>
                  <c:x val="1.862940785096474E-2"/>
                  <c:y val="-7.9365079365079482E-3"/>
                </c:manualLayout>
              </c:layout>
              <c:showVal val="1"/>
            </c:dLbl>
            <c:dLbl>
              <c:idx val="3"/>
              <c:layout>
                <c:manualLayout>
                  <c:x val="1.862940785096474E-2"/>
                  <c:y val="-1.1904761904761921E-2"/>
                </c:manualLayout>
              </c:layout>
              <c:showVal val="1"/>
            </c:dLbl>
            <c:txPr>
              <a:bodyPr/>
              <a:lstStyle/>
              <a:p>
                <a:pPr>
                  <a:defRPr lang="es-ES" sz="2000" b="1"/>
                </a:pPr>
                <a:endParaRPr lang="es-CO"/>
              </a:p>
            </c:txPr>
            <c:showVal val="1"/>
          </c:dLbls>
          <c:cat>
            <c:strRef>
              <c:f>Hoja1!$A$2:$A$5</c:f>
              <c:strCache>
                <c:ptCount val="4"/>
                <c:pt idx="0">
                  <c:v>Meta
2012</c:v>
                </c:pt>
                <c:pt idx="1">
                  <c:v>Avance
2012</c:v>
                </c:pt>
                <c:pt idx="2">
                  <c:v>% de
Cumplimiento</c:v>
                </c:pt>
                <c:pt idx="3">
                  <c:v>Meta
2013</c:v>
                </c:pt>
              </c:strCache>
            </c:strRef>
          </c:cat>
          <c:val>
            <c:numRef>
              <c:f>Hoja1!$B$2:$B$5</c:f>
              <c:numCache>
                <c:formatCode>0.00%</c:formatCode>
                <c:ptCount val="4"/>
                <c:pt idx="0">
                  <c:v>0.4</c:v>
                </c:pt>
                <c:pt idx="1">
                  <c:v>0.36950000000000016</c:v>
                </c:pt>
                <c:pt idx="2">
                  <c:v>0.92375000000000029</c:v>
                </c:pt>
                <c:pt idx="3">
                  <c:v>0.29830000000000018</c:v>
                </c:pt>
              </c:numCache>
            </c:numRef>
          </c:val>
        </c:ser>
        <c:dLbls/>
        <c:shape val="cylinder"/>
        <c:axId val="71723264"/>
        <c:axId val="71725056"/>
        <c:axId val="0"/>
      </c:bar3DChart>
      <c:catAx>
        <c:axId val="71723264"/>
        <c:scaling>
          <c:orientation val="minMax"/>
        </c:scaling>
        <c:axPos val="b"/>
        <c:numFmt formatCode="General" sourceLinked="1"/>
        <c:majorTickMark val="none"/>
        <c:tickLblPos val="nextTo"/>
        <c:txPr>
          <a:bodyPr/>
          <a:lstStyle/>
          <a:p>
            <a:pPr>
              <a:defRPr lang="es-ES" sz="1600" b="1"/>
            </a:pPr>
            <a:endParaRPr lang="es-CO"/>
          </a:p>
        </c:txPr>
        <c:crossAx val="71725056"/>
        <c:crosses val="autoZero"/>
        <c:auto val="1"/>
        <c:lblAlgn val="ctr"/>
        <c:lblOffset val="100"/>
      </c:catAx>
      <c:valAx>
        <c:axId val="71725056"/>
        <c:scaling>
          <c:orientation val="minMax"/>
        </c:scaling>
        <c:axPos val="l"/>
        <c:numFmt formatCode="0%" sourceLinked="0"/>
        <c:majorTickMark val="none"/>
        <c:tickLblPos val="nextTo"/>
        <c:txPr>
          <a:bodyPr/>
          <a:lstStyle/>
          <a:p>
            <a:pPr>
              <a:defRPr lang="es-ES" sz="1800" b="1"/>
            </a:pPr>
            <a:endParaRPr lang="es-CO"/>
          </a:p>
        </c:txPr>
        <c:crossAx val="71723264"/>
        <c:crosses val="autoZero"/>
        <c:crossBetween val="between"/>
      </c:valAx>
      <c:spPr>
        <a:noFill/>
        <a:ln w="19031">
          <a:noFill/>
        </a:ln>
      </c:spPr>
    </c:plotArea>
    <c:plotVisOnly val="1"/>
    <c:dispBlanksAs val="gap"/>
  </c:chart>
  <c:spPr>
    <a:noFill/>
    <a:ln>
      <a:noFill/>
    </a:ln>
  </c:spPr>
  <c:txPr>
    <a:bodyPr/>
    <a:lstStyle/>
    <a:p>
      <a:pPr>
        <a:defRPr sz="1352"/>
      </a:pPr>
      <a:endParaRPr lang="es-CO"/>
    </a:p>
  </c:txPr>
  <c:externalData r:id="rId1"/>
</c:chartSpace>
</file>

<file path=ppt/charts/chart4.xml><?xml version="1.0" encoding="utf-8"?>
<c:chartSpace xmlns:c="http://schemas.openxmlformats.org/drawingml/2006/chart" xmlns:a="http://schemas.openxmlformats.org/drawingml/2006/main" xmlns:r="http://schemas.openxmlformats.org/officeDocument/2006/relationships">
  <c:lang val="es-CO"/>
  <c:chart>
    <c:autoTitleDeleted val="1"/>
    <c:plotArea>
      <c:layout/>
      <c:barChart>
        <c:barDir val="col"/>
        <c:grouping val="clustered"/>
        <c:ser>
          <c:idx val="0"/>
          <c:order val="0"/>
          <c:tx>
            <c:strRef>
              <c:f>Hoja1!$A$3</c:f>
              <c:strCache>
                <c:ptCount val="1"/>
                <c:pt idx="0">
                  <c:v>Matriculados primera vez</c:v>
                </c:pt>
              </c:strCache>
            </c:strRef>
          </c:tx>
          <c:spPr>
            <a:gradFill rotWithShape="1">
              <a:gsLst>
                <a:gs pos="0">
                  <a:schemeClr val="accent1">
                    <a:shade val="51000"/>
                    <a:satMod val="130000"/>
                  </a:schemeClr>
                </a:gs>
                <a:gs pos="80000">
                  <a:schemeClr val="accent1">
                    <a:shade val="93000"/>
                    <a:satMod val="130000"/>
                  </a:schemeClr>
                </a:gs>
                <a:gs pos="100000">
                  <a:schemeClr val="accent1">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c:spPr>
          <c:dLbls>
            <c:txPr>
              <a:bodyPr/>
              <a:lstStyle/>
              <a:p>
                <a:pPr>
                  <a:defRPr sz="1800" b="1">
                    <a:solidFill>
                      <a:schemeClr val="tx2"/>
                    </a:solidFill>
                  </a:defRPr>
                </a:pPr>
                <a:endParaRPr lang="es-CO"/>
              </a:p>
            </c:txPr>
            <c:showVal val="1"/>
          </c:dLbls>
          <c:cat>
            <c:numRef>
              <c:f>Hoja1!$B$2:$E$2</c:f>
              <c:numCache>
                <c:formatCode>General</c:formatCode>
                <c:ptCount val="4"/>
                <c:pt idx="0">
                  <c:v>2009</c:v>
                </c:pt>
                <c:pt idx="1">
                  <c:v>2010</c:v>
                </c:pt>
                <c:pt idx="2">
                  <c:v>2011</c:v>
                </c:pt>
                <c:pt idx="3">
                  <c:v>2012</c:v>
                </c:pt>
              </c:numCache>
            </c:numRef>
          </c:cat>
          <c:val>
            <c:numRef>
              <c:f>Hoja1!$B$3:$E$3</c:f>
              <c:numCache>
                <c:formatCode>#,##0</c:formatCode>
                <c:ptCount val="4"/>
                <c:pt idx="0">
                  <c:v>4067</c:v>
                </c:pt>
                <c:pt idx="1">
                  <c:v>4273</c:v>
                </c:pt>
                <c:pt idx="2">
                  <c:v>4019</c:v>
                </c:pt>
                <c:pt idx="3">
                  <c:v>3905</c:v>
                </c:pt>
              </c:numCache>
            </c:numRef>
          </c:val>
        </c:ser>
        <c:ser>
          <c:idx val="1"/>
          <c:order val="1"/>
          <c:tx>
            <c:strRef>
              <c:f>Hoja1!$A$4</c:f>
              <c:strCache>
                <c:ptCount val="1"/>
                <c:pt idx="0">
                  <c:v>Graduados Risaralda año anterior</c:v>
                </c:pt>
              </c:strCache>
            </c:strRef>
          </c:tx>
          <c:spPr>
            <a:gradFill rotWithShape="1">
              <a:gsLst>
                <a:gs pos="0">
                  <a:schemeClr val="accent2">
                    <a:shade val="51000"/>
                    <a:satMod val="130000"/>
                  </a:schemeClr>
                </a:gs>
                <a:gs pos="80000">
                  <a:schemeClr val="accent2">
                    <a:shade val="93000"/>
                    <a:satMod val="130000"/>
                  </a:schemeClr>
                </a:gs>
                <a:gs pos="100000">
                  <a:schemeClr val="accent2">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c:spPr>
          <c:dLbls>
            <c:txPr>
              <a:bodyPr/>
              <a:lstStyle/>
              <a:p>
                <a:pPr>
                  <a:defRPr sz="2000" b="1">
                    <a:solidFill>
                      <a:srgbClr val="C00000"/>
                    </a:solidFill>
                  </a:defRPr>
                </a:pPr>
                <a:endParaRPr lang="es-CO"/>
              </a:p>
            </c:txPr>
            <c:showVal val="1"/>
          </c:dLbls>
          <c:cat>
            <c:numRef>
              <c:f>Hoja1!$B$2:$E$2</c:f>
              <c:numCache>
                <c:formatCode>General</c:formatCode>
                <c:ptCount val="4"/>
                <c:pt idx="0">
                  <c:v>2009</c:v>
                </c:pt>
                <c:pt idx="1">
                  <c:v>2010</c:v>
                </c:pt>
                <c:pt idx="2">
                  <c:v>2011</c:v>
                </c:pt>
                <c:pt idx="3">
                  <c:v>2012</c:v>
                </c:pt>
              </c:numCache>
            </c:numRef>
          </c:cat>
          <c:val>
            <c:numRef>
              <c:f>Hoja1!$B$4:$E$4</c:f>
              <c:numCache>
                <c:formatCode>#,##0</c:formatCode>
                <c:ptCount val="4"/>
                <c:pt idx="0">
                  <c:v>8885</c:v>
                </c:pt>
                <c:pt idx="1">
                  <c:v>9338</c:v>
                </c:pt>
                <c:pt idx="2">
                  <c:v>9679</c:v>
                </c:pt>
                <c:pt idx="3">
                  <c:v>10568</c:v>
                </c:pt>
              </c:numCache>
            </c:numRef>
          </c:val>
        </c:ser>
        <c:dLbls/>
        <c:gapWidth val="75"/>
        <c:overlap val="-25"/>
        <c:axId val="64088704"/>
        <c:axId val="66793856"/>
      </c:barChart>
      <c:lineChart>
        <c:grouping val="standard"/>
        <c:ser>
          <c:idx val="2"/>
          <c:order val="2"/>
          <c:tx>
            <c:strRef>
              <c:f>Hoja1!$A$5</c:f>
              <c:strCache>
                <c:ptCount val="1"/>
                <c:pt idx="0">
                  <c:v>Absorción</c:v>
                </c:pt>
              </c:strCache>
            </c:strRef>
          </c:tx>
          <c:dLbls>
            <c:txPr>
              <a:bodyPr/>
              <a:lstStyle/>
              <a:p>
                <a:pPr>
                  <a:defRPr sz="2000" b="1">
                    <a:solidFill>
                      <a:schemeClr val="accent3">
                        <a:lumMod val="50000"/>
                      </a:schemeClr>
                    </a:solidFill>
                  </a:defRPr>
                </a:pPr>
                <a:endParaRPr lang="es-CO"/>
              </a:p>
            </c:txPr>
            <c:dLblPos val="t"/>
            <c:showVal val="1"/>
          </c:dLbls>
          <c:val>
            <c:numRef>
              <c:f>Hoja1!$B$5:$E$5</c:f>
              <c:numCache>
                <c:formatCode>0.00%</c:formatCode>
                <c:ptCount val="4"/>
                <c:pt idx="0">
                  <c:v>0.4577377602701182</c:v>
                </c:pt>
                <c:pt idx="1">
                  <c:v>0.45759263225530095</c:v>
                </c:pt>
                <c:pt idx="2">
                  <c:v>0.41522884595516091</c:v>
                </c:pt>
                <c:pt idx="3">
                  <c:v>0.36951173353520084</c:v>
                </c:pt>
              </c:numCache>
            </c:numRef>
          </c:val>
        </c:ser>
        <c:dLbls/>
        <c:marker val="1"/>
        <c:axId val="66796928"/>
        <c:axId val="66795392"/>
      </c:lineChart>
      <c:catAx>
        <c:axId val="64088704"/>
        <c:scaling>
          <c:orientation val="minMax"/>
        </c:scaling>
        <c:axPos val="b"/>
        <c:numFmt formatCode="General" sourceLinked="1"/>
        <c:majorTickMark val="none"/>
        <c:tickLblPos val="nextTo"/>
        <c:txPr>
          <a:bodyPr/>
          <a:lstStyle/>
          <a:p>
            <a:pPr>
              <a:defRPr sz="1800" b="1"/>
            </a:pPr>
            <a:endParaRPr lang="es-CO"/>
          </a:p>
        </c:txPr>
        <c:crossAx val="66793856"/>
        <c:crosses val="autoZero"/>
        <c:auto val="1"/>
        <c:lblAlgn val="ctr"/>
        <c:lblOffset val="100"/>
      </c:catAx>
      <c:valAx>
        <c:axId val="66793856"/>
        <c:scaling>
          <c:orientation val="minMax"/>
        </c:scaling>
        <c:axPos val="l"/>
        <c:majorGridlines/>
        <c:numFmt formatCode="#,##0" sourceLinked="1"/>
        <c:majorTickMark val="none"/>
        <c:tickLblPos val="nextTo"/>
        <c:spPr>
          <a:ln w="9525">
            <a:noFill/>
          </a:ln>
        </c:spPr>
        <c:txPr>
          <a:bodyPr/>
          <a:lstStyle/>
          <a:p>
            <a:pPr>
              <a:defRPr sz="2000"/>
            </a:pPr>
            <a:endParaRPr lang="es-CO"/>
          </a:p>
        </c:txPr>
        <c:crossAx val="64088704"/>
        <c:crosses val="autoZero"/>
        <c:crossBetween val="between"/>
      </c:valAx>
      <c:valAx>
        <c:axId val="66795392"/>
        <c:scaling>
          <c:orientation val="minMax"/>
        </c:scaling>
        <c:axPos val="r"/>
        <c:numFmt formatCode="0%" sourceLinked="0"/>
        <c:tickLblPos val="nextTo"/>
        <c:txPr>
          <a:bodyPr/>
          <a:lstStyle/>
          <a:p>
            <a:pPr>
              <a:defRPr sz="2000" b="1"/>
            </a:pPr>
            <a:endParaRPr lang="es-CO"/>
          </a:p>
        </c:txPr>
        <c:crossAx val="66796928"/>
        <c:crosses val="max"/>
        <c:crossBetween val="between"/>
      </c:valAx>
      <c:catAx>
        <c:axId val="66796928"/>
        <c:scaling>
          <c:orientation val="minMax"/>
        </c:scaling>
        <c:delete val="1"/>
        <c:axPos val="b"/>
        <c:tickLblPos val="none"/>
        <c:crossAx val="66795392"/>
        <c:crosses val="autoZero"/>
        <c:auto val="1"/>
        <c:lblAlgn val="ctr"/>
        <c:lblOffset val="100"/>
      </c:catAx>
      <c:spPr>
        <a:gradFill>
          <a:gsLst>
            <a:gs pos="0">
              <a:srgbClr val="FFEFD1"/>
            </a:gs>
            <a:gs pos="64999">
              <a:srgbClr val="F0EBD5"/>
            </a:gs>
            <a:gs pos="100000">
              <a:srgbClr val="D1C39F"/>
            </a:gs>
          </a:gsLst>
          <a:lin ang="5400000" scaled="0"/>
        </a:gradFill>
      </c:spPr>
    </c:plotArea>
    <c:legend>
      <c:legendPos val="b"/>
      <c:layout/>
      <c:txPr>
        <a:bodyPr/>
        <a:lstStyle/>
        <a:p>
          <a:pPr>
            <a:defRPr sz="1100"/>
          </a:pPr>
          <a:endParaRPr lang="es-CO"/>
        </a:p>
      </c:txPr>
    </c:legend>
    <c:plotVisOnly val="1"/>
    <c:dispBlanksAs val="gap"/>
  </c:chart>
  <c:spPr>
    <a:ln>
      <a:noFill/>
    </a:ln>
  </c:spPr>
  <c:externalData r:id="rId1"/>
</c:chartSpace>
</file>

<file path=ppt/charts/chart5.xml><?xml version="1.0" encoding="utf-8"?>
<c:chartSpace xmlns:c="http://schemas.openxmlformats.org/drawingml/2006/chart" xmlns:a="http://schemas.openxmlformats.org/drawingml/2006/main" xmlns:r="http://schemas.openxmlformats.org/officeDocument/2006/relationships">
  <c:lang val="es-CO"/>
  <c:style val="35"/>
  <c:chart>
    <c:autoTitleDeleted val="1"/>
    <c:view3D>
      <c:depthPercent val="100"/>
      <c:rAngAx val="1"/>
    </c:view3D>
    <c:sideWall>
      <c:spPr>
        <a:gradFill>
          <a:gsLst>
            <a:gs pos="0">
              <a:srgbClr val="4F81BD">
                <a:tint val="66000"/>
                <a:satMod val="160000"/>
              </a:srgbClr>
            </a:gs>
            <a:gs pos="50000">
              <a:srgbClr val="4F81BD">
                <a:tint val="44500"/>
                <a:satMod val="160000"/>
              </a:srgbClr>
            </a:gs>
            <a:gs pos="100000">
              <a:srgbClr val="4F81BD">
                <a:tint val="23500"/>
                <a:satMod val="160000"/>
              </a:srgbClr>
            </a:gs>
          </a:gsLst>
          <a:lin ang="5400000" scaled="0"/>
        </a:gradFill>
      </c:spPr>
    </c:sideWall>
    <c:backWall>
      <c:spPr>
        <a:gradFill>
          <a:gsLst>
            <a:gs pos="0">
              <a:srgbClr val="4F81BD">
                <a:tint val="66000"/>
                <a:satMod val="160000"/>
              </a:srgbClr>
            </a:gs>
            <a:gs pos="50000">
              <a:srgbClr val="4F81BD">
                <a:tint val="44500"/>
                <a:satMod val="160000"/>
              </a:srgbClr>
            </a:gs>
            <a:gs pos="100000">
              <a:srgbClr val="4F81BD">
                <a:tint val="23500"/>
                <a:satMod val="160000"/>
              </a:srgbClr>
            </a:gs>
          </a:gsLst>
          <a:lin ang="5400000" scaled="0"/>
        </a:gradFill>
      </c:spPr>
    </c:backWall>
    <c:plotArea>
      <c:layout>
        <c:manualLayout>
          <c:layoutTarget val="inner"/>
          <c:xMode val="edge"/>
          <c:yMode val="edge"/>
          <c:x val="0.10227341822753119"/>
          <c:y val="6.6382778385885619E-2"/>
          <c:w val="0.86833446420399862"/>
          <c:h val="0.7304736720962226"/>
        </c:manualLayout>
      </c:layout>
      <c:bar3DChart>
        <c:barDir val="col"/>
        <c:grouping val="clustered"/>
        <c:varyColors val="1"/>
        <c:ser>
          <c:idx val="0"/>
          <c:order val="0"/>
          <c:tx>
            <c:strRef>
              <c:f>Hoja1!$B$1</c:f>
              <c:strCache>
                <c:ptCount val="1"/>
                <c:pt idx="0">
                  <c:v>Columna2</c:v>
                </c:pt>
              </c:strCache>
            </c:strRef>
          </c:tx>
          <c:dLbls>
            <c:dLbl>
              <c:idx val="1"/>
              <c:layout>
                <c:manualLayout>
                  <c:x val="1.5968063872255488E-2"/>
                  <c:y val="-1.5873015873015879E-2"/>
                </c:manualLayout>
              </c:layout>
              <c:showVal val="1"/>
            </c:dLbl>
            <c:dLbl>
              <c:idx val="2"/>
              <c:layout>
                <c:manualLayout>
                  <c:x val="1.862940785096474E-2"/>
                  <c:y val="-7.9365079365079482E-3"/>
                </c:manualLayout>
              </c:layout>
              <c:showVal val="1"/>
            </c:dLbl>
            <c:dLbl>
              <c:idx val="3"/>
              <c:layout>
                <c:manualLayout>
                  <c:x val="1.862940785096474E-2"/>
                  <c:y val="-1.1904761904761921E-2"/>
                </c:manualLayout>
              </c:layout>
              <c:showVal val="1"/>
            </c:dLbl>
            <c:txPr>
              <a:bodyPr/>
              <a:lstStyle/>
              <a:p>
                <a:pPr>
                  <a:defRPr lang="es-ES" sz="2000" b="1"/>
                </a:pPr>
                <a:endParaRPr lang="es-CO"/>
              </a:p>
            </c:txPr>
            <c:showVal val="1"/>
          </c:dLbls>
          <c:cat>
            <c:strRef>
              <c:f>Hoja1!$A$2:$A$5</c:f>
              <c:strCache>
                <c:ptCount val="4"/>
                <c:pt idx="0">
                  <c:v>Meta
2012</c:v>
                </c:pt>
                <c:pt idx="1">
                  <c:v>Avance
2012</c:v>
                </c:pt>
                <c:pt idx="2">
                  <c:v>% de
Cumplimiento</c:v>
                </c:pt>
                <c:pt idx="3">
                  <c:v>Meta
2013</c:v>
                </c:pt>
              </c:strCache>
            </c:strRef>
          </c:cat>
          <c:val>
            <c:numRef>
              <c:f>Hoja1!$B$2:$B$5</c:f>
              <c:numCache>
                <c:formatCode>0.00%</c:formatCode>
                <c:ptCount val="4"/>
                <c:pt idx="0">
                  <c:v>0.193</c:v>
                </c:pt>
                <c:pt idx="1">
                  <c:v>0.18450000000000008</c:v>
                </c:pt>
                <c:pt idx="2">
                  <c:v>0.95595854922279788</c:v>
                </c:pt>
                <c:pt idx="3">
                  <c:v>0.193</c:v>
                </c:pt>
              </c:numCache>
            </c:numRef>
          </c:val>
        </c:ser>
        <c:dLbls/>
        <c:shape val="cylinder"/>
        <c:axId val="71811072"/>
        <c:axId val="71812608"/>
        <c:axId val="0"/>
      </c:bar3DChart>
      <c:catAx>
        <c:axId val="71811072"/>
        <c:scaling>
          <c:orientation val="minMax"/>
        </c:scaling>
        <c:axPos val="b"/>
        <c:numFmt formatCode="General" sourceLinked="1"/>
        <c:majorTickMark val="none"/>
        <c:tickLblPos val="nextTo"/>
        <c:txPr>
          <a:bodyPr/>
          <a:lstStyle/>
          <a:p>
            <a:pPr>
              <a:defRPr lang="es-ES" sz="1400" b="1"/>
            </a:pPr>
            <a:endParaRPr lang="es-CO"/>
          </a:p>
        </c:txPr>
        <c:crossAx val="71812608"/>
        <c:crosses val="autoZero"/>
        <c:auto val="1"/>
        <c:lblAlgn val="ctr"/>
        <c:lblOffset val="100"/>
      </c:catAx>
      <c:valAx>
        <c:axId val="71812608"/>
        <c:scaling>
          <c:orientation val="minMax"/>
        </c:scaling>
        <c:axPos val="l"/>
        <c:numFmt formatCode="0%" sourceLinked="0"/>
        <c:majorTickMark val="none"/>
        <c:tickLblPos val="nextTo"/>
        <c:txPr>
          <a:bodyPr/>
          <a:lstStyle/>
          <a:p>
            <a:pPr>
              <a:defRPr lang="es-ES" sz="1800" b="1"/>
            </a:pPr>
            <a:endParaRPr lang="es-CO"/>
          </a:p>
        </c:txPr>
        <c:crossAx val="71811072"/>
        <c:crosses val="autoZero"/>
        <c:crossBetween val="between"/>
      </c:valAx>
      <c:spPr>
        <a:noFill/>
        <a:ln w="19031">
          <a:noFill/>
        </a:ln>
      </c:spPr>
    </c:plotArea>
    <c:plotVisOnly val="1"/>
    <c:dispBlanksAs val="gap"/>
  </c:chart>
  <c:spPr>
    <a:solidFill>
      <a:schemeClr val="bg1"/>
    </a:solidFill>
    <a:ln>
      <a:noFill/>
    </a:ln>
  </c:spPr>
  <c:txPr>
    <a:bodyPr/>
    <a:lstStyle/>
    <a:p>
      <a:pPr>
        <a:defRPr sz="1352"/>
      </a:pPr>
      <a:endParaRPr lang="es-CO"/>
    </a:p>
  </c:txPr>
  <c:externalData r:id="rId1"/>
</c:chartSpace>
</file>

<file path=ppt/charts/chart6.xml><?xml version="1.0" encoding="utf-8"?>
<c:chartSpace xmlns:c="http://schemas.openxmlformats.org/drawingml/2006/chart" xmlns:a="http://schemas.openxmlformats.org/drawingml/2006/main" xmlns:r="http://schemas.openxmlformats.org/officeDocument/2006/relationships">
  <c:lang val="es-CO"/>
  <c:style val="35"/>
  <c:chart>
    <c:autoTitleDeleted val="1"/>
    <c:view3D>
      <c:depthPercent val="100"/>
      <c:rAngAx val="1"/>
    </c:view3D>
    <c:sideWall>
      <c:spPr>
        <a:gradFill>
          <a:gsLst>
            <a:gs pos="0">
              <a:srgbClr val="4F81BD">
                <a:tint val="66000"/>
                <a:satMod val="160000"/>
              </a:srgbClr>
            </a:gs>
            <a:gs pos="50000">
              <a:srgbClr val="4F81BD">
                <a:tint val="44500"/>
                <a:satMod val="160000"/>
              </a:srgbClr>
            </a:gs>
            <a:gs pos="100000">
              <a:srgbClr val="4F81BD">
                <a:tint val="23500"/>
                <a:satMod val="160000"/>
              </a:srgbClr>
            </a:gs>
          </a:gsLst>
          <a:lin ang="5400000" scaled="0"/>
        </a:gradFill>
      </c:spPr>
    </c:sideWall>
    <c:backWall>
      <c:spPr>
        <a:gradFill>
          <a:gsLst>
            <a:gs pos="0">
              <a:srgbClr val="4F81BD">
                <a:tint val="66000"/>
                <a:satMod val="160000"/>
              </a:srgbClr>
            </a:gs>
            <a:gs pos="50000">
              <a:srgbClr val="4F81BD">
                <a:tint val="44500"/>
                <a:satMod val="160000"/>
              </a:srgbClr>
            </a:gs>
            <a:gs pos="100000">
              <a:srgbClr val="4F81BD">
                <a:tint val="23500"/>
                <a:satMod val="160000"/>
              </a:srgbClr>
            </a:gs>
          </a:gsLst>
          <a:lin ang="5400000" scaled="0"/>
        </a:gradFill>
      </c:spPr>
    </c:backWall>
    <c:plotArea>
      <c:layout/>
      <c:bar3DChart>
        <c:barDir val="col"/>
        <c:grouping val="clustered"/>
        <c:varyColors val="1"/>
        <c:ser>
          <c:idx val="0"/>
          <c:order val="0"/>
          <c:tx>
            <c:strRef>
              <c:f>Hoja1!$B$1</c:f>
              <c:strCache>
                <c:ptCount val="1"/>
                <c:pt idx="0">
                  <c:v>Columna2</c:v>
                </c:pt>
              </c:strCache>
            </c:strRef>
          </c:tx>
          <c:dLbls>
            <c:dLbl>
              <c:idx val="1"/>
              <c:layout>
                <c:manualLayout>
                  <c:x val="1.5968063872255488E-2"/>
                  <c:y val="-1.5873015873015879E-2"/>
                </c:manualLayout>
              </c:layout>
              <c:showVal val="1"/>
            </c:dLbl>
            <c:dLbl>
              <c:idx val="2"/>
              <c:layout>
                <c:manualLayout>
                  <c:x val="1.862940785096474E-2"/>
                  <c:y val="-7.9365079365079482E-3"/>
                </c:manualLayout>
              </c:layout>
              <c:showVal val="1"/>
            </c:dLbl>
            <c:dLbl>
              <c:idx val="3"/>
              <c:layout>
                <c:manualLayout>
                  <c:x val="1.862940785096474E-2"/>
                  <c:y val="-1.1904761904761921E-2"/>
                </c:manualLayout>
              </c:layout>
              <c:showVal val="1"/>
            </c:dLbl>
            <c:txPr>
              <a:bodyPr/>
              <a:lstStyle/>
              <a:p>
                <a:pPr>
                  <a:defRPr lang="es-ES" sz="1800" b="1"/>
                </a:pPr>
                <a:endParaRPr lang="es-CO"/>
              </a:p>
            </c:txPr>
            <c:showVal val="1"/>
          </c:dLbls>
          <c:cat>
            <c:strRef>
              <c:f>Hoja1!$A$2:$A$5</c:f>
              <c:strCache>
                <c:ptCount val="4"/>
                <c:pt idx="0">
                  <c:v>Meta
2012</c:v>
                </c:pt>
                <c:pt idx="1">
                  <c:v>Avance
2012</c:v>
                </c:pt>
                <c:pt idx="2">
                  <c:v>% de
Cumplimiento</c:v>
                </c:pt>
                <c:pt idx="3">
                  <c:v>Meta
2013</c:v>
                </c:pt>
              </c:strCache>
            </c:strRef>
          </c:cat>
          <c:val>
            <c:numRef>
              <c:f>Hoja1!$B$2:$B$5</c:f>
              <c:numCache>
                <c:formatCode>0.00%</c:formatCode>
                <c:ptCount val="4"/>
                <c:pt idx="0">
                  <c:v>0.75000000000000033</c:v>
                </c:pt>
                <c:pt idx="1">
                  <c:v>0.76190000000000035</c:v>
                </c:pt>
                <c:pt idx="2">
                  <c:v>1.015866666666666</c:v>
                </c:pt>
                <c:pt idx="3">
                  <c:v>0.75000000000000033</c:v>
                </c:pt>
              </c:numCache>
            </c:numRef>
          </c:val>
        </c:ser>
        <c:dLbls/>
        <c:shape val="cylinder"/>
        <c:axId val="73043968"/>
        <c:axId val="73047424"/>
        <c:axId val="0"/>
      </c:bar3DChart>
      <c:catAx>
        <c:axId val="73043968"/>
        <c:scaling>
          <c:orientation val="minMax"/>
        </c:scaling>
        <c:axPos val="b"/>
        <c:numFmt formatCode="General" sourceLinked="1"/>
        <c:majorTickMark val="none"/>
        <c:tickLblPos val="nextTo"/>
        <c:txPr>
          <a:bodyPr/>
          <a:lstStyle/>
          <a:p>
            <a:pPr>
              <a:defRPr lang="es-ES" sz="1000" b="1"/>
            </a:pPr>
            <a:endParaRPr lang="es-CO"/>
          </a:p>
        </c:txPr>
        <c:crossAx val="73047424"/>
        <c:crosses val="autoZero"/>
        <c:auto val="1"/>
        <c:lblAlgn val="ctr"/>
        <c:lblOffset val="100"/>
      </c:catAx>
      <c:valAx>
        <c:axId val="73047424"/>
        <c:scaling>
          <c:orientation val="minMax"/>
        </c:scaling>
        <c:axPos val="l"/>
        <c:numFmt formatCode="0%" sourceLinked="0"/>
        <c:majorTickMark val="none"/>
        <c:tickLblPos val="nextTo"/>
        <c:txPr>
          <a:bodyPr/>
          <a:lstStyle/>
          <a:p>
            <a:pPr>
              <a:defRPr lang="es-ES" sz="1000" b="1"/>
            </a:pPr>
            <a:endParaRPr lang="es-CO"/>
          </a:p>
        </c:txPr>
        <c:crossAx val="73043968"/>
        <c:crosses val="autoZero"/>
        <c:crossBetween val="between"/>
      </c:valAx>
      <c:spPr>
        <a:noFill/>
        <a:ln w="19031">
          <a:noFill/>
        </a:ln>
      </c:spPr>
    </c:plotArea>
    <c:plotVisOnly val="1"/>
    <c:dispBlanksAs val="gap"/>
  </c:chart>
  <c:spPr>
    <a:ln>
      <a:noFill/>
    </a:ln>
  </c:spPr>
  <c:txPr>
    <a:bodyPr/>
    <a:lstStyle/>
    <a:p>
      <a:pPr>
        <a:defRPr sz="1352"/>
      </a:pPr>
      <a:endParaRPr lang="es-CO"/>
    </a:p>
  </c:txPr>
  <c:externalData r:id="rId1"/>
</c:chartSpace>
</file>

<file path=ppt/charts/chart7.xml><?xml version="1.0" encoding="utf-8"?>
<c:chartSpace xmlns:c="http://schemas.openxmlformats.org/drawingml/2006/chart" xmlns:a="http://schemas.openxmlformats.org/drawingml/2006/main" xmlns:r="http://schemas.openxmlformats.org/officeDocument/2006/relationships">
  <c:lang val="es-CO"/>
  <c:style val="35"/>
  <c:chart>
    <c:autoTitleDeleted val="1"/>
    <c:view3D>
      <c:depthPercent val="100"/>
      <c:rAngAx val="1"/>
    </c:view3D>
    <c:sideWall>
      <c:spPr>
        <a:gradFill>
          <a:gsLst>
            <a:gs pos="0">
              <a:srgbClr val="4F81BD">
                <a:tint val="66000"/>
                <a:satMod val="160000"/>
              </a:srgbClr>
            </a:gs>
            <a:gs pos="50000">
              <a:srgbClr val="4F81BD">
                <a:tint val="44500"/>
                <a:satMod val="160000"/>
              </a:srgbClr>
            </a:gs>
            <a:gs pos="100000">
              <a:srgbClr val="4F81BD">
                <a:tint val="23500"/>
                <a:satMod val="160000"/>
              </a:srgbClr>
            </a:gs>
          </a:gsLst>
          <a:lin ang="5400000" scaled="0"/>
        </a:gradFill>
      </c:spPr>
    </c:sideWall>
    <c:backWall>
      <c:spPr>
        <a:gradFill>
          <a:gsLst>
            <a:gs pos="0">
              <a:srgbClr val="4F81BD">
                <a:tint val="66000"/>
                <a:satMod val="160000"/>
              </a:srgbClr>
            </a:gs>
            <a:gs pos="50000">
              <a:srgbClr val="4F81BD">
                <a:tint val="44500"/>
                <a:satMod val="160000"/>
              </a:srgbClr>
            </a:gs>
            <a:gs pos="100000">
              <a:srgbClr val="4F81BD">
                <a:tint val="23500"/>
                <a:satMod val="160000"/>
              </a:srgbClr>
            </a:gs>
          </a:gsLst>
          <a:lin ang="5400000" scaled="0"/>
        </a:gradFill>
      </c:spPr>
    </c:backWall>
    <c:plotArea>
      <c:layout/>
      <c:bar3DChart>
        <c:barDir val="col"/>
        <c:grouping val="clustered"/>
        <c:varyColors val="1"/>
        <c:ser>
          <c:idx val="0"/>
          <c:order val="0"/>
          <c:tx>
            <c:strRef>
              <c:f>Hoja1!$B$1</c:f>
              <c:strCache>
                <c:ptCount val="1"/>
                <c:pt idx="0">
                  <c:v>Columna2</c:v>
                </c:pt>
              </c:strCache>
            </c:strRef>
          </c:tx>
          <c:dLbls>
            <c:dLbl>
              <c:idx val="1"/>
              <c:layout>
                <c:manualLayout>
                  <c:x val="1.5968063872255488E-2"/>
                  <c:y val="-1.5873015873015879E-2"/>
                </c:manualLayout>
              </c:layout>
              <c:showVal val="1"/>
            </c:dLbl>
            <c:dLbl>
              <c:idx val="2"/>
              <c:layout>
                <c:manualLayout>
                  <c:x val="1.862940785096474E-2"/>
                  <c:y val="-7.9365079365079482E-3"/>
                </c:manualLayout>
              </c:layout>
              <c:showVal val="1"/>
            </c:dLbl>
            <c:dLbl>
              <c:idx val="3"/>
              <c:layout>
                <c:manualLayout>
                  <c:x val="1.862940785096474E-2"/>
                  <c:y val="-1.1904761904761921E-2"/>
                </c:manualLayout>
              </c:layout>
              <c:showVal val="1"/>
            </c:dLbl>
            <c:txPr>
              <a:bodyPr/>
              <a:lstStyle/>
              <a:p>
                <a:pPr>
                  <a:defRPr lang="es-ES" sz="1600" b="1"/>
                </a:pPr>
                <a:endParaRPr lang="es-CO"/>
              </a:p>
            </c:txPr>
            <c:showVal val="1"/>
          </c:dLbls>
          <c:cat>
            <c:strRef>
              <c:f>Hoja1!$A$2:$A$5</c:f>
              <c:strCache>
                <c:ptCount val="4"/>
                <c:pt idx="0">
                  <c:v>Meta
2012</c:v>
                </c:pt>
                <c:pt idx="1">
                  <c:v>Avance
2012</c:v>
                </c:pt>
                <c:pt idx="2">
                  <c:v>% de
Cumplimiento</c:v>
                </c:pt>
                <c:pt idx="3">
                  <c:v>Meta
2013</c:v>
                </c:pt>
              </c:strCache>
            </c:strRef>
          </c:cat>
          <c:val>
            <c:numRef>
              <c:f>Hoja1!$B$2:$B$5</c:f>
              <c:numCache>
                <c:formatCode>0.00%</c:formatCode>
                <c:ptCount val="4"/>
                <c:pt idx="0">
                  <c:v>0.2</c:v>
                </c:pt>
                <c:pt idx="1">
                  <c:v>0.2</c:v>
                </c:pt>
                <c:pt idx="2">
                  <c:v>1</c:v>
                </c:pt>
                <c:pt idx="3">
                  <c:v>0.2</c:v>
                </c:pt>
              </c:numCache>
            </c:numRef>
          </c:val>
        </c:ser>
        <c:dLbls/>
        <c:shape val="cylinder"/>
        <c:axId val="74218880"/>
        <c:axId val="74237056"/>
        <c:axId val="0"/>
      </c:bar3DChart>
      <c:catAx>
        <c:axId val="74218880"/>
        <c:scaling>
          <c:orientation val="minMax"/>
        </c:scaling>
        <c:axPos val="b"/>
        <c:numFmt formatCode="General" sourceLinked="1"/>
        <c:majorTickMark val="none"/>
        <c:tickLblPos val="nextTo"/>
        <c:txPr>
          <a:bodyPr/>
          <a:lstStyle/>
          <a:p>
            <a:pPr>
              <a:defRPr lang="es-ES" sz="1000" b="1"/>
            </a:pPr>
            <a:endParaRPr lang="es-CO"/>
          </a:p>
        </c:txPr>
        <c:crossAx val="74237056"/>
        <c:crosses val="autoZero"/>
        <c:auto val="1"/>
        <c:lblAlgn val="ctr"/>
        <c:lblOffset val="100"/>
      </c:catAx>
      <c:valAx>
        <c:axId val="74237056"/>
        <c:scaling>
          <c:orientation val="minMax"/>
        </c:scaling>
        <c:axPos val="l"/>
        <c:numFmt formatCode="0%" sourceLinked="0"/>
        <c:majorTickMark val="none"/>
        <c:tickLblPos val="nextTo"/>
        <c:txPr>
          <a:bodyPr/>
          <a:lstStyle/>
          <a:p>
            <a:pPr>
              <a:defRPr lang="es-ES" sz="1100" b="1"/>
            </a:pPr>
            <a:endParaRPr lang="es-CO"/>
          </a:p>
        </c:txPr>
        <c:crossAx val="74218880"/>
        <c:crosses val="autoZero"/>
        <c:crossBetween val="between"/>
      </c:valAx>
      <c:spPr>
        <a:noFill/>
        <a:ln w="19031">
          <a:noFill/>
        </a:ln>
      </c:spPr>
    </c:plotArea>
    <c:plotVisOnly val="1"/>
    <c:dispBlanksAs val="gap"/>
  </c:chart>
  <c:spPr>
    <a:ln>
      <a:noFill/>
    </a:ln>
  </c:spPr>
  <c:txPr>
    <a:bodyPr/>
    <a:lstStyle/>
    <a:p>
      <a:pPr>
        <a:defRPr sz="1352"/>
      </a:pPr>
      <a:endParaRPr lang="es-CO"/>
    </a:p>
  </c:txPr>
  <c:externalData r:id="rId1"/>
</c:chartSpace>
</file>

<file path=ppt/charts/chart8.xml><?xml version="1.0" encoding="utf-8"?>
<c:chartSpace xmlns:c="http://schemas.openxmlformats.org/drawingml/2006/chart" xmlns:a="http://schemas.openxmlformats.org/drawingml/2006/main" xmlns:r="http://schemas.openxmlformats.org/officeDocument/2006/relationships">
  <c:lang val="es-CO"/>
  <c:chart>
    <c:autoTitleDeleted val="1"/>
    <c:view3D>
      <c:rAngAx val="1"/>
    </c:view3D>
    <c:sideWall>
      <c:spPr>
        <a:gradFill>
          <a:gsLst>
            <a:gs pos="0">
              <a:srgbClr val="FFEFD1"/>
            </a:gs>
            <a:gs pos="64999">
              <a:srgbClr val="F0EBD5"/>
            </a:gs>
            <a:gs pos="100000">
              <a:srgbClr val="D1C39F"/>
            </a:gs>
          </a:gsLst>
          <a:lin ang="5400000" scaled="0"/>
        </a:gradFill>
      </c:spPr>
    </c:sideWall>
    <c:backWall>
      <c:spPr>
        <a:gradFill>
          <a:gsLst>
            <a:gs pos="0">
              <a:srgbClr val="FFEFD1"/>
            </a:gs>
            <a:gs pos="64999">
              <a:srgbClr val="F0EBD5"/>
            </a:gs>
            <a:gs pos="100000">
              <a:srgbClr val="D1C39F"/>
            </a:gs>
          </a:gsLst>
          <a:lin ang="5400000" scaled="0"/>
        </a:gradFill>
      </c:spPr>
    </c:backWall>
    <c:plotArea>
      <c:layout/>
      <c:bar3DChart>
        <c:barDir val="col"/>
        <c:grouping val="clustered"/>
        <c:ser>
          <c:idx val="0"/>
          <c:order val="0"/>
          <c:tx>
            <c:strRef>
              <c:f>Hoja1!$A$21</c:f>
              <c:strCache>
                <c:ptCount val="1"/>
                <c:pt idx="0">
                  <c:v>Programas Acreditados de Alta Calidad</c:v>
                </c:pt>
              </c:strCache>
            </c:strRef>
          </c:tx>
          <c:spPr>
            <a:gradFill rotWithShape="1">
              <a:gsLst>
                <a:gs pos="0">
                  <a:schemeClr val="accent1">
                    <a:shade val="51000"/>
                    <a:satMod val="130000"/>
                  </a:schemeClr>
                </a:gs>
                <a:gs pos="80000">
                  <a:schemeClr val="accent1">
                    <a:shade val="93000"/>
                    <a:satMod val="130000"/>
                  </a:schemeClr>
                </a:gs>
                <a:gs pos="100000">
                  <a:schemeClr val="accent1">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c:spPr>
          <c:dLbls>
            <c:txPr>
              <a:bodyPr/>
              <a:lstStyle/>
              <a:p>
                <a:pPr>
                  <a:defRPr sz="1800" b="1"/>
                </a:pPr>
                <a:endParaRPr lang="es-CO"/>
              </a:p>
            </c:txPr>
            <c:showVal val="1"/>
          </c:dLbls>
          <c:cat>
            <c:numRef>
              <c:f>Hoja1!$B$20:$E$20</c:f>
              <c:numCache>
                <c:formatCode>General</c:formatCode>
                <c:ptCount val="4"/>
                <c:pt idx="0">
                  <c:v>2009</c:v>
                </c:pt>
                <c:pt idx="1">
                  <c:v>2010</c:v>
                </c:pt>
                <c:pt idx="2">
                  <c:v>2011</c:v>
                </c:pt>
                <c:pt idx="3">
                  <c:v>2012</c:v>
                </c:pt>
              </c:numCache>
            </c:numRef>
          </c:cat>
          <c:val>
            <c:numRef>
              <c:f>Hoja1!$B$21:$E$21</c:f>
              <c:numCache>
                <c:formatCode>General</c:formatCode>
                <c:ptCount val="4"/>
                <c:pt idx="0">
                  <c:v>8</c:v>
                </c:pt>
                <c:pt idx="1">
                  <c:v>11</c:v>
                </c:pt>
                <c:pt idx="2">
                  <c:v>11</c:v>
                </c:pt>
                <c:pt idx="3">
                  <c:v>15</c:v>
                </c:pt>
              </c:numCache>
            </c:numRef>
          </c:val>
        </c:ser>
        <c:dLbls/>
        <c:gapWidth val="75"/>
        <c:shape val="cylinder"/>
        <c:axId val="66830336"/>
        <c:axId val="66831872"/>
        <c:axId val="0"/>
      </c:bar3DChart>
      <c:catAx>
        <c:axId val="66830336"/>
        <c:scaling>
          <c:orientation val="minMax"/>
        </c:scaling>
        <c:axPos val="b"/>
        <c:numFmt formatCode="General" sourceLinked="1"/>
        <c:majorTickMark val="none"/>
        <c:tickLblPos val="nextTo"/>
        <c:txPr>
          <a:bodyPr/>
          <a:lstStyle/>
          <a:p>
            <a:pPr>
              <a:defRPr sz="1600" b="1"/>
            </a:pPr>
            <a:endParaRPr lang="es-CO"/>
          </a:p>
        </c:txPr>
        <c:crossAx val="66831872"/>
        <c:crosses val="autoZero"/>
        <c:auto val="1"/>
        <c:lblAlgn val="ctr"/>
        <c:lblOffset val="100"/>
      </c:catAx>
      <c:valAx>
        <c:axId val="66831872"/>
        <c:scaling>
          <c:orientation val="minMax"/>
        </c:scaling>
        <c:axPos val="l"/>
        <c:majorGridlines/>
        <c:numFmt formatCode="General" sourceLinked="1"/>
        <c:majorTickMark val="none"/>
        <c:tickLblPos val="nextTo"/>
        <c:spPr>
          <a:ln w="9525">
            <a:noFill/>
          </a:ln>
        </c:spPr>
        <c:txPr>
          <a:bodyPr/>
          <a:lstStyle/>
          <a:p>
            <a:pPr>
              <a:defRPr sz="1400" b="1"/>
            </a:pPr>
            <a:endParaRPr lang="es-CO"/>
          </a:p>
        </c:txPr>
        <c:crossAx val="66830336"/>
        <c:crosses val="autoZero"/>
        <c:crossBetween val="between"/>
      </c:valAx>
    </c:plotArea>
    <c:legend>
      <c:legendPos val="b"/>
      <c:layout/>
      <c:txPr>
        <a:bodyPr/>
        <a:lstStyle/>
        <a:p>
          <a:pPr>
            <a:defRPr sz="1400"/>
          </a:pPr>
          <a:endParaRPr lang="es-CO"/>
        </a:p>
      </c:txPr>
    </c:legend>
    <c:plotVisOnly val="1"/>
    <c:dispBlanksAs val="gap"/>
  </c:chart>
  <c:spPr>
    <a:ln>
      <a:noFill/>
    </a:ln>
  </c:spPr>
  <c:externalData r:id="rId1"/>
</c:chartSpace>
</file>

<file path=ppt/charts/chart9.xml><?xml version="1.0" encoding="utf-8"?>
<c:chartSpace xmlns:c="http://schemas.openxmlformats.org/drawingml/2006/chart" xmlns:a="http://schemas.openxmlformats.org/drawingml/2006/main" xmlns:r="http://schemas.openxmlformats.org/officeDocument/2006/relationships">
  <c:lang val="es-CO"/>
  <c:chart>
    <c:autoTitleDeleted val="1"/>
    <c:view3D>
      <c:depthPercent val="100"/>
      <c:rAngAx val="1"/>
    </c:view3D>
    <c:sideWall>
      <c:spPr>
        <a:gradFill>
          <a:gsLst>
            <a:gs pos="0">
              <a:srgbClr val="FFEFD1"/>
            </a:gs>
            <a:gs pos="64999">
              <a:srgbClr val="F0EBD5"/>
            </a:gs>
            <a:gs pos="100000">
              <a:srgbClr val="D1C39F"/>
            </a:gs>
          </a:gsLst>
          <a:lin ang="5400000" scaled="0"/>
        </a:gradFill>
      </c:spPr>
    </c:sideWall>
    <c:backWall>
      <c:spPr>
        <a:gradFill>
          <a:gsLst>
            <a:gs pos="0">
              <a:srgbClr val="FFEFD1"/>
            </a:gs>
            <a:gs pos="64999">
              <a:srgbClr val="F0EBD5"/>
            </a:gs>
            <a:gs pos="100000">
              <a:srgbClr val="D1C39F"/>
            </a:gs>
          </a:gsLst>
          <a:lin ang="5400000" scaled="0"/>
        </a:gradFill>
      </c:spPr>
    </c:backWall>
    <c:plotArea>
      <c:layout/>
      <c:bar3DChart>
        <c:barDir val="col"/>
        <c:grouping val="clustered"/>
        <c:ser>
          <c:idx val="0"/>
          <c:order val="0"/>
          <c:tx>
            <c:strRef>
              <c:f>Hoja1!$A$129</c:f>
              <c:strCache>
                <c:ptCount val="1"/>
                <c:pt idx="0">
                  <c:v>Ocupación del egresado en su perfil profesional</c:v>
                </c:pt>
              </c:strCache>
            </c:strRef>
          </c:tx>
          <c:dLbls>
            <c:txPr>
              <a:bodyPr rot="0"/>
              <a:lstStyle/>
              <a:p>
                <a:pPr>
                  <a:defRPr sz="2000" b="1"/>
                </a:pPr>
                <a:endParaRPr lang="es-CO"/>
              </a:p>
            </c:txPr>
            <c:showVal val="1"/>
          </c:dLbls>
          <c:cat>
            <c:numRef>
              <c:f>Hoja1!$C$131:$E$131</c:f>
              <c:numCache>
                <c:formatCode>General</c:formatCode>
                <c:ptCount val="3"/>
                <c:pt idx="0">
                  <c:v>2010</c:v>
                </c:pt>
                <c:pt idx="1">
                  <c:v>2011</c:v>
                </c:pt>
                <c:pt idx="2">
                  <c:v>2012</c:v>
                </c:pt>
              </c:numCache>
            </c:numRef>
          </c:cat>
          <c:val>
            <c:numRef>
              <c:f>Hoja1!$C$132:$E$132</c:f>
              <c:numCache>
                <c:formatCode>0.00%</c:formatCode>
                <c:ptCount val="3"/>
                <c:pt idx="0">
                  <c:v>0.75300000000000034</c:v>
                </c:pt>
                <c:pt idx="1">
                  <c:v>0.92410000000000003</c:v>
                </c:pt>
                <c:pt idx="2" formatCode="0%">
                  <c:v>0.83000000000000029</c:v>
                </c:pt>
              </c:numCache>
            </c:numRef>
          </c:val>
        </c:ser>
        <c:dLbls/>
        <c:shape val="cylinder"/>
        <c:axId val="65466752"/>
        <c:axId val="65460864"/>
        <c:axId val="0"/>
      </c:bar3DChart>
      <c:valAx>
        <c:axId val="65460864"/>
        <c:scaling>
          <c:orientation val="minMax"/>
        </c:scaling>
        <c:axPos val="r"/>
        <c:numFmt formatCode="0.00%" sourceLinked="1"/>
        <c:tickLblPos val="nextTo"/>
        <c:txPr>
          <a:bodyPr/>
          <a:lstStyle/>
          <a:p>
            <a:pPr>
              <a:defRPr sz="1600" b="1"/>
            </a:pPr>
            <a:endParaRPr lang="es-CO"/>
          </a:p>
        </c:txPr>
        <c:crossAx val="65466752"/>
        <c:crosses val="max"/>
        <c:crossBetween val="between"/>
      </c:valAx>
      <c:catAx>
        <c:axId val="65466752"/>
        <c:scaling>
          <c:orientation val="minMax"/>
        </c:scaling>
        <c:axPos val="b"/>
        <c:numFmt formatCode="General" sourceLinked="1"/>
        <c:tickLblPos val="nextTo"/>
        <c:txPr>
          <a:bodyPr/>
          <a:lstStyle/>
          <a:p>
            <a:pPr>
              <a:defRPr sz="1800" b="1"/>
            </a:pPr>
            <a:endParaRPr lang="es-CO"/>
          </a:p>
        </c:txPr>
        <c:crossAx val="65460864"/>
        <c:crosses val="autoZero"/>
        <c:auto val="1"/>
        <c:lblAlgn val="ctr"/>
        <c:lblOffset val="100"/>
      </c:catAx>
    </c:plotArea>
    <c:legend>
      <c:legendPos val="b"/>
      <c:layout/>
      <c:txPr>
        <a:bodyPr/>
        <a:lstStyle/>
        <a:p>
          <a:pPr>
            <a:defRPr sz="1600"/>
          </a:pPr>
          <a:endParaRPr lang="es-CO"/>
        </a:p>
      </c:txPr>
    </c:legend>
    <c:plotVisOnly val="1"/>
    <c:dispBlanksAs val="gap"/>
  </c:chart>
  <c:spPr>
    <a:ln>
      <a:noFill/>
    </a:ln>
  </c:spPr>
  <c:externalData r:id="rId1"/>
</c:chartSpace>
</file>

<file path=ppt/drawings/_rels/vmlDrawing1.vml.rels><?xml version="1.0" encoding="UTF-8" standalone="yes"?>
<Relationships xmlns="http://schemas.openxmlformats.org/package/2006/relationships"><Relationship Id="rId1" Type="http://schemas.openxmlformats.org/officeDocument/2006/relationships/image" Target="../media/image7.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0.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encabezado"/>
          <p:cNvSpPr>
            <a:spLocks noGrp="1"/>
          </p:cNvSpPr>
          <p:nvPr>
            <p:ph type="hdr" sz="quarter"/>
          </p:nvPr>
        </p:nvSpPr>
        <p:spPr>
          <a:xfrm>
            <a:off x="0" y="0"/>
            <a:ext cx="2945955" cy="495755"/>
          </a:xfrm>
          <a:prstGeom prst="rect">
            <a:avLst/>
          </a:prstGeom>
        </p:spPr>
        <p:txBody>
          <a:bodyPr vert="horz" lIns="96661" tIns="48331" rIns="96661" bIns="48331" rtlCol="0"/>
          <a:lstStyle>
            <a:lvl1pPr algn="l">
              <a:defRPr sz="1300">
                <a:latin typeface="Arial" charset="0"/>
                <a:ea typeface="+mn-ea"/>
                <a:cs typeface="Arial" charset="0"/>
              </a:defRPr>
            </a:lvl1pPr>
          </a:lstStyle>
          <a:p>
            <a:pPr>
              <a:defRPr/>
            </a:pPr>
            <a:endParaRPr lang="es-CO"/>
          </a:p>
        </p:txBody>
      </p:sp>
      <p:sp>
        <p:nvSpPr>
          <p:cNvPr id="3" name="2 Marcador de fecha"/>
          <p:cNvSpPr>
            <a:spLocks noGrp="1"/>
          </p:cNvSpPr>
          <p:nvPr>
            <p:ph type="dt" sz="quarter" idx="1"/>
          </p:nvPr>
        </p:nvSpPr>
        <p:spPr>
          <a:xfrm>
            <a:off x="3850245" y="0"/>
            <a:ext cx="2945955" cy="495755"/>
          </a:xfrm>
          <a:prstGeom prst="rect">
            <a:avLst/>
          </a:prstGeom>
        </p:spPr>
        <p:txBody>
          <a:bodyPr vert="horz" wrap="square" lIns="96661" tIns="48331" rIns="96661" bIns="48331" numCol="1" anchor="t" anchorCtr="0" compatLnSpc="1">
            <a:prstTxWarp prst="textNoShape">
              <a:avLst/>
            </a:prstTxWarp>
          </a:bodyPr>
          <a:lstStyle>
            <a:lvl1pPr algn="r">
              <a:defRPr sz="1300">
                <a:latin typeface="Arial" pitchFamily="34" charset="0"/>
                <a:cs typeface="Arial" pitchFamily="34" charset="0"/>
              </a:defRPr>
            </a:lvl1pPr>
          </a:lstStyle>
          <a:p>
            <a:pPr>
              <a:defRPr/>
            </a:pPr>
            <a:fld id="{ACB18DD2-BDCB-4CF7-A2BE-EECC6AB91290}" type="datetimeFigureOut">
              <a:rPr lang="es-CO"/>
              <a:pPr>
                <a:defRPr/>
              </a:pPr>
              <a:t>28/04/2013</a:t>
            </a:fld>
            <a:endParaRPr lang="es-CO"/>
          </a:p>
        </p:txBody>
      </p:sp>
      <p:sp>
        <p:nvSpPr>
          <p:cNvPr id="4" name="3 Marcador de pie de página"/>
          <p:cNvSpPr>
            <a:spLocks noGrp="1"/>
          </p:cNvSpPr>
          <p:nvPr>
            <p:ph type="ftr" sz="quarter" idx="2"/>
          </p:nvPr>
        </p:nvSpPr>
        <p:spPr>
          <a:xfrm>
            <a:off x="0" y="9430830"/>
            <a:ext cx="2945955" cy="495755"/>
          </a:xfrm>
          <a:prstGeom prst="rect">
            <a:avLst/>
          </a:prstGeom>
        </p:spPr>
        <p:txBody>
          <a:bodyPr vert="horz" lIns="96661" tIns="48331" rIns="96661" bIns="48331" rtlCol="0" anchor="b"/>
          <a:lstStyle>
            <a:lvl1pPr algn="l">
              <a:defRPr sz="1300">
                <a:latin typeface="Arial" charset="0"/>
                <a:ea typeface="+mn-ea"/>
                <a:cs typeface="Arial" charset="0"/>
              </a:defRPr>
            </a:lvl1pPr>
          </a:lstStyle>
          <a:p>
            <a:pPr>
              <a:defRPr/>
            </a:pPr>
            <a:endParaRPr lang="es-CO"/>
          </a:p>
        </p:txBody>
      </p:sp>
      <p:sp>
        <p:nvSpPr>
          <p:cNvPr id="5" name="4 Marcador de número de diapositiva"/>
          <p:cNvSpPr>
            <a:spLocks noGrp="1"/>
          </p:cNvSpPr>
          <p:nvPr>
            <p:ph type="sldNum" sz="quarter" idx="3"/>
          </p:nvPr>
        </p:nvSpPr>
        <p:spPr>
          <a:xfrm>
            <a:off x="3850245" y="9430830"/>
            <a:ext cx="2945955" cy="495755"/>
          </a:xfrm>
          <a:prstGeom prst="rect">
            <a:avLst/>
          </a:prstGeom>
        </p:spPr>
        <p:txBody>
          <a:bodyPr vert="horz" wrap="square" lIns="96661" tIns="48331" rIns="96661" bIns="48331" numCol="1" anchor="b" anchorCtr="0" compatLnSpc="1">
            <a:prstTxWarp prst="textNoShape">
              <a:avLst/>
            </a:prstTxWarp>
          </a:bodyPr>
          <a:lstStyle>
            <a:lvl1pPr algn="r">
              <a:defRPr sz="1300">
                <a:latin typeface="Arial" pitchFamily="34" charset="0"/>
                <a:cs typeface="Arial" pitchFamily="34" charset="0"/>
              </a:defRPr>
            </a:lvl1pPr>
          </a:lstStyle>
          <a:p>
            <a:pPr>
              <a:defRPr/>
            </a:pPr>
            <a:fld id="{12F49E57-5CD8-4DD2-9D09-BCA02C4AC87B}" type="slidenum">
              <a:rPr lang="es-CO"/>
              <a:pPr>
                <a:defRPr/>
              </a:pPr>
              <a:t>‹Nº›</a:t>
            </a:fld>
            <a:endParaRPr lang="es-CO"/>
          </a:p>
        </p:txBody>
      </p:sp>
    </p:spTree>
    <p:extLst>
      <p:ext uri="{BB962C8B-B14F-4D97-AF65-F5344CB8AC3E}">
        <p14:creationId xmlns:p14="http://schemas.microsoft.com/office/powerpoint/2010/main" xmlns="" val="79378009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encabezado"/>
          <p:cNvSpPr>
            <a:spLocks noGrp="1"/>
          </p:cNvSpPr>
          <p:nvPr>
            <p:ph type="hdr" sz="quarter"/>
          </p:nvPr>
        </p:nvSpPr>
        <p:spPr>
          <a:xfrm>
            <a:off x="0" y="0"/>
            <a:ext cx="2945955" cy="495755"/>
          </a:xfrm>
          <a:prstGeom prst="rect">
            <a:avLst/>
          </a:prstGeom>
        </p:spPr>
        <p:txBody>
          <a:bodyPr vert="horz" lIns="91440" tIns="45720" rIns="91440" bIns="45720" rtlCol="0"/>
          <a:lstStyle>
            <a:lvl1pPr algn="l">
              <a:defRPr sz="1200"/>
            </a:lvl1pPr>
          </a:lstStyle>
          <a:p>
            <a:pPr>
              <a:defRPr/>
            </a:pPr>
            <a:endParaRPr lang="es-CO"/>
          </a:p>
        </p:txBody>
      </p:sp>
      <p:sp>
        <p:nvSpPr>
          <p:cNvPr id="3" name="2 Marcador de fecha"/>
          <p:cNvSpPr>
            <a:spLocks noGrp="1"/>
          </p:cNvSpPr>
          <p:nvPr>
            <p:ph type="dt" idx="1"/>
          </p:nvPr>
        </p:nvSpPr>
        <p:spPr>
          <a:xfrm>
            <a:off x="3850245" y="0"/>
            <a:ext cx="2945955" cy="495755"/>
          </a:xfrm>
          <a:prstGeom prst="rect">
            <a:avLst/>
          </a:prstGeom>
        </p:spPr>
        <p:txBody>
          <a:bodyPr vert="horz" lIns="91440" tIns="45720" rIns="91440" bIns="45720" rtlCol="0"/>
          <a:lstStyle>
            <a:lvl1pPr algn="r">
              <a:defRPr sz="1200"/>
            </a:lvl1pPr>
          </a:lstStyle>
          <a:p>
            <a:pPr>
              <a:defRPr/>
            </a:pPr>
            <a:fld id="{640DD84D-9C9F-4B83-B319-8834695A3EC3}" type="datetimeFigureOut">
              <a:rPr lang="es-CO"/>
              <a:pPr>
                <a:defRPr/>
              </a:pPr>
              <a:t>28/04/2013</a:t>
            </a:fld>
            <a:endParaRPr lang="es-CO"/>
          </a:p>
        </p:txBody>
      </p:sp>
      <p:sp>
        <p:nvSpPr>
          <p:cNvPr id="4" name="3 Marcador de imagen de diapositiva"/>
          <p:cNvSpPr>
            <a:spLocks noGrp="1" noRot="1" noChangeAspect="1"/>
          </p:cNvSpPr>
          <p:nvPr>
            <p:ph type="sldImg" idx="2"/>
          </p:nvPr>
        </p:nvSpPr>
        <p:spPr>
          <a:xfrm>
            <a:off x="1030288" y="744538"/>
            <a:ext cx="4737100" cy="3724275"/>
          </a:xfrm>
          <a:prstGeom prst="rect">
            <a:avLst/>
          </a:prstGeom>
          <a:noFill/>
          <a:ln w="12700">
            <a:solidFill>
              <a:prstClr val="black"/>
            </a:solidFill>
          </a:ln>
        </p:spPr>
        <p:txBody>
          <a:bodyPr vert="horz" lIns="91440" tIns="45720" rIns="91440" bIns="45720" rtlCol="0" anchor="ctr"/>
          <a:lstStyle/>
          <a:p>
            <a:pPr lvl="0"/>
            <a:endParaRPr lang="es-CO" noProof="0" smtClean="0"/>
          </a:p>
        </p:txBody>
      </p:sp>
      <p:sp>
        <p:nvSpPr>
          <p:cNvPr id="5" name="4 Marcador de notas"/>
          <p:cNvSpPr>
            <a:spLocks noGrp="1"/>
          </p:cNvSpPr>
          <p:nvPr>
            <p:ph type="body" sz="quarter" idx="3"/>
          </p:nvPr>
        </p:nvSpPr>
        <p:spPr>
          <a:xfrm>
            <a:off x="680063" y="4716236"/>
            <a:ext cx="5437550" cy="4466716"/>
          </a:xfrm>
          <a:prstGeom prst="rect">
            <a:avLst/>
          </a:prstGeom>
        </p:spPr>
        <p:txBody>
          <a:bodyPr vert="horz" lIns="91440" tIns="45720" rIns="91440" bIns="45720" rtlCol="0">
            <a:normAutofit/>
          </a:bodyPr>
          <a:lstStyle/>
          <a:p>
            <a:pPr lvl="0"/>
            <a:r>
              <a:rPr lang="es-ES" noProof="0" smtClean="0"/>
              <a:t>Haga clic para modificar el estilo de texto del patrón</a:t>
            </a:r>
          </a:p>
          <a:p>
            <a:pPr lvl="1"/>
            <a:r>
              <a:rPr lang="es-ES" noProof="0" smtClean="0"/>
              <a:t>Segundo nivel</a:t>
            </a:r>
          </a:p>
          <a:p>
            <a:pPr lvl="2"/>
            <a:r>
              <a:rPr lang="es-ES" noProof="0" smtClean="0"/>
              <a:t>Tercer nivel</a:t>
            </a:r>
          </a:p>
          <a:p>
            <a:pPr lvl="3"/>
            <a:r>
              <a:rPr lang="es-ES" noProof="0" smtClean="0"/>
              <a:t>Cuarto nivel</a:t>
            </a:r>
          </a:p>
          <a:p>
            <a:pPr lvl="4"/>
            <a:r>
              <a:rPr lang="es-ES" noProof="0" smtClean="0"/>
              <a:t>Quinto nivel</a:t>
            </a:r>
            <a:endParaRPr lang="es-CO" noProof="0" smtClean="0"/>
          </a:p>
        </p:txBody>
      </p:sp>
      <p:sp>
        <p:nvSpPr>
          <p:cNvPr id="6" name="5 Marcador de pie de página"/>
          <p:cNvSpPr>
            <a:spLocks noGrp="1"/>
          </p:cNvSpPr>
          <p:nvPr>
            <p:ph type="ftr" sz="quarter" idx="4"/>
          </p:nvPr>
        </p:nvSpPr>
        <p:spPr>
          <a:xfrm>
            <a:off x="0" y="9430830"/>
            <a:ext cx="2945955" cy="495755"/>
          </a:xfrm>
          <a:prstGeom prst="rect">
            <a:avLst/>
          </a:prstGeom>
        </p:spPr>
        <p:txBody>
          <a:bodyPr vert="horz" lIns="91440" tIns="45720" rIns="91440" bIns="45720" rtlCol="0" anchor="b"/>
          <a:lstStyle>
            <a:lvl1pPr algn="l">
              <a:defRPr sz="1200"/>
            </a:lvl1pPr>
          </a:lstStyle>
          <a:p>
            <a:pPr>
              <a:defRPr/>
            </a:pPr>
            <a:endParaRPr lang="es-CO"/>
          </a:p>
        </p:txBody>
      </p:sp>
      <p:sp>
        <p:nvSpPr>
          <p:cNvPr id="7" name="6 Marcador de número de diapositiva"/>
          <p:cNvSpPr>
            <a:spLocks noGrp="1"/>
          </p:cNvSpPr>
          <p:nvPr>
            <p:ph type="sldNum" sz="quarter" idx="5"/>
          </p:nvPr>
        </p:nvSpPr>
        <p:spPr>
          <a:xfrm>
            <a:off x="3850245" y="9430830"/>
            <a:ext cx="2945955" cy="495755"/>
          </a:xfrm>
          <a:prstGeom prst="rect">
            <a:avLst/>
          </a:prstGeom>
        </p:spPr>
        <p:txBody>
          <a:bodyPr vert="horz" lIns="91440" tIns="45720" rIns="91440" bIns="45720" rtlCol="0" anchor="b"/>
          <a:lstStyle>
            <a:lvl1pPr algn="r">
              <a:defRPr sz="1200"/>
            </a:lvl1pPr>
          </a:lstStyle>
          <a:p>
            <a:pPr>
              <a:defRPr/>
            </a:pPr>
            <a:fld id="{58AFB550-A666-4C83-897D-34EB67A80D73}" type="slidenum">
              <a:rPr lang="es-CO"/>
              <a:pPr>
                <a:defRPr/>
              </a:pPr>
              <a:t>‹Nº›</a:t>
            </a:fld>
            <a:endParaRPr lang="es-CO"/>
          </a:p>
        </p:txBody>
      </p:sp>
    </p:spTree>
    <p:extLst>
      <p:ext uri="{BB962C8B-B14F-4D97-AF65-F5344CB8AC3E}">
        <p14:creationId xmlns:p14="http://schemas.microsoft.com/office/powerpoint/2010/main" xmlns="" val="393462840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1 Marcador de imagen de diapositiva"/>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5299" name="2 Marcador de notas"/>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s-CO" smtClean="0"/>
          </a:p>
        </p:txBody>
      </p:sp>
      <p:sp>
        <p:nvSpPr>
          <p:cNvPr id="55300" name="3 Marcador de número de diapositiva"/>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eaLnBrk="1" hangingPunct="1"/>
            <a:fld id="{594C974A-6340-4544-BD94-F2CADBC70E0E}" type="slidenum">
              <a:rPr lang="es-CO" smtClean="0"/>
              <a:pPr eaLnBrk="1" hangingPunct="1"/>
              <a:t>13</a:t>
            </a:fld>
            <a:endParaRPr lang="es-CO"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2130425"/>
            <a:ext cx="7772400" cy="1470025"/>
          </a:xfrm>
        </p:spPr>
        <p:txBody>
          <a:bodyPr/>
          <a:lstStyle/>
          <a:p>
            <a:r>
              <a:rPr lang="es-ES" smtClean="0"/>
              <a:t>Haga clic para modificar el estilo de título del patrón</a:t>
            </a:r>
            <a:endParaRPr lang="es-CO"/>
          </a:p>
        </p:txBody>
      </p:sp>
      <p:sp>
        <p:nvSpPr>
          <p:cNvPr id="3" name="2 Subtítulo"/>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smtClean="0"/>
              <a:t>Haga clic para modificar el estilo de subtítulo del patrón</a:t>
            </a:r>
            <a:endParaRPr lang="es-CO"/>
          </a:p>
        </p:txBody>
      </p:sp>
      <p:sp>
        <p:nvSpPr>
          <p:cNvPr id="4" name="3 Marcador de fecha"/>
          <p:cNvSpPr>
            <a:spLocks noGrp="1"/>
          </p:cNvSpPr>
          <p:nvPr>
            <p:ph type="dt" sz="half" idx="10"/>
          </p:nvPr>
        </p:nvSpPr>
        <p:spPr>
          <a:ln/>
        </p:spPr>
        <p:txBody>
          <a:bodyPr/>
          <a:lstStyle>
            <a:lvl1pPr>
              <a:defRPr/>
            </a:lvl1pPr>
          </a:lstStyle>
          <a:p>
            <a:pPr>
              <a:defRPr/>
            </a:pPr>
            <a:fld id="{9661D274-8E88-4C2D-8CEC-B07050316774}" type="datetimeFigureOut">
              <a:rPr lang="es-CO"/>
              <a:pPr>
                <a:defRPr/>
              </a:pPr>
              <a:t>28/04/2013</a:t>
            </a:fld>
            <a:endParaRPr lang="es-CO"/>
          </a:p>
        </p:txBody>
      </p:sp>
      <p:sp>
        <p:nvSpPr>
          <p:cNvPr id="5" name="4 Marcador de pie de página"/>
          <p:cNvSpPr>
            <a:spLocks noGrp="1"/>
          </p:cNvSpPr>
          <p:nvPr>
            <p:ph type="ftr" sz="quarter" idx="11"/>
          </p:nvPr>
        </p:nvSpPr>
        <p:spPr>
          <a:ln/>
        </p:spPr>
        <p:txBody>
          <a:bodyPr/>
          <a:lstStyle>
            <a:lvl1pPr>
              <a:defRPr/>
            </a:lvl1pPr>
          </a:lstStyle>
          <a:p>
            <a:pPr>
              <a:defRPr/>
            </a:pPr>
            <a:endParaRPr lang="es-ES_tradnl"/>
          </a:p>
        </p:txBody>
      </p:sp>
      <p:sp>
        <p:nvSpPr>
          <p:cNvPr id="6" name="5 Marcador de número de diapositiva"/>
          <p:cNvSpPr>
            <a:spLocks noGrp="1"/>
          </p:cNvSpPr>
          <p:nvPr>
            <p:ph type="sldNum" sz="quarter" idx="12"/>
          </p:nvPr>
        </p:nvSpPr>
        <p:spPr>
          <a:ln/>
        </p:spPr>
        <p:txBody>
          <a:bodyPr/>
          <a:lstStyle>
            <a:lvl1pPr>
              <a:defRPr/>
            </a:lvl1pPr>
          </a:lstStyle>
          <a:p>
            <a:pPr>
              <a:defRPr/>
            </a:pPr>
            <a:fld id="{21B97C45-BBDF-44AE-A6A0-53D7FA88F55B}" type="slidenum">
              <a:rPr lang="es-CO"/>
              <a:pPr>
                <a:defRPr/>
              </a:pPr>
              <a:t>‹Nº›</a:t>
            </a:fld>
            <a:endParaRPr lang="es-CO"/>
          </a:p>
        </p:txBody>
      </p:sp>
    </p:spTree>
    <p:extLst>
      <p:ext uri="{BB962C8B-B14F-4D97-AF65-F5344CB8AC3E}">
        <p14:creationId xmlns:p14="http://schemas.microsoft.com/office/powerpoint/2010/main" xmlns="" val="382686464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CO"/>
          </a:p>
        </p:txBody>
      </p:sp>
      <p:sp>
        <p:nvSpPr>
          <p:cNvPr id="3" name="2 Marcador de texto vertical"/>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4" name="3 Marcador de fecha"/>
          <p:cNvSpPr>
            <a:spLocks noGrp="1"/>
          </p:cNvSpPr>
          <p:nvPr>
            <p:ph type="dt" sz="half" idx="10"/>
          </p:nvPr>
        </p:nvSpPr>
        <p:spPr>
          <a:ln/>
        </p:spPr>
        <p:txBody>
          <a:bodyPr/>
          <a:lstStyle>
            <a:lvl1pPr>
              <a:defRPr/>
            </a:lvl1pPr>
          </a:lstStyle>
          <a:p>
            <a:pPr>
              <a:defRPr/>
            </a:pPr>
            <a:fld id="{AF274CA8-D8BF-4F60-8CF8-A945A109EBD8}" type="datetimeFigureOut">
              <a:rPr lang="es-CO"/>
              <a:pPr>
                <a:defRPr/>
              </a:pPr>
              <a:t>28/04/2013</a:t>
            </a:fld>
            <a:endParaRPr lang="es-CO"/>
          </a:p>
        </p:txBody>
      </p:sp>
      <p:sp>
        <p:nvSpPr>
          <p:cNvPr id="5" name="4 Marcador de pie de página"/>
          <p:cNvSpPr>
            <a:spLocks noGrp="1"/>
          </p:cNvSpPr>
          <p:nvPr>
            <p:ph type="ftr" sz="quarter" idx="11"/>
          </p:nvPr>
        </p:nvSpPr>
        <p:spPr>
          <a:ln/>
        </p:spPr>
        <p:txBody>
          <a:bodyPr/>
          <a:lstStyle>
            <a:lvl1pPr>
              <a:defRPr/>
            </a:lvl1pPr>
          </a:lstStyle>
          <a:p>
            <a:pPr>
              <a:defRPr/>
            </a:pPr>
            <a:endParaRPr lang="es-ES_tradnl"/>
          </a:p>
        </p:txBody>
      </p:sp>
      <p:sp>
        <p:nvSpPr>
          <p:cNvPr id="6" name="5 Marcador de número de diapositiva"/>
          <p:cNvSpPr>
            <a:spLocks noGrp="1"/>
          </p:cNvSpPr>
          <p:nvPr>
            <p:ph type="sldNum" sz="quarter" idx="12"/>
          </p:nvPr>
        </p:nvSpPr>
        <p:spPr>
          <a:ln/>
        </p:spPr>
        <p:txBody>
          <a:bodyPr/>
          <a:lstStyle>
            <a:lvl1pPr>
              <a:defRPr/>
            </a:lvl1pPr>
          </a:lstStyle>
          <a:p>
            <a:pPr>
              <a:defRPr/>
            </a:pPr>
            <a:fld id="{155147F8-0DA3-4E53-A2FF-E3013C00AEB3}" type="slidenum">
              <a:rPr lang="es-CO"/>
              <a:pPr>
                <a:defRPr/>
              </a:pPr>
              <a:t>‹Nº›</a:t>
            </a:fld>
            <a:endParaRPr lang="es-CO"/>
          </a:p>
        </p:txBody>
      </p:sp>
    </p:spTree>
    <p:extLst>
      <p:ext uri="{BB962C8B-B14F-4D97-AF65-F5344CB8AC3E}">
        <p14:creationId xmlns:p14="http://schemas.microsoft.com/office/powerpoint/2010/main" xmlns="" val="34739998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38"/>
            <a:ext cx="2057400" cy="5851525"/>
          </a:xfrm>
        </p:spPr>
        <p:txBody>
          <a:bodyPr vert="eaVert"/>
          <a:lstStyle/>
          <a:p>
            <a:r>
              <a:rPr lang="es-ES" smtClean="0"/>
              <a:t>Haga clic para modificar el estilo de título del patrón</a:t>
            </a:r>
            <a:endParaRPr lang="es-CO"/>
          </a:p>
        </p:txBody>
      </p:sp>
      <p:sp>
        <p:nvSpPr>
          <p:cNvPr id="3" name="2 Marcador de texto vertical"/>
          <p:cNvSpPr>
            <a:spLocks noGrp="1"/>
          </p:cNvSpPr>
          <p:nvPr>
            <p:ph type="body" orient="vert" idx="1"/>
          </p:nvPr>
        </p:nvSpPr>
        <p:spPr>
          <a:xfrm>
            <a:off x="457200" y="274638"/>
            <a:ext cx="6019800" cy="5851525"/>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4" name="3 Marcador de fecha"/>
          <p:cNvSpPr>
            <a:spLocks noGrp="1"/>
          </p:cNvSpPr>
          <p:nvPr>
            <p:ph type="dt" sz="half" idx="10"/>
          </p:nvPr>
        </p:nvSpPr>
        <p:spPr>
          <a:ln/>
        </p:spPr>
        <p:txBody>
          <a:bodyPr/>
          <a:lstStyle>
            <a:lvl1pPr>
              <a:defRPr/>
            </a:lvl1pPr>
          </a:lstStyle>
          <a:p>
            <a:pPr>
              <a:defRPr/>
            </a:pPr>
            <a:fld id="{85A75E47-810C-47D1-AB30-427FA3DDAAB9}" type="datetimeFigureOut">
              <a:rPr lang="es-CO"/>
              <a:pPr>
                <a:defRPr/>
              </a:pPr>
              <a:t>28/04/2013</a:t>
            </a:fld>
            <a:endParaRPr lang="es-CO"/>
          </a:p>
        </p:txBody>
      </p:sp>
      <p:sp>
        <p:nvSpPr>
          <p:cNvPr id="5" name="4 Marcador de pie de página"/>
          <p:cNvSpPr>
            <a:spLocks noGrp="1"/>
          </p:cNvSpPr>
          <p:nvPr>
            <p:ph type="ftr" sz="quarter" idx="11"/>
          </p:nvPr>
        </p:nvSpPr>
        <p:spPr>
          <a:ln/>
        </p:spPr>
        <p:txBody>
          <a:bodyPr/>
          <a:lstStyle>
            <a:lvl1pPr>
              <a:defRPr/>
            </a:lvl1pPr>
          </a:lstStyle>
          <a:p>
            <a:pPr>
              <a:defRPr/>
            </a:pPr>
            <a:endParaRPr lang="es-ES_tradnl"/>
          </a:p>
        </p:txBody>
      </p:sp>
      <p:sp>
        <p:nvSpPr>
          <p:cNvPr id="6" name="5 Marcador de número de diapositiva"/>
          <p:cNvSpPr>
            <a:spLocks noGrp="1"/>
          </p:cNvSpPr>
          <p:nvPr>
            <p:ph type="sldNum" sz="quarter" idx="12"/>
          </p:nvPr>
        </p:nvSpPr>
        <p:spPr>
          <a:ln/>
        </p:spPr>
        <p:txBody>
          <a:bodyPr/>
          <a:lstStyle>
            <a:lvl1pPr>
              <a:defRPr/>
            </a:lvl1pPr>
          </a:lstStyle>
          <a:p>
            <a:pPr>
              <a:defRPr/>
            </a:pPr>
            <a:fld id="{A579B290-DC63-41F0-A233-C83F18723A60}" type="slidenum">
              <a:rPr lang="es-CO"/>
              <a:pPr>
                <a:defRPr/>
              </a:pPr>
              <a:t>‹Nº›</a:t>
            </a:fld>
            <a:endParaRPr lang="es-CO"/>
          </a:p>
        </p:txBody>
      </p:sp>
    </p:spTree>
    <p:extLst>
      <p:ext uri="{BB962C8B-B14F-4D97-AF65-F5344CB8AC3E}">
        <p14:creationId xmlns:p14="http://schemas.microsoft.com/office/powerpoint/2010/main" xmlns="" val="29046784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CO"/>
          </a:p>
        </p:txBody>
      </p:sp>
      <p:sp>
        <p:nvSpPr>
          <p:cNvPr id="3" name="2 Marcador de contenido"/>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4" name="3 Marcador de fecha"/>
          <p:cNvSpPr>
            <a:spLocks noGrp="1"/>
          </p:cNvSpPr>
          <p:nvPr>
            <p:ph type="dt" sz="half" idx="10"/>
          </p:nvPr>
        </p:nvSpPr>
        <p:spPr>
          <a:ln/>
        </p:spPr>
        <p:txBody>
          <a:bodyPr/>
          <a:lstStyle>
            <a:lvl1pPr>
              <a:defRPr/>
            </a:lvl1pPr>
          </a:lstStyle>
          <a:p>
            <a:pPr>
              <a:defRPr/>
            </a:pPr>
            <a:fld id="{0CBE3DD3-7D00-4139-9001-8BF3529F261C}" type="datetimeFigureOut">
              <a:rPr lang="es-CO"/>
              <a:pPr>
                <a:defRPr/>
              </a:pPr>
              <a:t>28/04/2013</a:t>
            </a:fld>
            <a:endParaRPr lang="es-CO"/>
          </a:p>
        </p:txBody>
      </p:sp>
      <p:sp>
        <p:nvSpPr>
          <p:cNvPr id="5" name="4 Marcador de pie de página"/>
          <p:cNvSpPr>
            <a:spLocks noGrp="1"/>
          </p:cNvSpPr>
          <p:nvPr>
            <p:ph type="ftr" sz="quarter" idx="11"/>
          </p:nvPr>
        </p:nvSpPr>
        <p:spPr>
          <a:ln/>
        </p:spPr>
        <p:txBody>
          <a:bodyPr/>
          <a:lstStyle>
            <a:lvl1pPr>
              <a:defRPr/>
            </a:lvl1pPr>
          </a:lstStyle>
          <a:p>
            <a:pPr>
              <a:defRPr/>
            </a:pPr>
            <a:endParaRPr lang="es-ES_tradnl"/>
          </a:p>
        </p:txBody>
      </p:sp>
      <p:sp>
        <p:nvSpPr>
          <p:cNvPr id="6" name="5 Marcador de número de diapositiva"/>
          <p:cNvSpPr>
            <a:spLocks noGrp="1"/>
          </p:cNvSpPr>
          <p:nvPr>
            <p:ph type="sldNum" sz="quarter" idx="12"/>
          </p:nvPr>
        </p:nvSpPr>
        <p:spPr>
          <a:ln/>
        </p:spPr>
        <p:txBody>
          <a:bodyPr/>
          <a:lstStyle>
            <a:lvl1pPr>
              <a:defRPr/>
            </a:lvl1pPr>
          </a:lstStyle>
          <a:p>
            <a:pPr>
              <a:defRPr/>
            </a:pPr>
            <a:fld id="{A90B365B-70DA-46FA-8C5F-BA4C54645225}" type="slidenum">
              <a:rPr lang="es-CO"/>
              <a:pPr>
                <a:defRPr/>
              </a:pPr>
              <a:t>‹Nº›</a:t>
            </a:fld>
            <a:endParaRPr lang="es-CO"/>
          </a:p>
        </p:txBody>
      </p:sp>
    </p:spTree>
    <p:extLst>
      <p:ext uri="{BB962C8B-B14F-4D97-AF65-F5344CB8AC3E}">
        <p14:creationId xmlns:p14="http://schemas.microsoft.com/office/powerpoint/2010/main" xmlns="" val="50666268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p:spPr>
        <p:txBody>
          <a:bodyPr anchor="t"/>
          <a:lstStyle>
            <a:lvl1pPr algn="l">
              <a:defRPr sz="4000" b="1" cap="all"/>
            </a:lvl1pPr>
          </a:lstStyle>
          <a:p>
            <a:r>
              <a:rPr lang="es-ES" smtClean="0"/>
              <a:t>Haga clic para modificar el estilo de título del patrón</a:t>
            </a:r>
            <a:endParaRPr lang="es-CO"/>
          </a:p>
        </p:txBody>
      </p:sp>
      <p:sp>
        <p:nvSpPr>
          <p:cNvPr id="3" name="2 Marcador de texto"/>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3 Marcador de fecha"/>
          <p:cNvSpPr>
            <a:spLocks noGrp="1"/>
          </p:cNvSpPr>
          <p:nvPr>
            <p:ph type="dt" sz="half" idx="10"/>
          </p:nvPr>
        </p:nvSpPr>
        <p:spPr>
          <a:ln/>
        </p:spPr>
        <p:txBody>
          <a:bodyPr/>
          <a:lstStyle>
            <a:lvl1pPr>
              <a:defRPr/>
            </a:lvl1pPr>
          </a:lstStyle>
          <a:p>
            <a:pPr>
              <a:defRPr/>
            </a:pPr>
            <a:fld id="{C42AF671-328C-4AE8-9FAF-8FB9D12DA1FE}" type="datetimeFigureOut">
              <a:rPr lang="es-CO"/>
              <a:pPr>
                <a:defRPr/>
              </a:pPr>
              <a:t>28/04/2013</a:t>
            </a:fld>
            <a:endParaRPr lang="es-CO"/>
          </a:p>
        </p:txBody>
      </p:sp>
      <p:sp>
        <p:nvSpPr>
          <p:cNvPr id="5" name="4 Marcador de pie de página"/>
          <p:cNvSpPr>
            <a:spLocks noGrp="1"/>
          </p:cNvSpPr>
          <p:nvPr>
            <p:ph type="ftr" sz="quarter" idx="11"/>
          </p:nvPr>
        </p:nvSpPr>
        <p:spPr>
          <a:ln/>
        </p:spPr>
        <p:txBody>
          <a:bodyPr/>
          <a:lstStyle>
            <a:lvl1pPr>
              <a:defRPr/>
            </a:lvl1pPr>
          </a:lstStyle>
          <a:p>
            <a:pPr>
              <a:defRPr/>
            </a:pPr>
            <a:endParaRPr lang="es-ES_tradnl"/>
          </a:p>
        </p:txBody>
      </p:sp>
      <p:sp>
        <p:nvSpPr>
          <p:cNvPr id="6" name="5 Marcador de número de diapositiva"/>
          <p:cNvSpPr>
            <a:spLocks noGrp="1"/>
          </p:cNvSpPr>
          <p:nvPr>
            <p:ph type="sldNum" sz="quarter" idx="12"/>
          </p:nvPr>
        </p:nvSpPr>
        <p:spPr>
          <a:ln/>
        </p:spPr>
        <p:txBody>
          <a:bodyPr/>
          <a:lstStyle>
            <a:lvl1pPr>
              <a:defRPr/>
            </a:lvl1pPr>
          </a:lstStyle>
          <a:p>
            <a:pPr>
              <a:defRPr/>
            </a:pPr>
            <a:fld id="{13FA3F4E-0AF8-4FBB-8CF7-F730AD8F6DCC}" type="slidenum">
              <a:rPr lang="es-CO"/>
              <a:pPr>
                <a:defRPr/>
              </a:pPr>
              <a:t>‹Nº›</a:t>
            </a:fld>
            <a:endParaRPr lang="es-CO"/>
          </a:p>
        </p:txBody>
      </p:sp>
    </p:spTree>
    <p:extLst>
      <p:ext uri="{BB962C8B-B14F-4D97-AF65-F5344CB8AC3E}">
        <p14:creationId xmlns:p14="http://schemas.microsoft.com/office/powerpoint/2010/main" xmlns="" val="49607772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CO"/>
          </a:p>
        </p:txBody>
      </p:sp>
      <p:sp>
        <p:nvSpPr>
          <p:cNvPr id="3" name="2 Marcador de contenido"/>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4" name="3 Marcador de contenido"/>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5" name="3 Marcador de fecha"/>
          <p:cNvSpPr>
            <a:spLocks noGrp="1"/>
          </p:cNvSpPr>
          <p:nvPr>
            <p:ph type="dt" sz="half" idx="10"/>
          </p:nvPr>
        </p:nvSpPr>
        <p:spPr>
          <a:ln/>
        </p:spPr>
        <p:txBody>
          <a:bodyPr/>
          <a:lstStyle>
            <a:lvl1pPr>
              <a:defRPr/>
            </a:lvl1pPr>
          </a:lstStyle>
          <a:p>
            <a:pPr>
              <a:defRPr/>
            </a:pPr>
            <a:fld id="{6D598157-4225-4CBD-8EF1-F733F5F237FE}" type="datetimeFigureOut">
              <a:rPr lang="es-CO"/>
              <a:pPr>
                <a:defRPr/>
              </a:pPr>
              <a:t>28/04/2013</a:t>
            </a:fld>
            <a:endParaRPr lang="es-CO"/>
          </a:p>
        </p:txBody>
      </p:sp>
      <p:sp>
        <p:nvSpPr>
          <p:cNvPr id="6" name="4 Marcador de pie de página"/>
          <p:cNvSpPr>
            <a:spLocks noGrp="1"/>
          </p:cNvSpPr>
          <p:nvPr>
            <p:ph type="ftr" sz="quarter" idx="11"/>
          </p:nvPr>
        </p:nvSpPr>
        <p:spPr>
          <a:ln/>
        </p:spPr>
        <p:txBody>
          <a:bodyPr/>
          <a:lstStyle>
            <a:lvl1pPr>
              <a:defRPr/>
            </a:lvl1pPr>
          </a:lstStyle>
          <a:p>
            <a:pPr>
              <a:defRPr/>
            </a:pPr>
            <a:endParaRPr lang="es-ES_tradnl"/>
          </a:p>
        </p:txBody>
      </p:sp>
      <p:sp>
        <p:nvSpPr>
          <p:cNvPr id="7" name="5 Marcador de número de diapositiva"/>
          <p:cNvSpPr>
            <a:spLocks noGrp="1"/>
          </p:cNvSpPr>
          <p:nvPr>
            <p:ph type="sldNum" sz="quarter" idx="12"/>
          </p:nvPr>
        </p:nvSpPr>
        <p:spPr>
          <a:ln/>
        </p:spPr>
        <p:txBody>
          <a:bodyPr/>
          <a:lstStyle>
            <a:lvl1pPr>
              <a:defRPr/>
            </a:lvl1pPr>
          </a:lstStyle>
          <a:p>
            <a:pPr>
              <a:defRPr/>
            </a:pPr>
            <a:fld id="{11E089D1-AAB0-4DE7-A283-25FA6C1DD860}" type="slidenum">
              <a:rPr lang="es-CO"/>
              <a:pPr>
                <a:defRPr/>
              </a:pPr>
              <a:t>‹Nº›</a:t>
            </a:fld>
            <a:endParaRPr lang="es-CO"/>
          </a:p>
        </p:txBody>
      </p:sp>
    </p:spTree>
    <p:extLst>
      <p:ext uri="{BB962C8B-B14F-4D97-AF65-F5344CB8AC3E}">
        <p14:creationId xmlns:p14="http://schemas.microsoft.com/office/powerpoint/2010/main" xmlns="" val="38449360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lvl1pPr>
          </a:lstStyle>
          <a:p>
            <a:r>
              <a:rPr lang="es-ES" smtClean="0"/>
              <a:t>Haga clic para modificar el estilo de título del patrón</a:t>
            </a:r>
            <a:endParaRPr lang="es-CO"/>
          </a:p>
        </p:txBody>
      </p:sp>
      <p:sp>
        <p:nvSpPr>
          <p:cNvPr id="3" name="2 Marcador de texto"/>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3 Marcador de contenido"/>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5" name="4 Marcador de texto"/>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5 Marcador de contenido"/>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7" name="3 Marcador de fecha"/>
          <p:cNvSpPr>
            <a:spLocks noGrp="1"/>
          </p:cNvSpPr>
          <p:nvPr>
            <p:ph type="dt" sz="half" idx="10"/>
          </p:nvPr>
        </p:nvSpPr>
        <p:spPr>
          <a:ln/>
        </p:spPr>
        <p:txBody>
          <a:bodyPr/>
          <a:lstStyle>
            <a:lvl1pPr>
              <a:defRPr/>
            </a:lvl1pPr>
          </a:lstStyle>
          <a:p>
            <a:pPr>
              <a:defRPr/>
            </a:pPr>
            <a:fld id="{56486BF2-F7B1-4FEC-AFD6-3341D2349005}" type="datetimeFigureOut">
              <a:rPr lang="es-CO"/>
              <a:pPr>
                <a:defRPr/>
              </a:pPr>
              <a:t>28/04/2013</a:t>
            </a:fld>
            <a:endParaRPr lang="es-CO"/>
          </a:p>
        </p:txBody>
      </p:sp>
      <p:sp>
        <p:nvSpPr>
          <p:cNvPr id="8" name="4 Marcador de pie de página"/>
          <p:cNvSpPr>
            <a:spLocks noGrp="1"/>
          </p:cNvSpPr>
          <p:nvPr>
            <p:ph type="ftr" sz="quarter" idx="11"/>
          </p:nvPr>
        </p:nvSpPr>
        <p:spPr>
          <a:ln/>
        </p:spPr>
        <p:txBody>
          <a:bodyPr/>
          <a:lstStyle>
            <a:lvl1pPr>
              <a:defRPr/>
            </a:lvl1pPr>
          </a:lstStyle>
          <a:p>
            <a:pPr>
              <a:defRPr/>
            </a:pPr>
            <a:endParaRPr lang="es-ES_tradnl"/>
          </a:p>
        </p:txBody>
      </p:sp>
      <p:sp>
        <p:nvSpPr>
          <p:cNvPr id="9" name="5 Marcador de número de diapositiva"/>
          <p:cNvSpPr>
            <a:spLocks noGrp="1"/>
          </p:cNvSpPr>
          <p:nvPr>
            <p:ph type="sldNum" sz="quarter" idx="12"/>
          </p:nvPr>
        </p:nvSpPr>
        <p:spPr>
          <a:ln/>
        </p:spPr>
        <p:txBody>
          <a:bodyPr/>
          <a:lstStyle>
            <a:lvl1pPr>
              <a:defRPr/>
            </a:lvl1pPr>
          </a:lstStyle>
          <a:p>
            <a:pPr>
              <a:defRPr/>
            </a:pPr>
            <a:fld id="{9313C8AD-F773-465F-8084-55BC24430D29}" type="slidenum">
              <a:rPr lang="es-CO"/>
              <a:pPr>
                <a:defRPr/>
              </a:pPr>
              <a:t>‹Nº›</a:t>
            </a:fld>
            <a:endParaRPr lang="es-CO"/>
          </a:p>
        </p:txBody>
      </p:sp>
    </p:spTree>
    <p:extLst>
      <p:ext uri="{BB962C8B-B14F-4D97-AF65-F5344CB8AC3E}">
        <p14:creationId xmlns:p14="http://schemas.microsoft.com/office/powerpoint/2010/main" xmlns="" val="175759198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CO"/>
          </a:p>
        </p:txBody>
      </p:sp>
      <p:sp>
        <p:nvSpPr>
          <p:cNvPr id="3" name="3 Marcador de fecha"/>
          <p:cNvSpPr>
            <a:spLocks noGrp="1"/>
          </p:cNvSpPr>
          <p:nvPr>
            <p:ph type="dt" sz="half" idx="10"/>
          </p:nvPr>
        </p:nvSpPr>
        <p:spPr>
          <a:ln/>
        </p:spPr>
        <p:txBody>
          <a:bodyPr/>
          <a:lstStyle>
            <a:lvl1pPr>
              <a:defRPr/>
            </a:lvl1pPr>
          </a:lstStyle>
          <a:p>
            <a:pPr>
              <a:defRPr/>
            </a:pPr>
            <a:fld id="{DBB4724C-BEA0-4479-9054-0B816AD08B18}" type="datetimeFigureOut">
              <a:rPr lang="es-CO"/>
              <a:pPr>
                <a:defRPr/>
              </a:pPr>
              <a:t>28/04/2013</a:t>
            </a:fld>
            <a:endParaRPr lang="es-CO"/>
          </a:p>
        </p:txBody>
      </p:sp>
      <p:sp>
        <p:nvSpPr>
          <p:cNvPr id="4" name="4 Marcador de pie de página"/>
          <p:cNvSpPr>
            <a:spLocks noGrp="1"/>
          </p:cNvSpPr>
          <p:nvPr>
            <p:ph type="ftr" sz="quarter" idx="11"/>
          </p:nvPr>
        </p:nvSpPr>
        <p:spPr>
          <a:ln/>
        </p:spPr>
        <p:txBody>
          <a:bodyPr/>
          <a:lstStyle>
            <a:lvl1pPr>
              <a:defRPr/>
            </a:lvl1pPr>
          </a:lstStyle>
          <a:p>
            <a:pPr>
              <a:defRPr/>
            </a:pPr>
            <a:endParaRPr lang="es-ES_tradnl"/>
          </a:p>
        </p:txBody>
      </p:sp>
      <p:sp>
        <p:nvSpPr>
          <p:cNvPr id="5" name="5 Marcador de número de diapositiva"/>
          <p:cNvSpPr>
            <a:spLocks noGrp="1"/>
          </p:cNvSpPr>
          <p:nvPr>
            <p:ph type="sldNum" sz="quarter" idx="12"/>
          </p:nvPr>
        </p:nvSpPr>
        <p:spPr>
          <a:ln/>
        </p:spPr>
        <p:txBody>
          <a:bodyPr/>
          <a:lstStyle>
            <a:lvl1pPr>
              <a:defRPr/>
            </a:lvl1pPr>
          </a:lstStyle>
          <a:p>
            <a:pPr>
              <a:defRPr/>
            </a:pPr>
            <a:fld id="{15FF122A-F598-4965-A770-FA756C773F59}" type="slidenum">
              <a:rPr lang="es-CO"/>
              <a:pPr>
                <a:defRPr/>
              </a:pPr>
              <a:t>‹Nº›</a:t>
            </a:fld>
            <a:endParaRPr lang="es-CO"/>
          </a:p>
        </p:txBody>
      </p:sp>
    </p:spTree>
    <p:extLst>
      <p:ext uri="{BB962C8B-B14F-4D97-AF65-F5344CB8AC3E}">
        <p14:creationId xmlns:p14="http://schemas.microsoft.com/office/powerpoint/2010/main" xmlns="" val="97109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3 Marcador de fecha"/>
          <p:cNvSpPr>
            <a:spLocks noGrp="1"/>
          </p:cNvSpPr>
          <p:nvPr>
            <p:ph type="dt" sz="half" idx="10"/>
          </p:nvPr>
        </p:nvSpPr>
        <p:spPr>
          <a:ln/>
        </p:spPr>
        <p:txBody>
          <a:bodyPr/>
          <a:lstStyle>
            <a:lvl1pPr>
              <a:defRPr/>
            </a:lvl1pPr>
          </a:lstStyle>
          <a:p>
            <a:pPr>
              <a:defRPr/>
            </a:pPr>
            <a:fld id="{FA41DC76-7C01-4EE7-BC83-1E689D034DFB}" type="datetimeFigureOut">
              <a:rPr lang="es-CO"/>
              <a:pPr>
                <a:defRPr/>
              </a:pPr>
              <a:t>28/04/2013</a:t>
            </a:fld>
            <a:endParaRPr lang="es-CO"/>
          </a:p>
        </p:txBody>
      </p:sp>
      <p:sp>
        <p:nvSpPr>
          <p:cNvPr id="3" name="4 Marcador de pie de página"/>
          <p:cNvSpPr>
            <a:spLocks noGrp="1"/>
          </p:cNvSpPr>
          <p:nvPr>
            <p:ph type="ftr" sz="quarter" idx="11"/>
          </p:nvPr>
        </p:nvSpPr>
        <p:spPr>
          <a:ln/>
        </p:spPr>
        <p:txBody>
          <a:bodyPr/>
          <a:lstStyle>
            <a:lvl1pPr>
              <a:defRPr/>
            </a:lvl1pPr>
          </a:lstStyle>
          <a:p>
            <a:pPr>
              <a:defRPr/>
            </a:pPr>
            <a:endParaRPr lang="es-ES_tradnl"/>
          </a:p>
        </p:txBody>
      </p:sp>
      <p:sp>
        <p:nvSpPr>
          <p:cNvPr id="4" name="5 Marcador de número de diapositiva"/>
          <p:cNvSpPr>
            <a:spLocks noGrp="1"/>
          </p:cNvSpPr>
          <p:nvPr>
            <p:ph type="sldNum" sz="quarter" idx="12"/>
          </p:nvPr>
        </p:nvSpPr>
        <p:spPr>
          <a:ln/>
        </p:spPr>
        <p:txBody>
          <a:bodyPr/>
          <a:lstStyle>
            <a:lvl1pPr>
              <a:defRPr/>
            </a:lvl1pPr>
          </a:lstStyle>
          <a:p>
            <a:pPr>
              <a:defRPr/>
            </a:pPr>
            <a:fld id="{3AB4F6F9-49A8-4794-83B1-E4184E783182}" type="slidenum">
              <a:rPr lang="es-CO"/>
              <a:pPr>
                <a:defRPr/>
              </a:pPr>
              <a:t>‹Nº›</a:t>
            </a:fld>
            <a:endParaRPr lang="es-CO"/>
          </a:p>
        </p:txBody>
      </p:sp>
    </p:spTree>
    <p:extLst>
      <p:ext uri="{BB962C8B-B14F-4D97-AF65-F5344CB8AC3E}">
        <p14:creationId xmlns:p14="http://schemas.microsoft.com/office/powerpoint/2010/main" xmlns="" val="418596114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313" cy="1162050"/>
          </a:xfrm>
        </p:spPr>
        <p:txBody>
          <a:bodyPr anchor="b"/>
          <a:lstStyle>
            <a:lvl1pPr algn="l">
              <a:defRPr sz="2000" b="1"/>
            </a:lvl1pPr>
          </a:lstStyle>
          <a:p>
            <a:r>
              <a:rPr lang="es-ES" smtClean="0"/>
              <a:t>Haga clic para modificar el estilo de título del patrón</a:t>
            </a:r>
            <a:endParaRPr lang="es-CO"/>
          </a:p>
        </p:txBody>
      </p:sp>
      <p:sp>
        <p:nvSpPr>
          <p:cNvPr id="3" name="2 Marcador de contenido"/>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4" name="3 Marcador de texto"/>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3 Marcador de fecha"/>
          <p:cNvSpPr>
            <a:spLocks noGrp="1"/>
          </p:cNvSpPr>
          <p:nvPr>
            <p:ph type="dt" sz="half" idx="10"/>
          </p:nvPr>
        </p:nvSpPr>
        <p:spPr>
          <a:ln/>
        </p:spPr>
        <p:txBody>
          <a:bodyPr/>
          <a:lstStyle>
            <a:lvl1pPr>
              <a:defRPr/>
            </a:lvl1pPr>
          </a:lstStyle>
          <a:p>
            <a:pPr>
              <a:defRPr/>
            </a:pPr>
            <a:fld id="{6A1802AA-7387-4888-809D-F6E2CA9FC547}" type="datetimeFigureOut">
              <a:rPr lang="es-CO"/>
              <a:pPr>
                <a:defRPr/>
              </a:pPr>
              <a:t>28/04/2013</a:t>
            </a:fld>
            <a:endParaRPr lang="es-CO"/>
          </a:p>
        </p:txBody>
      </p:sp>
      <p:sp>
        <p:nvSpPr>
          <p:cNvPr id="6" name="4 Marcador de pie de página"/>
          <p:cNvSpPr>
            <a:spLocks noGrp="1"/>
          </p:cNvSpPr>
          <p:nvPr>
            <p:ph type="ftr" sz="quarter" idx="11"/>
          </p:nvPr>
        </p:nvSpPr>
        <p:spPr>
          <a:ln/>
        </p:spPr>
        <p:txBody>
          <a:bodyPr/>
          <a:lstStyle>
            <a:lvl1pPr>
              <a:defRPr/>
            </a:lvl1pPr>
          </a:lstStyle>
          <a:p>
            <a:pPr>
              <a:defRPr/>
            </a:pPr>
            <a:endParaRPr lang="es-ES_tradnl"/>
          </a:p>
        </p:txBody>
      </p:sp>
      <p:sp>
        <p:nvSpPr>
          <p:cNvPr id="7" name="5 Marcador de número de diapositiva"/>
          <p:cNvSpPr>
            <a:spLocks noGrp="1"/>
          </p:cNvSpPr>
          <p:nvPr>
            <p:ph type="sldNum" sz="quarter" idx="12"/>
          </p:nvPr>
        </p:nvSpPr>
        <p:spPr>
          <a:ln/>
        </p:spPr>
        <p:txBody>
          <a:bodyPr/>
          <a:lstStyle>
            <a:lvl1pPr>
              <a:defRPr/>
            </a:lvl1pPr>
          </a:lstStyle>
          <a:p>
            <a:pPr>
              <a:defRPr/>
            </a:pPr>
            <a:fld id="{FCD010A0-2024-4068-A450-1ECAE48CD6D3}" type="slidenum">
              <a:rPr lang="es-CO"/>
              <a:pPr>
                <a:defRPr/>
              </a:pPr>
              <a:t>‹Nº›</a:t>
            </a:fld>
            <a:endParaRPr lang="es-CO"/>
          </a:p>
        </p:txBody>
      </p:sp>
    </p:spTree>
    <p:extLst>
      <p:ext uri="{BB962C8B-B14F-4D97-AF65-F5344CB8AC3E}">
        <p14:creationId xmlns:p14="http://schemas.microsoft.com/office/powerpoint/2010/main" xmlns="" val="35260520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p:spPr>
        <p:txBody>
          <a:bodyPr anchor="b"/>
          <a:lstStyle>
            <a:lvl1pPr algn="l">
              <a:defRPr sz="2000" b="1"/>
            </a:lvl1pPr>
          </a:lstStyle>
          <a:p>
            <a:r>
              <a:rPr lang="es-ES" smtClean="0"/>
              <a:t>Haga clic para modificar el estilo de título del patrón</a:t>
            </a:r>
            <a:endParaRPr lang="es-CO"/>
          </a:p>
        </p:txBody>
      </p:sp>
      <p:sp>
        <p:nvSpPr>
          <p:cNvPr id="3" name="2 Marcador de posición de imagen"/>
          <p:cNvSpPr>
            <a:spLocks noGrp="1"/>
          </p:cNvSpPr>
          <p:nvPr>
            <p:ph type="pic" idx="1"/>
          </p:nvPr>
        </p:nvSpPr>
        <p:spPr>
          <a:xfrm>
            <a:off x="1792288" y="612775"/>
            <a:ext cx="5486400" cy="4114800"/>
          </a:xfrm>
        </p:spPr>
        <p:txBody>
          <a:bodyPr lIns="91440" tIns="45720" rIns="91440" bIns="45720"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s-CO" noProof="0"/>
          </a:p>
        </p:txBody>
      </p:sp>
      <p:sp>
        <p:nvSpPr>
          <p:cNvPr id="4" name="3 Marcador de texto"/>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3 Marcador de fecha"/>
          <p:cNvSpPr>
            <a:spLocks noGrp="1"/>
          </p:cNvSpPr>
          <p:nvPr>
            <p:ph type="dt" sz="half" idx="10"/>
          </p:nvPr>
        </p:nvSpPr>
        <p:spPr>
          <a:ln/>
        </p:spPr>
        <p:txBody>
          <a:bodyPr/>
          <a:lstStyle>
            <a:lvl1pPr>
              <a:defRPr/>
            </a:lvl1pPr>
          </a:lstStyle>
          <a:p>
            <a:pPr>
              <a:defRPr/>
            </a:pPr>
            <a:fld id="{223D98BA-6162-4B8C-A0B3-FE57CC8B12A2}" type="datetimeFigureOut">
              <a:rPr lang="es-CO"/>
              <a:pPr>
                <a:defRPr/>
              </a:pPr>
              <a:t>28/04/2013</a:t>
            </a:fld>
            <a:endParaRPr lang="es-CO"/>
          </a:p>
        </p:txBody>
      </p:sp>
      <p:sp>
        <p:nvSpPr>
          <p:cNvPr id="6" name="4 Marcador de pie de página"/>
          <p:cNvSpPr>
            <a:spLocks noGrp="1"/>
          </p:cNvSpPr>
          <p:nvPr>
            <p:ph type="ftr" sz="quarter" idx="11"/>
          </p:nvPr>
        </p:nvSpPr>
        <p:spPr>
          <a:ln/>
        </p:spPr>
        <p:txBody>
          <a:bodyPr/>
          <a:lstStyle>
            <a:lvl1pPr>
              <a:defRPr/>
            </a:lvl1pPr>
          </a:lstStyle>
          <a:p>
            <a:pPr>
              <a:defRPr/>
            </a:pPr>
            <a:endParaRPr lang="es-ES_tradnl"/>
          </a:p>
        </p:txBody>
      </p:sp>
      <p:sp>
        <p:nvSpPr>
          <p:cNvPr id="7" name="5 Marcador de número de diapositiva"/>
          <p:cNvSpPr>
            <a:spLocks noGrp="1"/>
          </p:cNvSpPr>
          <p:nvPr>
            <p:ph type="sldNum" sz="quarter" idx="12"/>
          </p:nvPr>
        </p:nvSpPr>
        <p:spPr>
          <a:ln/>
        </p:spPr>
        <p:txBody>
          <a:bodyPr/>
          <a:lstStyle>
            <a:lvl1pPr>
              <a:defRPr/>
            </a:lvl1pPr>
          </a:lstStyle>
          <a:p>
            <a:pPr>
              <a:defRPr/>
            </a:pPr>
            <a:fld id="{F814AB69-027C-4442-8860-BC4691C27DD8}" type="slidenum">
              <a:rPr lang="es-CO"/>
              <a:pPr>
                <a:defRPr/>
              </a:pPr>
              <a:t>‹Nº›</a:t>
            </a:fld>
            <a:endParaRPr lang="es-CO"/>
          </a:p>
        </p:txBody>
      </p:sp>
    </p:spTree>
    <p:extLst>
      <p:ext uri="{BB962C8B-B14F-4D97-AF65-F5344CB8AC3E}">
        <p14:creationId xmlns:p14="http://schemas.microsoft.com/office/powerpoint/2010/main" xmlns="" val="146229253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2" name="1 Rectángulo"/>
          <p:cNvSpPr/>
          <p:nvPr userDrawn="1"/>
        </p:nvSpPr>
        <p:spPr>
          <a:xfrm>
            <a:off x="1726357" y="7055569"/>
            <a:ext cx="4824536" cy="86288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18434" name="1 Marcador de título"/>
          <p:cNvSpPr>
            <a:spLocks noGrp="1"/>
          </p:cNvSpPr>
          <p:nvPr>
            <p:ph type="title"/>
          </p:nvPr>
        </p:nvSpPr>
        <p:spPr bwMode="auto">
          <a:xfrm>
            <a:off x="503238" y="317500"/>
            <a:ext cx="9070975" cy="13192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102833" tIns="51417" rIns="102833" bIns="51417" numCol="1" anchor="ctr" anchorCtr="0" compatLnSpc="1">
            <a:prstTxWarp prst="textNoShape">
              <a:avLst/>
            </a:prstTxWarp>
          </a:bodyPr>
          <a:lstStyle/>
          <a:p>
            <a:pPr lvl="0"/>
            <a:r>
              <a:rPr lang="es-ES" smtClean="0"/>
              <a:t>Clic para editar título</a:t>
            </a:r>
            <a:endParaRPr lang="es-CO" smtClean="0"/>
          </a:p>
        </p:txBody>
      </p:sp>
      <p:sp>
        <p:nvSpPr>
          <p:cNvPr id="18435" name="2 Marcador de texto"/>
          <p:cNvSpPr>
            <a:spLocks noGrp="1"/>
          </p:cNvSpPr>
          <p:nvPr>
            <p:ph type="body" idx="1"/>
          </p:nvPr>
        </p:nvSpPr>
        <p:spPr bwMode="auto">
          <a:xfrm>
            <a:off x="503238" y="1847850"/>
            <a:ext cx="9070975" cy="5226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102833" tIns="51417" rIns="102833" bIns="51417" numCol="1" anchor="t" anchorCtr="0" compatLnSpc="1">
            <a:prstTxWarp prst="textNoShape">
              <a:avLst/>
            </a:prstTxWarp>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smtClean="0"/>
          </a:p>
        </p:txBody>
      </p:sp>
      <p:sp>
        <p:nvSpPr>
          <p:cNvPr id="4" name="3 Marcador de fecha"/>
          <p:cNvSpPr>
            <a:spLocks noGrp="1"/>
          </p:cNvSpPr>
          <p:nvPr>
            <p:ph type="dt" sz="half" idx="2"/>
          </p:nvPr>
        </p:nvSpPr>
        <p:spPr bwMode="auto">
          <a:xfrm>
            <a:off x="503238" y="7339013"/>
            <a:ext cx="2352675" cy="422275"/>
          </a:xfrm>
          <a:prstGeom prst="rect">
            <a:avLst/>
          </a:prstGeom>
          <a:noFill/>
          <a:ln w="9525">
            <a:noFill/>
            <a:miter lim="800000"/>
            <a:headEnd/>
            <a:tailEnd/>
          </a:ln>
        </p:spPr>
        <p:txBody>
          <a:bodyPr vert="horz" wrap="square" lIns="102833" tIns="51417" rIns="102833" bIns="51417" numCol="1" anchor="ctr" anchorCtr="0" compatLnSpc="1">
            <a:prstTxWarp prst="textNoShape">
              <a:avLst/>
            </a:prstTxWarp>
          </a:bodyPr>
          <a:lstStyle>
            <a:lvl1pPr>
              <a:defRPr sz="1300">
                <a:solidFill>
                  <a:srgbClr val="898989"/>
                </a:solidFill>
                <a:latin typeface="Calibri" pitchFamily="34" charset="0"/>
                <a:cs typeface="Arial" pitchFamily="34" charset="0"/>
              </a:defRPr>
            </a:lvl1pPr>
          </a:lstStyle>
          <a:p>
            <a:pPr>
              <a:defRPr/>
            </a:pPr>
            <a:fld id="{CCEFFA19-A382-4B29-8B65-4CA86FB47DE9}" type="datetimeFigureOut">
              <a:rPr lang="es-CO"/>
              <a:pPr>
                <a:defRPr/>
              </a:pPr>
              <a:t>28/04/2013</a:t>
            </a:fld>
            <a:endParaRPr lang="es-CO"/>
          </a:p>
        </p:txBody>
      </p:sp>
      <p:sp>
        <p:nvSpPr>
          <p:cNvPr id="5" name="4 Marcador de pie de página"/>
          <p:cNvSpPr>
            <a:spLocks noGrp="1"/>
          </p:cNvSpPr>
          <p:nvPr>
            <p:ph type="ftr" sz="quarter" idx="3"/>
          </p:nvPr>
        </p:nvSpPr>
        <p:spPr bwMode="auto">
          <a:xfrm>
            <a:off x="3443288" y="7339013"/>
            <a:ext cx="3190875" cy="422275"/>
          </a:xfrm>
          <a:prstGeom prst="rect">
            <a:avLst/>
          </a:prstGeom>
          <a:noFill/>
          <a:ln w="9525">
            <a:noFill/>
            <a:miter lim="800000"/>
            <a:headEnd/>
            <a:tailEnd/>
          </a:ln>
        </p:spPr>
        <p:txBody>
          <a:bodyPr vert="horz" wrap="square" lIns="102833" tIns="51417" rIns="102833" bIns="51417" numCol="1" anchor="ctr" anchorCtr="0" compatLnSpc="1">
            <a:prstTxWarp prst="textNoShape">
              <a:avLst/>
            </a:prstTxWarp>
          </a:bodyPr>
          <a:lstStyle>
            <a:lvl1pPr algn="ctr">
              <a:defRPr sz="1300">
                <a:solidFill>
                  <a:srgbClr val="898989"/>
                </a:solidFill>
                <a:latin typeface="Calibri" pitchFamily="34" charset="0"/>
                <a:ea typeface="+mn-ea"/>
                <a:cs typeface="Arial" charset="0"/>
              </a:defRPr>
            </a:lvl1pPr>
          </a:lstStyle>
          <a:p>
            <a:pPr>
              <a:defRPr/>
            </a:pPr>
            <a:endParaRPr lang="es-ES_tradnl"/>
          </a:p>
        </p:txBody>
      </p:sp>
      <p:sp>
        <p:nvSpPr>
          <p:cNvPr id="6" name="5 Marcador de número de diapositiva"/>
          <p:cNvSpPr>
            <a:spLocks noGrp="1"/>
          </p:cNvSpPr>
          <p:nvPr>
            <p:ph type="sldNum" sz="quarter" idx="4"/>
          </p:nvPr>
        </p:nvSpPr>
        <p:spPr bwMode="auto">
          <a:xfrm>
            <a:off x="7221538" y="7339013"/>
            <a:ext cx="2352675" cy="422275"/>
          </a:xfrm>
          <a:prstGeom prst="rect">
            <a:avLst/>
          </a:prstGeom>
          <a:noFill/>
          <a:ln w="9525">
            <a:noFill/>
            <a:miter lim="800000"/>
            <a:headEnd/>
            <a:tailEnd/>
          </a:ln>
        </p:spPr>
        <p:txBody>
          <a:bodyPr vert="horz" wrap="square" lIns="102833" tIns="51417" rIns="102833" bIns="51417" numCol="1" anchor="ctr" anchorCtr="0" compatLnSpc="1">
            <a:prstTxWarp prst="textNoShape">
              <a:avLst/>
            </a:prstTxWarp>
          </a:bodyPr>
          <a:lstStyle>
            <a:lvl1pPr algn="r">
              <a:defRPr sz="1300">
                <a:solidFill>
                  <a:srgbClr val="898989"/>
                </a:solidFill>
                <a:latin typeface="Calibri" pitchFamily="34" charset="0"/>
                <a:cs typeface="Arial" pitchFamily="34" charset="0"/>
              </a:defRPr>
            </a:lvl1pPr>
          </a:lstStyle>
          <a:p>
            <a:pPr>
              <a:defRPr/>
            </a:pPr>
            <a:fld id="{88F90258-40B0-4E1B-A613-4219064C0277}" type="slidenum">
              <a:rPr lang="es-CO"/>
              <a:pPr>
                <a:defRPr/>
              </a:pPr>
              <a:t>‹Nº›</a:t>
            </a:fld>
            <a:endParaRPr lang="es-CO"/>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1028700" rtl="0" eaLnBrk="0" fontAlgn="base" hangingPunct="0">
        <a:spcBef>
          <a:spcPct val="0"/>
        </a:spcBef>
        <a:spcAft>
          <a:spcPct val="0"/>
        </a:spcAft>
        <a:defRPr sz="4900" kern="1200">
          <a:solidFill>
            <a:schemeClr val="tx1"/>
          </a:solidFill>
          <a:latin typeface="+mj-lt"/>
          <a:ea typeface="ＭＳ Ｐゴシック" charset="0"/>
          <a:cs typeface="ＭＳ Ｐゴシック" charset="0"/>
        </a:defRPr>
      </a:lvl1pPr>
      <a:lvl2pPr algn="ctr" defTabSz="1028700" rtl="0" eaLnBrk="0" fontAlgn="base" hangingPunct="0">
        <a:spcBef>
          <a:spcPct val="0"/>
        </a:spcBef>
        <a:spcAft>
          <a:spcPct val="0"/>
        </a:spcAft>
        <a:defRPr sz="4900">
          <a:solidFill>
            <a:schemeClr val="tx1"/>
          </a:solidFill>
          <a:latin typeface="Calibri" pitchFamily="34" charset="0"/>
          <a:ea typeface="ＭＳ Ｐゴシック" charset="0"/>
          <a:cs typeface="ＭＳ Ｐゴシック" charset="0"/>
        </a:defRPr>
      </a:lvl2pPr>
      <a:lvl3pPr algn="ctr" defTabSz="1028700" rtl="0" eaLnBrk="0" fontAlgn="base" hangingPunct="0">
        <a:spcBef>
          <a:spcPct val="0"/>
        </a:spcBef>
        <a:spcAft>
          <a:spcPct val="0"/>
        </a:spcAft>
        <a:defRPr sz="4900">
          <a:solidFill>
            <a:schemeClr val="tx1"/>
          </a:solidFill>
          <a:latin typeface="Calibri" pitchFamily="34" charset="0"/>
          <a:ea typeface="ＭＳ Ｐゴシック" charset="0"/>
          <a:cs typeface="ＭＳ Ｐゴシック" charset="0"/>
        </a:defRPr>
      </a:lvl3pPr>
      <a:lvl4pPr algn="ctr" defTabSz="1028700" rtl="0" eaLnBrk="0" fontAlgn="base" hangingPunct="0">
        <a:spcBef>
          <a:spcPct val="0"/>
        </a:spcBef>
        <a:spcAft>
          <a:spcPct val="0"/>
        </a:spcAft>
        <a:defRPr sz="4900">
          <a:solidFill>
            <a:schemeClr val="tx1"/>
          </a:solidFill>
          <a:latin typeface="Calibri" pitchFamily="34" charset="0"/>
          <a:ea typeface="ＭＳ Ｐゴシック" charset="0"/>
          <a:cs typeface="ＭＳ Ｐゴシック" charset="0"/>
        </a:defRPr>
      </a:lvl4pPr>
      <a:lvl5pPr algn="ctr" defTabSz="1028700" rtl="0" eaLnBrk="0" fontAlgn="base" hangingPunct="0">
        <a:spcBef>
          <a:spcPct val="0"/>
        </a:spcBef>
        <a:spcAft>
          <a:spcPct val="0"/>
        </a:spcAft>
        <a:defRPr sz="4900">
          <a:solidFill>
            <a:schemeClr val="tx1"/>
          </a:solidFill>
          <a:latin typeface="Calibri" pitchFamily="34" charset="0"/>
          <a:ea typeface="ＭＳ Ｐゴシック" charset="0"/>
          <a:cs typeface="ＭＳ Ｐゴシック"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85763" indent="-385763" algn="l" defTabSz="1028700" rtl="0" eaLnBrk="0" fontAlgn="base" hangingPunct="0">
        <a:spcBef>
          <a:spcPct val="20000"/>
        </a:spcBef>
        <a:spcAft>
          <a:spcPct val="0"/>
        </a:spcAft>
        <a:buFont typeface="Arial" charset="0"/>
        <a:buChar char="•"/>
        <a:defRPr sz="3600" kern="1200">
          <a:solidFill>
            <a:schemeClr val="tx1"/>
          </a:solidFill>
          <a:latin typeface="+mn-lt"/>
          <a:ea typeface="ＭＳ Ｐゴシック" charset="0"/>
          <a:cs typeface="ＭＳ Ｐゴシック" charset="0"/>
        </a:defRPr>
      </a:lvl1pPr>
      <a:lvl2pPr marL="835025" indent="-320675" algn="l" defTabSz="1028700" rtl="0" eaLnBrk="0" fontAlgn="base" hangingPunct="0">
        <a:spcBef>
          <a:spcPct val="20000"/>
        </a:spcBef>
        <a:spcAft>
          <a:spcPct val="0"/>
        </a:spcAft>
        <a:buFont typeface="Arial" charset="0"/>
        <a:buChar char="–"/>
        <a:defRPr sz="3100" kern="1200">
          <a:solidFill>
            <a:schemeClr val="tx1"/>
          </a:solidFill>
          <a:latin typeface="+mn-lt"/>
          <a:ea typeface="ＭＳ Ｐゴシック" charset="0"/>
          <a:cs typeface="+mn-cs"/>
        </a:defRPr>
      </a:lvl2pPr>
      <a:lvl3pPr marL="1285875" indent="-257175" algn="l" defTabSz="1028700" rtl="0" eaLnBrk="0" fontAlgn="base" hangingPunct="0">
        <a:spcBef>
          <a:spcPct val="20000"/>
        </a:spcBef>
        <a:spcAft>
          <a:spcPct val="0"/>
        </a:spcAft>
        <a:buFont typeface="Arial" charset="0"/>
        <a:buChar char="•"/>
        <a:defRPr sz="2700" kern="1200">
          <a:solidFill>
            <a:schemeClr val="tx1"/>
          </a:solidFill>
          <a:latin typeface="+mn-lt"/>
          <a:ea typeface="ＭＳ Ｐゴシック" charset="0"/>
          <a:cs typeface="+mn-cs"/>
        </a:defRPr>
      </a:lvl3pPr>
      <a:lvl4pPr marL="1800225" indent="-257175" algn="l" defTabSz="1028700" rtl="0" eaLnBrk="0" fontAlgn="base" hangingPunct="0">
        <a:spcBef>
          <a:spcPct val="20000"/>
        </a:spcBef>
        <a:spcAft>
          <a:spcPct val="0"/>
        </a:spcAft>
        <a:buFont typeface="Arial" charset="0"/>
        <a:buChar char="–"/>
        <a:defRPr sz="2200" kern="1200">
          <a:solidFill>
            <a:schemeClr val="tx1"/>
          </a:solidFill>
          <a:latin typeface="+mn-lt"/>
          <a:ea typeface="ＭＳ Ｐゴシック" charset="0"/>
          <a:cs typeface="+mn-cs"/>
        </a:defRPr>
      </a:lvl4pPr>
      <a:lvl5pPr marL="2312988" indent="-255588" algn="l" defTabSz="1028700" rtl="0" eaLnBrk="0" fontAlgn="base" hangingPunct="0">
        <a:spcBef>
          <a:spcPct val="20000"/>
        </a:spcBef>
        <a:spcAft>
          <a:spcPct val="0"/>
        </a:spcAft>
        <a:buFont typeface="Arial" charset="0"/>
        <a:buChar char="»"/>
        <a:defRPr sz="2200" kern="1200">
          <a:solidFill>
            <a:schemeClr val="tx1"/>
          </a:solidFill>
          <a:latin typeface="+mn-lt"/>
          <a:ea typeface="ＭＳ Ｐゴシック" charset="0"/>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image" Target="../media/image8.emf"/><Relationship Id="rId4" Type="http://schemas.openxmlformats.org/officeDocument/2006/relationships/oleObject" Target="../embeddings/Gr_fico_de_Microsoft_Office_Excel1.xls"/></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chart" Target="../charts/chart5.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oleObject" Target="../embeddings/Gr_fico_de_Microsoft_Office_Excel2.xls"/><Relationship Id="rId2" Type="http://schemas.openxmlformats.org/officeDocument/2006/relationships/slideLayout" Target="../slideLayouts/slideLayout2.xml"/><Relationship Id="rId1" Type="http://schemas.openxmlformats.org/officeDocument/2006/relationships/vmlDrawing" Target="../drawings/vmlDrawing2.vml"/></Relationships>
</file>

<file path=ppt/slides/_rels/slide24.xml.rels><?xml version="1.0" encoding="UTF-8" standalone="yes"?>
<Relationships xmlns="http://schemas.openxmlformats.org/package/2006/relationships"><Relationship Id="rId2" Type="http://schemas.openxmlformats.org/officeDocument/2006/relationships/chart" Target="../charts/chart6.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chart" Target="../charts/chart7.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chart" Target="../charts/chart8.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chart" Target="../charts/chart10.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chart" Target="../charts/chart11.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chart" Target="../charts/chart12.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chart" Target="../charts/chart13.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chart" Target="../charts/chart15.xml"/><Relationship Id="rId2" Type="http://schemas.openxmlformats.org/officeDocument/2006/relationships/chart" Target="../charts/chart14.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chart" Target="../charts/chart1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chart" Target="../charts/chart1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chart" Target="../charts/chart1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chart" Target="../charts/chart19.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chart" Target="../charts/chart20.xml"/><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2" Type="http://schemas.openxmlformats.org/officeDocument/2006/relationships/chart" Target="../charts/chart21.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2" Type="http://schemas.openxmlformats.org/officeDocument/2006/relationships/chart" Target="../charts/chart22.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chart" Target="../charts/chart23.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chart" Target="../charts/chart24.xml"/><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xml"/><Relationship Id="rId4" Type="http://schemas.openxmlformats.org/officeDocument/2006/relationships/image" Target="../media/image21.jpe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2" Type="http://schemas.openxmlformats.org/officeDocument/2006/relationships/chart" Target="../charts/chart2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chart" Target="../charts/chart27.xml"/><Relationship Id="rId2" Type="http://schemas.openxmlformats.org/officeDocument/2006/relationships/chart" Target="../charts/chart2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2.xml"/><Relationship Id="rId5" Type="http://schemas.openxmlformats.org/officeDocument/2006/relationships/image" Target="../media/image25.jpeg"/><Relationship Id="rId4" Type="http://schemas.openxmlformats.org/officeDocument/2006/relationships/image" Target="../media/image24.jpeg"/></Relationships>
</file>

<file path=ppt/slides/_rels/slide59.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hyperlink" Target="Resultados%20PDI%202012%20Obj%20-%20Comp.xlsx" TargetMode="Externa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2 Grupo"/>
          <p:cNvGrpSpPr/>
          <p:nvPr/>
        </p:nvGrpSpPr>
        <p:grpSpPr>
          <a:xfrm>
            <a:off x="-3175" y="0"/>
            <a:ext cx="10085388" cy="7920038"/>
            <a:chOff x="-3175" y="0"/>
            <a:chExt cx="10085388" cy="7920038"/>
          </a:xfrm>
        </p:grpSpPr>
        <p:pic>
          <p:nvPicPr>
            <p:cNvPr id="19458" name="Picture 8" descr="fondo 1"/>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3175" y="0"/>
              <a:ext cx="10085388" cy="79200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1 Rectángulo"/>
            <p:cNvSpPr/>
            <p:nvPr/>
          </p:nvSpPr>
          <p:spPr>
            <a:xfrm>
              <a:off x="2230413" y="1798985"/>
              <a:ext cx="6552728" cy="18722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grpSp>
      <p:sp>
        <p:nvSpPr>
          <p:cNvPr id="19459" name="1 Título"/>
          <p:cNvSpPr txBox="1">
            <a:spLocks/>
          </p:cNvSpPr>
          <p:nvPr/>
        </p:nvSpPr>
        <p:spPr bwMode="auto">
          <a:xfrm>
            <a:off x="286197" y="1582961"/>
            <a:ext cx="9433048" cy="194421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102833" tIns="51417" rIns="102833" bIns="51417" anchor="ctr"/>
          <a:lstStyle>
            <a:lvl1pPr defTabSz="1028700" eaLnBrk="0" hangingPunct="0">
              <a:defRPr>
                <a:solidFill>
                  <a:schemeClr val="tx1"/>
                </a:solidFill>
                <a:latin typeface="Arial" charset="0"/>
                <a:ea typeface="ＭＳ Ｐゴシック" pitchFamily="34" charset="-128"/>
              </a:defRPr>
            </a:lvl1pPr>
            <a:lvl2pPr marL="742950" indent="-285750" defTabSz="1028700" eaLnBrk="0" hangingPunct="0">
              <a:defRPr>
                <a:solidFill>
                  <a:schemeClr val="tx1"/>
                </a:solidFill>
                <a:latin typeface="Arial" charset="0"/>
                <a:ea typeface="ＭＳ Ｐゴシック" pitchFamily="34" charset="-128"/>
              </a:defRPr>
            </a:lvl2pPr>
            <a:lvl3pPr marL="1143000" indent="-228600" defTabSz="1028700" eaLnBrk="0" hangingPunct="0">
              <a:defRPr>
                <a:solidFill>
                  <a:schemeClr val="tx1"/>
                </a:solidFill>
                <a:latin typeface="Arial" charset="0"/>
                <a:ea typeface="ＭＳ Ｐゴシック" pitchFamily="34" charset="-128"/>
              </a:defRPr>
            </a:lvl3pPr>
            <a:lvl4pPr marL="1600200" indent="-228600" defTabSz="1028700" eaLnBrk="0" hangingPunct="0">
              <a:defRPr>
                <a:solidFill>
                  <a:schemeClr val="tx1"/>
                </a:solidFill>
                <a:latin typeface="Arial" charset="0"/>
                <a:ea typeface="ＭＳ Ｐゴシック" pitchFamily="34" charset="-128"/>
              </a:defRPr>
            </a:lvl4pPr>
            <a:lvl5pPr marL="2057400" indent="-228600" defTabSz="1028700" eaLnBrk="0" hangingPunct="0">
              <a:defRPr>
                <a:solidFill>
                  <a:schemeClr val="tx1"/>
                </a:solidFill>
                <a:latin typeface="Arial" charset="0"/>
                <a:ea typeface="ＭＳ Ｐゴシック" pitchFamily="34" charset="-128"/>
              </a:defRPr>
            </a:lvl5pPr>
            <a:lvl6pPr marL="2514600" indent="-228600" defTabSz="10287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defTabSz="10287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defTabSz="10287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defTabSz="1028700" eaLnBrk="0" fontAlgn="base" hangingPunct="0">
              <a:spcBef>
                <a:spcPct val="0"/>
              </a:spcBef>
              <a:spcAft>
                <a:spcPct val="0"/>
              </a:spcAft>
              <a:defRPr>
                <a:solidFill>
                  <a:schemeClr val="tx1"/>
                </a:solidFill>
                <a:latin typeface="Arial" charset="0"/>
                <a:ea typeface="ＭＳ Ｐゴシック" pitchFamily="34" charset="-128"/>
              </a:defRPr>
            </a:lvl9pPr>
          </a:lstStyle>
          <a:p>
            <a:pPr algn="ctr" eaLnBrk="1" hangingPunct="1"/>
            <a:r>
              <a:rPr lang="es-ES_tradnl" altLang="es-ES" sz="48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Calibri" pitchFamily="34" charset="0"/>
              </a:rPr>
              <a:t>INFORME </a:t>
            </a:r>
            <a:r>
              <a:rPr lang="es-ES_tradnl" altLang="es-ES" sz="48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Calibri" pitchFamily="34" charset="0"/>
              </a:rPr>
              <a:t>DE RESULTADOS </a:t>
            </a:r>
          </a:p>
          <a:p>
            <a:pPr algn="ctr" eaLnBrk="1" hangingPunct="1"/>
            <a:r>
              <a:rPr lang="es-ES_tradnl" altLang="es-ES" sz="48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Calibri" pitchFamily="34" charset="0"/>
              </a:rPr>
              <a:t>PDI 2012</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1 Título"/>
          <p:cNvSpPr>
            <a:spLocks/>
          </p:cNvSpPr>
          <p:nvPr/>
        </p:nvSpPr>
        <p:spPr bwMode="auto">
          <a:xfrm>
            <a:off x="574675" y="214313"/>
            <a:ext cx="9069388" cy="6810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102833" tIns="51417" rIns="102833" bIns="51417" anchor="ctr"/>
          <a:lstStyle/>
          <a:p>
            <a:pPr algn="ctr" defTabSz="1028700"/>
            <a:r>
              <a:rPr lang="es-ES_tradnl" sz="3200" b="1">
                <a:solidFill>
                  <a:srgbClr val="002060"/>
                </a:solidFill>
                <a:latin typeface="Calibri" pitchFamily="34" charset="0"/>
              </a:rPr>
              <a:t>3. Metodología de Medición</a:t>
            </a:r>
            <a:endParaRPr lang="es-ES_tradnl" sz="6000" b="1">
              <a:solidFill>
                <a:srgbClr val="002060"/>
              </a:solidFill>
              <a:latin typeface="Calibri" pitchFamily="34" charset="0"/>
            </a:endParaRPr>
          </a:p>
        </p:txBody>
      </p:sp>
      <p:sp>
        <p:nvSpPr>
          <p:cNvPr id="28675" name="Rectangle 1"/>
          <p:cNvSpPr>
            <a:spLocks noChangeArrowheads="1"/>
          </p:cNvSpPr>
          <p:nvPr/>
        </p:nvSpPr>
        <p:spPr bwMode="auto">
          <a:xfrm>
            <a:off x="646113" y="1014413"/>
            <a:ext cx="8858250" cy="304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p>
            <a:pPr algn="just" eaLnBrk="0" hangingPunct="0"/>
            <a:r>
              <a:rPr lang="es-CO" sz="1600" b="1" dirty="0">
                <a:latin typeface="Calibri" pitchFamily="34" charset="0"/>
                <a:cs typeface="Times New Roman" pitchFamily="18" charset="0"/>
              </a:rPr>
              <a:t>Ponderadores de objetivo</a:t>
            </a:r>
            <a:r>
              <a:rPr lang="es-CO" sz="1600" dirty="0">
                <a:latin typeface="Calibri" pitchFamily="34" charset="0"/>
                <a:cs typeface="Times New Roman" pitchFamily="18" charset="0"/>
              </a:rPr>
              <a:t>: </a:t>
            </a:r>
          </a:p>
          <a:p>
            <a:pPr algn="just" eaLnBrk="0" hangingPunct="0"/>
            <a:endParaRPr lang="es-CO" sz="1600" dirty="0">
              <a:latin typeface="Calibri" pitchFamily="34" charset="0"/>
              <a:cs typeface="Times New Roman" pitchFamily="18" charset="0"/>
            </a:endParaRPr>
          </a:p>
          <a:p>
            <a:pPr algn="just" eaLnBrk="0" hangingPunct="0">
              <a:buFont typeface="Arial" charset="0"/>
              <a:buChar char="•"/>
            </a:pPr>
            <a:r>
              <a:rPr lang="es-CO" sz="1600" dirty="0">
                <a:latin typeface="Calibri" pitchFamily="34" charset="0"/>
                <a:cs typeface="Times New Roman" pitchFamily="18" charset="0"/>
              </a:rPr>
              <a:t>El Comité Técnico del Plan de Desarrollo asignó un peso porcentual a cada objetivo. </a:t>
            </a:r>
          </a:p>
          <a:p>
            <a:pPr algn="just" eaLnBrk="0" hangingPunct="0">
              <a:buFont typeface="Arial" charset="0"/>
              <a:buChar char="•"/>
            </a:pPr>
            <a:r>
              <a:rPr lang="es-CO" sz="1600" dirty="0">
                <a:latin typeface="Calibri" pitchFamily="34" charset="0"/>
                <a:cs typeface="Times New Roman" pitchFamily="18" charset="0"/>
              </a:rPr>
              <a:t>Las redes de trabajo de los objetivos institucionales ponderaron los componentes correspondientes.</a:t>
            </a:r>
          </a:p>
          <a:p>
            <a:pPr algn="just" eaLnBrk="0" hangingPunct="0">
              <a:buFont typeface="Arial" charset="0"/>
              <a:buChar char="•"/>
            </a:pPr>
            <a:r>
              <a:rPr lang="es-CO" sz="1600" dirty="0">
                <a:latin typeface="Calibri" pitchFamily="34" charset="0"/>
                <a:cs typeface="Times New Roman" pitchFamily="18" charset="0"/>
              </a:rPr>
              <a:t>A nivel de proyectos se utilizó el mismo ponderador de objetivo. </a:t>
            </a:r>
          </a:p>
          <a:p>
            <a:pPr algn="just" eaLnBrk="0" hangingPunct="0"/>
            <a:endParaRPr lang="es-CO" sz="1600" dirty="0">
              <a:latin typeface="Calibri" pitchFamily="34" charset="0"/>
              <a:cs typeface="Times New Roman" pitchFamily="18" charset="0"/>
            </a:endParaRPr>
          </a:p>
          <a:p>
            <a:pPr algn="just" eaLnBrk="0" hangingPunct="0"/>
            <a:r>
              <a:rPr lang="es-CO" sz="1600" dirty="0">
                <a:latin typeface="Calibri" pitchFamily="34" charset="0"/>
                <a:cs typeface="Times New Roman" pitchFamily="18" charset="0"/>
              </a:rPr>
              <a:t>En cada nivel, la ponderación contrastada con los resultados de los indicadores correspondientes, consolida los logros de manera cuantitativa en los tres niveles del plan de desarrollo con respecto a las metas de cada vigencia. Es de tener en cuenta que el porcentaje máximo a alcanzar en el cumplimiento de las metas es del 100%; a aquellas metas que superan este porcentaje, se realiza análisis y justificación pero el porcentaje adicional no se tiene en cuenta en la medición con el fin de establecer mayor objetividad al resultado consolidado </a:t>
            </a:r>
            <a:endParaRPr lang="es-CO" sz="1600" dirty="0">
              <a:latin typeface="Calibri" pitchFamily="34" charset="0"/>
            </a:endParaRPr>
          </a:p>
        </p:txBody>
      </p:sp>
      <p:graphicFrame>
        <p:nvGraphicFramePr>
          <p:cNvPr id="6" name="5 Tabla"/>
          <p:cNvGraphicFramePr>
            <a:graphicFrameLocks noGrp="1"/>
          </p:cNvGraphicFramePr>
          <p:nvPr>
            <p:extLst>
              <p:ext uri="{D42A27DB-BD31-4B8C-83A1-F6EECF244321}">
                <p14:modId xmlns:p14="http://schemas.microsoft.com/office/powerpoint/2010/main" xmlns="" val="1912418821"/>
              </p:ext>
            </p:extLst>
          </p:nvPr>
        </p:nvGraphicFramePr>
        <p:xfrm>
          <a:off x="2418928" y="4419547"/>
          <a:ext cx="5572125" cy="3140078"/>
        </p:xfrm>
        <a:graphic>
          <a:graphicData uri="http://schemas.openxmlformats.org/drawingml/2006/table">
            <a:tbl>
              <a:tblPr/>
              <a:tblGrid>
                <a:gridCol w="3240087"/>
                <a:gridCol w="2332038"/>
              </a:tblGrid>
              <a:tr h="54875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CO" sz="1800" b="1" i="0" u="none" strike="noStrike" cap="none" normalizeH="0" baseline="0" dirty="0" smtClean="0">
                          <a:ln>
                            <a:noFill/>
                          </a:ln>
                          <a:solidFill>
                            <a:schemeClr val="tx1"/>
                          </a:solidFill>
                          <a:effectLst/>
                          <a:latin typeface="+mn-lt"/>
                          <a:ea typeface="ＭＳ Ｐゴシック" pitchFamily="34" charset="-128"/>
                          <a:cs typeface="Times New Roman" pitchFamily="18" charset="0"/>
                        </a:rPr>
                        <a:t>Objetivo institucional</a:t>
                      </a:r>
                      <a:endParaRPr kumimoji="0" lang="es-CO" sz="1800" b="0" i="0" u="none" strike="noStrike" cap="none" normalizeH="0" baseline="0" dirty="0" smtClean="0">
                        <a:ln>
                          <a:noFill/>
                        </a:ln>
                        <a:solidFill>
                          <a:schemeClr val="tx1"/>
                        </a:solidFill>
                        <a:effectLst/>
                        <a:latin typeface="+mn-lt"/>
                        <a:ea typeface="ＭＳ Ｐゴシック" pitchFamily="34" charset="-128"/>
                        <a:cs typeface="Times New Roman" pitchFamily="18"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B8CCE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CO" sz="1800" b="1" i="0" u="none" strike="noStrike" cap="none" normalizeH="0" baseline="0" smtClean="0">
                          <a:ln>
                            <a:noFill/>
                          </a:ln>
                          <a:solidFill>
                            <a:schemeClr val="tx1"/>
                          </a:solidFill>
                          <a:effectLst/>
                          <a:latin typeface="+mn-lt"/>
                          <a:ea typeface="ＭＳ Ｐゴシック" pitchFamily="34" charset="-128"/>
                          <a:cs typeface="Times New Roman" pitchFamily="18" charset="0"/>
                        </a:rPr>
                        <a:t>Ponderador de objetivo</a:t>
                      </a:r>
                      <a:endParaRPr kumimoji="0" lang="es-CO" sz="1800" b="0" i="0" u="none" strike="noStrike" cap="none" normalizeH="0" baseline="0" smtClean="0">
                        <a:ln>
                          <a:noFill/>
                        </a:ln>
                        <a:solidFill>
                          <a:schemeClr val="tx1"/>
                        </a:solidFill>
                        <a:effectLst/>
                        <a:latin typeface="+mn-lt"/>
                        <a:ea typeface="ＭＳ Ｐゴシック" pitchFamily="34" charset="-128"/>
                        <a:cs typeface="Times New Roman" pitchFamily="18"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B8CCE4"/>
                    </a:solidFill>
                  </a:tcPr>
                </a:tc>
              </a:tr>
              <a:tr h="323916">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CO" sz="1600" b="0" i="0" u="none" strike="noStrike" cap="none" normalizeH="0" baseline="0" smtClean="0">
                          <a:ln>
                            <a:noFill/>
                          </a:ln>
                          <a:solidFill>
                            <a:schemeClr val="tx1"/>
                          </a:solidFill>
                          <a:effectLst/>
                          <a:latin typeface="+mn-lt"/>
                          <a:ea typeface="ＭＳ Ｐゴシック" pitchFamily="34" charset="-128"/>
                          <a:cs typeface="Times New Roman" pitchFamily="18" charset="0"/>
                        </a:rPr>
                        <a:t>Cobertura con calidad</a:t>
                      </a: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CO" sz="1600" b="0" i="0" u="none" strike="noStrike" cap="none" normalizeH="0" baseline="0" smtClean="0">
                          <a:ln>
                            <a:noFill/>
                          </a:ln>
                          <a:solidFill>
                            <a:schemeClr val="tx1"/>
                          </a:solidFill>
                          <a:effectLst/>
                          <a:latin typeface="+mn-lt"/>
                          <a:ea typeface="ＭＳ Ｐゴシック" pitchFamily="34" charset="-128"/>
                          <a:cs typeface="Times New Roman" pitchFamily="18" charset="0"/>
                        </a:rPr>
                        <a:t>20.5%</a:t>
                      </a:r>
                      <a:endParaRPr kumimoji="0" lang="es-CO" sz="1800" b="0" i="0" u="none" strike="noStrike" cap="none" normalizeH="0" baseline="0" smtClean="0">
                        <a:ln>
                          <a:noFill/>
                        </a:ln>
                        <a:solidFill>
                          <a:schemeClr val="tx1"/>
                        </a:solidFill>
                        <a:effectLst/>
                        <a:latin typeface="+mn-lt"/>
                        <a:ea typeface="ＭＳ Ｐゴシック" pitchFamily="34" charset="-128"/>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23916">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CO" sz="1600" b="0" i="0" u="none" strike="noStrike" cap="none" normalizeH="0" baseline="0" smtClean="0">
                          <a:ln>
                            <a:noFill/>
                          </a:ln>
                          <a:solidFill>
                            <a:schemeClr val="tx1"/>
                          </a:solidFill>
                          <a:effectLst/>
                          <a:latin typeface="+mn-lt"/>
                          <a:ea typeface="ＭＳ Ｐゴシック" pitchFamily="34" charset="-128"/>
                          <a:cs typeface="Times New Roman" pitchFamily="18" charset="0"/>
                        </a:rPr>
                        <a:t>Investigación, innovación y extensión</a:t>
                      </a: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CO" sz="1600" b="0" i="0" u="none" strike="noStrike" cap="none" normalizeH="0" baseline="0" dirty="0" smtClean="0">
                          <a:ln>
                            <a:noFill/>
                          </a:ln>
                          <a:solidFill>
                            <a:schemeClr val="tx1"/>
                          </a:solidFill>
                          <a:effectLst/>
                          <a:latin typeface="+mn-lt"/>
                          <a:ea typeface="ＭＳ Ｐゴシック" pitchFamily="34" charset="-128"/>
                          <a:cs typeface="Times New Roman" pitchFamily="18" charset="0"/>
                        </a:rPr>
                        <a:t>23.3%</a:t>
                      </a:r>
                      <a:endParaRPr kumimoji="0" lang="es-CO" sz="1800" b="0" i="0" u="none" strike="noStrike" cap="none" normalizeH="0" baseline="0" dirty="0" smtClean="0">
                        <a:ln>
                          <a:noFill/>
                        </a:ln>
                        <a:solidFill>
                          <a:schemeClr val="tx1"/>
                        </a:solidFill>
                        <a:effectLst/>
                        <a:latin typeface="+mn-lt"/>
                        <a:ea typeface="ＭＳ Ｐゴシック" pitchFamily="34" charset="-128"/>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23916">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CO" sz="1600" b="0" i="0" u="none" strike="noStrike" cap="none" normalizeH="0" baseline="0" smtClean="0">
                          <a:ln>
                            <a:noFill/>
                          </a:ln>
                          <a:solidFill>
                            <a:schemeClr val="tx1"/>
                          </a:solidFill>
                          <a:effectLst/>
                          <a:latin typeface="+mn-lt"/>
                          <a:ea typeface="ＭＳ Ｐゴシック" pitchFamily="34" charset="-128"/>
                          <a:cs typeface="Times New Roman" pitchFamily="18" charset="0"/>
                        </a:rPr>
                        <a:t>Desarrollo institucional</a:t>
                      </a: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CO" sz="1600" b="0" i="0" u="none" strike="noStrike" cap="none" normalizeH="0" baseline="0" smtClean="0">
                          <a:ln>
                            <a:noFill/>
                          </a:ln>
                          <a:solidFill>
                            <a:schemeClr val="tx1"/>
                          </a:solidFill>
                          <a:effectLst/>
                          <a:latin typeface="+mn-lt"/>
                          <a:ea typeface="ＭＳ Ｐゴシック" pitchFamily="34" charset="-128"/>
                          <a:cs typeface="Times New Roman" pitchFamily="18" charset="0"/>
                        </a:rPr>
                        <a:t>12.1%</a:t>
                      </a:r>
                      <a:endParaRPr kumimoji="0" lang="es-CO" sz="1800" b="0" i="0" u="none" strike="noStrike" cap="none" normalizeH="0" baseline="0" smtClean="0">
                        <a:ln>
                          <a:noFill/>
                        </a:ln>
                        <a:solidFill>
                          <a:schemeClr val="tx1"/>
                        </a:solidFill>
                        <a:effectLst/>
                        <a:latin typeface="+mn-lt"/>
                        <a:ea typeface="ＭＳ Ｐゴシック" pitchFamily="34" charset="-128"/>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23916">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CO" sz="1600" b="0" i="0" u="none" strike="noStrike" cap="none" normalizeH="0" baseline="0" smtClean="0">
                          <a:ln>
                            <a:noFill/>
                          </a:ln>
                          <a:solidFill>
                            <a:schemeClr val="tx1"/>
                          </a:solidFill>
                          <a:effectLst/>
                          <a:latin typeface="+mn-lt"/>
                          <a:ea typeface="ＭＳ Ｐゴシック" pitchFamily="34" charset="-128"/>
                          <a:cs typeface="Times New Roman" pitchFamily="18" charset="0"/>
                        </a:rPr>
                        <a:t>Bienestar institucional</a:t>
                      </a: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CO" sz="1600" b="0" i="0" u="none" strike="noStrike" cap="none" normalizeH="0" baseline="0" smtClean="0">
                          <a:ln>
                            <a:noFill/>
                          </a:ln>
                          <a:solidFill>
                            <a:schemeClr val="tx1"/>
                          </a:solidFill>
                          <a:effectLst/>
                          <a:latin typeface="+mn-lt"/>
                          <a:ea typeface="ＭＳ Ｐゴシック" pitchFamily="34" charset="-128"/>
                          <a:cs typeface="Times New Roman" pitchFamily="18" charset="0"/>
                        </a:rPr>
                        <a:t>11.9%</a:t>
                      </a:r>
                      <a:endParaRPr kumimoji="0" lang="es-CO" sz="1800" b="0" i="0" u="none" strike="noStrike" cap="none" normalizeH="0" baseline="0" smtClean="0">
                        <a:ln>
                          <a:noFill/>
                        </a:ln>
                        <a:solidFill>
                          <a:schemeClr val="tx1"/>
                        </a:solidFill>
                        <a:effectLst/>
                        <a:latin typeface="+mn-lt"/>
                        <a:ea typeface="ＭＳ Ｐゴシック" pitchFamily="34" charset="-128"/>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23916">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CO" sz="1600" b="0" i="0" u="none" strike="noStrike" cap="none" normalizeH="0" baseline="0" smtClean="0">
                          <a:ln>
                            <a:noFill/>
                          </a:ln>
                          <a:solidFill>
                            <a:schemeClr val="tx1"/>
                          </a:solidFill>
                          <a:effectLst/>
                          <a:latin typeface="+mn-lt"/>
                          <a:ea typeface="ＭＳ Ｐゴシック" pitchFamily="34" charset="-128"/>
                          <a:cs typeface="Times New Roman" pitchFamily="18" charset="0"/>
                        </a:rPr>
                        <a:t>Alianzas estratégicas</a:t>
                      </a: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CO" sz="1600" b="0" i="0" u="none" strike="noStrike" cap="none" normalizeH="0" baseline="0" smtClean="0">
                          <a:ln>
                            <a:noFill/>
                          </a:ln>
                          <a:solidFill>
                            <a:schemeClr val="tx1"/>
                          </a:solidFill>
                          <a:effectLst/>
                          <a:latin typeface="+mn-lt"/>
                          <a:ea typeface="ＭＳ Ｐゴシック" pitchFamily="34" charset="-128"/>
                          <a:cs typeface="Times New Roman" pitchFamily="18" charset="0"/>
                        </a:rPr>
                        <a:t>10.3%</a:t>
                      </a:r>
                      <a:endParaRPr kumimoji="0" lang="es-CO" sz="1800" b="0" i="0" u="none" strike="noStrike" cap="none" normalizeH="0" baseline="0" smtClean="0">
                        <a:ln>
                          <a:noFill/>
                        </a:ln>
                        <a:solidFill>
                          <a:schemeClr val="tx1"/>
                        </a:solidFill>
                        <a:effectLst/>
                        <a:latin typeface="+mn-lt"/>
                        <a:ea typeface="ＭＳ Ｐゴシック" pitchFamily="34" charset="-128"/>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23916">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CO" sz="1600" b="0" i="0" u="none" strike="noStrike" cap="none" normalizeH="0" baseline="0" smtClean="0">
                          <a:ln>
                            <a:noFill/>
                          </a:ln>
                          <a:solidFill>
                            <a:schemeClr val="tx1"/>
                          </a:solidFill>
                          <a:effectLst/>
                          <a:latin typeface="+mn-lt"/>
                          <a:ea typeface="ＭＳ Ｐゴシック" pitchFamily="34" charset="-128"/>
                          <a:cs typeface="Times New Roman" pitchFamily="18" charset="0"/>
                        </a:rPr>
                        <a:t>Impacto regional</a:t>
                      </a: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CO" sz="1600" b="0" i="0" u="none" strike="noStrike" cap="none" normalizeH="0" baseline="0" smtClean="0">
                          <a:ln>
                            <a:noFill/>
                          </a:ln>
                          <a:solidFill>
                            <a:schemeClr val="tx1"/>
                          </a:solidFill>
                          <a:effectLst/>
                          <a:latin typeface="+mn-lt"/>
                          <a:ea typeface="ＭＳ Ｐゴシック" pitchFamily="34" charset="-128"/>
                          <a:cs typeface="Times New Roman" pitchFamily="18" charset="0"/>
                        </a:rPr>
                        <a:t>11.3%</a:t>
                      </a:r>
                      <a:endParaRPr kumimoji="0" lang="es-CO" sz="1800" b="0" i="0" u="none" strike="noStrike" cap="none" normalizeH="0" baseline="0" smtClean="0">
                        <a:ln>
                          <a:noFill/>
                        </a:ln>
                        <a:solidFill>
                          <a:schemeClr val="tx1"/>
                        </a:solidFill>
                        <a:effectLst/>
                        <a:latin typeface="+mn-lt"/>
                        <a:ea typeface="ＭＳ Ｐゴシック" pitchFamily="34" charset="-128"/>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23916">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CO" sz="1600" b="0" i="0" u="none" strike="noStrike" cap="none" normalizeH="0" baseline="0" smtClean="0">
                          <a:ln>
                            <a:noFill/>
                          </a:ln>
                          <a:solidFill>
                            <a:schemeClr val="tx1"/>
                          </a:solidFill>
                          <a:effectLst/>
                          <a:latin typeface="+mn-lt"/>
                          <a:ea typeface="ＭＳ Ｐゴシック" pitchFamily="34" charset="-128"/>
                          <a:cs typeface="Times New Roman" pitchFamily="18" charset="0"/>
                        </a:rPr>
                        <a:t>Internacionalización</a:t>
                      </a: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CO" sz="1600" b="0" i="0" u="none" strike="noStrike" cap="none" normalizeH="0" baseline="0" smtClean="0">
                          <a:ln>
                            <a:noFill/>
                          </a:ln>
                          <a:solidFill>
                            <a:schemeClr val="tx1"/>
                          </a:solidFill>
                          <a:effectLst/>
                          <a:latin typeface="+mn-lt"/>
                          <a:ea typeface="ＭＳ Ｐゴシック" pitchFamily="34" charset="-128"/>
                          <a:cs typeface="Times New Roman" pitchFamily="18" charset="0"/>
                        </a:rPr>
                        <a:t>10.7%</a:t>
                      </a:r>
                      <a:endParaRPr kumimoji="0" lang="es-CO" sz="1800" b="0" i="0" u="none" strike="noStrike" cap="none" normalizeH="0" baseline="0" smtClean="0">
                        <a:ln>
                          <a:noFill/>
                        </a:ln>
                        <a:solidFill>
                          <a:schemeClr val="tx1"/>
                        </a:solidFill>
                        <a:effectLst/>
                        <a:latin typeface="+mn-lt"/>
                        <a:ea typeface="ＭＳ Ｐゴシック" pitchFamily="34" charset="-128"/>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23916">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CO" sz="1800" b="1" i="0" u="none" strike="noStrike" cap="none" normalizeH="0" baseline="0" smtClean="0">
                          <a:ln>
                            <a:noFill/>
                          </a:ln>
                          <a:solidFill>
                            <a:schemeClr val="tx1"/>
                          </a:solidFill>
                          <a:effectLst/>
                          <a:latin typeface="+mn-lt"/>
                          <a:ea typeface="ＭＳ Ｐゴシック" pitchFamily="34" charset="-128"/>
                          <a:cs typeface="Times New Roman" pitchFamily="18" charset="0"/>
                        </a:rPr>
                        <a:t>Total</a:t>
                      </a:r>
                      <a:endParaRPr kumimoji="0" lang="es-CO" sz="1800" b="0" i="0" u="none" strike="noStrike" cap="none" normalizeH="0" baseline="0" smtClean="0">
                        <a:ln>
                          <a:noFill/>
                        </a:ln>
                        <a:solidFill>
                          <a:schemeClr val="tx1"/>
                        </a:solidFill>
                        <a:effectLst/>
                        <a:latin typeface="+mn-lt"/>
                        <a:ea typeface="ＭＳ Ｐゴシック" pitchFamily="34" charset="-128"/>
                        <a:cs typeface="Times New Roman" pitchFamily="18"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B8CCE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CO" sz="1800" b="1" i="0" u="none" strike="noStrike" cap="none" normalizeH="0" baseline="0" dirty="0" smtClean="0">
                          <a:ln>
                            <a:noFill/>
                          </a:ln>
                          <a:solidFill>
                            <a:schemeClr val="tx1"/>
                          </a:solidFill>
                          <a:effectLst/>
                          <a:latin typeface="+mn-lt"/>
                          <a:ea typeface="ＭＳ Ｐゴシック" pitchFamily="34" charset="-128"/>
                          <a:cs typeface="Times New Roman" pitchFamily="18" charset="0"/>
                        </a:rPr>
                        <a:t>100%</a:t>
                      </a:r>
                      <a:endParaRPr kumimoji="0" lang="es-CO" sz="1800" b="0" i="0" u="none" strike="noStrike" cap="none" normalizeH="0" baseline="0" dirty="0" smtClean="0">
                        <a:ln>
                          <a:noFill/>
                        </a:ln>
                        <a:solidFill>
                          <a:schemeClr val="tx1"/>
                        </a:solidFill>
                        <a:effectLst/>
                        <a:latin typeface="+mn-lt"/>
                        <a:ea typeface="ＭＳ Ｐゴシック" pitchFamily="34" charset="-128"/>
                        <a:cs typeface="Times New Roman" pitchFamily="18"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B8CCE4"/>
                    </a:solidFill>
                  </a:tcPr>
                </a:tc>
              </a:tr>
            </a:tbl>
          </a:graphicData>
        </a:graphic>
      </p:graphicFrame>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1 Título"/>
          <p:cNvSpPr>
            <a:spLocks/>
          </p:cNvSpPr>
          <p:nvPr/>
        </p:nvSpPr>
        <p:spPr bwMode="auto">
          <a:xfrm>
            <a:off x="574675" y="214313"/>
            <a:ext cx="9069388" cy="6810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102833" tIns="51417" rIns="102833" bIns="51417" anchor="ctr"/>
          <a:lstStyle/>
          <a:p>
            <a:pPr algn="ctr" defTabSz="1028700"/>
            <a:r>
              <a:rPr lang="es-ES_tradnl" sz="3600" b="1">
                <a:solidFill>
                  <a:srgbClr val="002060"/>
                </a:solidFill>
                <a:latin typeface="Calibri" pitchFamily="34" charset="0"/>
              </a:rPr>
              <a:t>4. Resultados Generales del PDI</a:t>
            </a:r>
            <a:endParaRPr lang="es-ES_tradnl" sz="6600" b="1">
              <a:solidFill>
                <a:srgbClr val="002060"/>
              </a:solidFill>
              <a:latin typeface="Calibri" pitchFamily="34" charset="0"/>
            </a:endParaRPr>
          </a:p>
        </p:txBody>
      </p:sp>
      <p:graphicFrame>
        <p:nvGraphicFramePr>
          <p:cNvPr id="7" name="6 Gráfico"/>
          <p:cNvGraphicFramePr/>
          <p:nvPr/>
        </p:nvGraphicFramePr>
        <p:xfrm>
          <a:off x="0" y="0"/>
          <a:ext cx="0" cy="0"/>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5" name="4 Tabla"/>
          <p:cNvGraphicFramePr>
            <a:graphicFrameLocks noGrp="1"/>
          </p:cNvGraphicFramePr>
          <p:nvPr/>
        </p:nvGraphicFramePr>
        <p:xfrm>
          <a:off x="752475" y="6816725"/>
          <a:ext cx="9001125" cy="946150"/>
        </p:xfrm>
        <a:graphic>
          <a:graphicData uri="http://schemas.openxmlformats.org/drawingml/2006/table">
            <a:tbl>
              <a:tblPr firstRow="1" firstCol="1" bandRow="1"/>
              <a:tblGrid>
                <a:gridCol w="4204062"/>
                <a:gridCol w="1448973"/>
                <a:gridCol w="1691801"/>
                <a:gridCol w="1656289"/>
              </a:tblGrid>
              <a:tr h="473075">
                <a:tc>
                  <a:txBody>
                    <a:bodyPr/>
                    <a:lstStyle/>
                    <a:p>
                      <a:endParaRPr lang="es-CO" sz="1600" dirty="0"/>
                    </a:p>
                  </a:txBody>
                  <a:tcPr marL="44453" marR="4445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8CCE4"/>
                    </a:solidFill>
                  </a:tcPr>
                </a:tc>
                <a:tc>
                  <a:txBody>
                    <a:bodyPr/>
                    <a:lstStyle/>
                    <a:p>
                      <a:pPr algn="ctr"/>
                      <a:r>
                        <a:rPr lang="es-CO" sz="1600" b="1" dirty="0" smtClean="0"/>
                        <a:t>Objetivos</a:t>
                      </a:r>
                      <a:endParaRPr lang="es-CO" sz="1600" b="1" dirty="0"/>
                    </a:p>
                  </a:txBody>
                  <a:tcPr marL="44453" marR="4445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8CCE4"/>
                    </a:solidFill>
                  </a:tcPr>
                </a:tc>
                <a:tc>
                  <a:txBody>
                    <a:bodyPr/>
                    <a:lstStyle/>
                    <a:p>
                      <a:pPr algn="ctr"/>
                      <a:r>
                        <a:rPr lang="es-CO" sz="1600" b="1" dirty="0" smtClean="0"/>
                        <a:t>Componentes</a:t>
                      </a:r>
                      <a:endParaRPr lang="es-CO" sz="1600" b="1" dirty="0"/>
                    </a:p>
                  </a:txBody>
                  <a:tcPr marL="44453" marR="4445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8CCE4"/>
                    </a:solidFill>
                  </a:tcPr>
                </a:tc>
                <a:tc>
                  <a:txBody>
                    <a:bodyPr/>
                    <a:lstStyle/>
                    <a:p>
                      <a:pPr algn="ctr"/>
                      <a:r>
                        <a:rPr lang="es-CO" sz="1600" b="1" dirty="0" smtClean="0"/>
                        <a:t>Proyectos</a:t>
                      </a:r>
                      <a:endParaRPr lang="es-CO" sz="1600" b="1" dirty="0"/>
                    </a:p>
                  </a:txBody>
                  <a:tcPr marL="44453" marR="4445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8CCE4"/>
                    </a:solidFill>
                  </a:tcPr>
                </a:tc>
              </a:tr>
              <a:tr h="473075">
                <a:tc>
                  <a:txBody>
                    <a:bodyPr/>
                    <a:lstStyle/>
                    <a:p>
                      <a:pPr algn="l">
                        <a:lnSpc>
                          <a:spcPct val="115000"/>
                        </a:lnSpc>
                        <a:spcAft>
                          <a:spcPts val="0"/>
                        </a:spcAft>
                      </a:pPr>
                      <a:r>
                        <a:rPr lang="es-CO" sz="1600" b="1" dirty="0" smtClean="0">
                          <a:solidFill>
                            <a:srgbClr val="000000"/>
                          </a:solidFill>
                          <a:effectLst/>
                          <a:latin typeface="Calibri"/>
                          <a:ea typeface="Times New Roman"/>
                          <a:cs typeface="Arial"/>
                        </a:rPr>
                        <a:t>Alcance de Resultado </a:t>
                      </a:r>
                      <a:r>
                        <a:rPr lang="es-CO" sz="1600" b="1" dirty="0">
                          <a:solidFill>
                            <a:srgbClr val="000000"/>
                          </a:solidFill>
                          <a:effectLst/>
                          <a:latin typeface="Calibri"/>
                          <a:ea typeface="Times New Roman"/>
                          <a:cs typeface="Arial"/>
                        </a:rPr>
                        <a:t>2012</a:t>
                      </a:r>
                      <a:endParaRPr lang="es-CO" sz="1600" dirty="0">
                        <a:effectLst/>
                        <a:latin typeface="Calibri"/>
                        <a:ea typeface="Calibri"/>
                        <a:cs typeface="Times New Roman"/>
                      </a:endParaRPr>
                    </a:p>
                  </a:txBody>
                  <a:tcPr marL="44453" marR="4445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8CCE4"/>
                    </a:solidFill>
                  </a:tcPr>
                </a:tc>
                <a:tc>
                  <a:txBody>
                    <a:bodyPr/>
                    <a:lstStyle/>
                    <a:p>
                      <a:pPr algn="ctr">
                        <a:lnSpc>
                          <a:spcPct val="115000"/>
                        </a:lnSpc>
                        <a:spcAft>
                          <a:spcPts val="0"/>
                        </a:spcAft>
                      </a:pPr>
                      <a:r>
                        <a:rPr lang="es-CO" sz="1600" b="1" dirty="0">
                          <a:solidFill>
                            <a:srgbClr val="000000"/>
                          </a:solidFill>
                          <a:effectLst/>
                          <a:latin typeface="Calibri"/>
                          <a:ea typeface="Times New Roman"/>
                          <a:cs typeface="Arial"/>
                        </a:rPr>
                        <a:t>94,03%</a:t>
                      </a:r>
                      <a:endParaRPr lang="es-CO" sz="1600" dirty="0">
                        <a:effectLst/>
                        <a:latin typeface="Calibri"/>
                        <a:ea typeface="Calibri"/>
                        <a:cs typeface="Times New Roman"/>
                      </a:endParaRPr>
                    </a:p>
                  </a:txBody>
                  <a:tcPr marL="44453" marR="4445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8CCE4"/>
                    </a:solidFill>
                  </a:tcPr>
                </a:tc>
                <a:tc>
                  <a:txBody>
                    <a:bodyPr/>
                    <a:lstStyle/>
                    <a:p>
                      <a:pPr algn="ctr">
                        <a:lnSpc>
                          <a:spcPct val="115000"/>
                        </a:lnSpc>
                        <a:spcAft>
                          <a:spcPts val="0"/>
                        </a:spcAft>
                      </a:pPr>
                      <a:r>
                        <a:rPr lang="es-CO" sz="1600" b="1" dirty="0">
                          <a:solidFill>
                            <a:srgbClr val="000000"/>
                          </a:solidFill>
                          <a:effectLst/>
                          <a:latin typeface="Calibri"/>
                          <a:ea typeface="Times New Roman"/>
                          <a:cs typeface="Arial"/>
                        </a:rPr>
                        <a:t>90,58%</a:t>
                      </a:r>
                      <a:endParaRPr lang="es-CO" sz="1600" dirty="0">
                        <a:effectLst/>
                        <a:latin typeface="Calibri"/>
                        <a:ea typeface="Calibri"/>
                        <a:cs typeface="Times New Roman"/>
                      </a:endParaRPr>
                    </a:p>
                  </a:txBody>
                  <a:tcPr marL="44453" marR="4445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8CCE4"/>
                    </a:solidFill>
                  </a:tcPr>
                </a:tc>
                <a:tc>
                  <a:txBody>
                    <a:bodyPr/>
                    <a:lstStyle/>
                    <a:p>
                      <a:pPr algn="ctr">
                        <a:lnSpc>
                          <a:spcPct val="115000"/>
                        </a:lnSpc>
                        <a:spcAft>
                          <a:spcPts val="0"/>
                        </a:spcAft>
                      </a:pPr>
                      <a:r>
                        <a:rPr lang="es-CO" sz="1600" b="1" dirty="0">
                          <a:solidFill>
                            <a:srgbClr val="000000"/>
                          </a:solidFill>
                          <a:effectLst/>
                          <a:latin typeface="Calibri"/>
                          <a:ea typeface="Times New Roman"/>
                          <a:cs typeface="Arial"/>
                        </a:rPr>
                        <a:t>94,74%</a:t>
                      </a:r>
                      <a:endParaRPr lang="es-CO" sz="1600" dirty="0">
                        <a:effectLst/>
                        <a:latin typeface="Calibri"/>
                        <a:ea typeface="Calibri"/>
                        <a:cs typeface="Times New Roman"/>
                      </a:endParaRPr>
                    </a:p>
                  </a:txBody>
                  <a:tcPr marL="44453" marR="4445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8CCE4"/>
                    </a:solidFill>
                  </a:tcPr>
                </a:tc>
              </a:tr>
            </a:tbl>
          </a:graphicData>
        </a:graphic>
      </p:graphicFrame>
      <p:graphicFrame>
        <p:nvGraphicFramePr>
          <p:cNvPr id="6" name="5 Gráfico"/>
          <p:cNvGraphicFramePr/>
          <p:nvPr/>
        </p:nvGraphicFramePr>
        <p:xfrm>
          <a:off x="2514600" y="1437640"/>
          <a:ext cx="5048250" cy="5043170"/>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CO" dirty="0" smtClean="0"/>
              <a:t>DESARROLLO INSTITUCIONAL</a:t>
            </a:r>
            <a:endParaRPr lang="es-CO" dirty="0"/>
          </a:p>
        </p:txBody>
      </p:sp>
      <p:sp>
        <p:nvSpPr>
          <p:cNvPr id="3" name="2 Marcador de texto"/>
          <p:cNvSpPr>
            <a:spLocks noGrp="1"/>
          </p:cNvSpPr>
          <p:nvPr>
            <p:ph type="body" idx="1"/>
          </p:nvPr>
        </p:nvSpPr>
        <p:spPr/>
        <p:txBody>
          <a:bodyPr/>
          <a:lstStyle/>
          <a:p>
            <a:r>
              <a:rPr lang="es-CO" dirty="0" smtClean="0"/>
              <a:t>RESULTADOS POR OBJETIVOS</a:t>
            </a:r>
            <a:endParaRPr lang="es-CO" dirty="0"/>
          </a:p>
        </p:txBody>
      </p:sp>
    </p:spTree>
    <p:extLst>
      <p:ext uri="{BB962C8B-B14F-4D97-AF65-F5344CB8AC3E}">
        <p14:creationId xmlns:p14="http://schemas.microsoft.com/office/powerpoint/2010/main" xmlns="" val="294486752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1 Título"/>
          <p:cNvSpPr>
            <a:spLocks/>
          </p:cNvSpPr>
          <p:nvPr/>
        </p:nvSpPr>
        <p:spPr bwMode="auto">
          <a:xfrm>
            <a:off x="574675" y="214313"/>
            <a:ext cx="9069388" cy="6810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102833" tIns="51417" rIns="102833" bIns="51417" anchor="ctr"/>
          <a:lstStyle/>
          <a:p>
            <a:pPr algn="ctr" defTabSz="1028700"/>
            <a:r>
              <a:rPr lang="es-ES_tradnl" sz="4000" b="1" dirty="0" smtClean="0">
                <a:solidFill>
                  <a:srgbClr val="002060"/>
                </a:solidFill>
                <a:latin typeface="Calibri" pitchFamily="34" charset="0"/>
              </a:rPr>
              <a:t>DESARROLLO INSTITUCIONAL</a:t>
            </a:r>
            <a:endParaRPr lang="es-ES_tradnl" sz="7200" b="1" dirty="0">
              <a:solidFill>
                <a:srgbClr val="002060"/>
              </a:solidFill>
              <a:latin typeface="Calibri" pitchFamily="34" charset="0"/>
            </a:endParaRPr>
          </a:p>
        </p:txBody>
      </p:sp>
      <p:sp>
        <p:nvSpPr>
          <p:cNvPr id="13316" name="Rectangle 1"/>
          <p:cNvSpPr>
            <a:spLocks noChangeArrowheads="1"/>
          </p:cNvSpPr>
          <p:nvPr/>
        </p:nvSpPr>
        <p:spPr bwMode="auto">
          <a:xfrm>
            <a:off x="5542781" y="1366937"/>
            <a:ext cx="4319588" cy="2462213"/>
          </a:xfrm>
          <a:prstGeom prst="rect">
            <a:avLst/>
          </a:prstGeom>
          <a:ln/>
        </p:spPr>
        <p:style>
          <a:lnRef idx="2">
            <a:schemeClr val="accent3"/>
          </a:lnRef>
          <a:fillRef idx="1">
            <a:schemeClr val="lt1"/>
          </a:fillRef>
          <a:effectRef idx="0">
            <a:schemeClr val="accent3"/>
          </a:effectRef>
          <a:fontRef idx="minor">
            <a:schemeClr val="dk1"/>
          </a:fontRef>
        </p:style>
        <p:txBody>
          <a:bodyPr anchor="ctr">
            <a:spAutoFit/>
          </a:bodyPr>
          <a:lstStyle/>
          <a:p>
            <a:pPr algn="just" eaLnBrk="0" hangingPunct="0">
              <a:defRPr/>
            </a:pPr>
            <a:r>
              <a:rPr lang="es-CO" sz="1600" dirty="0">
                <a:cs typeface="Times New Roman" pitchFamily="18" charset="0"/>
              </a:rPr>
              <a:t>El Objetivo de Desarrollo Institucional se mide a través de un metadato</a:t>
            </a:r>
            <a:r>
              <a:rPr lang="es-CO" sz="1600" baseline="30000" dirty="0">
                <a:cs typeface="Times New Roman" pitchFamily="18" charset="0"/>
              </a:rPr>
              <a:t>[1]</a:t>
            </a:r>
            <a:r>
              <a:rPr lang="es-CO" sz="1600" dirty="0">
                <a:cs typeface="Times New Roman" pitchFamily="18" charset="0"/>
              </a:rPr>
              <a:t>, este incorpora los resultados alcanzados en los componentes de </a:t>
            </a:r>
            <a:r>
              <a:rPr lang="es-CO" sz="1600" b="1" dirty="0">
                <a:cs typeface="Times New Roman" pitchFamily="18" charset="0"/>
              </a:rPr>
              <a:t>Desarrollo físico sostenible, Desarrollo informático y de comunicaciones, Desarrollo humano y organizacional y Desarrollo financiero.</a:t>
            </a:r>
          </a:p>
          <a:p>
            <a:pPr algn="just" eaLnBrk="0" hangingPunct="0">
              <a:defRPr/>
            </a:pPr>
            <a:endParaRPr lang="es-CO" sz="1000" dirty="0"/>
          </a:p>
          <a:p>
            <a:pPr algn="just" eaLnBrk="0" hangingPunct="0">
              <a:defRPr/>
            </a:pPr>
            <a:r>
              <a:rPr lang="es-CO" sz="1600" dirty="0">
                <a:cs typeface="Times New Roman" pitchFamily="18" charset="0"/>
              </a:rPr>
              <a:t>Los resultados logrados en la vigencia 2012 de acuerdo con las metas planteadas son los siguientes:</a:t>
            </a:r>
            <a:endParaRPr lang="es-CO" sz="2400" dirty="0"/>
          </a:p>
        </p:txBody>
      </p:sp>
      <p:graphicFrame>
        <p:nvGraphicFramePr>
          <p:cNvPr id="1026" name="1 Gráfico"/>
          <p:cNvGraphicFramePr>
            <a:graphicFrameLocks/>
          </p:cNvGraphicFramePr>
          <p:nvPr>
            <p:extLst>
              <p:ext uri="{D42A27DB-BD31-4B8C-83A1-F6EECF244321}">
                <p14:modId xmlns:p14="http://schemas.microsoft.com/office/powerpoint/2010/main" xmlns="" val="2340103021"/>
              </p:ext>
            </p:extLst>
          </p:nvPr>
        </p:nvGraphicFramePr>
        <p:xfrm>
          <a:off x="214189" y="1222921"/>
          <a:ext cx="5308600" cy="2689225"/>
        </p:xfrm>
        <a:graphic>
          <a:graphicData uri="http://schemas.openxmlformats.org/presentationml/2006/ole">
            <p:oleObj spid="_x0000_s1120" r:id="rId4" imgW="5102794" imgH="2493480" progId="Excel.Chart.8">
              <p:embed/>
            </p:oleObj>
          </a:graphicData>
        </a:graphic>
      </p:graphicFrame>
      <p:graphicFrame>
        <p:nvGraphicFramePr>
          <p:cNvPr id="2" name="1 Tabla"/>
          <p:cNvGraphicFramePr>
            <a:graphicFrameLocks noGrp="1"/>
          </p:cNvGraphicFramePr>
          <p:nvPr>
            <p:extLst>
              <p:ext uri="{D42A27DB-BD31-4B8C-83A1-F6EECF244321}">
                <p14:modId xmlns:p14="http://schemas.microsoft.com/office/powerpoint/2010/main" xmlns="" val="2968369585"/>
              </p:ext>
            </p:extLst>
          </p:nvPr>
        </p:nvGraphicFramePr>
        <p:xfrm>
          <a:off x="790575" y="4246563"/>
          <a:ext cx="8280400" cy="3243296"/>
        </p:xfrm>
        <a:graphic>
          <a:graphicData uri="http://schemas.openxmlformats.org/drawingml/2006/table">
            <a:tbl>
              <a:tblPr firstRow="1" firstCol="1" bandRow="1"/>
              <a:tblGrid>
                <a:gridCol w="969553"/>
                <a:gridCol w="4787633"/>
                <a:gridCol w="841071"/>
                <a:gridCol w="905770"/>
                <a:gridCol w="776373"/>
              </a:tblGrid>
              <a:tr h="426714">
                <a:tc>
                  <a:txBody>
                    <a:bodyPr/>
                    <a:lstStyle/>
                    <a:p>
                      <a:pPr algn="ctr">
                        <a:spcAft>
                          <a:spcPts val="0"/>
                        </a:spcAft>
                      </a:pPr>
                      <a:r>
                        <a:rPr lang="es-ES" sz="1400" b="1" dirty="0">
                          <a:effectLst/>
                          <a:latin typeface="+mn-lt"/>
                          <a:ea typeface="Calibri"/>
                          <a:cs typeface="Times New Roman"/>
                        </a:rPr>
                        <a:t>Convención</a:t>
                      </a:r>
                      <a:endParaRPr lang="es-CO" sz="2000" dirty="0">
                        <a:effectLst/>
                        <a:latin typeface="+mn-lt"/>
                        <a:ea typeface="Calibri"/>
                        <a:cs typeface="Times New Roman"/>
                      </a:endParaRPr>
                    </a:p>
                  </a:txBody>
                  <a:tcPr marL="68340" marR="68340" marT="0" marB="0" anchor="ctr">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28575" cap="flat" cmpd="sng" algn="ctr">
                      <a:solidFill>
                        <a:srgbClr val="4F81BD"/>
                      </a:solidFill>
                      <a:prstDash val="solid"/>
                      <a:round/>
                      <a:headEnd type="none" w="med" len="med"/>
                      <a:tailEnd type="none" w="med" len="med"/>
                    </a:lnB>
                  </a:tcPr>
                </a:tc>
                <a:tc>
                  <a:txBody>
                    <a:bodyPr/>
                    <a:lstStyle/>
                    <a:p>
                      <a:pPr algn="ctr">
                        <a:spcAft>
                          <a:spcPts val="0"/>
                        </a:spcAft>
                      </a:pPr>
                      <a:r>
                        <a:rPr lang="es-ES" sz="1400" b="1" dirty="0">
                          <a:effectLst/>
                          <a:latin typeface="+mn-lt"/>
                          <a:ea typeface="Calibri"/>
                          <a:cs typeface="Times New Roman"/>
                        </a:rPr>
                        <a:t>Descripción</a:t>
                      </a:r>
                      <a:endParaRPr lang="es-CO" sz="2000" dirty="0">
                        <a:effectLst/>
                        <a:latin typeface="+mn-lt"/>
                        <a:ea typeface="Calibri"/>
                        <a:cs typeface="Times New Roman"/>
                      </a:endParaRPr>
                    </a:p>
                  </a:txBody>
                  <a:tcPr marL="68340" marR="68340" marT="0" marB="0" anchor="ctr">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28575" cap="flat" cmpd="sng" algn="ctr">
                      <a:solidFill>
                        <a:srgbClr val="4F81BD"/>
                      </a:solidFill>
                      <a:prstDash val="solid"/>
                      <a:round/>
                      <a:headEnd type="none" w="med" len="med"/>
                      <a:tailEnd type="none" w="med" len="med"/>
                    </a:lnB>
                  </a:tcPr>
                </a:tc>
                <a:tc>
                  <a:txBody>
                    <a:bodyPr/>
                    <a:lstStyle/>
                    <a:p>
                      <a:pPr algn="ctr">
                        <a:spcAft>
                          <a:spcPts val="0"/>
                        </a:spcAft>
                      </a:pPr>
                      <a:r>
                        <a:rPr lang="es-ES" sz="1400" b="1">
                          <a:effectLst/>
                          <a:latin typeface="+mn-lt"/>
                          <a:ea typeface="Calibri"/>
                          <a:cs typeface="Times New Roman"/>
                        </a:rPr>
                        <a:t>Meta</a:t>
                      </a:r>
                      <a:endParaRPr lang="es-CO" sz="2000">
                        <a:effectLst/>
                        <a:latin typeface="+mn-lt"/>
                        <a:ea typeface="Calibri"/>
                        <a:cs typeface="Times New Roman"/>
                      </a:endParaRPr>
                    </a:p>
                  </a:txBody>
                  <a:tcPr marL="68340" marR="68340" marT="0" marB="0" anchor="ctr">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28575" cap="flat" cmpd="sng" algn="ctr">
                      <a:solidFill>
                        <a:srgbClr val="4F81BD"/>
                      </a:solidFill>
                      <a:prstDash val="solid"/>
                      <a:round/>
                      <a:headEnd type="none" w="med" len="med"/>
                      <a:tailEnd type="none" w="med" len="med"/>
                    </a:lnB>
                  </a:tcPr>
                </a:tc>
                <a:tc>
                  <a:txBody>
                    <a:bodyPr/>
                    <a:lstStyle/>
                    <a:p>
                      <a:pPr algn="ctr">
                        <a:spcAft>
                          <a:spcPts val="0"/>
                        </a:spcAft>
                      </a:pPr>
                      <a:r>
                        <a:rPr lang="es-ES" sz="1400" b="1">
                          <a:effectLst/>
                          <a:latin typeface="+mn-lt"/>
                          <a:ea typeface="Calibri"/>
                          <a:cs typeface="Times New Roman"/>
                        </a:rPr>
                        <a:t>Resultado</a:t>
                      </a:r>
                      <a:endParaRPr lang="es-CO" sz="2000">
                        <a:effectLst/>
                        <a:latin typeface="+mn-lt"/>
                        <a:ea typeface="Calibri"/>
                        <a:cs typeface="Times New Roman"/>
                      </a:endParaRPr>
                    </a:p>
                  </a:txBody>
                  <a:tcPr marL="68340" marR="68340" marT="0" marB="0" anchor="ctr">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28575" cap="flat" cmpd="sng" algn="ctr">
                      <a:solidFill>
                        <a:srgbClr val="4F81BD"/>
                      </a:solidFill>
                      <a:prstDash val="solid"/>
                      <a:round/>
                      <a:headEnd type="none" w="med" len="med"/>
                      <a:tailEnd type="none" w="med" len="med"/>
                    </a:lnB>
                  </a:tcPr>
                </a:tc>
                <a:tc>
                  <a:txBody>
                    <a:bodyPr/>
                    <a:lstStyle/>
                    <a:p>
                      <a:pPr algn="ctr">
                        <a:spcAft>
                          <a:spcPts val="0"/>
                        </a:spcAft>
                      </a:pPr>
                      <a:r>
                        <a:rPr lang="es-ES" sz="1400" b="1">
                          <a:effectLst/>
                          <a:latin typeface="+mn-lt"/>
                          <a:ea typeface="Calibri"/>
                          <a:cs typeface="Times New Roman"/>
                        </a:rPr>
                        <a:t>% Logro</a:t>
                      </a:r>
                      <a:endParaRPr lang="es-CO" sz="2000">
                        <a:effectLst/>
                        <a:latin typeface="+mn-lt"/>
                        <a:ea typeface="Calibri"/>
                        <a:cs typeface="Times New Roman"/>
                      </a:endParaRPr>
                    </a:p>
                  </a:txBody>
                  <a:tcPr marL="68340" marR="68340" marT="0" marB="0" anchor="ctr">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28575" cap="flat" cmpd="sng" algn="ctr">
                      <a:solidFill>
                        <a:srgbClr val="4F81BD"/>
                      </a:solidFill>
                      <a:prstDash val="solid"/>
                      <a:round/>
                      <a:headEnd type="none" w="med" len="med"/>
                      <a:tailEnd type="none" w="med" len="med"/>
                    </a:lnB>
                  </a:tcPr>
                </a:tc>
              </a:tr>
              <a:tr h="640071">
                <a:tc>
                  <a:txBody>
                    <a:bodyPr/>
                    <a:lstStyle/>
                    <a:p>
                      <a:pPr algn="ctr">
                        <a:spcAft>
                          <a:spcPts val="0"/>
                        </a:spcAft>
                      </a:pPr>
                      <a:r>
                        <a:rPr lang="es-ES" sz="1400" b="1">
                          <a:solidFill>
                            <a:srgbClr val="000000"/>
                          </a:solidFill>
                          <a:effectLst/>
                          <a:latin typeface="+mn-lt"/>
                          <a:ea typeface="Calibri"/>
                          <a:cs typeface="Times New Roman"/>
                        </a:rPr>
                        <a:t>DFS</a:t>
                      </a:r>
                      <a:endParaRPr lang="es-CO" sz="2000">
                        <a:effectLst/>
                        <a:latin typeface="+mn-lt"/>
                        <a:ea typeface="Calibri"/>
                        <a:cs typeface="Times New Roman"/>
                      </a:endParaRPr>
                    </a:p>
                  </a:txBody>
                  <a:tcPr marL="68340" marR="68340" marT="0" marB="0">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28575"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D3DFEE"/>
                    </a:solidFill>
                  </a:tcPr>
                </a:tc>
                <a:tc>
                  <a:txBody>
                    <a:bodyPr/>
                    <a:lstStyle/>
                    <a:p>
                      <a:pPr algn="just">
                        <a:spcAft>
                          <a:spcPts val="0"/>
                        </a:spcAft>
                      </a:pPr>
                      <a:r>
                        <a:rPr lang="es-ES" sz="1400" dirty="0">
                          <a:effectLst/>
                          <a:latin typeface="+mn-lt"/>
                          <a:ea typeface="Calibri"/>
                          <a:cs typeface="Times New Roman"/>
                        </a:rPr>
                        <a:t>Desarrollo Físico Sostenible (Gestión estratégica del campus, gestión y sostenibilidad ambiental, gestión de las sedes alternas y sostenibilidad de la infraestructura física)</a:t>
                      </a:r>
                      <a:endParaRPr lang="es-CO" sz="2000" dirty="0">
                        <a:effectLst/>
                        <a:latin typeface="+mn-lt"/>
                        <a:ea typeface="Calibri"/>
                        <a:cs typeface="Times New Roman"/>
                      </a:endParaRPr>
                    </a:p>
                  </a:txBody>
                  <a:tcPr marL="68340" marR="68340" marT="0" marB="0">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28575"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D3DFEE"/>
                    </a:solidFill>
                  </a:tcPr>
                </a:tc>
                <a:tc>
                  <a:txBody>
                    <a:bodyPr/>
                    <a:lstStyle/>
                    <a:p>
                      <a:pPr algn="ctr">
                        <a:spcAft>
                          <a:spcPts val="500"/>
                        </a:spcAft>
                      </a:pPr>
                      <a:r>
                        <a:rPr lang="es-ES" sz="1600" dirty="0">
                          <a:effectLst/>
                          <a:latin typeface="+mn-lt"/>
                          <a:ea typeface="Calibri"/>
                          <a:cs typeface="Times New Roman"/>
                        </a:rPr>
                        <a:t>85.94%</a:t>
                      </a:r>
                      <a:endParaRPr lang="es-CO" sz="2400" dirty="0">
                        <a:effectLst/>
                        <a:latin typeface="+mn-lt"/>
                        <a:ea typeface="Calibri"/>
                        <a:cs typeface="Times New Roman"/>
                      </a:endParaRPr>
                    </a:p>
                  </a:txBody>
                  <a:tcPr marL="68340" marR="68340" marT="0" marB="0">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28575"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D3DFEE"/>
                    </a:solidFill>
                  </a:tcPr>
                </a:tc>
                <a:tc>
                  <a:txBody>
                    <a:bodyPr/>
                    <a:lstStyle/>
                    <a:p>
                      <a:pPr algn="ctr">
                        <a:spcAft>
                          <a:spcPts val="500"/>
                        </a:spcAft>
                      </a:pPr>
                      <a:r>
                        <a:rPr lang="es-ES" sz="1600" dirty="0">
                          <a:effectLst/>
                          <a:latin typeface="+mn-lt"/>
                          <a:ea typeface="Calibri"/>
                          <a:cs typeface="Times New Roman"/>
                        </a:rPr>
                        <a:t>86,46%</a:t>
                      </a:r>
                      <a:endParaRPr lang="es-CO" sz="2400" dirty="0">
                        <a:effectLst/>
                        <a:latin typeface="+mn-lt"/>
                        <a:ea typeface="Calibri"/>
                        <a:cs typeface="Times New Roman"/>
                      </a:endParaRPr>
                    </a:p>
                  </a:txBody>
                  <a:tcPr marL="68340" marR="68340" marT="0" marB="0">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28575"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D3DFEE"/>
                    </a:solidFill>
                  </a:tcPr>
                </a:tc>
                <a:tc>
                  <a:txBody>
                    <a:bodyPr/>
                    <a:lstStyle/>
                    <a:p>
                      <a:pPr algn="ctr">
                        <a:spcAft>
                          <a:spcPts val="500"/>
                        </a:spcAft>
                      </a:pPr>
                      <a:r>
                        <a:rPr lang="es-ES" sz="1400" b="1" dirty="0">
                          <a:effectLst/>
                          <a:latin typeface="+mn-lt"/>
                          <a:ea typeface="Calibri"/>
                          <a:cs typeface="Times New Roman"/>
                        </a:rPr>
                        <a:t>100.6%</a:t>
                      </a:r>
                      <a:endParaRPr lang="es-CO" sz="2000" dirty="0">
                        <a:effectLst/>
                        <a:latin typeface="+mn-lt"/>
                        <a:ea typeface="Calibri"/>
                        <a:cs typeface="Times New Roman"/>
                      </a:endParaRPr>
                    </a:p>
                  </a:txBody>
                  <a:tcPr marL="68340" marR="68340" marT="0" marB="0">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28575"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D3DFEE"/>
                    </a:solidFill>
                  </a:tcPr>
                </a:tc>
              </a:tr>
              <a:tr h="640071">
                <a:tc>
                  <a:txBody>
                    <a:bodyPr/>
                    <a:lstStyle/>
                    <a:p>
                      <a:pPr algn="ctr">
                        <a:spcAft>
                          <a:spcPts val="500"/>
                        </a:spcAft>
                      </a:pPr>
                      <a:r>
                        <a:rPr lang="es-ES" sz="1400" b="1">
                          <a:solidFill>
                            <a:srgbClr val="000000"/>
                          </a:solidFill>
                          <a:effectLst/>
                          <a:latin typeface="+mn-lt"/>
                          <a:ea typeface="Calibri"/>
                          <a:cs typeface="Times New Roman"/>
                        </a:rPr>
                        <a:t>DIC</a:t>
                      </a:r>
                      <a:endParaRPr lang="es-CO" sz="2000">
                        <a:effectLst/>
                        <a:latin typeface="+mn-lt"/>
                        <a:ea typeface="Calibri"/>
                        <a:cs typeface="Times New Roman"/>
                      </a:endParaRPr>
                    </a:p>
                  </a:txBody>
                  <a:tcPr marL="68340" marR="68340" marT="0" marB="0">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algn="just">
                        <a:spcAft>
                          <a:spcPts val="0"/>
                        </a:spcAft>
                      </a:pPr>
                      <a:r>
                        <a:rPr lang="es-ES" sz="1400" dirty="0">
                          <a:effectLst/>
                          <a:latin typeface="+mn-lt"/>
                          <a:ea typeface="Calibri"/>
                          <a:cs typeface="Times New Roman"/>
                        </a:rPr>
                        <a:t>Desarrollo Informático y de comunicaciones (Sistemas de información, automatización de recursos físicos, sostenibilidad de hardware y software y sistemas de comunicación)</a:t>
                      </a:r>
                      <a:endParaRPr lang="es-CO" sz="2000" dirty="0">
                        <a:effectLst/>
                        <a:latin typeface="+mn-lt"/>
                        <a:ea typeface="Calibri"/>
                        <a:cs typeface="Times New Roman"/>
                      </a:endParaRPr>
                    </a:p>
                  </a:txBody>
                  <a:tcPr marL="68340" marR="68340" marT="0" marB="0">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algn="ctr">
                        <a:spcAft>
                          <a:spcPts val="500"/>
                        </a:spcAft>
                      </a:pPr>
                      <a:r>
                        <a:rPr lang="es-ES" sz="1600" dirty="0">
                          <a:effectLst/>
                          <a:latin typeface="+mn-lt"/>
                          <a:ea typeface="Calibri"/>
                          <a:cs typeface="Times New Roman"/>
                        </a:rPr>
                        <a:t>53%</a:t>
                      </a:r>
                      <a:endParaRPr lang="es-CO" sz="2400" dirty="0">
                        <a:effectLst/>
                        <a:latin typeface="+mn-lt"/>
                        <a:ea typeface="Calibri"/>
                        <a:cs typeface="Times New Roman"/>
                      </a:endParaRPr>
                    </a:p>
                  </a:txBody>
                  <a:tcPr marL="68340" marR="68340" marT="0" marB="0">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algn="ctr">
                        <a:spcAft>
                          <a:spcPts val="500"/>
                        </a:spcAft>
                      </a:pPr>
                      <a:r>
                        <a:rPr lang="es-ES" sz="1600" dirty="0">
                          <a:effectLst/>
                          <a:latin typeface="+mn-lt"/>
                          <a:ea typeface="Calibri"/>
                          <a:cs typeface="Times New Roman"/>
                        </a:rPr>
                        <a:t>52.40%</a:t>
                      </a:r>
                      <a:endParaRPr lang="es-CO" sz="2400" dirty="0">
                        <a:effectLst/>
                        <a:latin typeface="+mn-lt"/>
                        <a:ea typeface="Calibri"/>
                        <a:cs typeface="Times New Roman"/>
                      </a:endParaRPr>
                    </a:p>
                  </a:txBody>
                  <a:tcPr marL="68340" marR="68340" marT="0" marB="0">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algn="ctr">
                        <a:spcAft>
                          <a:spcPts val="500"/>
                        </a:spcAft>
                      </a:pPr>
                      <a:r>
                        <a:rPr lang="es-ES" sz="1400" b="1" dirty="0">
                          <a:effectLst/>
                          <a:latin typeface="+mn-lt"/>
                          <a:ea typeface="Calibri"/>
                          <a:cs typeface="Times New Roman"/>
                        </a:rPr>
                        <a:t>98.87%</a:t>
                      </a:r>
                      <a:endParaRPr lang="es-CO" sz="2000" dirty="0">
                        <a:effectLst/>
                        <a:latin typeface="+mn-lt"/>
                        <a:ea typeface="Calibri"/>
                        <a:cs typeface="Times New Roman"/>
                      </a:endParaRPr>
                    </a:p>
                  </a:txBody>
                  <a:tcPr marL="68340" marR="68340" marT="0" marB="0">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r>
              <a:tr h="640071">
                <a:tc>
                  <a:txBody>
                    <a:bodyPr/>
                    <a:lstStyle/>
                    <a:p>
                      <a:pPr algn="ctr">
                        <a:spcAft>
                          <a:spcPts val="500"/>
                        </a:spcAft>
                      </a:pPr>
                      <a:r>
                        <a:rPr lang="es-ES" sz="1400" b="1">
                          <a:solidFill>
                            <a:srgbClr val="000000"/>
                          </a:solidFill>
                          <a:effectLst/>
                          <a:latin typeface="+mn-lt"/>
                          <a:ea typeface="Calibri"/>
                          <a:cs typeface="Times New Roman"/>
                        </a:rPr>
                        <a:t>DHO</a:t>
                      </a:r>
                      <a:endParaRPr lang="es-CO" sz="2000">
                        <a:effectLst/>
                        <a:latin typeface="+mn-lt"/>
                        <a:ea typeface="Calibri"/>
                        <a:cs typeface="Times New Roman"/>
                      </a:endParaRPr>
                    </a:p>
                  </a:txBody>
                  <a:tcPr marL="68340" marR="68340" marT="0" marB="0">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D3DFEE"/>
                    </a:solidFill>
                  </a:tcPr>
                </a:tc>
                <a:tc>
                  <a:txBody>
                    <a:bodyPr/>
                    <a:lstStyle/>
                    <a:p>
                      <a:pPr algn="just">
                        <a:spcAft>
                          <a:spcPts val="0"/>
                        </a:spcAft>
                      </a:pPr>
                      <a:r>
                        <a:rPr lang="es-ES" sz="1400" dirty="0">
                          <a:effectLst/>
                          <a:latin typeface="+mn-lt"/>
                          <a:ea typeface="Calibri"/>
                          <a:cs typeface="Times New Roman"/>
                        </a:rPr>
                        <a:t>Desarrollo Humano y Organizacional (Procesos De gestión humana, cultura organizacional, estructura organizacional y gestión de procesos)</a:t>
                      </a:r>
                      <a:endParaRPr lang="es-CO" sz="2000" dirty="0">
                        <a:effectLst/>
                        <a:latin typeface="+mn-lt"/>
                        <a:ea typeface="Calibri"/>
                        <a:cs typeface="Times New Roman"/>
                      </a:endParaRPr>
                    </a:p>
                  </a:txBody>
                  <a:tcPr marL="68340" marR="68340" marT="0" marB="0">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D3DFEE"/>
                    </a:solidFill>
                  </a:tcPr>
                </a:tc>
                <a:tc>
                  <a:txBody>
                    <a:bodyPr/>
                    <a:lstStyle/>
                    <a:p>
                      <a:pPr algn="ctr">
                        <a:spcAft>
                          <a:spcPts val="500"/>
                        </a:spcAft>
                      </a:pPr>
                      <a:r>
                        <a:rPr lang="es-ES" sz="1600" dirty="0">
                          <a:effectLst/>
                          <a:latin typeface="+mn-lt"/>
                          <a:ea typeface="Calibri"/>
                          <a:cs typeface="Times New Roman"/>
                        </a:rPr>
                        <a:t>60.60%</a:t>
                      </a:r>
                      <a:endParaRPr lang="es-CO" sz="2400" dirty="0">
                        <a:effectLst/>
                        <a:latin typeface="+mn-lt"/>
                        <a:ea typeface="Calibri"/>
                        <a:cs typeface="Times New Roman"/>
                      </a:endParaRPr>
                    </a:p>
                  </a:txBody>
                  <a:tcPr marL="68340" marR="68340" marT="0" marB="0">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D3DFEE"/>
                    </a:solidFill>
                  </a:tcPr>
                </a:tc>
                <a:tc>
                  <a:txBody>
                    <a:bodyPr/>
                    <a:lstStyle/>
                    <a:p>
                      <a:pPr algn="ctr">
                        <a:spcAft>
                          <a:spcPts val="500"/>
                        </a:spcAft>
                      </a:pPr>
                      <a:r>
                        <a:rPr lang="es-ES" sz="1600" dirty="0">
                          <a:effectLst/>
                          <a:latin typeface="+mn-lt"/>
                          <a:ea typeface="Calibri"/>
                          <a:cs typeface="Times New Roman"/>
                        </a:rPr>
                        <a:t>56.17%</a:t>
                      </a:r>
                      <a:endParaRPr lang="es-CO" sz="2400" dirty="0">
                        <a:effectLst/>
                        <a:latin typeface="+mn-lt"/>
                        <a:ea typeface="Calibri"/>
                        <a:cs typeface="Times New Roman"/>
                      </a:endParaRPr>
                    </a:p>
                  </a:txBody>
                  <a:tcPr marL="68340" marR="68340" marT="0" marB="0">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D3DFEE"/>
                    </a:solidFill>
                  </a:tcPr>
                </a:tc>
                <a:tc>
                  <a:txBody>
                    <a:bodyPr/>
                    <a:lstStyle/>
                    <a:p>
                      <a:pPr algn="ctr">
                        <a:spcAft>
                          <a:spcPts val="500"/>
                        </a:spcAft>
                      </a:pPr>
                      <a:r>
                        <a:rPr lang="es-ES" sz="1400" b="1" dirty="0">
                          <a:effectLst/>
                          <a:latin typeface="+mn-lt"/>
                          <a:ea typeface="Calibri"/>
                          <a:cs typeface="Times New Roman"/>
                        </a:rPr>
                        <a:t>92.69%</a:t>
                      </a:r>
                      <a:endParaRPr lang="es-CO" sz="2000" dirty="0">
                        <a:effectLst/>
                        <a:latin typeface="+mn-lt"/>
                        <a:ea typeface="Calibri"/>
                        <a:cs typeface="Times New Roman"/>
                      </a:endParaRPr>
                    </a:p>
                  </a:txBody>
                  <a:tcPr marL="68340" marR="68340" marT="0" marB="0">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D3DFEE"/>
                    </a:solidFill>
                  </a:tcPr>
                </a:tc>
              </a:tr>
              <a:tr h="566815">
                <a:tc>
                  <a:txBody>
                    <a:bodyPr/>
                    <a:lstStyle/>
                    <a:p>
                      <a:pPr algn="ctr">
                        <a:spcAft>
                          <a:spcPts val="500"/>
                        </a:spcAft>
                      </a:pPr>
                      <a:r>
                        <a:rPr lang="es-ES" sz="1400" b="1">
                          <a:solidFill>
                            <a:srgbClr val="000000"/>
                          </a:solidFill>
                          <a:effectLst/>
                          <a:latin typeface="+mn-lt"/>
                          <a:ea typeface="Calibri"/>
                          <a:cs typeface="Times New Roman"/>
                        </a:rPr>
                        <a:t>DF</a:t>
                      </a:r>
                      <a:endParaRPr lang="es-CO" sz="2000">
                        <a:effectLst/>
                        <a:latin typeface="+mn-lt"/>
                        <a:ea typeface="Calibri"/>
                        <a:cs typeface="Times New Roman"/>
                      </a:endParaRPr>
                    </a:p>
                  </a:txBody>
                  <a:tcPr marL="68340" marR="68340" marT="0" marB="0">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algn="just">
                        <a:spcAft>
                          <a:spcPts val="0"/>
                        </a:spcAft>
                      </a:pPr>
                      <a:r>
                        <a:rPr lang="es-ES" sz="1400" dirty="0">
                          <a:effectLst/>
                          <a:latin typeface="+mn-lt"/>
                          <a:ea typeface="Calibri"/>
                          <a:cs typeface="Times New Roman"/>
                        </a:rPr>
                        <a:t>Desarrollo Financiero (Optimización de ingresos, racionalización del uso de los recursos y nuevas líneas de financiamiento)</a:t>
                      </a:r>
                      <a:endParaRPr lang="es-CO" sz="2000" dirty="0">
                        <a:effectLst/>
                        <a:latin typeface="+mn-lt"/>
                        <a:ea typeface="Calibri"/>
                        <a:cs typeface="Times New Roman"/>
                      </a:endParaRPr>
                    </a:p>
                  </a:txBody>
                  <a:tcPr marL="68340" marR="68340" marT="0" marB="0">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algn="ctr">
                        <a:spcAft>
                          <a:spcPts val="500"/>
                        </a:spcAft>
                      </a:pPr>
                      <a:r>
                        <a:rPr lang="es-ES" sz="1600">
                          <a:effectLst/>
                          <a:latin typeface="+mn-lt"/>
                          <a:ea typeface="Calibri"/>
                          <a:cs typeface="Times New Roman"/>
                        </a:rPr>
                        <a:t>76.40%</a:t>
                      </a:r>
                      <a:endParaRPr lang="es-CO" sz="2400">
                        <a:effectLst/>
                        <a:latin typeface="+mn-lt"/>
                        <a:ea typeface="Calibri"/>
                        <a:cs typeface="Times New Roman"/>
                      </a:endParaRPr>
                    </a:p>
                  </a:txBody>
                  <a:tcPr marL="68340" marR="68340" marT="0" marB="0">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algn="ctr">
                        <a:spcAft>
                          <a:spcPts val="500"/>
                        </a:spcAft>
                      </a:pPr>
                      <a:r>
                        <a:rPr lang="es-ES" sz="1600" dirty="0">
                          <a:effectLst/>
                          <a:latin typeface="+mn-lt"/>
                          <a:ea typeface="Calibri"/>
                          <a:cs typeface="Times New Roman"/>
                        </a:rPr>
                        <a:t>77.20%</a:t>
                      </a:r>
                      <a:endParaRPr lang="es-CO" sz="2400" dirty="0">
                        <a:effectLst/>
                        <a:latin typeface="+mn-lt"/>
                        <a:ea typeface="Calibri"/>
                        <a:cs typeface="Times New Roman"/>
                      </a:endParaRPr>
                    </a:p>
                  </a:txBody>
                  <a:tcPr marL="68340" marR="68340" marT="0" marB="0">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algn="ctr">
                        <a:spcAft>
                          <a:spcPts val="500"/>
                        </a:spcAft>
                      </a:pPr>
                      <a:r>
                        <a:rPr lang="es-ES" sz="1400" b="1" dirty="0">
                          <a:effectLst/>
                          <a:latin typeface="+mn-lt"/>
                          <a:ea typeface="Calibri"/>
                          <a:cs typeface="Times New Roman"/>
                        </a:rPr>
                        <a:t>101.05%</a:t>
                      </a:r>
                      <a:endParaRPr lang="es-CO" sz="2000" dirty="0">
                        <a:effectLst/>
                        <a:latin typeface="+mn-lt"/>
                        <a:ea typeface="Calibri"/>
                        <a:cs typeface="Times New Roman"/>
                      </a:endParaRPr>
                    </a:p>
                  </a:txBody>
                  <a:tcPr marL="68340" marR="68340" marT="0" marB="0">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r>
              <a:tr h="329521">
                <a:tc gridSpan="2">
                  <a:txBody>
                    <a:bodyPr/>
                    <a:lstStyle/>
                    <a:p>
                      <a:pPr algn="ctr">
                        <a:spcAft>
                          <a:spcPts val="0"/>
                        </a:spcAft>
                      </a:pPr>
                      <a:r>
                        <a:rPr lang="es-ES" sz="1400" b="1" dirty="0">
                          <a:effectLst/>
                          <a:latin typeface="+mn-lt"/>
                          <a:ea typeface="Calibri"/>
                          <a:cs typeface="Times New Roman"/>
                        </a:rPr>
                        <a:t>EFICIENCIA ADMINISTRATIVA</a:t>
                      </a:r>
                      <a:endParaRPr lang="es-CO" sz="2000" b="1" dirty="0">
                        <a:effectLst/>
                        <a:latin typeface="+mn-lt"/>
                        <a:ea typeface="Calibri"/>
                        <a:cs typeface="Times New Roman"/>
                      </a:endParaRPr>
                    </a:p>
                  </a:txBody>
                  <a:tcPr marL="68340" marR="68340" marT="0" marB="0">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D3DFEE"/>
                    </a:solidFill>
                  </a:tcPr>
                </a:tc>
                <a:tc hMerge="1">
                  <a:txBody>
                    <a:bodyPr/>
                    <a:lstStyle/>
                    <a:p>
                      <a:endParaRPr lang="es-CO"/>
                    </a:p>
                  </a:txBody>
                  <a:tcPr/>
                </a:tc>
                <a:tc gridSpan="3">
                  <a:txBody>
                    <a:bodyPr/>
                    <a:lstStyle/>
                    <a:p>
                      <a:pPr algn="ctr">
                        <a:spcAft>
                          <a:spcPts val="0"/>
                        </a:spcAft>
                      </a:pPr>
                      <a:r>
                        <a:rPr lang="es-ES" sz="2000" b="1" dirty="0">
                          <a:effectLst/>
                          <a:latin typeface="+mn-lt"/>
                          <a:ea typeface="Calibri"/>
                          <a:cs typeface="Times New Roman"/>
                        </a:rPr>
                        <a:t>67.19%</a:t>
                      </a:r>
                      <a:endParaRPr lang="es-CO" sz="3200" dirty="0">
                        <a:effectLst/>
                        <a:latin typeface="+mn-lt"/>
                        <a:ea typeface="Calibri"/>
                        <a:cs typeface="Times New Roman"/>
                      </a:endParaRPr>
                    </a:p>
                  </a:txBody>
                  <a:tcPr marL="68340" marR="68340" marT="0" marB="0">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D3DFEE"/>
                    </a:solidFill>
                  </a:tcPr>
                </a:tc>
                <a:tc hMerge="1">
                  <a:txBody>
                    <a:bodyPr/>
                    <a:lstStyle/>
                    <a:p>
                      <a:endParaRPr lang="es-CO"/>
                    </a:p>
                  </a:txBody>
                  <a:tcPr/>
                </a:tc>
                <a:tc hMerge="1">
                  <a:txBody>
                    <a:bodyPr/>
                    <a:lstStyle/>
                    <a:p>
                      <a:endParaRPr lang="es-CO"/>
                    </a:p>
                  </a:txBody>
                  <a:tcPr/>
                </a:tc>
              </a:tr>
            </a:tbl>
          </a:graphicData>
        </a:graphic>
      </p:graphicFrame>
      <p:pic>
        <p:nvPicPr>
          <p:cNvPr id="1071" name="Picture 35"/>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142181" y="3815209"/>
            <a:ext cx="5624513" cy="2587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1 Título"/>
          <p:cNvSpPr>
            <a:spLocks/>
          </p:cNvSpPr>
          <p:nvPr/>
        </p:nvSpPr>
        <p:spPr bwMode="auto">
          <a:xfrm>
            <a:off x="574675" y="214313"/>
            <a:ext cx="9069388" cy="6810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102833" tIns="51417" rIns="102833" bIns="51417" anchor="ctr"/>
          <a:lstStyle/>
          <a:p>
            <a:pPr algn="ctr" defTabSz="1028700"/>
            <a:r>
              <a:rPr lang="es-ES_tradnl" sz="3600" b="1" dirty="0" smtClean="0">
                <a:solidFill>
                  <a:srgbClr val="002060"/>
                </a:solidFill>
                <a:latin typeface="Calibri" pitchFamily="34" charset="0"/>
              </a:rPr>
              <a:t>DESARROLLO INSTITUCIONAL</a:t>
            </a:r>
            <a:endParaRPr lang="es-ES_tradnl" sz="6600" b="1" dirty="0">
              <a:solidFill>
                <a:srgbClr val="002060"/>
              </a:solidFill>
              <a:latin typeface="Calibri" pitchFamily="34" charset="0"/>
            </a:endParaRPr>
          </a:p>
        </p:txBody>
      </p:sp>
      <p:sp>
        <p:nvSpPr>
          <p:cNvPr id="15363" name="2 CuadroTexto"/>
          <p:cNvSpPr txBox="1">
            <a:spLocks noChangeArrowheads="1"/>
          </p:cNvSpPr>
          <p:nvPr/>
        </p:nvSpPr>
        <p:spPr bwMode="auto">
          <a:xfrm>
            <a:off x="646113" y="935038"/>
            <a:ext cx="6553200" cy="400050"/>
          </a:xfrm>
          <a:prstGeom prst="rect">
            <a:avLst/>
          </a:prstGeom>
          <a:ln/>
        </p:spPr>
        <p:style>
          <a:lnRef idx="2">
            <a:schemeClr val="accent3"/>
          </a:lnRef>
          <a:fillRef idx="1">
            <a:schemeClr val="lt1"/>
          </a:fillRef>
          <a:effectRef idx="0">
            <a:schemeClr val="accent3"/>
          </a:effectRef>
          <a:fontRef idx="minor">
            <a:schemeClr val="dk1"/>
          </a:fontRef>
        </p:style>
        <p:txBody>
          <a:bodyPr>
            <a:spAutoFit/>
          </a:bodyPr>
          <a:lstStyle>
            <a:lvl1pPr marL="342900" indent="-342900"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eaLnBrk="1" hangingPunct="1">
              <a:defRPr/>
            </a:pPr>
            <a:r>
              <a:rPr lang="es-CO" sz="2000" b="1" dirty="0" smtClean="0">
                <a:solidFill>
                  <a:srgbClr val="002060"/>
                </a:solidFill>
                <a:latin typeface="Calibri" pitchFamily="34" charset="0"/>
              </a:rPr>
              <a:t>DESARROLLO FÍSICO Y SOSTENIBILIDAD AMBIENTAL</a:t>
            </a:r>
          </a:p>
        </p:txBody>
      </p:sp>
      <p:sp>
        <p:nvSpPr>
          <p:cNvPr id="30724" name="11 Rectángulo"/>
          <p:cNvSpPr>
            <a:spLocks noChangeArrowheads="1"/>
          </p:cNvSpPr>
          <p:nvPr/>
        </p:nvSpPr>
        <p:spPr bwMode="auto">
          <a:xfrm>
            <a:off x="3166517" y="4247257"/>
            <a:ext cx="6624736" cy="61555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just"/>
            <a:r>
              <a:rPr lang="es-CO" sz="1700" dirty="0" smtClean="0">
                <a:latin typeface="Calibri" pitchFamily="34" charset="0"/>
                <a:cs typeface="Times New Roman" pitchFamily="18" charset="0"/>
              </a:rPr>
              <a:t>La Universidad tiene el 61,41% del total de la extensión del campus en hectáreas de bosque en conservación</a:t>
            </a:r>
            <a:endParaRPr lang="es-CO" sz="1700" dirty="0">
              <a:latin typeface="Calibri" pitchFamily="34" charset="0"/>
              <a:cs typeface="Times New Roman" pitchFamily="18" charset="0"/>
            </a:endParaRPr>
          </a:p>
        </p:txBody>
      </p:sp>
      <p:sp>
        <p:nvSpPr>
          <p:cNvPr id="2" name="Rectángulo 1"/>
          <p:cNvSpPr/>
          <p:nvPr/>
        </p:nvSpPr>
        <p:spPr>
          <a:xfrm>
            <a:off x="214189" y="1510953"/>
            <a:ext cx="6984775" cy="2585323"/>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algn="just"/>
            <a:r>
              <a:rPr lang="es-ES" dirty="0" smtClean="0"/>
              <a:t>Para </a:t>
            </a:r>
            <a:r>
              <a:rPr lang="es-ES" dirty="0"/>
              <a:t>la vigencia </a:t>
            </a:r>
            <a:r>
              <a:rPr lang="es-ES" b="1" dirty="0"/>
              <a:t>2012</a:t>
            </a:r>
            <a:r>
              <a:rPr lang="es-ES" dirty="0"/>
              <a:t> el índice de construcción se proyectó en </a:t>
            </a:r>
            <a:r>
              <a:rPr lang="es-ES" b="1" dirty="0"/>
              <a:t>2.22</a:t>
            </a:r>
            <a:r>
              <a:rPr lang="es-ES" dirty="0"/>
              <a:t> con un resultado de </a:t>
            </a:r>
            <a:r>
              <a:rPr lang="es-ES" b="1" dirty="0" smtClean="0"/>
              <a:t>2.27 </a:t>
            </a:r>
            <a:r>
              <a:rPr lang="es-ES" dirty="0" smtClean="0"/>
              <a:t>(Porcentaje de metros cuadrados totales construidos con relación al área ocupada en los primeros pisos de las edificaciones); </a:t>
            </a:r>
            <a:r>
              <a:rPr lang="es-ES" dirty="0"/>
              <a:t>proyección correspondiente  a la construcción del módulo interdisciplinario tercera etapa, edificación que tiene un área construida de </a:t>
            </a:r>
            <a:r>
              <a:rPr lang="es-ES" b="1" dirty="0"/>
              <a:t>2.951 m</a:t>
            </a:r>
            <a:r>
              <a:rPr lang="es-ES" b="1" baseline="30000" dirty="0"/>
              <a:t>2</a:t>
            </a:r>
            <a:r>
              <a:rPr lang="es-ES" dirty="0"/>
              <a:t>, así mismo se actualizaron las áreas de los edificios existentes en el campus universitario aumentando el área construida en </a:t>
            </a:r>
            <a:r>
              <a:rPr lang="es-ES" b="1" dirty="0"/>
              <a:t>2667,83 m</a:t>
            </a:r>
            <a:r>
              <a:rPr lang="es-ES" b="1" baseline="30000" dirty="0"/>
              <a:t>2</a:t>
            </a:r>
            <a:r>
              <a:rPr lang="es-ES" dirty="0"/>
              <a:t> .El área construida de la Universidad pasó </a:t>
            </a:r>
            <a:r>
              <a:rPr lang="es-ES" b="1" dirty="0"/>
              <a:t>63.691,34 m</a:t>
            </a:r>
            <a:r>
              <a:rPr lang="es-ES" b="1" baseline="30000" dirty="0"/>
              <a:t>2</a:t>
            </a:r>
            <a:r>
              <a:rPr lang="es-ES" dirty="0"/>
              <a:t>, en el 2011 a </a:t>
            </a:r>
            <a:r>
              <a:rPr lang="es-ES" b="1" dirty="0"/>
              <a:t>69.570,17 m</a:t>
            </a:r>
            <a:r>
              <a:rPr lang="es-ES" b="1" baseline="30000" dirty="0"/>
              <a:t>2 </a:t>
            </a:r>
            <a:r>
              <a:rPr lang="es-ES" dirty="0"/>
              <a:t>generándose un incremento del </a:t>
            </a:r>
            <a:r>
              <a:rPr lang="es-ES" b="1" dirty="0"/>
              <a:t>9,23</a:t>
            </a:r>
            <a:r>
              <a:rPr lang="es-ES" b="1" dirty="0" smtClean="0"/>
              <a:t>%</a:t>
            </a:r>
            <a:r>
              <a:rPr lang="es-ES" dirty="0" smtClean="0"/>
              <a:t>.</a:t>
            </a:r>
          </a:p>
        </p:txBody>
      </p:sp>
      <p:sp>
        <p:nvSpPr>
          <p:cNvPr id="30726" name="Abrir llave 7"/>
          <p:cNvSpPr>
            <a:spLocks/>
          </p:cNvSpPr>
          <p:nvPr/>
        </p:nvSpPr>
        <p:spPr bwMode="auto">
          <a:xfrm>
            <a:off x="2806477" y="4247257"/>
            <a:ext cx="368300" cy="3571875"/>
          </a:xfrm>
          <a:prstGeom prst="leftBrace">
            <a:avLst>
              <a:gd name="adj1" fmla="val 49030"/>
              <a:gd name="adj2" fmla="val 50000"/>
            </a:avLst>
          </a:prstGeom>
          <a:ln>
            <a:headEnd/>
            <a:tailEnd/>
          </a:ln>
        </p:spPr>
        <p:style>
          <a:lnRef idx="3">
            <a:schemeClr val="accent2"/>
          </a:lnRef>
          <a:fillRef idx="0">
            <a:schemeClr val="accent2"/>
          </a:fillRef>
          <a:effectRef idx="2">
            <a:schemeClr val="accent2"/>
          </a:effectRef>
          <a:fontRef idx="minor">
            <a:schemeClr val="tx1"/>
          </a:fontRef>
        </p:style>
        <p:txBody>
          <a:bodyPr/>
          <a:lstStyle/>
          <a:p>
            <a:endParaRPr lang="es-ES" sz="1300"/>
          </a:p>
        </p:txBody>
      </p:sp>
      <p:sp>
        <p:nvSpPr>
          <p:cNvPr id="15383" name="Rectángulo 6"/>
          <p:cNvSpPr>
            <a:spLocks noChangeArrowheads="1"/>
          </p:cNvSpPr>
          <p:nvPr/>
        </p:nvSpPr>
        <p:spPr bwMode="auto">
          <a:xfrm>
            <a:off x="358205" y="5384700"/>
            <a:ext cx="2063750" cy="1296988"/>
          </a:xfrm>
          <a:prstGeom prst="rect">
            <a:avLst/>
          </a:prstGeom>
          <a:ln/>
        </p:spPr>
        <p:style>
          <a:lnRef idx="1">
            <a:schemeClr val="accent3"/>
          </a:lnRef>
          <a:fillRef idx="3">
            <a:schemeClr val="accent3"/>
          </a:fillRef>
          <a:effectRef idx="2">
            <a:schemeClr val="accent3"/>
          </a:effectRef>
          <a:fontRef idx="minor">
            <a:schemeClr val="lt1"/>
          </a:fontRef>
        </p:style>
        <p:txBody>
          <a:bodyPr anchor="ctr"/>
          <a:lstStyle/>
          <a:p>
            <a:pPr algn="ctr">
              <a:spcAft>
                <a:spcPts val="1000"/>
              </a:spcAft>
              <a:defRPr/>
            </a:pPr>
            <a:r>
              <a:rPr lang="es-CO" sz="2000" b="1" dirty="0">
                <a:solidFill>
                  <a:srgbClr val="002060"/>
                </a:solidFill>
              </a:rPr>
              <a:t>Gestión Ambiental Universitaria</a:t>
            </a:r>
          </a:p>
        </p:txBody>
      </p:sp>
      <p:sp>
        <p:nvSpPr>
          <p:cNvPr id="30728" name="3 Rectángulo"/>
          <p:cNvSpPr>
            <a:spLocks noChangeArrowheads="1"/>
          </p:cNvSpPr>
          <p:nvPr/>
        </p:nvSpPr>
        <p:spPr bwMode="auto">
          <a:xfrm>
            <a:off x="3192951" y="4967337"/>
            <a:ext cx="6600136" cy="61555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just"/>
            <a:r>
              <a:rPr lang="es-CO" sz="1700" dirty="0">
                <a:latin typeface="Calibri" pitchFamily="34" charset="0"/>
                <a:cs typeface="Times New Roman" pitchFamily="18" charset="0"/>
              </a:rPr>
              <a:t>Incremento de las especies en conservación a 402, representadas en más de 1500 individuos vegetales en los bosques</a:t>
            </a:r>
          </a:p>
        </p:txBody>
      </p:sp>
      <p:sp>
        <p:nvSpPr>
          <p:cNvPr id="30729" name="4 Rectángulo"/>
          <p:cNvSpPr>
            <a:spLocks noChangeArrowheads="1"/>
          </p:cNvSpPr>
          <p:nvPr/>
        </p:nvSpPr>
        <p:spPr bwMode="auto">
          <a:xfrm>
            <a:off x="3214854" y="5615409"/>
            <a:ext cx="6576399" cy="2185214"/>
          </a:xfrm>
          <a:prstGeom prst="rect">
            <a:avLst/>
          </a:prstGeom>
          <a:noFill/>
          <a:ln>
            <a:noFill/>
          </a:ln>
        </p:spPr>
        <p:txBody>
          <a:bodyPr wrap="square">
            <a:spAutoFit/>
          </a:bodyPr>
          <a:lstStyle/>
          <a:p>
            <a:r>
              <a:rPr lang="es-CO" sz="1700" dirty="0">
                <a:latin typeface="Calibri" pitchFamily="34" charset="0"/>
                <a:cs typeface="Times New Roman" pitchFamily="18" charset="0"/>
              </a:rPr>
              <a:t>Participación en la inducción de estudiantes nuevos UTP .</a:t>
            </a:r>
          </a:p>
          <a:p>
            <a:endParaRPr lang="es-CO" sz="1700" dirty="0">
              <a:latin typeface="Calibri" pitchFamily="34" charset="0"/>
              <a:cs typeface="Times New Roman" pitchFamily="18" charset="0"/>
            </a:endParaRPr>
          </a:p>
          <a:p>
            <a:pPr algn="just"/>
            <a:r>
              <a:rPr lang="es-CO" sz="1700" dirty="0">
                <a:latin typeface="Calibri" pitchFamily="34" charset="0"/>
                <a:cs typeface="Times New Roman" pitchFamily="18" charset="0"/>
              </a:rPr>
              <a:t>Capacitación y sensibilización de la comunidad universitaria mediante diplomados, conferencias y actividades lúdicas </a:t>
            </a:r>
            <a:r>
              <a:rPr lang="es-CO" sz="1700" dirty="0" smtClean="0">
                <a:latin typeface="Calibri" pitchFamily="34" charset="0"/>
                <a:cs typeface="Times New Roman" pitchFamily="18" charset="0"/>
              </a:rPr>
              <a:t>(</a:t>
            </a:r>
            <a:r>
              <a:rPr lang="es-CO" sz="1700" b="1" dirty="0" smtClean="0">
                <a:latin typeface="Calibri" pitchFamily="34" charset="0"/>
                <a:cs typeface="Times New Roman" pitchFamily="18" charset="0"/>
              </a:rPr>
              <a:t>59%</a:t>
            </a:r>
            <a:r>
              <a:rPr lang="es-CO" sz="1700" dirty="0" smtClean="0">
                <a:latin typeface="Calibri" pitchFamily="34" charset="0"/>
                <a:cs typeface="Times New Roman" pitchFamily="18" charset="0"/>
              </a:rPr>
              <a:t> de Administrativos, </a:t>
            </a:r>
            <a:r>
              <a:rPr lang="es-CO" sz="1700" b="1" dirty="0" smtClean="0">
                <a:latin typeface="Calibri" pitchFamily="34" charset="0"/>
                <a:cs typeface="Times New Roman" pitchFamily="18" charset="0"/>
              </a:rPr>
              <a:t>20%</a:t>
            </a:r>
            <a:r>
              <a:rPr lang="es-CO" sz="1700" dirty="0" smtClean="0">
                <a:latin typeface="Calibri" pitchFamily="34" charset="0"/>
                <a:cs typeface="Times New Roman" pitchFamily="18" charset="0"/>
              </a:rPr>
              <a:t> de los Docentes y </a:t>
            </a:r>
            <a:r>
              <a:rPr lang="es-CO" sz="1700" b="1" dirty="0" smtClean="0">
                <a:latin typeface="Calibri" pitchFamily="34" charset="0"/>
                <a:cs typeface="Times New Roman" pitchFamily="18" charset="0"/>
              </a:rPr>
              <a:t>27%</a:t>
            </a:r>
            <a:r>
              <a:rPr lang="es-CO" sz="1700" dirty="0" smtClean="0">
                <a:latin typeface="Calibri" pitchFamily="34" charset="0"/>
                <a:cs typeface="Times New Roman" pitchFamily="18" charset="0"/>
              </a:rPr>
              <a:t> de los estudiantes)</a:t>
            </a:r>
            <a:endParaRPr lang="es-CO" sz="1700" b="1" dirty="0">
              <a:latin typeface="Calibri" pitchFamily="34" charset="0"/>
              <a:cs typeface="Times New Roman" pitchFamily="18" charset="0"/>
            </a:endParaRPr>
          </a:p>
          <a:p>
            <a:endParaRPr lang="es-CO" sz="1700" dirty="0">
              <a:latin typeface="Calibri" pitchFamily="34" charset="0"/>
              <a:cs typeface="Times New Roman" pitchFamily="18" charset="0"/>
            </a:endParaRPr>
          </a:p>
          <a:p>
            <a:r>
              <a:rPr lang="es-CO" sz="1700" dirty="0">
                <a:latin typeface="Calibri" pitchFamily="34" charset="0"/>
                <a:cs typeface="Times New Roman" pitchFamily="18" charset="0"/>
              </a:rPr>
              <a:t>Socialización de la  Política Ambiental y celebración de fechas ambientales.</a:t>
            </a:r>
          </a:p>
        </p:txBody>
      </p:sp>
      <p:sp>
        <p:nvSpPr>
          <p:cNvPr id="12" name="Rectángulo 6"/>
          <p:cNvSpPr>
            <a:spLocks noChangeArrowheads="1"/>
          </p:cNvSpPr>
          <p:nvPr/>
        </p:nvSpPr>
        <p:spPr bwMode="auto">
          <a:xfrm>
            <a:off x="7556734" y="2155120"/>
            <a:ext cx="2063750" cy="1296988"/>
          </a:xfrm>
          <a:prstGeom prst="rect">
            <a:avLst/>
          </a:prstGeom>
          <a:ln/>
        </p:spPr>
        <p:style>
          <a:lnRef idx="1">
            <a:schemeClr val="accent3"/>
          </a:lnRef>
          <a:fillRef idx="3">
            <a:schemeClr val="accent3"/>
          </a:fillRef>
          <a:effectRef idx="2">
            <a:schemeClr val="accent3"/>
          </a:effectRef>
          <a:fontRef idx="minor">
            <a:schemeClr val="lt1"/>
          </a:fontRef>
        </p:style>
        <p:txBody>
          <a:bodyPr anchor="ctr"/>
          <a:lstStyle/>
          <a:p>
            <a:pPr algn="ctr">
              <a:spcAft>
                <a:spcPts val="1000"/>
              </a:spcAft>
              <a:defRPr/>
            </a:pPr>
            <a:r>
              <a:rPr lang="es-CO" sz="2000" b="1" dirty="0" smtClean="0">
                <a:solidFill>
                  <a:srgbClr val="002060"/>
                </a:solidFill>
              </a:rPr>
              <a:t>Índice de crecimiento de la Planta Física</a:t>
            </a:r>
            <a:endParaRPr lang="es-CO" sz="2000" b="1" dirty="0">
              <a:solidFill>
                <a:srgbClr val="002060"/>
              </a:solidFill>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1 Título"/>
          <p:cNvSpPr>
            <a:spLocks/>
          </p:cNvSpPr>
          <p:nvPr/>
        </p:nvSpPr>
        <p:spPr bwMode="auto">
          <a:xfrm>
            <a:off x="574675" y="214313"/>
            <a:ext cx="9069388" cy="6810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102833" tIns="51417" rIns="102833" bIns="51417" anchor="ctr"/>
          <a:lstStyle/>
          <a:p>
            <a:pPr algn="ctr" defTabSz="1028700"/>
            <a:r>
              <a:rPr lang="es-ES_tradnl" sz="3600" b="1" dirty="0" smtClean="0">
                <a:solidFill>
                  <a:srgbClr val="002060"/>
                </a:solidFill>
                <a:latin typeface="Calibri" pitchFamily="34" charset="0"/>
              </a:rPr>
              <a:t>DESARROLLO INSTITUCIONAL</a:t>
            </a:r>
            <a:endParaRPr lang="es-ES_tradnl" sz="6600" b="1" dirty="0">
              <a:solidFill>
                <a:srgbClr val="002060"/>
              </a:solidFill>
              <a:latin typeface="Calibri" pitchFamily="34" charset="0"/>
            </a:endParaRPr>
          </a:p>
        </p:txBody>
      </p:sp>
      <p:sp>
        <p:nvSpPr>
          <p:cNvPr id="15363" name="2 CuadroTexto"/>
          <p:cNvSpPr txBox="1">
            <a:spLocks noChangeArrowheads="1"/>
          </p:cNvSpPr>
          <p:nvPr/>
        </p:nvSpPr>
        <p:spPr bwMode="auto">
          <a:xfrm>
            <a:off x="574675" y="935038"/>
            <a:ext cx="7776418" cy="400110"/>
          </a:xfrm>
          <a:prstGeom prst="rect">
            <a:avLst/>
          </a:prstGeom>
          <a:ln/>
        </p:spPr>
        <p:style>
          <a:lnRef idx="2">
            <a:schemeClr val="accent3"/>
          </a:lnRef>
          <a:fillRef idx="1">
            <a:schemeClr val="lt1"/>
          </a:fillRef>
          <a:effectRef idx="0">
            <a:schemeClr val="accent3"/>
          </a:effectRef>
          <a:fontRef idx="minor">
            <a:schemeClr val="dk1"/>
          </a:fontRef>
        </p:style>
        <p:txBody>
          <a:bodyPr wrap="square">
            <a:spAutoFit/>
          </a:bodyPr>
          <a:lstStyle>
            <a:lvl1pPr marL="342900" indent="-342900"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marL="342900" lvl="1" indent="-342900" eaLnBrk="1" hangingPunct="1">
              <a:defRPr/>
            </a:pPr>
            <a:r>
              <a:rPr lang="es-ES" b="1" cap="all" dirty="0"/>
              <a:t>Desarrollo Informático y de </a:t>
            </a:r>
            <a:r>
              <a:rPr lang="es-ES" b="1" cap="all" dirty="0" smtClean="0"/>
              <a:t>Comunicaciones:</a:t>
            </a:r>
            <a:endParaRPr lang="es-CO" sz="2000" b="1" dirty="0" smtClean="0">
              <a:solidFill>
                <a:srgbClr val="002060"/>
              </a:solidFill>
              <a:latin typeface="Calibri" pitchFamily="34" charset="0"/>
            </a:endParaRPr>
          </a:p>
        </p:txBody>
      </p:sp>
      <p:sp>
        <p:nvSpPr>
          <p:cNvPr id="31748" name="7 Rectángulo"/>
          <p:cNvSpPr>
            <a:spLocks noChangeArrowheads="1"/>
          </p:cNvSpPr>
          <p:nvPr/>
        </p:nvSpPr>
        <p:spPr bwMode="auto">
          <a:xfrm>
            <a:off x="3095625" y="1582961"/>
            <a:ext cx="6695628" cy="406265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marL="285750" indent="-285750"/>
            <a:r>
              <a:rPr lang="es-CO" sz="1600" b="1" i="1" dirty="0" smtClean="0">
                <a:solidFill>
                  <a:srgbClr val="002060"/>
                </a:solidFill>
                <a:latin typeface="Calibri" pitchFamily="34" charset="0"/>
                <a:cs typeface="Times New Roman" pitchFamily="18" charset="0"/>
              </a:rPr>
              <a:t>Sistema de Información:</a:t>
            </a:r>
            <a:endParaRPr lang="es-CO" sz="1600" i="1" dirty="0" smtClean="0">
              <a:solidFill>
                <a:srgbClr val="002060"/>
              </a:solidFill>
              <a:latin typeface="Calibri" pitchFamily="34" charset="0"/>
              <a:cs typeface="Times New Roman" pitchFamily="18" charset="0"/>
            </a:endParaRPr>
          </a:p>
          <a:p>
            <a:pPr marL="285750" indent="-285750">
              <a:buFont typeface="Wingdings" pitchFamily="2" charset="2"/>
              <a:buChar char="ü"/>
            </a:pPr>
            <a:r>
              <a:rPr lang="es-CO" sz="1600" i="1" dirty="0" smtClean="0">
                <a:solidFill>
                  <a:srgbClr val="002060"/>
                </a:solidFill>
                <a:latin typeface="Calibri" pitchFamily="34" charset="0"/>
                <a:cs typeface="Times New Roman" pitchFamily="18" charset="0"/>
              </a:rPr>
              <a:t>El </a:t>
            </a:r>
            <a:r>
              <a:rPr lang="es-CO" sz="1600" i="1" dirty="0">
                <a:solidFill>
                  <a:srgbClr val="002060"/>
                </a:solidFill>
                <a:latin typeface="Calibri" pitchFamily="34" charset="0"/>
                <a:cs typeface="Times New Roman" pitchFamily="18" charset="0"/>
              </a:rPr>
              <a:t>avance de cumplimiento con relación al Sistema Integral de Información de la UTP se plantea sobre la automatización de los diferentes procesos y servicios que se han identificado como necesarios. El resultado obtenido al 2012 se refiere a que el sistema de información institucional se encuentra desarrollado en un </a:t>
            </a:r>
            <a:r>
              <a:rPr lang="es-CO" sz="1600" b="1" i="1" dirty="0">
                <a:solidFill>
                  <a:srgbClr val="002060"/>
                </a:solidFill>
                <a:latin typeface="Calibri" pitchFamily="34" charset="0"/>
                <a:cs typeface="Times New Roman" pitchFamily="18" charset="0"/>
              </a:rPr>
              <a:t>48.7</a:t>
            </a:r>
            <a:r>
              <a:rPr lang="es-CO" sz="1600" b="1" i="1" dirty="0" smtClean="0">
                <a:solidFill>
                  <a:srgbClr val="002060"/>
                </a:solidFill>
                <a:latin typeface="Calibri" pitchFamily="34" charset="0"/>
                <a:cs typeface="Times New Roman" pitchFamily="18" charset="0"/>
              </a:rPr>
              <a:t>%.</a:t>
            </a:r>
            <a:endParaRPr lang="es-CO" sz="1600" b="1" i="1" dirty="0">
              <a:solidFill>
                <a:srgbClr val="002060"/>
              </a:solidFill>
              <a:latin typeface="Calibri" pitchFamily="34" charset="0"/>
              <a:cs typeface="Times New Roman" pitchFamily="18" charset="0"/>
            </a:endParaRPr>
          </a:p>
          <a:p>
            <a:pPr marL="285750" indent="-285750"/>
            <a:endParaRPr lang="es-CO" sz="1600" b="1" i="1" dirty="0">
              <a:solidFill>
                <a:srgbClr val="002060"/>
              </a:solidFill>
              <a:latin typeface="Calibri" pitchFamily="34" charset="0"/>
              <a:cs typeface="Times New Roman" pitchFamily="18" charset="0"/>
            </a:endParaRPr>
          </a:p>
          <a:p>
            <a:pPr marL="285750" indent="-285750"/>
            <a:r>
              <a:rPr lang="es-CO" sz="1600" b="1" i="1" dirty="0">
                <a:solidFill>
                  <a:srgbClr val="002060"/>
                </a:solidFill>
                <a:latin typeface="Calibri" pitchFamily="34" charset="0"/>
                <a:cs typeface="Times New Roman" pitchFamily="18" charset="0"/>
              </a:rPr>
              <a:t>Automatización:</a:t>
            </a:r>
          </a:p>
          <a:p>
            <a:pPr marL="285750" indent="-285750" algn="just">
              <a:buFont typeface="Wingdings" pitchFamily="2" charset="2"/>
              <a:buChar char="ü"/>
            </a:pPr>
            <a:r>
              <a:rPr lang="es-CO" sz="1600" i="1" dirty="0">
                <a:solidFill>
                  <a:srgbClr val="002060"/>
                </a:solidFill>
                <a:latin typeface="Calibri" pitchFamily="34" charset="0"/>
                <a:cs typeface="Times New Roman" pitchFamily="18" charset="0"/>
              </a:rPr>
              <a:t>Instalación de paneles de control de iluminación que permiten realizar un control de horario de los circuitos de iluminación.</a:t>
            </a:r>
          </a:p>
          <a:p>
            <a:pPr marL="285750" indent="-285750" algn="just"/>
            <a:endParaRPr lang="es-CO" sz="1000" i="1" dirty="0">
              <a:solidFill>
                <a:srgbClr val="002060"/>
              </a:solidFill>
              <a:latin typeface="Calibri" pitchFamily="34" charset="0"/>
              <a:cs typeface="Times New Roman" pitchFamily="18" charset="0"/>
            </a:endParaRPr>
          </a:p>
          <a:p>
            <a:pPr marL="285750" indent="-285750" algn="just">
              <a:buFont typeface="Wingdings" pitchFamily="2" charset="2"/>
              <a:buChar char="ü"/>
            </a:pPr>
            <a:r>
              <a:rPr lang="es-CO" sz="1600" i="1" dirty="0">
                <a:solidFill>
                  <a:srgbClr val="002060"/>
                </a:solidFill>
                <a:latin typeface="Calibri" pitchFamily="34" charset="0"/>
                <a:cs typeface="Times New Roman" pitchFamily="18" charset="0"/>
              </a:rPr>
              <a:t>Automatización y monitoreo del consumo de agua y energía en el edificio de industrial. </a:t>
            </a:r>
          </a:p>
          <a:p>
            <a:pPr marL="285750" indent="-285750" algn="just"/>
            <a:endParaRPr lang="es-CO" sz="800" i="1" dirty="0">
              <a:solidFill>
                <a:srgbClr val="002060"/>
              </a:solidFill>
              <a:latin typeface="Calibri" pitchFamily="34" charset="0"/>
              <a:cs typeface="Times New Roman" pitchFamily="18" charset="0"/>
            </a:endParaRPr>
          </a:p>
          <a:p>
            <a:pPr marL="285750" indent="-285750" algn="just">
              <a:buFont typeface="Wingdings" pitchFamily="2" charset="2"/>
              <a:buChar char="ü"/>
            </a:pPr>
            <a:r>
              <a:rPr lang="es-CO" sz="1600" i="1" dirty="0">
                <a:solidFill>
                  <a:srgbClr val="002060"/>
                </a:solidFill>
                <a:latin typeface="Calibri" pitchFamily="34" charset="0"/>
                <a:cs typeface="Times New Roman" pitchFamily="18" charset="0"/>
              </a:rPr>
              <a:t>Instalación en los pisos segundo y tercero de Ingeniería Industrial los sistemas de luminarias tipo LED que ofrecen un 50% de ahorro en el consumo de energía</a:t>
            </a:r>
          </a:p>
        </p:txBody>
      </p:sp>
      <p:sp>
        <p:nvSpPr>
          <p:cNvPr id="15" name="Rectángulo 6"/>
          <p:cNvSpPr>
            <a:spLocks noChangeArrowheads="1"/>
          </p:cNvSpPr>
          <p:nvPr/>
        </p:nvSpPr>
        <p:spPr bwMode="auto">
          <a:xfrm>
            <a:off x="358205" y="2821442"/>
            <a:ext cx="2065338" cy="1585689"/>
          </a:xfrm>
          <a:prstGeom prst="rect">
            <a:avLst/>
          </a:prstGeom>
          <a:ln/>
        </p:spPr>
        <p:style>
          <a:lnRef idx="1">
            <a:schemeClr val="accent3"/>
          </a:lnRef>
          <a:fillRef idx="3">
            <a:schemeClr val="accent3"/>
          </a:fillRef>
          <a:effectRef idx="2">
            <a:schemeClr val="accent3"/>
          </a:effectRef>
          <a:fontRef idx="minor">
            <a:schemeClr val="lt1"/>
          </a:fontRef>
        </p:style>
        <p:txBody>
          <a:bodyPr anchor="ctr"/>
          <a:lstStyle/>
          <a:p>
            <a:pPr algn="ctr">
              <a:spcAft>
                <a:spcPts val="1000"/>
              </a:spcAft>
              <a:defRPr/>
            </a:pPr>
            <a:r>
              <a:rPr lang="es-CO" sz="2000" b="1" dirty="0" smtClean="0">
                <a:solidFill>
                  <a:srgbClr val="002060"/>
                </a:solidFill>
              </a:rPr>
              <a:t>Sistema de Información y Automatización de Recursos Físicos</a:t>
            </a:r>
            <a:endParaRPr lang="es-CO" sz="2000" b="1" dirty="0">
              <a:solidFill>
                <a:srgbClr val="002060"/>
              </a:solidFill>
            </a:endParaRPr>
          </a:p>
        </p:txBody>
      </p:sp>
      <p:sp>
        <p:nvSpPr>
          <p:cNvPr id="31750" name="Abrir llave 7"/>
          <p:cNvSpPr>
            <a:spLocks/>
          </p:cNvSpPr>
          <p:nvPr/>
        </p:nvSpPr>
        <p:spPr bwMode="auto">
          <a:xfrm>
            <a:off x="2626519" y="1582961"/>
            <a:ext cx="376237" cy="4062651"/>
          </a:xfrm>
          <a:prstGeom prst="leftBrace">
            <a:avLst>
              <a:gd name="adj1" fmla="val 49015"/>
              <a:gd name="adj2" fmla="val 50000"/>
            </a:avLst>
          </a:prstGeom>
          <a:ln>
            <a:headEnd/>
            <a:tailEnd/>
          </a:ln>
        </p:spPr>
        <p:style>
          <a:lnRef idx="3">
            <a:schemeClr val="accent3"/>
          </a:lnRef>
          <a:fillRef idx="0">
            <a:schemeClr val="accent3"/>
          </a:fillRef>
          <a:effectRef idx="2">
            <a:schemeClr val="accent3"/>
          </a:effectRef>
          <a:fontRef idx="minor">
            <a:schemeClr val="tx1"/>
          </a:fontRef>
        </p:style>
        <p:txBody>
          <a:bodyPr/>
          <a:lstStyle/>
          <a:p>
            <a:endParaRPr lang="es-ES" sz="1300"/>
          </a:p>
        </p:txBody>
      </p:sp>
      <p:sp>
        <p:nvSpPr>
          <p:cNvPr id="31751" name="8 Rectángulo"/>
          <p:cNvSpPr>
            <a:spLocks noChangeArrowheads="1"/>
          </p:cNvSpPr>
          <p:nvPr/>
        </p:nvSpPr>
        <p:spPr bwMode="auto">
          <a:xfrm>
            <a:off x="2952427" y="5969640"/>
            <a:ext cx="6838826" cy="166199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marL="285750" indent="-285750" algn="just">
              <a:buFont typeface="Wingdings" pitchFamily="2" charset="2"/>
              <a:buChar char="ü"/>
            </a:pPr>
            <a:r>
              <a:rPr lang="es-CO" sz="1700" i="1" dirty="0">
                <a:solidFill>
                  <a:srgbClr val="002060"/>
                </a:solidFill>
                <a:latin typeface="Calibri" pitchFamily="34" charset="0"/>
                <a:cs typeface="Times New Roman" pitchFamily="18" charset="0"/>
              </a:rPr>
              <a:t>El sistema es un medio de comunicación institucional integrado efectivamente para facilitar el intercambio de información y promover el desarrollo del conocimiento, se ha logrado consolidar una red interna con conexión a 1.000 Mbps, con una cobertura de 15 edificios. Tiene acceso a un canal de Internet de 60Mbps en su canal principal y 30Mbps como canal de respaldo ante cualquier incidente con el canal principal.</a:t>
            </a:r>
          </a:p>
        </p:txBody>
      </p:sp>
      <p:sp>
        <p:nvSpPr>
          <p:cNvPr id="18" name="Rectángulo 6"/>
          <p:cNvSpPr>
            <a:spLocks noChangeArrowheads="1"/>
          </p:cNvSpPr>
          <p:nvPr/>
        </p:nvSpPr>
        <p:spPr bwMode="auto">
          <a:xfrm>
            <a:off x="358999" y="6401688"/>
            <a:ext cx="2063750" cy="980455"/>
          </a:xfrm>
          <a:prstGeom prst="rect">
            <a:avLst/>
          </a:prstGeom>
          <a:ln/>
        </p:spPr>
        <p:style>
          <a:lnRef idx="1">
            <a:schemeClr val="accent3"/>
          </a:lnRef>
          <a:fillRef idx="3">
            <a:schemeClr val="accent3"/>
          </a:fillRef>
          <a:effectRef idx="2">
            <a:schemeClr val="accent3"/>
          </a:effectRef>
          <a:fontRef idx="minor">
            <a:schemeClr val="lt1"/>
          </a:fontRef>
        </p:style>
        <p:txBody>
          <a:bodyPr anchor="ctr"/>
          <a:lstStyle/>
          <a:p>
            <a:pPr algn="ctr">
              <a:spcAft>
                <a:spcPts val="1000"/>
              </a:spcAft>
              <a:defRPr/>
            </a:pPr>
            <a:r>
              <a:rPr lang="es-CO" sz="2000" b="1" dirty="0" smtClean="0">
                <a:solidFill>
                  <a:srgbClr val="002060"/>
                </a:solidFill>
              </a:rPr>
              <a:t>Sistema </a:t>
            </a:r>
            <a:r>
              <a:rPr lang="es-CO" sz="2000" b="1" dirty="0">
                <a:solidFill>
                  <a:srgbClr val="002060"/>
                </a:solidFill>
              </a:rPr>
              <a:t>de comunicaciones</a:t>
            </a:r>
          </a:p>
        </p:txBody>
      </p:sp>
      <p:sp>
        <p:nvSpPr>
          <p:cNvPr id="31753" name="Abrir llave 7"/>
          <p:cNvSpPr>
            <a:spLocks/>
          </p:cNvSpPr>
          <p:nvPr/>
        </p:nvSpPr>
        <p:spPr bwMode="auto">
          <a:xfrm>
            <a:off x="2626518" y="5969640"/>
            <a:ext cx="376238" cy="1661993"/>
          </a:xfrm>
          <a:prstGeom prst="leftBrace">
            <a:avLst>
              <a:gd name="adj1" fmla="val 49022"/>
              <a:gd name="adj2" fmla="val 50000"/>
            </a:avLst>
          </a:prstGeom>
          <a:ln>
            <a:headEnd/>
            <a:tailEnd/>
          </a:ln>
        </p:spPr>
        <p:style>
          <a:lnRef idx="3">
            <a:schemeClr val="accent3"/>
          </a:lnRef>
          <a:fillRef idx="0">
            <a:schemeClr val="accent3"/>
          </a:fillRef>
          <a:effectRef idx="2">
            <a:schemeClr val="accent3"/>
          </a:effectRef>
          <a:fontRef idx="minor">
            <a:schemeClr val="tx1"/>
          </a:fontRef>
        </p:style>
        <p:txBody>
          <a:bodyPr/>
          <a:lstStyle/>
          <a:p>
            <a:endParaRPr lang="es-ES" sz="130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1 Título"/>
          <p:cNvSpPr>
            <a:spLocks/>
          </p:cNvSpPr>
          <p:nvPr/>
        </p:nvSpPr>
        <p:spPr bwMode="auto">
          <a:xfrm>
            <a:off x="574675" y="214313"/>
            <a:ext cx="9069388" cy="6810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102833" tIns="51417" rIns="102833" bIns="51417" anchor="ctr"/>
          <a:lstStyle/>
          <a:p>
            <a:pPr algn="ctr" defTabSz="1028700"/>
            <a:r>
              <a:rPr lang="es-ES_tradnl" sz="3600" b="1" dirty="0" smtClean="0">
                <a:solidFill>
                  <a:srgbClr val="002060"/>
                </a:solidFill>
                <a:latin typeface="Calibri" pitchFamily="34" charset="0"/>
              </a:rPr>
              <a:t>DESARROLLO INSTITUCIONAL</a:t>
            </a:r>
            <a:endParaRPr lang="es-ES_tradnl" sz="6600" b="1" dirty="0">
              <a:solidFill>
                <a:srgbClr val="002060"/>
              </a:solidFill>
              <a:latin typeface="Calibri" pitchFamily="34" charset="0"/>
            </a:endParaRPr>
          </a:p>
        </p:txBody>
      </p:sp>
      <p:sp>
        <p:nvSpPr>
          <p:cNvPr id="32771" name="Rectangle 3"/>
          <p:cNvSpPr>
            <a:spLocks noChangeArrowheads="1"/>
          </p:cNvSpPr>
          <p:nvPr/>
        </p:nvSpPr>
        <p:spPr bwMode="auto">
          <a:xfrm>
            <a:off x="3038475" y="1639868"/>
            <a:ext cx="6715125" cy="20313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p>
            <a:pPr algn="just" eaLnBrk="0" hangingPunct="0"/>
            <a:r>
              <a:rPr lang="es-ES" b="1" i="1" dirty="0">
                <a:solidFill>
                  <a:srgbClr val="002060"/>
                </a:solidFill>
                <a:latin typeface="Calibri" pitchFamily="34" charset="0"/>
                <a:cs typeface="Times New Roman" pitchFamily="18" charset="0"/>
              </a:rPr>
              <a:t>Como soporte a los procesos de gestión humana  </a:t>
            </a:r>
            <a:r>
              <a:rPr lang="es-CO" i="1" dirty="0">
                <a:solidFill>
                  <a:srgbClr val="002060"/>
                </a:solidFill>
                <a:latin typeface="Calibri" pitchFamily="34" charset="0"/>
                <a:cs typeface="Times New Roman" pitchFamily="18" charset="0"/>
              </a:rPr>
              <a:t>se logró la revisión y ajuste del modelo de competencias del personal administrativo y ajustes en el software, </a:t>
            </a:r>
            <a:r>
              <a:rPr lang="es-ES" i="1" dirty="0">
                <a:solidFill>
                  <a:srgbClr val="002060"/>
                </a:solidFill>
                <a:latin typeface="Calibri" pitchFamily="34" charset="0"/>
                <a:cs typeface="Times New Roman" pitchFamily="18" charset="0"/>
              </a:rPr>
              <a:t>Aplicación del Instrumento de riesgo psicosocial, </a:t>
            </a:r>
            <a:r>
              <a:rPr lang="es-CO" i="1" dirty="0">
                <a:solidFill>
                  <a:srgbClr val="002060"/>
                </a:solidFill>
                <a:latin typeface="Calibri" pitchFamily="34" charset="0"/>
                <a:cs typeface="Times New Roman" pitchFamily="18" charset="0"/>
              </a:rPr>
              <a:t>Programa Retiro Laboral, </a:t>
            </a:r>
            <a:r>
              <a:rPr lang="es-ES" i="1" dirty="0">
                <a:solidFill>
                  <a:srgbClr val="002060"/>
                </a:solidFill>
                <a:latin typeface="Calibri" pitchFamily="34" charset="0"/>
                <a:cs typeface="Times New Roman" pitchFamily="18" charset="0"/>
              </a:rPr>
              <a:t>Medición del impacto de capacitación institucional 2011, Desarrollo Procesos de selección, </a:t>
            </a:r>
            <a:r>
              <a:rPr lang="es-CO" i="1" dirty="0">
                <a:solidFill>
                  <a:srgbClr val="002060"/>
                </a:solidFill>
                <a:latin typeface="Calibri" pitchFamily="34" charset="0"/>
                <a:cs typeface="Times New Roman" pitchFamily="18" charset="0"/>
              </a:rPr>
              <a:t>Implementación de Evaluación de competencias al personal. Administrativo </a:t>
            </a:r>
            <a:r>
              <a:rPr lang="es-CO" i="1" dirty="0" smtClean="0">
                <a:solidFill>
                  <a:srgbClr val="002060"/>
                </a:solidFill>
                <a:latin typeface="Calibri" pitchFamily="34" charset="0"/>
                <a:cs typeface="Times New Roman" pitchFamily="18" charset="0"/>
              </a:rPr>
              <a:t>.</a:t>
            </a:r>
            <a:endParaRPr lang="es-CO" i="1" dirty="0">
              <a:solidFill>
                <a:srgbClr val="002060"/>
              </a:solidFill>
              <a:latin typeface="Calibri" pitchFamily="34" charset="0"/>
              <a:cs typeface="Times New Roman" pitchFamily="18" charset="0"/>
            </a:endParaRPr>
          </a:p>
        </p:txBody>
      </p:sp>
      <p:sp>
        <p:nvSpPr>
          <p:cNvPr id="9" name="Rectángulo 6"/>
          <p:cNvSpPr>
            <a:spLocks noChangeArrowheads="1"/>
          </p:cNvSpPr>
          <p:nvPr/>
        </p:nvSpPr>
        <p:spPr bwMode="auto">
          <a:xfrm>
            <a:off x="286197" y="2033017"/>
            <a:ext cx="2063750" cy="1274763"/>
          </a:xfrm>
          <a:prstGeom prst="rect">
            <a:avLst/>
          </a:prstGeom>
          <a:ln/>
        </p:spPr>
        <p:style>
          <a:lnRef idx="1">
            <a:schemeClr val="accent3"/>
          </a:lnRef>
          <a:fillRef idx="3">
            <a:schemeClr val="accent3"/>
          </a:fillRef>
          <a:effectRef idx="2">
            <a:schemeClr val="accent3"/>
          </a:effectRef>
          <a:fontRef idx="minor">
            <a:schemeClr val="lt1"/>
          </a:fontRef>
        </p:style>
        <p:txBody>
          <a:bodyPr anchor="ctr"/>
          <a:lstStyle/>
          <a:p>
            <a:pPr algn="ctr">
              <a:spcAft>
                <a:spcPts val="1000"/>
              </a:spcAft>
              <a:defRPr/>
            </a:pPr>
            <a:r>
              <a:rPr lang="es-CO" b="1" dirty="0" smtClean="0">
                <a:solidFill>
                  <a:srgbClr val="002060"/>
                </a:solidFill>
              </a:rPr>
              <a:t>PROCESOS DE GESTIÓN HUMANA</a:t>
            </a:r>
            <a:endParaRPr lang="es-CO" b="1" dirty="0">
              <a:solidFill>
                <a:srgbClr val="002060"/>
              </a:solidFill>
            </a:endParaRPr>
          </a:p>
        </p:txBody>
      </p:sp>
      <p:sp>
        <p:nvSpPr>
          <p:cNvPr id="32777" name="Abrir llave 7"/>
          <p:cNvSpPr>
            <a:spLocks/>
          </p:cNvSpPr>
          <p:nvPr/>
        </p:nvSpPr>
        <p:spPr bwMode="auto">
          <a:xfrm>
            <a:off x="2528094" y="1582961"/>
            <a:ext cx="368300" cy="2174875"/>
          </a:xfrm>
          <a:prstGeom prst="leftBrace">
            <a:avLst>
              <a:gd name="adj1" fmla="val 49018"/>
              <a:gd name="adj2" fmla="val 50000"/>
            </a:avLst>
          </a:prstGeom>
          <a:ln>
            <a:headEnd/>
            <a:tailEnd/>
          </a:ln>
        </p:spPr>
        <p:style>
          <a:lnRef idx="3">
            <a:schemeClr val="accent3"/>
          </a:lnRef>
          <a:fillRef idx="0">
            <a:schemeClr val="accent3"/>
          </a:fillRef>
          <a:effectRef idx="2">
            <a:schemeClr val="accent3"/>
          </a:effectRef>
          <a:fontRef idx="minor">
            <a:schemeClr val="tx1"/>
          </a:fontRef>
        </p:style>
        <p:txBody>
          <a:bodyPr/>
          <a:lstStyle/>
          <a:p>
            <a:endParaRPr lang="es-ES" sz="1300"/>
          </a:p>
        </p:txBody>
      </p:sp>
      <p:sp>
        <p:nvSpPr>
          <p:cNvPr id="10" name="2 CuadroTexto"/>
          <p:cNvSpPr txBox="1">
            <a:spLocks noChangeArrowheads="1"/>
          </p:cNvSpPr>
          <p:nvPr/>
        </p:nvSpPr>
        <p:spPr bwMode="auto">
          <a:xfrm>
            <a:off x="574675" y="935038"/>
            <a:ext cx="7776418" cy="400110"/>
          </a:xfrm>
          <a:prstGeom prst="rect">
            <a:avLst/>
          </a:prstGeom>
          <a:ln/>
        </p:spPr>
        <p:style>
          <a:lnRef idx="2">
            <a:schemeClr val="accent3"/>
          </a:lnRef>
          <a:fillRef idx="1">
            <a:schemeClr val="lt1"/>
          </a:fillRef>
          <a:effectRef idx="0">
            <a:schemeClr val="accent3"/>
          </a:effectRef>
          <a:fontRef idx="minor">
            <a:schemeClr val="dk1"/>
          </a:fontRef>
        </p:style>
        <p:txBody>
          <a:bodyPr wrap="square">
            <a:spAutoFit/>
          </a:bodyPr>
          <a:lstStyle>
            <a:lvl1pPr marL="342900" indent="-342900"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marL="342900" lvl="1" indent="-342900" eaLnBrk="1" hangingPunct="1">
              <a:defRPr/>
            </a:pPr>
            <a:r>
              <a:rPr lang="es-ES" b="1" cap="all" dirty="0" smtClean="0"/>
              <a:t>GESTIÓN HUMANA Y ORGANIZACIONAL</a:t>
            </a:r>
            <a:endParaRPr lang="es-CO" sz="2000" b="1" dirty="0" smtClean="0">
              <a:solidFill>
                <a:srgbClr val="002060"/>
              </a:solidFill>
              <a:latin typeface="Calibri" pitchFamily="34" charset="0"/>
            </a:endParaRPr>
          </a:p>
        </p:txBody>
      </p:sp>
      <p:sp>
        <p:nvSpPr>
          <p:cNvPr id="11" name="Rectangle 3"/>
          <p:cNvSpPr>
            <a:spLocks noChangeArrowheads="1"/>
          </p:cNvSpPr>
          <p:nvPr/>
        </p:nvSpPr>
        <p:spPr bwMode="auto">
          <a:xfrm>
            <a:off x="3038475" y="3815209"/>
            <a:ext cx="6715125" cy="175432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p>
            <a:pPr algn="just" eaLnBrk="0" hangingPunct="0"/>
            <a:r>
              <a:rPr lang="es-CO" i="1" dirty="0" smtClean="0">
                <a:solidFill>
                  <a:srgbClr val="002060"/>
                </a:solidFill>
                <a:latin typeface="Calibri" pitchFamily="34" charset="0"/>
                <a:cs typeface="Times New Roman" pitchFamily="18" charset="0"/>
              </a:rPr>
              <a:t>Para el fortalecimiento de la cultura organizacional  de la universidad, se realizó una encuesta de percepción a la comunidad universitaria logrando que esta fuera del </a:t>
            </a:r>
            <a:r>
              <a:rPr lang="es-CO" b="1" i="1" dirty="0" smtClean="0">
                <a:solidFill>
                  <a:srgbClr val="002060"/>
                </a:solidFill>
                <a:latin typeface="Calibri" pitchFamily="34" charset="0"/>
                <a:cs typeface="Times New Roman" pitchFamily="18" charset="0"/>
              </a:rPr>
              <a:t>68.95%</a:t>
            </a:r>
            <a:r>
              <a:rPr lang="es-CO" i="1" dirty="0" smtClean="0">
                <a:solidFill>
                  <a:srgbClr val="002060"/>
                </a:solidFill>
                <a:latin typeface="Calibri" pitchFamily="34" charset="0"/>
                <a:cs typeface="Times New Roman" pitchFamily="18" charset="0"/>
              </a:rPr>
              <a:t>, resultado que representa la percepción favorable de la comunidad frente al esfuerzo que está realizando la Universidad Tecnológica en el mejoramiento del ambiente laboral. </a:t>
            </a:r>
            <a:endParaRPr lang="es-CO" i="1" dirty="0">
              <a:solidFill>
                <a:srgbClr val="002060"/>
              </a:solidFill>
              <a:latin typeface="Calibri" pitchFamily="34" charset="0"/>
              <a:cs typeface="Times New Roman" pitchFamily="18" charset="0"/>
            </a:endParaRPr>
          </a:p>
        </p:txBody>
      </p:sp>
      <p:sp>
        <p:nvSpPr>
          <p:cNvPr id="12" name="Rectángulo 6"/>
          <p:cNvSpPr>
            <a:spLocks noChangeArrowheads="1"/>
          </p:cNvSpPr>
          <p:nvPr/>
        </p:nvSpPr>
        <p:spPr bwMode="auto">
          <a:xfrm>
            <a:off x="286197" y="4122441"/>
            <a:ext cx="2063750" cy="1274763"/>
          </a:xfrm>
          <a:prstGeom prst="rect">
            <a:avLst/>
          </a:prstGeom>
          <a:ln/>
        </p:spPr>
        <p:style>
          <a:lnRef idx="1">
            <a:schemeClr val="accent3"/>
          </a:lnRef>
          <a:fillRef idx="3">
            <a:schemeClr val="accent3"/>
          </a:fillRef>
          <a:effectRef idx="2">
            <a:schemeClr val="accent3"/>
          </a:effectRef>
          <a:fontRef idx="minor">
            <a:schemeClr val="lt1"/>
          </a:fontRef>
        </p:style>
        <p:txBody>
          <a:bodyPr anchor="ctr"/>
          <a:lstStyle/>
          <a:p>
            <a:pPr algn="ctr">
              <a:spcAft>
                <a:spcPts val="1000"/>
              </a:spcAft>
              <a:defRPr/>
            </a:pPr>
            <a:r>
              <a:rPr lang="es-CO" b="1" dirty="0" smtClean="0">
                <a:solidFill>
                  <a:srgbClr val="002060"/>
                </a:solidFill>
              </a:rPr>
              <a:t>CULTURA ORGANIZACIONAL</a:t>
            </a:r>
            <a:endParaRPr lang="es-CO" b="1" dirty="0">
              <a:solidFill>
                <a:srgbClr val="002060"/>
              </a:solidFill>
            </a:endParaRPr>
          </a:p>
        </p:txBody>
      </p:sp>
      <p:sp>
        <p:nvSpPr>
          <p:cNvPr id="13" name="Abrir llave 7"/>
          <p:cNvSpPr>
            <a:spLocks/>
          </p:cNvSpPr>
          <p:nvPr/>
        </p:nvSpPr>
        <p:spPr bwMode="auto">
          <a:xfrm>
            <a:off x="2528094" y="3950108"/>
            <a:ext cx="368300" cy="1619428"/>
          </a:xfrm>
          <a:prstGeom prst="leftBrace">
            <a:avLst>
              <a:gd name="adj1" fmla="val 49018"/>
              <a:gd name="adj2" fmla="val 50000"/>
            </a:avLst>
          </a:prstGeom>
          <a:ln>
            <a:headEnd/>
            <a:tailEnd/>
          </a:ln>
        </p:spPr>
        <p:style>
          <a:lnRef idx="3">
            <a:schemeClr val="accent3"/>
          </a:lnRef>
          <a:fillRef idx="0">
            <a:schemeClr val="accent3"/>
          </a:fillRef>
          <a:effectRef idx="2">
            <a:schemeClr val="accent3"/>
          </a:effectRef>
          <a:fontRef idx="minor">
            <a:schemeClr val="tx1"/>
          </a:fontRef>
        </p:style>
        <p:txBody>
          <a:bodyPr/>
          <a:lstStyle/>
          <a:p>
            <a:endParaRPr lang="es-ES" sz="1300"/>
          </a:p>
        </p:txBody>
      </p:sp>
      <p:sp>
        <p:nvSpPr>
          <p:cNvPr id="14" name="Rectangle 3"/>
          <p:cNvSpPr>
            <a:spLocks noChangeArrowheads="1"/>
          </p:cNvSpPr>
          <p:nvPr/>
        </p:nvSpPr>
        <p:spPr bwMode="auto">
          <a:xfrm>
            <a:off x="3038475" y="5893366"/>
            <a:ext cx="6715125" cy="147732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p>
            <a:pPr algn="just" eaLnBrk="0" hangingPunct="0"/>
            <a:r>
              <a:rPr lang="es-ES" i="1" dirty="0">
                <a:solidFill>
                  <a:srgbClr val="002060"/>
                </a:solidFill>
                <a:latin typeface="Calibri" pitchFamily="34" charset="0"/>
                <a:cs typeface="Times New Roman" pitchFamily="18" charset="0"/>
              </a:rPr>
              <a:t>Los resultados de la  Gestión de Procesos de la Universidad Tecnológica de Pereira, se mide a través de la satisfacción de los usuarios a nivel institucional de los veintiún (21) procesos que pertenecen al Sistema de Gestión de la Calidad, para la vigencia 2012 la universidad tiene un promedio de satisfacción del </a:t>
            </a:r>
            <a:r>
              <a:rPr lang="es-ES" b="1" i="1" dirty="0">
                <a:solidFill>
                  <a:srgbClr val="002060"/>
                </a:solidFill>
                <a:latin typeface="Calibri" pitchFamily="34" charset="0"/>
                <a:cs typeface="Times New Roman" pitchFamily="18" charset="0"/>
              </a:rPr>
              <a:t>91%.</a:t>
            </a:r>
            <a:endParaRPr lang="es-CO" b="1" i="1" dirty="0">
              <a:solidFill>
                <a:srgbClr val="002060"/>
              </a:solidFill>
              <a:latin typeface="Calibri" pitchFamily="34" charset="0"/>
              <a:cs typeface="Times New Roman" pitchFamily="18" charset="0"/>
            </a:endParaRPr>
          </a:p>
        </p:txBody>
      </p:sp>
      <p:sp>
        <p:nvSpPr>
          <p:cNvPr id="15" name="Rectángulo 6"/>
          <p:cNvSpPr>
            <a:spLocks noChangeArrowheads="1"/>
          </p:cNvSpPr>
          <p:nvPr/>
        </p:nvSpPr>
        <p:spPr bwMode="auto">
          <a:xfrm>
            <a:off x="286197" y="5994649"/>
            <a:ext cx="2063750" cy="1274763"/>
          </a:xfrm>
          <a:prstGeom prst="rect">
            <a:avLst/>
          </a:prstGeom>
          <a:ln/>
        </p:spPr>
        <p:style>
          <a:lnRef idx="1">
            <a:schemeClr val="accent3"/>
          </a:lnRef>
          <a:fillRef idx="3">
            <a:schemeClr val="accent3"/>
          </a:fillRef>
          <a:effectRef idx="2">
            <a:schemeClr val="accent3"/>
          </a:effectRef>
          <a:fontRef idx="minor">
            <a:schemeClr val="lt1"/>
          </a:fontRef>
        </p:style>
        <p:txBody>
          <a:bodyPr anchor="ctr"/>
          <a:lstStyle/>
          <a:p>
            <a:pPr algn="ctr">
              <a:spcAft>
                <a:spcPts val="1000"/>
              </a:spcAft>
              <a:defRPr/>
            </a:pPr>
            <a:r>
              <a:rPr lang="es-CO" b="1" dirty="0" smtClean="0">
                <a:solidFill>
                  <a:srgbClr val="002060"/>
                </a:solidFill>
              </a:rPr>
              <a:t>GESTIÓN DE PROCESOS</a:t>
            </a:r>
            <a:endParaRPr lang="es-CO" b="1" dirty="0">
              <a:solidFill>
                <a:srgbClr val="002060"/>
              </a:solidFill>
            </a:endParaRPr>
          </a:p>
        </p:txBody>
      </p:sp>
      <p:sp>
        <p:nvSpPr>
          <p:cNvPr id="16" name="Abrir llave 7"/>
          <p:cNvSpPr>
            <a:spLocks/>
          </p:cNvSpPr>
          <p:nvPr/>
        </p:nvSpPr>
        <p:spPr bwMode="auto">
          <a:xfrm>
            <a:off x="2528094" y="5822316"/>
            <a:ext cx="368300" cy="1619428"/>
          </a:xfrm>
          <a:prstGeom prst="leftBrace">
            <a:avLst>
              <a:gd name="adj1" fmla="val 49018"/>
              <a:gd name="adj2" fmla="val 50000"/>
            </a:avLst>
          </a:prstGeom>
          <a:ln>
            <a:headEnd/>
            <a:tailEnd/>
          </a:ln>
        </p:spPr>
        <p:style>
          <a:lnRef idx="3">
            <a:schemeClr val="accent3"/>
          </a:lnRef>
          <a:fillRef idx="0">
            <a:schemeClr val="accent3"/>
          </a:fillRef>
          <a:effectRef idx="2">
            <a:schemeClr val="accent3"/>
          </a:effectRef>
          <a:fontRef idx="minor">
            <a:schemeClr val="tx1"/>
          </a:fontRef>
        </p:style>
        <p:txBody>
          <a:bodyPr/>
          <a:lstStyle/>
          <a:p>
            <a:endParaRPr lang="es-ES" sz="1300"/>
          </a:p>
        </p:txBody>
      </p:sp>
    </p:spTree>
    <p:extLst>
      <p:ext uri="{BB962C8B-B14F-4D97-AF65-F5344CB8AC3E}">
        <p14:creationId xmlns:p14="http://schemas.microsoft.com/office/powerpoint/2010/main" xmlns="" val="110462048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1 Título"/>
          <p:cNvSpPr>
            <a:spLocks/>
          </p:cNvSpPr>
          <p:nvPr/>
        </p:nvSpPr>
        <p:spPr bwMode="auto">
          <a:xfrm>
            <a:off x="574675" y="214313"/>
            <a:ext cx="9069388" cy="6810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102833" tIns="51417" rIns="102833" bIns="51417" anchor="ctr"/>
          <a:lstStyle/>
          <a:p>
            <a:pPr algn="ctr" defTabSz="1028700"/>
            <a:r>
              <a:rPr lang="es-ES_tradnl" sz="3600" b="1" dirty="0" smtClean="0">
                <a:solidFill>
                  <a:srgbClr val="002060"/>
                </a:solidFill>
                <a:latin typeface="Calibri" pitchFamily="34" charset="0"/>
              </a:rPr>
              <a:t>DESARROLLO INSTITUCIONAL</a:t>
            </a:r>
            <a:endParaRPr lang="es-ES_tradnl" sz="6600" b="1" dirty="0">
              <a:solidFill>
                <a:srgbClr val="002060"/>
              </a:solidFill>
              <a:latin typeface="Calibri" pitchFamily="34" charset="0"/>
            </a:endParaRPr>
          </a:p>
        </p:txBody>
      </p:sp>
      <p:sp>
        <p:nvSpPr>
          <p:cNvPr id="32772" name="7 Rectángulo"/>
          <p:cNvSpPr>
            <a:spLocks noChangeArrowheads="1"/>
          </p:cNvSpPr>
          <p:nvPr/>
        </p:nvSpPr>
        <p:spPr bwMode="auto">
          <a:xfrm>
            <a:off x="1244973" y="2161922"/>
            <a:ext cx="8258248" cy="489364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just"/>
            <a:r>
              <a:rPr lang="es-ES" sz="2400" i="1" dirty="0">
                <a:solidFill>
                  <a:srgbClr val="002060"/>
                </a:solidFill>
                <a:latin typeface="Calibri" pitchFamily="34" charset="0"/>
                <a:cs typeface="Times New Roman" pitchFamily="18" charset="0"/>
              </a:rPr>
              <a:t>Se logró el cumplimiento en la ejecución del plan operativo y resultados en la optimización de los ingresos vs gastos.</a:t>
            </a:r>
          </a:p>
          <a:p>
            <a:pPr algn="just"/>
            <a:endParaRPr lang="es-CO" sz="2400" i="1" dirty="0">
              <a:solidFill>
                <a:srgbClr val="002060"/>
              </a:solidFill>
              <a:latin typeface="Calibri" pitchFamily="34" charset="0"/>
              <a:cs typeface="Times New Roman" pitchFamily="18" charset="0"/>
            </a:endParaRPr>
          </a:p>
          <a:p>
            <a:pPr algn="just"/>
            <a:r>
              <a:rPr lang="es-ES" sz="2400" i="1" dirty="0">
                <a:solidFill>
                  <a:srgbClr val="002060"/>
                </a:solidFill>
                <a:latin typeface="Calibri" pitchFamily="34" charset="0"/>
                <a:cs typeface="Times New Roman" pitchFamily="18" charset="0"/>
              </a:rPr>
              <a:t>Lo anterior se ve reflejado con la consolidación de una propuesta financiera que permite minimizar el riesgo en la colocación de recursos, ayudar a financia el PDI y mejorar las condiciones de vida de los funcionario, esta propuesta se encuentra revisada por la División Financiera y está pendiente la presentación a las diferentes instancias (Secretaria General, Rector, Consejo Académico y Superior) para </a:t>
            </a:r>
            <a:r>
              <a:rPr lang="es-ES" sz="2400" i="1" dirty="0" smtClean="0">
                <a:solidFill>
                  <a:srgbClr val="002060"/>
                </a:solidFill>
                <a:latin typeface="Calibri" pitchFamily="34" charset="0"/>
                <a:cs typeface="Times New Roman" pitchFamily="18" charset="0"/>
              </a:rPr>
              <a:t>aprobación.</a:t>
            </a:r>
            <a:endParaRPr lang="es-ES" sz="2400" i="1" dirty="0">
              <a:solidFill>
                <a:srgbClr val="002060"/>
              </a:solidFill>
              <a:latin typeface="Calibri" pitchFamily="34" charset="0"/>
              <a:cs typeface="Times New Roman" pitchFamily="18" charset="0"/>
            </a:endParaRPr>
          </a:p>
          <a:p>
            <a:pPr algn="just"/>
            <a:endParaRPr lang="es-ES" sz="2400" i="1" dirty="0">
              <a:solidFill>
                <a:srgbClr val="002060"/>
              </a:solidFill>
              <a:latin typeface="Calibri" pitchFamily="34" charset="0"/>
              <a:cs typeface="Times New Roman" pitchFamily="18" charset="0"/>
            </a:endParaRPr>
          </a:p>
          <a:p>
            <a:pPr algn="just"/>
            <a:r>
              <a:rPr lang="es-ES" sz="2400" i="1" dirty="0">
                <a:solidFill>
                  <a:srgbClr val="002060"/>
                </a:solidFill>
                <a:latin typeface="Calibri" pitchFamily="34" charset="0"/>
                <a:cs typeface="Times New Roman" pitchFamily="18" charset="0"/>
              </a:rPr>
              <a:t>Adicionalmente el crecimiento de los ingresos estuvo por encima del crecimiento de los gastos</a:t>
            </a:r>
            <a:r>
              <a:rPr lang="es-ES" sz="2400" i="1" dirty="0" smtClean="0">
                <a:solidFill>
                  <a:srgbClr val="002060"/>
                </a:solidFill>
                <a:latin typeface="Calibri" pitchFamily="34" charset="0"/>
                <a:cs typeface="Times New Roman" pitchFamily="18" charset="0"/>
              </a:rPr>
              <a:t>.</a:t>
            </a:r>
            <a:endParaRPr lang="es-CO" sz="2400" i="1" dirty="0">
              <a:solidFill>
                <a:srgbClr val="002060"/>
              </a:solidFill>
              <a:latin typeface="Calibri" pitchFamily="34" charset="0"/>
              <a:cs typeface="Times New Roman" pitchFamily="18" charset="0"/>
            </a:endParaRPr>
          </a:p>
        </p:txBody>
      </p:sp>
      <p:sp>
        <p:nvSpPr>
          <p:cNvPr id="32775" name="Abrir llave 7"/>
          <p:cNvSpPr>
            <a:spLocks/>
          </p:cNvSpPr>
          <p:nvPr/>
        </p:nvSpPr>
        <p:spPr bwMode="auto">
          <a:xfrm>
            <a:off x="574229" y="1870993"/>
            <a:ext cx="670744" cy="5658470"/>
          </a:xfrm>
          <a:prstGeom prst="leftBrace">
            <a:avLst>
              <a:gd name="adj1" fmla="val 49016"/>
              <a:gd name="adj2" fmla="val 50000"/>
            </a:avLst>
          </a:prstGeom>
          <a:ln>
            <a:headEnd/>
            <a:tailEnd/>
          </a:ln>
        </p:spPr>
        <p:style>
          <a:lnRef idx="3">
            <a:schemeClr val="accent3"/>
          </a:lnRef>
          <a:fillRef idx="0">
            <a:schemeClr val="accent3"/>
          </a:fillRef>
          <a:effectRef idx="2">
            <a:schemeClr val="accent3"/>
          </a:effectRef>
          <a:fontRef idx="minor">
            <a:schemeClr val="tx1"/>
          </a:fontRef>
        </p:style>
        <p:txBody>
          <a:bodyPr/>
          <a:lstStyle/>
          <a:p>
            <a:endParaRPr lang="es-ES" sz="1300"/>
          </a:p>
        </p:txBody>
      </p:sp>
      <p:sp>
        <p:nvSpPr>
          <p:cNvPr id="10" name="2 CuadroTexto"/>
          <p:cNvSpPr txBox="1">
            <a:spLocks noChangeArrowheads="1"/>
          </p:cNvSpPr>
          <p:nvPr/>
        </p:nvSpPr>
        <p:spPr bwMode="auto">
          <a:xfrm>
            <a:off x="574675" y="935038"/>
            <a:ext cx="7776418" cy="400110"/>
          </a:xfrm>
          <a:prstGeom prst="rect">
            <a:avLst/>
          </a:prstGeom>
          <a:ln/>
        </p:spPr>
        <p:style>
          <a:lnRef idx="2">
            <a:schemeClr val="accent3"/>
          </a:lnRef>
          <a:fillRef idx="1">
            <a:schemeClr val="lt1"/>
          </a:fillRef>
          <a:effectRef idx="0">
            <a:schemeClr val="accent3"/>
          </a:effectRef>
          <a:fontRef idx="minor">
            <a:schemeClr val="dk1"/>
          </a:fontRef>
        </p:style>
        <p:txBody>
          <a:bodyPr wrap="square">
            <a:spAutoFit/>
          </a:bodyPr>
          <a:lstStyle>
            <a:lvl1pPr marL="342900" indent="-342900"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marL="342900" lvl="1" indent="-342900" eaLnBrk="1" hangingPunct="1">
              <a:defRPr/>
            </a:pPr>
            <a:r>
              <a:rPr lang="es-ES" b="1" cap="all" dirty="0" smtClean="0"/>
              <a:t>DESARROLLO FINANCIERO</a:t>
            </a:r>
            <a:endParaRPr lang="es-CO" sz="2000" b="1" dirty="0" smtClean="0">
              <a:solidFill>
                <a:srgbClr val="002060"/>
              </a:solidFill>
              <a:latin typeface="Calibri" pitchFamily="34" charset="0"/>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CO" dirty="0" smtClean="0"/>
              <a:t>Cobertura con calidad en la oferta educativa</a:t>
            </a:r>
            <a:endParaRPr lang="es-CO" dirty="0"/>
          </a:p>
        </p:txBody>
      </p:sp>
      <p:sp>
        <p:nvSpPr>
          <p:cNvPr id="3" name="2 Marcador de texto"/>
          <p:cNvSpPr>
            <a:spLocks noGrp="1"/>
          </p:cNvSpPr>
          <p:nvPr>
            <p:ph type="body" idx="1"/>
          </p:nvPr>
        </p:nvSpPr>
        <p:spPr/>
        <p:txBody>
          <a:bodyPr/>
          <a:lstStyle/>
          <a:p>
            <a:r>
              <a:rPr lang="es-CO" dirty="0" smtClean="0"/>
              <a:t>RESULTADOS POR OBJETIVOS</a:t>
            </a:r>
            <a:endParaRPr lang="es-CO" dirty="0"/>
          </a:p>
        </p:txBody>
      </p:sp>
    </p:spTree>
    <p:extLst>
      <p:ext uri="{BB962C8B-B14F-4D97-AF65-F5344CB8AC3E}">
        <p14:creationId xmlns:p14="http://schemas.microsoft.com/office/powerpoint/2010/main" xmlns="" val="209923222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1 Título"/>
          <p:cNvSpPr>
            <a:spLocks/>
          </p:cNvSpPr>
          <p:nvPr/>
        </p:nvSpPr>
        <p:spPr bwMode="auto">
          <a:xfrm>
            <a:off x="574675" y="214313"/>
            <a:ext cx="9069388" cy="6810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102833" tIns="51417" rIns="102833" bIns="51417" anchor="ctr"/>
          <a:lstStyle/>
          <a:p>
            <a:pPr algn="ctr" defTabSz="1028700"/>
            <a:r>
              <a:rPr lang="es-ES_tradnl" sz="3200" b="1" dirty="0" smtClean="0">
                <a:solidFill>
                  <a:srgbClr val="002060"/>
                </a:solidFill>
                <a:latin typeface="Calibri" pitchFamily="34" charset="0"/>
              </a:rPr>
              <a:t>COBERTURA CON CALIDAD</a:t>
            </a:r>
            <a:endParaRPr lang="es-ES_tradnl" sz="6000" b="1" dirty="0">
              <a:solidFill>
                <a:srgbClr val="002060"/>
              </a:solidFill>
              <a:latin typeface="Calibri" pitchFamily="34" charset="0"/>
            </a:endParaRPr>
          </a:p>
        </p:txBody>
      </p:sp>
      <p:sp>
        <p:nvSpPr>
          <p:cNvPr id="33796" name="Rectángulo 1"/>
          <p:cNvSpPr>
            <a:spLocks noChangeArrowheads="1"/>
          </p:cNvSpPr>
          <p:nvPr/>
        </p:nvSpPr>
        <p:spPr bwMode="auto">
          <a:xfrm>
            <a:off x="430213" y="5327377"/>
            <a:ext cx="9213850" cy="221599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just"/>
            <a:r>
              <a:rPr lang="es-ES" sz="2400" i="1" dirty="0">
                <a:solidFill>
                  <a:srgbClr val="002060"/>
                </a:solidFill>
                <a:latin typeface="Calibri" pitchFamily="34" charset="0"/>
                <a:cs typeface="Times New Roman" pitchFamily="18" charset="0"/>
              </a:rPr>
              <a:t>Este indicador reporta un resultado del </a:t>
            </a:r>
            <a:r>
              <a:rPr lang="es-ES" sz="2400" b="1" i="1" dirty="0">
                <a:solidFill>
                  <a:srgbClr val="002060"/>
                </a:solidFill>
                <a:latin typeface="Calibri" pitchFamily="34" charset="0"/>
                <a:cs typeface="Times New Roman" pitchFamily="18" charset="0"/>
              </a:rPr>
              <a:t>36.95%</a:t>
            </a:r>
            <a:r>
              <a:rPr lang="es-ES" sz="2400" i="1" dirty="0">
                <a:solidFill>
                  <a:srgbClr val="002060"/>
                </a:solidFill>
                <a:latin typeface="Calibri" pitchFamily="34" charset="0"/>
                <a:cs typeface="Times New Roman" pitchFamily="18" charset="0"/>
              </a:rPr>
              <a:t>, correspondiente a un nivel de cumplimiento del </a:t>
            </a:r>
            <a:r>
              <a:rPr lang="es-ES" sz="2400" b="1" i="1" dirty="0">
                <a:solidFill>
                  <a:srgbClr val="002060"/>
                </a:solidFill>
                <a:latin typeface="Calibri" pitchFamily="34" charset="0"/>
                <a:cs typeface="Times New Roman" pitchFamily="18" charset="0"/>
              </a:rPr>
              <a:t>92.38%</a:t>
            </a:r>
            <a:r>
              <a:rPr lang="es-ES" sz="2400" i="1" dirty="0">
                <a:solidFill>
                  <a:srgbClr val="002060"/>
                </a:solidFill>
                <a:latin typeface="Calibri" pitchFamily="34" charset="0"/>
                <a:cs typeface="Times New Roman" pitchFamily="18" charset="0"/>
              </a:rPr>
              <a:t> de la meta. Es decir, </a:t>
            </a:r>
            <a:r>
              <a:rPr lang="es-ES" sz="2400" b="1" i="1" dirty="0">
                <a:solidFill>
                  <a:srgbClr val="002060"/>
                </a:solidFill>
                <a:latin typeface="Calibri" pitchFamily="34" charset="0"/>
                <a:cs typeface="Times New Roman" pitchFamily="18" charset="0"/>
              </a:rPr>
              <a:t>3.905</a:t>
            </a:r>
            <a:r>
              <a:rPr lang="es-ES" sz="2400" i="1" dirty="0">
                <a:solidFill>
                  <a:srgbClr val="002060"/>
                </a:solidFill>
                <a:latin typeface="Calibri" pitchFamily="34" charset="0"/>
                <a:cs typeface="Times New Roman" pitchFamily="18" charset="0"/>
              </a:rPr>
              <a:t> estudiantes matriculados por primera vez durante el año </a:t>
            </a:r>
            <a:r>
              <a:rPr lang="es-ES" sz="2400" b="1" i="1" dirty="0">
                <a:solidFill>
                  <a:srgbClr val="002060"/>
                </a:solidFill>
                <a:latin typeface="Calibri" pitchFamily="34" charset="0"/>
                <a:cs typeface="Times New Roman" pitchFamily="18" charset="0"/>
              </a:rPr>
              <a:t>2012</a:t>
            </a:r>
            <a:r>
              <a:rPr lang="es-ES" sz="2400" i="1" dirty="0">
                <a:solidFill>
                  <a:srgbClr val="002060"/>
                </a:solidFill>
                <a:latin typeface="Calibri" pitchFamily="34" charset="0"/>
                <a:cs typeface="Times New Roman" pitchFamily="18" charset="0"/>
              </a:rPr>
              <a:t> sobre </a:t>
            </a:r>
            <a:r>
              <a:rPr lang="es-ES" sz="2400" b="1" i="1" dirty="0">
                <a:solidFill>
                  <a:srgbClr val="002060"/>
                </a:solidFill>
                <a:latin typeface="Calibri" pitchFamily="34" charset="0"/>
                <a:cs typeface="Times New Roman" pitchFamily="18" charset="0"/>
              </a:rPr>
              <a:t>10.568</a:t>
            </a:r>
            <a:r>
              <a:rPr lang="es-ES" sz="2400" i="1" dirty="0">
                <a:solidFill>
                  <a:srgbClr val="002060"/>
                </a:solidFill>
                <a:latin typeface="Calibri" pitchFamily="34" charset="0"/>
                <a:cs typeface="Times New Roman" pitchFamily="18" charset="0"/>
              </a:rPr>
              <a:t> estudiantes graduados en educación media a nivel departamental en el año 2011 (indicador proxy).</a:t>
            </a:r>
            <a:endParaRPr lang="es-CO" sz="2400" i="1" dirty="0">
              <a:solidFill>
                <a:srgbClr val="002060"/>
              </a:solidFill>
              <a:latin typeface="Calibri" pitchFamily="34" charset="0"/>
              <a:cs typeface="Times New Roman" pitchFamily="18" charset="0"/>
            </a:endParaRPr>
          </a:p>
          <a:p>
            <a:pPr algn="just"/>
            <a:endParaRPr lang="es-ES_tradnl" dirty="0"/>
          </a:p>
        </p:txBody>
      </p:sp>
      <p:sp>
        <p:nvSpPr>
          <p:cNvPr id="33797" name="Rectángulo 2"/>
          <p:cNvSpPr>
            <a:spLocks noChangeArrowheads="1"/>
          </p:cNvSpPr>
          <p:nvPr/>
        </p:nvSpPr>
        <p:spPr bwMode="auto">
          <a:xfrm>
            <a:off x="4371975" y="1222921"/>
            <a:ext cx="5038725" cy="3079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r>
              <a:rPr lang="es-CO" sz="1400" b="1"/>
              <a:t>Resultados - Absorción de la Educación media.</a:t>
            </a:r>
            <a:endParaRPr lang="es-ES_tradnl" sz="1400" b="1"/>
          </a:p>
        </p:txBody>
      </p:sp>
      <p:graphicFrame>
        <p:nvGraphicFramePr>
          <p:cNvPr id="7" name="1 Gráfico"/>
          <p:cNvGraphicFramePr>
            <a:graphicFrameLocks/>
          </p:cNvGraphicFramePr>
          <p:nvPr>
            <p:extLst>
              <p:ext uri="{D42A27DB-BD31-4B8C-83A1-F6EECF244321}">
                <p14:modId xmlns:p14="http://schemas.microsoft.com/office/powerpoint/2010/main" xmlns="" val="565238235"/>
              </p:ext>
            </p:extLst>
          </p:nvPr>
        </p:nvGraphicFramePr>
        <p:xfrm>
          <a:off x="890578" y="1804095"/>
          <a:ext cx="8324611" cy="3384401"/>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descr="C:\Users\Monitor\Downloads\plantilla secundaria2.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0"/>
            <a:ext cx="10077450" cy="79184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0483" name="1 Título"/>
          <p:cNvSpPr>
            <a:spLocks noGrp="1"/>
          </p:cNvSpPr>
          <p:nvPr>
            <p:ph type="ctrTitle"/>
          </p:nvPr>
        </p:nvSpPr>
        <p:spPr>
          <a:xfrm>
            <a:off x="515938" y="1447800"/>
            <a:ext cx="6461125" cy="550863"/>
          </a:xfrm>
        </p:spPr>
        <p:txBody>
          <a:bodyPr/>
          <a:lstStyle/>
          <a:p>
            <a:pPr eaLnBrk="1" hangingPunct="1"/>
            <a:r>
              <a:rPr lang="es-ES_tradnl" sz="4400" b="1" smtClean="0">
                <a:solidFill>
                  <a:srgbClr val="0070C0"/>
                </a:solidFill>
                <a:ea typeface="ＭＳ Ｐゴシック" pitchFamily="34" charset="-128"/>
              </a:rPr>
              <a:t>CONTENIDO</a:t>
            </a:r>
            <a:endParaRPr lang="es-ES_tradnl" sz="8000" b="1" smtClean="0">
              <a:solidFill>
                <a:srgbClr val="0070C0"/>
              </a:solidFill>
              <a:ea typeface="ＭＳ Ｐゴシック" pitchFamily="34" charset="-128"/>
            </a:endParaRPr>
          </a:p>
        </p:txBody>
      </p:sp>
      <p:sp>
        <p:nvSpPr>
          <p:cNvPr id="20484" name="2 Subtítulo"/>
          <p:cNvSpPr>
            <a:spLocks noGrp="1"/>
          </p:cNvSpPr>
          <p:nvPr>
            <p:ph type="subTitle" idx="1"/>
          </p:nvPr>
        </p:nvSpPr>
        <p:spPr>
          <a:xfrm>
            <a:off x="889000" y="2667000"/>
            <a:ext cx="6381750" cy="3236913"/>
          </a:xfrm>
          <a:ln>
            <a:solidFill>
              <a:schemeClr val="accent1"/>
            </a:solidFill>
            <a:miter lim="800000"/>
            <a:headEnd/>
            <a:tailEnd/>
          </a:ln>
        </p:spPr>
        <p:txBody>
          <a:bodyPr/>
          <a:lstStyle/>
          <a:p>
            <a:pPr marL="342900" indent="-342900" algn="l">
              <a:buFontTx/>
              <a:buAutoNum type="arabicPeriod"/>
            </a:pPr>
            <a:r>
              <a:rPr lang="es-CO" sz="2400" smtClean="0">
                <a:solidFill>
                  <a:srgbClr val="898989"/>
                </a:solidFill>
                <a:ea typeface="ＭＳ Ｐゴシック" pitchFamily="34" charset="-128"/>
              </a:rPr>
              <a:t>Introducción</a:t>
            </a:r>
          </a:p>
          <a:p>
            <a:pPr marL="342900" indent="-342900" algn="l">
              <a:buFontTx/>
              <a:buAutoNum type="arabicPeriod"/>
            </a:pPr>
            <a:r>
              <a:rPr lang="es-CO" sz="2400" smtClean="0">
                <a:solidFill>
                  <a:srgbClr val="898989"/>
                </a:solidFill>
                <a:ea typeface="ＭＳ Ｐゴシック" pitchFamily="34" charset="-128"/>
              </a:rPr>
              <a:t>Monitoreo Fines del Plan.</a:t>
            </a:r>
          </a:p>
          <a:p>
            <a:pPr marL="342900" indent="-342900" algn="l">
              <a:buFontTx/>
              <a:buAutoNum type="arabicPeriod"/>
            </a:pPr>
            <a:r>
              <a:rPr lang="es-CO" sz="2400" smtClean="0">
                <a:solidFill>
                  <a:srgbClr val="898989"/>
                </a:solidFill>
                <a:ea typeface="ＭＳ Ｐゴシック" pitchFamily="34" charset="-128"/>
              </a:rPr>
              <a:t>Metodología de medición.</a:t>
            </a:r>
          </a:p>
          <a:p>
            <a:pPr marL="342900" indent="-342900" algn="l">
              <a:buFontTx/>
              <a:buAutoNum type="arabicPeriod"/>
            </a:pPr>
            <a:r>
              <a:rPr lang="es-CO" sz="2400" smtClean="0">
                <a:solidFill>
                  <a:srgbClr val="898989"/>
                </a:solidFill>
                <a:ea typeface="ＭＳ Ｐゴシック" pitchFamily="34" charset="-128"/>
              </a:rPr>
              <a:t>Resultados consolidados 2012.</a:t>
            </a:r>
          </a:p>
          <a:p>
            <a:pPr marL="342900" indent="-342900" algn="l">
              <a:buFontTx/>
              <a:buAutoNum type="arabicPeriod"/>
            </a:pPr>
            <a:r>
              <a:rPr lang="es-CO" sz="2400" smtClean="0">
                <a:solidFill>
                  <a:srgbClr val="898989"/>
                </a:solidFill>
                <a:ea typeface="ＭＳ Ｐゴシック" pitchFamily="34" charset="-128"/>
              </a:rPr>
              <a:t>Resultados 2012 por objetivo institucional.</a:t>
            </a:r>
            <a:endParaRPr lang="es-CO" sz="2400" smtClean="0">
              <a:solidFill>
                <a:srgbClr val="FF0000"/>
              </a:solidFill>
              <a:ea typeface="ＭＳ Ｐゴシック" pitchFamily="34" charset="-128"/>
            </a:endParaRPr>
          </a:p>
          <a:p>
            <a:pPr marL="342900" indent="-342900" algn="l">
              <a:buFontTx/>
              <a:buAutoNum type="arabicPeriod"/>
            </a:pPr>
            <a:r>
              <a:rPr lang="es-CO" sz="2400" smtClean="0">
                <a:solidFill>
                  <a:srgbClr val="898989"/>
                </a:solidFill>
                <a:ea typeface="ＭＳ Ｐゴシック" pitchFamily="34" charset="-128"/>
              </a:rPr>
              <a:t>Conclusiones.</a:t>
            </a:r>
            <a:r>
              <a:rPr lang="es-ES_tradnl" sz="2400" smtClean="0">
                <a:solidFill>
                  <a:srgbClr val="898989"/>
                </a:solidFill>
                <a:ea typeface="ＭＳ Ｐゴシック" pitchFamily="34" charset="-128"/>
              </a:rPr>
              <a:t> </a:t>
            </a:r>
          </a:p>
          <a:p>
            <a:pPr marL="342900" indent="-342900" algn="l">
              <a:buFontTx/>
              <a:buAutoNum type="arabicPeriod"/>
            </a:pPr>
            <a:r>
              <a:rPr lang="es-ES_tradnl" sz="2400" smtClean="0">
                <a:solidFill>
                  <a:srgbClr val="898989"/>
                </a:solidFill>
                <a:ea typeface="ＭＳ Ｐゴシック" pitchFamily="34" charset="-128"/>
              </a:rPr>
              <a:t>Aprendizajes</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1 Título"/>
          <p:cNvSpPr>
            <a:spLocks/>
          </p:cNvSpPr>
          <p:nvPr/>
        </p:nvSpPr>
        <p:spPr bwMode="auto">
          <a:xfrm>
            <a:off x="574675" y="214313"/>
            <a:ext cx="9069388" cy="6810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102833" tIns="51417" rIns="102833" bIns="51417" anchor="ctr"/>
          <a:lstStyle/>
          <a:p>
            <a:pPr algn="ctr" defTabSz="1028700"/>
            <a:r>
              <a:rPr lang="es-ES_tradnl" sz="3200" b="1" dirty="0" smtClean="0">
                <a:solidFill>
                  <a:srgbClr val="002060"/>
                </a:solidFill>
                <a:latin typeface="Calibri" pitchFamily="34" charset="0"/>
              </a:rPr>
              <a:t>COBERTURA CON CALIDAD</a:t>
            </a:r>
            <a:endParaRPr lang="es-ES_tradnl" sz="6000" b="1" dirty="0">
              <a:solidFill>
                <a:srgbClr val="002060"/>
              </a:solidFill>
              <a:latin typeface="Calibri" pitchFamily="34" charset="0"/>
            </a:endParaRPr>
          </a:p>
        </p:txBody>
      </p:sp>
      <p:sp>
        <p:nvSpPr>
          <p:cNvPr id="34821" name="1 Rectángulo"/>
          <p:cNvSpPr>
            <a:spLocks noChangeArrowheads="1"/>
          </p:cNvSpPr>
          <p:nvPr/>
        </p:nvSpPr>
        <p:spPr bwMode="auto">
          <a:xfrm>
            <a:off x="502221" y="5903441"/>
            <a:ext cx="9069388" cy="184665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just"/>
            <a:r>
              <a:rPr lang="es-ES" sz="1900" i="1" dirty="0">
                <a:solidFill>
                  <a:srgbClr val="002060"/>
                </a:solidFill>
                <a:latin typeface="Calibri" pitchFamily="34" charset="0"/>
                <a:cs typeface="Times New Roman" pitchFamily="18" charset="0"/>
              </a:rPr>
              <a:t>Con relación a la evolución de este indicador, se puede observar como a partir del año 2011 este ha venido en decrecimiento, esto se debe a que el número de graduados de la educación media viene en constante aumento, por otro lado, la Universidad se ha mantenido relativamente estable en la oferta de cupos debido a las capacidades institucionales, cabe destacar, que en los últimos años la oferta académica en el departamento se viene </a:t>
            </a:r>
            <a:r>
              <a:rPr lang="es-ES" sz="1900" i="1" dirty="0" smtClean="0">
                <a:solidFill>
                  <a:srgbClr val="002060"/>
                </a:solidFill>
                <a:latin typeface="Calibri" pitchFamily="34" charset="0"/>
                <a:cs typeface="Times New Roman" pitchFamily="18" charset="0"/>
              </a:rPr>
              <a:t>diversificando.</a:t>
            </a:r>
            <a:endParaRPr lang="es-CO" sz="1900" i="1" dirty="0">
              <a:solidFill>
                <a:srgbClr val="002060"/>
              </a:solidFill>
              <a:latin typeface="Calibri" pitchFamily="34" charset="0"/>
              <a:cs typeface="Times New Roman" pitchFamily="18" charset="0"/>
            </a:endParaRPr>
          </a:p>
        </p:txBody>
      </p:sp>
      <p:sp>
        <p:nvSpPr>
          <p:cNvPr id="34822" name="2 Rectángulo"/>
          <p:cNvSpPr>
            <a:spLocks noChangeArrowheads="1"/>
          </p:cNvSpPr>
          <p:nvPr/>
        </p:nvSpPr>
        <p:spPr bwMode="auto">
          <a:xfrm>
            <a:off x="2159000" y="997049"/>
            <a:ext cx="4860925" cy="369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algn="just">
              <a:spcBef>
                <a:spcPts val="1000"/>
              </a:spcBef>
            </a:pPr>
            <a:r>
              <a:rPr lang="es-ES" b="1">
                <a:latin typeface="Calibri" pitchFamily="34" charset="0"/>
                <a:cs typeface="Times New Roman" pitchFamily="18" charset="0"/>
              </a:rPr>
              <a:t>Tendencia de la Absorción de la Educación Media</a:t>
            </a:r>
            <a:endParaRPr lang="es-CO" b="1">
              <a:latin typeface="Calibri" pitchFamily="34" charset="0"/>
              <a:cs typeface="Times New Roman" pitchFamily="18" charset="0"/>
            </a:endParaRPr>
          </a:p>
        </p:txBody>
      </p:sp>
      <p:graphicFrame>
        <p:nvGraphicFramePr>
          <p:cNvPr id="7" name="6 Gráfico"/>
          <p:cNvGraphicFramePr/>
          <p:nvPr>
            <p:extLst>
              <p:ext uri="{D42A27DB-BD31-4B8C-83A1-F6EECF244321}">
                <p14:modId xmlns:p14="http://schemas.microsoft.com/office/powerpoint/2010/main" xmlns="" val="552420481"/>
              </p:ext>
            </p:extLst>
          </p:nvPr>
        </p:nvGraphicFramePr>
        <p:xfrm>
          <a:off x="1833005" y="1582961"/>
          <a:ext cx="6552728" cy="4293964"/>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1 Título"/>
          <p:cNvSpPr>
            <a:spLocks/>
          </p:cNvSpPr>
          <p:nvPr/>
        </p:nvSpPr>
        <p:spPr bwMode="auto">
          <a:xfrm>
            <a:off x="574675" y="214313"/>
            <a:ext cx="9069388" cy="6810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102833" tIns="51417" rIns="102833" bIns="51417" anchor="ctr"/>
          <a:lstStyle/>
          <a:p>
            <a:pPr algn="ctr" defTabSz="1028700"/>
            <a:r>
              <a:rPr lang="es-ES_tradnl" sz="3200" b="1" dirty="0" smtClean="0">
                <a:solidFill>
                  <a:srgbClr val="002060"/>
                </a:solidFill>
                <a:latin typeface="Calibri" pitchFamily="34" charset="0"/>
              </a:rPr>
              <a:t>COBERTURA CON CALIDAD</a:t>
            </a:r>
            <a:endParaRPr lang="es-ES_tradnl" sz="6000" b="1" dirty="0">
              <a:solidFill>
                <a:srgbClr val="002060"/>
              </a:solidFill>
              <a:latin typeface="Calibri" pitchFamily="34" charset="0"/>
            </a:endParaRPr>
          </a:p>
        </p:txBody>
      </p:sp>
      <p:sp>
        <p:nvSpPr>
          <p:cNvPr id="3077" name="1 Rectángulo"/>
          <p:cNvSpPr>
            <a:spLocks noChangeArrowheads="1"/>
          </p:cNvSpPr>
          <p:nvPr/>
        </p:nvSpPr>
        <p:spPr bwMode="auto">
          <a:xfrm>
            <a:off x="574675" y="5471393"/>
            <a:ext cx="9069388" cy="193899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just"/>
            <a:r>
              <a:rPr lang="es-CO" sz="2400" i="1" dirty="0">
                <a:solidFill>
                  <a:srgbClr val="002060"/>
                </a:solidFill>
                <a:latin typeface="Calibri" pitchFamily="34" charset="0"/>
                <a:cs typeface="Times New Roman" pitchFamily="18" charset="0"/>
              </a:rPr>
              <a:t>El indicador se ubicó en </a:t>
            </a:r>
            <a:r>
              <a:rPr lang="es-CO" sz="2400" b="1" i="1" dirty="0">
                <a:solidFill>
                  <a:srgbClr val="002060"/>
                </a:solidFill>
                <a:latin typeface="Calibri" pitchFamily="34" charset="0"/>
                <a:cs typeface="Times New Roman" pitchFamily="18" charset="0"/>
              </a:rPr>
              <a:t>18.45%</a:t>
            </a:r>
            <a:r>
              <a:rPr lang="es-CO" sz="2400" i="1" dirty="0">
                <a:solidFill>
                  <a:srgbClr val="002060"/>
                </a:solidFill>
                <a:latin typeface="Calibri" pitchFamily="34" charset="0"/>
                <a:cs typeface="Times New Roman" pitchFamily="18" charset="0"/>
              </a:rPr>
              <a:t>,  lo cual corresponde a un avance del </a:t>
            </a:r>
            <a:r>
              <a:rPr lang="es-CO" sz="2400" b="1" i="1" dirty="0">
                <a:solidFill>
                  <a:srgbClr val="002060"/>
                </a:solidFill>
                <a:latin typeface="Calibri" pitchFamily="34" charset="0"/>
                <a:cs typeface="Times New Roman" pitchFamily="18" charset="0"/>
              </a:rPr>
              <a:t>95.60%</a:t>
            </a:r>
            <a:r>
              <a:rPr lang="es-CO" sz="2400" i="1" dirty="0">
                <a:solidFill>
                  <a:srgbClr val="002060"/>
                </a:solidFill>
                <a:latin typeface="Calibri" pitchFamily="34" charset="0"/>
                <a:cs typeface="Times New Roman" pitchFamily="18" charset="0"/>
              </a:rPr>
              <a:t> de la meta planteada de </a:t>
            </a:r>
            <a:r>
              <a:rPr lang="es-CO" sz="2400" b="1" i="1" dirty="0">
                <a:solidFill>
                  <a:srgbClr val="002060"/>
                </a:solidFill>
                <a:latin typeface="Calibri" pitchFamily="34" charset="0"/>
                <a:cs typeface="Times New Roman" pitchFamily="18" charset="0"/>
              </a:rPr>
              <a:t>19.30%</a:t>
            </a:r>
            <a:r>
              <a:rPr lang="es-CO" sz="2400" i="1" dirty="0">
                <a:solidFill>
                  <a:srgbClr val="002060"/>
                </a:solidFill>
                <a:latin typeface="Calibri" pitchFamily="34" charset="0"/>
                <a:cs typeface="Times New Roman" pitchFamily="18" charset="0"/>
              </a:rPr>
              <a:t>, el indicador se calculó tomando el total de matriculados en el primer semestre del año </a:t>
            </a:r>
            <a:r>
              <a:rPr lang="es-CO" sz="2400" b="1" i="1" dirty="0">
                <a:solidFill>
                  <a:srgbClr val="002060"/>
                </a:solidFill>
                <a:latin typeface="Calibri" pitchFamily="34" charset="0"/>
                <a:cs typeface="Times New Roman" pitchFamily="18" charset="0"/>
              </a:rPr>
              <a:t>2012</a:t>
            </a:r>
            <a:r>
              <a:rPr lang="es-CO" sz="2400" i="1" dirty="0">
                <a:solidFill>
                  <a:srgbClr val="002060"/>
                </a:solidFill>
                <a:latin typeface="Calibri" pitchFamily="34" charset="0"/>
                <a:cs typeface="Times New Roman" pitchFamily="18" charset="0"/>
              </a:rPr>
              <a:t> de </a:t>
            </a:r>
            <a:r>
              <a:rPr lang="es-CO" sz="2400" b="1" i="1" dirty="0">
                <a:solidFill>
                  <a:srgbClr val="002060"/>
                </a:solidFill>
                <a:latin typeface="Calibri" pitchFamily="34" charset="0"/>
                <a:cs typeface="Times New Roman" pitchFamily="18" charset="0"/>
              </a:rPr>
              <a:t>332</a:t>
            </a:r>
            <a:r>
              <a:rPr lang="es-CO" sz="2400" i="1" dirty="0">
                <a:solidFill>
                  <a:srgbClr val="002060"/>
                </a:solidFill>
                <a:latin typeface="Calibri" pitchFamily="34" charset="0"/>
                <a:cs typeface="Times New Roman" pitchFamily="18" charset="0"/>
              </a:rPr>
              <a:t> estudiantes sobre el número de </a:t>
            </a:r>
            <a:r>
              <a:rPr lang="es-CO" sz="2400" b="1" i="1" dirty="0">
                <a:solidFill>
                  <a:srgbClr val="002060"/>
                </a:solidFill>
                <a:latin typeface="Calibri" pitchFamily="34" charset="0"/>
                <a:cs typeface="Times New Roman" pitchFamily="18" charset="0"/>
              </a:rPr>
              <a:t>1.799</a:t>
            </a:r>
            <a:r>
              <a:rPr lang="es-CO" sz="2400" i="1" dirty="0">
                <a:solidFill>
                  <a:srgbClr val="002060"/>
                </a:solidFill>
                <a:latin typeface="Calibri" pitchFamily="34" charset="0"/>
                <a:cs typeface="Times New Roman" pitchFamily="18" charset="0"/>
              </a:rPr>
              <a:t> graduados en pregrado en Risaralda.</a:t>
            </a:r>
          </a:p>
        </p:txBody>
      </p:sp>
      <p:sp>
        <p:nvSpPr>
          <p:cNvPr id="3078" name="2 Rectángulo"/>
          <p:cNvSpPr>
            <a:spLocks noChangeArrowheads="1"/>
          </p:cNvSpPr>
          <p:nvPr/>
        </p:nvSpPr>
        <p:spPr bwMode="auto">
          <a:xfrm>
            <a:off x="1582117" y="1366937"/>
            <a:ext cx="6985000" cy="6463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ctr">
              <a:spcAft>
                <a:spcPts val="500"/>
              </a:spcAft>
            </a:pPr>
            <a:r>
              <a:rPr lang="es-ES" b="1" dirty="0">
                <a:latin typeface="Calibri" pitchFamily="34" charset="0"/>
                <a:ea typeface="Calibri" pitchFamily="34" charset="0"/>
                <a:cs typeface="Times New Roman" pitchFamily="18" charset="0"/>
              </a:rPr>
              <a:t>Resultados - Metas Absorción de la Educación Superior (Posgrado) en el 2012.</a:t>
            </a:r>
            <a:endParaRPr lang="es-CO" dirty="0">
              <a:latin typeface="Calibri" pitchFamily="34" charset="0"/>
              <a:ea typeface="Calibri" pitchFamily="34" charset="0"/>
              <a:cs typeface="Times New Roman" pitchFamily="18" charset="0"/>
            </a:endParaRPr>
          </a:p>
        </p:txBody>
      </p:sp>
      <p:graphicFrame>
        <p:nvGraphicFramePr>
          <p:cNvPr id="7" name="1 Gráfico"/>
          <p:cNvGraphicFramePr>
            <a:graphicFrameLocks/>
          </p:cNvGraphicFramePr>
          <p:nvPr>
            <p:extLst>
              <p:ext uri="{D42A27DB-BD31-4B8C-83A1-F6EECF244321}">
                <p14:modId xmlns:p14="http://schemas.microsoft.com/office/powerpoint/2010/main" xmlns="" val="247224664"/>
              </p:ext>
            </p:extLst>
          </p:nvPr>
        </p:nvGraphicFramePr>
        <p:xfrm>
          <a:off x="1857085" y="2087017"/>
          <a:ext cx="6504567" cy="3022317"/>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1 Título"/>
          <p:cNvSpPr>
            <a:spLocks/>
          </p:cNvSpPr>
          <p:nvPr/>
        </p:nvSpPr>
        <p:spPr bwMode="auto">
          <a:xfrm>
            <a:off x="574675" y="214313"/>
            <a:ext cx="9069388" cy="6810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102833" tIns="51417" rIns="102833" bIns="51417" anchor="ctr"/>
          <a:lstStyle/>
          <a:p>
            <a:pPr algn="ctr" defTabSz="1028700"/>
            <a:r>
              <a:rPr lang="es-ES_tradnl" sz="3200" b="1" dirty="0" smtClean="0">
                <a:solidFill>
                  <a:srgbClr val="002060"/>
                </a:solidFill>
                <a:latin typeface="Calibri" pitchFamily="34" charset="0"/>
              </a:rPr>
              <a:t>COBERTURA CON CALIDAD</a:t>
            </a:r>
            <a:endParaRPr lang="es-ES_tradnl" sz="6000" b="1" dirty="0">
              <a:solidFill>
                <a:srgbClr val="002060"/>
              </a:solidFill>
              <a:latin typeface="Calibri" pitchFamily="34" charset="0"/>
            </a:endParaRPr>
          </a:p>
        </p:txBody>
      </p:sp>
      <p:sp>
        <p:nvSpPr>
          <p:cNvPr id="35844" name="1 Rectángulo"/>
          <p:cNvSpPr>
            <a:spLocks noChangeArrowheads="1"/>
          </p:cNvSpPr>
          <p:nvPr/>
        </p:nvSpPr>
        <p:spPr bwMode="auto">
          <a:xfrm>
            <a:off x="574675" y="5876925"/>
            <a:ext cx="9069388" cy="13223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just"/>
            <a:r>
              <a:rPr lang="es-CO" sz="1600" i="1">
                <a:solidFill>
                  <a:srgbClr val="002060"/>
                </a:solidFill>
                <a:latin typeface="Calibri" pitchFamily="34" charset="0"/>
                <a:cs typeface="Times New Roman" pitchFamily="18" charset="0"/>
              </a:rPr>
              <a:t>Con respecto al comportamiento de la Absorción de la Educación Superior, en los últimos años se ha mantenido alrededor del 18%, el comportamiento es similar a la absorción de la educación media, ya que, la tasa de graduación en el departamento viene en ascenso (el dato 2011 de graduados lo reporta el SNIES de manera preliminar), sin embargo, la Universidad ha mantenido relativamente estables los niveles de matrícula por primera vez a nivel postgradual.</a:t>
            </a:r>
          </a:p>
        </p:txBody>
      </p:sp>
      <p:pic>
        <p:nvPicPr>
          <p:cNvPr id="35845" name="8 Gráfico"/>
          <p:cNvPicPr>
            <a:picLocks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365250" y="2157413"/>
            <a:ext cx="7613650" cy="31765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5846" name="3 Rectángulo"/>
          <p:cNvSpPr>
            <a:spLocks noChangeArrowheads="1"/>
          </p:cNvSpPr>
          <p:nvPr/>
        </p:nvSpPr>
        <p:spPr bwMode="auto">
          <a:xfrm>
            <a:off x="1438275" y="5265738"/>
            <a:ext cx="7129463" cy="2778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just"/>
            <a:r>
              <a:rPr lang="es-ES" sz="1200" b="1">
                <a:latin typeface="Maiandra GD" pitchFamily="34" charset="0"/>
                <a:ea typeface="Calibri" pitchFamily="34" charset="0"/>
                <a:cs typeface="Times New Roman" pitchFamily="18" charset="0"/>
              </a:rPr>
              <a:t>Fuente: SNIES – Base de Datos del Centro de Registro y Control Académico</a:t>
            </a:r>
            <a:endParaRPr lang="es-CO" sz="1600">
              <a:latin typeface="Calibri" pitchFamily="34" charset="0"/>
              <a:ea typeface="Calibri" pitchFamily="34" charset="0"/>
              <a:cs typeface="Times New Roman" pitchFamily="18" charset="0"/>
            </a:endParaRPr>
          </a:p>
        </p:txBody>
      </p:sp>
      <p:sp>
        <p:nvSpPr>
          <p:cNvPr id="35847" name="4 Rectángulo"/>
          <p:cNvSpPr>
            <a:spLocks noChangeArrowheads="1"/>
          </p:cNvSpPr>
          <p:nvPr/>
        </p:nvSpPr>
        <p:spPr bwMode="auto">
          <a:xfrm>
            <a:off x="1725613" y="1727200"/>
            <a:ext cx="5065712" cy="369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algn="just">
              <a:spcBef>
                <a:spcPts val="1000"/>
              </a:spcBef>
            </a:pPr>
            <a:r>
              <a:rPr lang="es-ES" b="1">
                <a:latin typeface="Calibri" pitchFamily="34" charset="0"/>
                <a:cs typeface="Times New Roman" pitchFamily="18" charset="0"/>
              </a:rPr>
              <a:t>Tendencia de la Absorción de la Educación Superior</a:t>
            </a:r>
            <a:endParaRPr lang="es-CO" b="1">
              <a:latin typeface="Calibri" pitchFamily="34" charset="0"/>
              <a:cs typeface="Times New Roman" pitchFamily="18" charset="0"/>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1 Título"/>
          <p:cNvSpPr>
            <a:spLocks/>
          </p:cNvSpPr>
          <p:nvPr/>
        </p:nvSpPr>
        <p:spPr bwMode="auto">
          <a:xfrm>
            <a:off x="574675" y="214313"/>
            <a:ext cx="9069388" cy="6810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102833" tIns="51417" rIns="102833" bIns="51417" anchor="ctr"/>
          <a:lstStyle/>
          <a:p>
            <a:pPr algn="ctr" defTabSz="1028700"/>
            <a:r>
              <a:rPr lang="es-ES_tradnl" sz="3200" b="1" dirty="0" smtClean="0">
                <a:solidFill>
                  <a:srgbClr val="002060"/>
                </a:solidFill>
                <a:latin typeface="Calibri" pitchFamily="34" charset="0"/>
              </a:rPr>
              <a:t>COBERTURA CON CALIDAD</a:t>
            </a:r>
            <a:endParaRPr lang="es-ES_tradnl" sz="6000" b="1" dirty="0">
              <a:solidFill>
                <a:srgbClr val="002060"/>
              </a:solidFill>
              <a:latin typeface="Calibri" pitchFamily="34" charset="0"/>
            </a:endParaRPr>
          </a:p>
        </p:txBody>
      </p:sp>
      <p:graphicFrame>
        <p:nvGraphicFramePr>
          <p:cNvPr id="4098" name="1 Gráfico"/>
          <p:cNvGraphicFramePr>
            <a:graphicFrameLocks/>
          </p:cNvGraphicFramePr>
          <p:nvPr/>
        </p:nvGraphicFramePr>
        <p:xfrm>
          <a:off x="2611438" y="2036763"/>
          <a:ext cx="7083425" cy="2836862"/>
        </p:xfrm>
        <a:graphic>
          <a:graphicData uri="http://schemas.openxmlformats.org/presentationml/2006/ole">
            <p:oleObj spid="_x0000_s4173" r:id="rId3" imgW="7084166" imgH="2840982" progId="Excel.Chart.8">
              <p:embed/>
            </p:oleObj>
          </a:graphicData>
        </a:graphic>
      </p:graphicFrame>
      <p:sp>
        <p:nvSpPr>
          <p:cNvPr id="4101" name="2 Rectángulo"/>
          <p:cNvSpPr>
            <a:spLocks noChangeArrowheads="1"/>
          </p:cNvSpPr>
          <p:nvPr/>
        </p:nvSpPr>
        <p:spPr bwMode="auto">
          <a:xfrm>
            <a:off x="3525838" y="1747838"/>
            <a:ext cx="6118225" cy="339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just">
              <a:spcAft>
                <a:spcPts val="500"/>
              </a:spcAft>
            </a:pPr>
            <a:r>
              <a:rPr lang="es-ES" sz="1600" b="1">
                <a:latin typeface="Calibri" pitchFamily="34" charset="0"/>
                <a:ea typeface="Calibri" pitchFamily="34" charset="0"/>
                <a:cs typeface="Times New Roman" pitchFamily="18" charset="0"/>
              </a:rPr>
              <a:t>Resultados – Metas de Estudiantes Graduados por Cohorte en el 2012.</a:t>
            </a:r>
            <a:endParaRPr lang="es-CO" sz="1600">
              <a:latin typeface="Calibri" pitchFamily="34" charset="0"/>
              <a:ea typeface="Calibri" pitchFamily="34" charset="0"/>
              <a:cs typeface="Times New Roman" pitchFamily="18" charset="0"/>
            </a:endParaRPr>
          </a:p>
        </p:txBody>
      </p:sp>
      <p:graphicFrame>
        <p:nvGraphicFramePr>
          <p:cNvPr id="6" name="5 Tabla"/>
          <p:cNvGraphicFramePr>
            <a:graphicFrameLocks noGrp="1"/>
          </p:cNvGraphicFramePr>
          <p:nvPr/>
        </p:nvGraphicFramePr>
        <p:xfrm>
          <a:off x="2571750" y="4895850"/>
          <a:ext cx="7072312" cy="2359024"/>
        </p:xfrm>
        <a:graphic>
          <a:graphicData uri="http://schemas.openxmlformats.org/drawingml/2006/table">
            <a:tbl>
              <a:tblPr firstRow="1" bandRow="1"/>
              <a:tblGrid>
                <a:gridCol w="3536156"/>
                <a:gridCol w="3536156"/>
              </a:tblGrid>
              <a:tr h="487822">
                <a:tc>
                  <a:txBody>
                    <a:bodyPr/>
                    <a:lstStyle/>
                    <a:p>
                      <a:pPr marL="457200" algn="ctr">
                        <a:spcAft>
                          <a:spcPts val="0"/>
                        </a:spcAft>
                      </a:pPr>
                      <a:r>
                        <a:rPr lang="es-CO" sz="1600" b="1" dirty="0">
                          <a:effectLst/>
                          <a:latin typeface="Calibri"/>
                          <a:ea typeface="Times New Roman"/>
                          <a:cs typeface="Times New Roman"/>
                        </a:rPr>
                        <a:t>Programas con baja tasa de egreso por cohorte</a:t>
                      </a:r>
                      <a:endParaRPr lang="es-CO" sz="2400" dirty="0">
                        <a:effectLst/>
                        <a:latin typeface="Calibri"/>
                        <a:ea typeface="Times New Roman"/>
                        <a:cs typeface="Times New Roman"/>
                      </a:endParaRPr>
                    </a:p>
                  </a:txBody>
                  <a:tcPr marL="68580" marR="68580" marT="0" marB="0">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28575" cap="flat" cmpd="sng" algn="ctr">
                      <a:solidFill>
                        <a:srgbClr val="4F81BD"/>
                      </a:solidFill>
                      <a:prstDash val="solid"/>
                      <a:round/>
                      <a:headEnd type="none" w="med" len="med"/>
                      <a:tailEnd type="none" w="med" len="med"/>
                    </a:lnB>
                  </a:tcPr>
                </a:tc>
                <a:tc>
                  <a:txBody>
                    <a:bodyPr/>
                    <a:lstStyle/>
                    <a:p>
                      <a:pPr marL="457200" algn="ctr">
                        <a:spcAft>
                          <a:spcPts val="500"/>
                        </a:spcAft>
                      </a:pPr>
                      <a:r>
                        <a:rPr lang="es-CO" sz="1600" b="1">
                          <a:effectLst/>
                          <a:latin typeface="Calibri"/>
                          <a:ea typeface="Times New Roman"/>
                          <a:cs typeface="Times New Roman"/>
                        </a:rPr>
                        <a:t>Programas con alta tasa de egreso por cohorte</a:t>
                      </a:r>
                      <a:endParaRPr lang="es-CO" sz="2400">
                        <a:effectLst/>
                        <a:latin typeface="Calibri"/>
                        <a:ea typeface="Times New Roman"/>
                        <a:cs typeface="Times New Roman"/>
                      </a:endParaRPr>
                    </a:p>
                  </a:txBody>
                  <a:tcPr marL="68580" marR="68580" marT="0" marB="0">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28575" cap="flat" cmpd="sng" algn="ctr">
                      <a:solidFill>
                        <a:srgbClr val="4F81BD"/>
                      </a:solidFill>
                      <a:prstDash val="solid"/>
                      <a:round/>
                      <a:headEnd type="none" w="med" len="med"/>
                      <a:tailEnd type="none" w="med" len="med"/>
                    </a:lnB>
                  </a:tcPr>
                </a:tc>
              </a:tr>
              <a:tr h="487822">
                <a:tc>
                  <a:txBody>
                    <a:bodyPr/>
                    <a:lstStyle/>
                    <a:p>
                      <a:pPr marL="90170" algn="l">
                        <a:spcAft>
                          <a:spcPts val="0"/>
                        </a:spcAft>
                      </a:pPr>
                      <a:r>
                        <a:rPr lang="es-CO" sz="1600" dirty="0">
                          <a:effectLst/>
                          <a:latin typeface="Calibri"/>
                          <a:ea typeface="Times New Roman"/>
                          <a:cs typeface="Times New Roman"/>
                        </a:rPr>
                        <a:t>Licenciatura en Español y Literatura (nocturno)</a:t>
                      </a:r>
                      <a:endParaRPr lang="es-CO" sz="2400" dirty="0">
                        <a:effectLst/>
                        <a:latin typeface="Calibri"/>
                        <a:ea typeface="Times New Roman"/>
                        <a:cs typeface="Times New Roman"/>
                      </a:endParaRPr>
                    </a:p>
                  </a:txBody>
                  <a:tcPr marL="68580" marR="68580" marT="0" marB="0" anchor="ctr">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28575"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D3DFEE"/>
                    </a:solidFill>
                  </a:tcPr>
                </a:tc>
                <a:tc>
                  <a:txBody>
                    <a:bodyPr/>
                    <a:lstStyle/>
                    <a:p>
                      <a:pPr marL="90170" algn="l">
                        <a:spcAft>
                          <a:spcPts val="500"/>
                        </a:spcAft>
                      </a:pPr>
                      <a:r>
                        <a:rPr lang="es-CO" sz="1600" dirty="0">
                          <a:effectLst/>
                          <a:latin typeface="Calibri"/>
                          <a:ea typeface="Times New Roman"/>
                          <a:cs typeface="Times New Roman"/>
                        </a:rPr>
                        <a:t>Ingeniería Industrial</a:t>
                      </a:r>
                      <a:endParaRPr lang="es-CO" sz="2400" dirty="0">
                        <a:effectLst/>
                        <a:latin typeface="Calibri"/>
                        <a:ea typeface="Times New Roman"/>
                        <a:cs typeface="Times New Roman"/>
                      </a:endParaRPr>
                    </a:p>
                  </a:txBody>
                  <a:tcPr marL="68580" marR="68580" marT="0" marB="0" anchor="ctr">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28575"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D3DFEE"/>
                    </a:solidFill>
                  </a:tcPr>
                </a:tc>
              </a:tr>
              <a:tr h="345845">
                <a:tc>
                  <a:txBody>
                    <a:bodyPr/>
                    <a:lstStyle/>
                    <a:p>
                      <a:pPr marL="90170" algn="l">
                        <a:spcAft>
                          <a:spcPts val="0"/>
                        </a:spcAft>
                      </a:pPr>
                      <a:r>
                        <a:rPr lang="es-CO" sz="1600" dirty="0">
                          <a:effectLst/>
                          <a:latin typeface="Calibri"/>
                          <a:ea typeface="Times New Roman"/>
                          <a:cs typeface="Times New Roman"/>
                        </a:rPr>
                        <a:t>Tecnología Eléctrica</a:t>
                      </a:r>
                      <a:endParaRPr lang="es-CO" sz="2400" dirty="0">
                        <a:effectLst/>
                        <a:latin typeface="Calibri"/>
                        <a:ea typeface="Times New Roman"/>
                        <a:cs typeface="Times New Roman"/>
                      </a:endParaRPr>
                    </a:p>
                  </a:txBody>
                  <a:tcPr marL="68580" marR="68580" marT="0" marB="0" anchor="ctr">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marL="90170" algn="l">
                        <a:spcAft>
                          <a:spcPts val="500"/>
                        </a:spcAft>
                      </a:pPr>
                      <a:r>
                        <a:rPr lang="es-CO" sz="1600" dirty="0">
                          <a:effectLst/>
                          <a:latin typeface="Calibri"/>
                          <a:ea typeface="Times New Roman"/>
                          <a:cs typeface="Times New Roman"/>
                        </a:rPr>
                        <a:t>Medicina</a:t>
                      </a:r>
                      <a:endParaRPr lang="es-CO" sz="2400" dirty="0">
                        <a:effectLst/>
                        <a:latin typeface="Calibri"/>
                        <a:ea typeface="Times New Roman"/>
                        <a:cs typeface="Times New Roman"/>
                      </a:endParaRPr>
                    </a:p>
                  </a:txBody>
                  <a:tcPr marL="68580" marR="68580" marT="0" marB="0" anchor="ctr">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r>
              <a:tr h="345845">
                <a:tc>
                  <a:txBody>
                    <a:bodyPr/>
                    <a:lstStyle/>
                    <a:p>
                      <a:pPr marL="90170" algn="l">
                        <a:spcAft>
                          <a:spcPts val="0"/>
                        </a:spcAft>
                      </a:pPr>
                      <a:r>
                        <a:rPr lang="es-CO" sz="1600" dirty="0">
                          <a:effectLst/>
                          <a:latin typeface="Calibri"/>
                          <a:ea typeface="Times New Roman"/>
                          <a:cs typeface="Times New Roman"/>
                        </a:rPr>
                        <a:t>Tecnología Industrial </a:t>
                      </a:r>
                      <a:endParaRPr lang="es-CO" sz="2400" dirty="0">
                        <a:effectLst/>
                        <a:latin typeface="Calibri"/>
                        <a:ea typeface="Times New Roman"/>
                        <a:cs typeface="Times New Roman"/>
                      </a:endParaRPr>
                    </a:p>
                  </a:txBody>
                  <a:tcPr marL="68580" marR="68580" marT="0" marB="0" anchor="ctr">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D3DFEE"/>
                    </a:solidFill>
                  </a:tcPr>
                </a:tc>
                <a:tc>
                  <a:txBody>
                    <a:bodyPr/>
                    <a:lstStyle/>
                    <a:p>
                      <a:pPr marL="90170" algn="l">
                        <a:spcAft>
                          <a:spcPts val="500"/>
                        </a:spcAft>
                      </a:pPr>
                      <a:r>
                        <a:rPr lang="es-CO" sz="1600" dirty="0">
                          <a:effectLst/>
                          <a:latin typeface="Calibri"/>
                          <a:ea typeface="Times New Roman"/>
                          <a:cs typeface="Times New Roman"/>
                        </a:rPr>
                        <a:t>Administración Industrial</a:t>
                      </a:r>
                      <a:endParaRPr lang="es-CO" sz="2400" dirty="0">
                        <a:effectLst/>
                        <a:latin typeface="Calibri"/>
                        <a:ea typeface="Times New Roman"/>
                        <a:cs typeface="Times New Roman"/>
                      </a:endParaRPr>
                    </a:p>
                  </a:txBody>
                  <a:tcPr marL="68580" marR="68580" marT="0" marB="0" anchor="ctr">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D3DFEE"/>
                    </a:solidFill>
                  </a:tcPr>
                </a:tc>
              </a:tr>
              <a:tr h="345845">
                <a:tc>
                  <a:txBody>
                    <a:bodyPr/>
                    <a:lstStyle/>
                    <a:p>
                      <a:pPr marL="90170" algn="l">
                        <a:spcAft>
                          <a:spcPts val="0"/>
                        </a:spcAft>
                      </a:pPr>
                      <a:r>
                        <a:rPr lang="es-CO" sz="1600" dirty="0">
                          <a:effectLst/>
                          <a:latin typeface="Calibri"/>
                          <a:ea typeface="Times New Roman"/>
                          <a:cs typeface="Times New Roman"/>
                        </a:rPr>
                        <a:t>Tecnología Mecánica</a:t>
                      </a:r>
                      <a:endParaRPr lang="es-CO" sz="2400" dirty="0">
                        <a:effectLst/>
                        <a:latin typeface="Calibri"/>
                        <a:ea typeface="Times New Roman"/>
                        <a:cs typeface="Times New Roman"/>
                      </a:endParaRPr>
                    </a:p>
                  </a:txBody>
                  <a:tcPr marL="68580" marR="68580" marT="0" marB="0" anchor="ctr">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marL="90170" algn="l">
                        <a:spcAft>
                          <a:spcPts val="500"/>
                        </a:spcAft>
                      </a:pPr>
                      <a:r>
                        <a:rPr lang="es-CO" sz="1600" dirty="0">
                          <a:effectLst/>
                          <a:latin typeface="Calibri"/>
                          <a:ea typeface="Times New Roman"/>
                          <a:cs typeface="Times New Roman"/>
                        </a:rPr>
                        <a:t>Química Industrial</a:t>
                      </a:r>
                      <a:endParaRPr lang="es-CO" sz="2400" dirty="0">
                        <a:effectLst/>
                        <a:latin typeface="Calibri"/>
                        <a:ea typeface="Times New Roman"/>
                        <a:cs typeface="Times New Roman"/>
                      </a:endParaRPr>
                    </a:p>
                  </a:txBody>
                  <a:tcPr marL="68580" marR="68580" marT="0" marB="0" anchor="ctr">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r>
              <a:tr h="345845">
                <a:tc>
                  <a:txBody>
                    <a:bodyPr/>
                    <a:lstStyle/>
                    <a:p>
                      <a:pPr marL="90170" algn="l">
                        <a:spcAft>
                          <a:spcPts val="0"/>
                        </a:spcAft>
                      </a:pPr>
                      <a:r>
                        <a:rPr lang="es-CO" sz="1600">
                          <a:effectLst/>
                          <a:latin typeface="Calibri"/>
                          <a:ea typeface="Times New Roman"/>
                          <a:cs typeface="Times New Roman"/>
                        </a:rPr>
                        <a:t>Tecnología Química</a:t>
                      </a:r>
                      <a:endParaRPr lang="es-CO" sz="2400">
                        <a:effectLst/>
                        <a:latin typeface="Calibri"/>
                        <a:ea typeface="Times New Roman"/>
                        <a:cs typeface="Times New Roman"/>
                      </a:endParaRPr>
                    </a:p>
                  </a:txBody>
                  <a:tcPr marL="68580" marR="68580" marT="0" marB="0" anchor="ctr">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D3DFEE"/>
                    </a:solidFill>
                  </a:tcPr>
                </a:tc>
                <a:tc>
                  <a:txBody>
                    <a:bodyPr/>
                    <a:lstStyle/>
                    <a:p>
                      <a:pPr marL="457200" algn="l">
                        <a:spcAft>
                          <a:spcPts val="500"/>
                        </a:spcAft>
                      </a:pPr>
                      <a:r>
                        <a:rPr lang="es-CO" sz="1600" dirty="0">
                          <a:effectLst/>
                          <a:latin typeface="Calibri"/>
                          <a:ea typeface="Times New Roman"/>
                          <a:cs typeface="Times New Roman"/>
                        </a:rPr>
                        <a:t> </a:t>
                      </a:r>
                      <a:endParaRPr lang="es-CO" sz="2400" dirty="0">
                        <a:effectLst/>
                        <a:latin typeface="Calibri"/>
                        <a:ea typeface="Times New Roman"/>
                        <a:cs typeface="Times New Roman"/>
                      </a:endParaRPr>
                    </a:p>
                  </a:txBody>
                  <a:tcPr marL="68580" marR="68580" marT="0" marB="0" anchor="ctr">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D3DFEE"/>
                    </a:solidFill>
                  </a:tcPr>
                </a:tc>
              </a:tr>
            </a:tbl>
          </a:graphicData>
        </a:graphic>
      </p:graphicFrame>
      <p:sp>
        <p:nvSpPr>
          <p:cNvPr id="7" name="6 Rectángulo"/>
          <p:cNvSpPr/>
          <p:nvPr/>
        </p:nvSpPr>
        <p:spPr>
          <a:xfrm>
            <a:off x="285750" y="3598863"/>
            <a:ext cx="1997075" cy="2032000"/>
          </a:xfrm>
          <a:prstGeom prst="rect">
            <a:avLst/>
          </a:prstGeom>
        </p:spPr>
        <p:style>
          <a:lnRef idx="2">
            <a:schemeClr val="accent2"/>
          </a:lnRef>
          <a:fillRef idx="1">
            <a:schemeClr val="lt1"/>
          </a:fillRef>
          <a:effectRef idx="0">
            <a:schemeClr val="accent2"/>
          </a:effectRef>
          <a:fontRef idx="minor">
            <a:schemeClr val="dk1"/>
          </a:fontRef>
        </p:style>
        <p:txBody>
          <a:bodyPr>
            <a:spAutoFit/>
          </a:bodyPr>
          <a:lstStyle/>
          <a:p>
            <a:pPr algn="just">
              <a:spcAft>
                <a:spcPts val="500"/>
              </a:spcAft>
              <a:defRPr/>
            </a:pPr>
            <a:r>
              <a:rPr lang="es-ES" b="1" dirty="0">
                <a:ea typeface="Calibri"/>
                <a:cs typeface="Times New Roman"/>
              </a:rPr>
              <a:t>Al revisar los programas con menor y mayor tasa de egreso por cohorte, se identifica lo siguiente:</a:t>
            </a:r>
            <a:endParaRPr lang="es-CO" b="1" dirty="0">
              <a:ea typeface="Calibri"/>
              <a:cs typeface="Times New Roman"/>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1 Título"/>
          <p:cNvSpPr>
            <a:spLocks/>
          </p:cNvSpPr>
          <p:nvPr/>
        </p:nvSpPr>
        <p:spPr bwMode="auto">
          <a:xfrm>
            <a:off x="574675" y="214313"/>
            <a:ext cx="9069388" cy="6810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102833" tIns="51417" rIns="102833" bIns="51417" anchor="ctr"/>
          <a:lstStyle/>
          <a:p>
            <a:pPr algn="ctr" defTabSz="1028700"/>
            <a:r>
              <a:rPr lang="es-ES_tradnl" sz="3200" b="1" dirty="0" smtClean="0">
                <a:solidFill>
                  <a:srgbClr val="002060"/>
                </a:solidFill>
                <a:latin typeface="Calibri" pitchFamily="34" charset="0"/>
              </a:rPr>
              <a:t>COBERTURA CON CALIDAD</a:t>
            </a:r>
            <a:endParaRPr lang="es-ES_tradnl" sz="6000" b="1" dirty="0">
              <a:solidFill>
                <a:srgbClr val="002060"/>
              </a:solidFill>
              <a:latin typeface="Calibri" pitchFamily="34" charset="0"/>
            </a:endParaRPr>
          </a:p>
        </p:txBody>
      </p:sp>
      <p:graphicFrame>
        <p:nvGraphicFramePr>
          <p:cNvPr id="2" name="1 Tabla"/>
          <p:cNvGraphicFramePr>
            <a:graphicFrameLocks noGrp="1"/>
          </p:cNvGraphicFramePr>
          <p:nvPr>
            <p:extLst>
              <p:ext uri="{D42A27DB-BD31-4B8C-83A1-F6EECF244321}">
                <p14:modId xmlns:p14="http://schemas.microsoft.com/office/powerpoint/2010/main" xmlns="" val="1040890768"/>
              </p:ext>
            </p:extLst>
          </p:nvPr>
        </p:nvGraphicFramePr>
        <p:xfrm>
          <a:off x="4751388" y="2127250"/>
          <a:ext cx="5184775" cy="5547063"/>
        </p:xfrm>
        <a:graphic>
          <a:graphicData uri="http://schemas.openxmlformats.org/drawingml/2006/table">
            <a:tbl>
              <a:tblPr firstRow="1" firstCol="1" bandRow="1"/>
              <a:tblGrid>
                <a:gridCol w="2660760"/>
                <a:gridCol w="2524015"/>
              </a:tblGrid>
              <a:tr h="426684">
                <a:tc>
                  <a:txBody>
                    <a:bodyPr/>
                    <a:lstStyle/>
                    <a:p>
                      <a:pPr marL="457200" algn="ctr">
                        <a:spcAft>
                          <a:spcPts val="0"/>
                        </a:spcAft>
                      </a:pPr>
                      <a:r>
                        <a:rPr lang="es-CO" sz="1400" b="1" dirty="0">
                          <a:effectLst/>
                          <a:latin typeface="Calibri"/>
                          <a:ea typeface="Times New Roman"/>
                          <a:cs typeface="Times New Roman"/>
                        </a:rPr>
                        <a:t>Programas Acreditados</a:t>
                      </a:r>
                      <a:endParaRPr lang="es-CO" sz="2000" dirty="0">
                        <a:effectLst/>
                        <a:latin typeface="Calibri"/>
                        <a:ea typeface="Times New Roman"/>
                        <a:cs typeface="Times New Roman"/>
                      </a:endParaRPr>
                    </a:p>
                  </a:txBody>
                  <a:tcPr marL="68583" marR="68583" marT="0" marB="0" anchor="ctr">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28575" cap="flat" cmpd="sng" algn="ctr">
                      <a:solidFill>
                        <a:srgbClr val="4F81BD"/>
                      </a:solidFill>
                      <a:prstDash val="solid"/>
                      <a:round/>
                      <a:headEnd type="none" w="med" len="med"/>
                      <a:tailEnd type="none" w="med" len="med"/>
                    </a:lnB>
                  </a:tcPr>
                </a:tc>
                <a:tc>
                  <a:txBody>
                    <a:bodyPr/>
                    <a:lstStyle/>
                    <a:p>
                      <a:pPr marL="457200" algn="ctr">
                        <a:spcAft>
                          <a:spcPts val="500"/>
                        </a:spcAft>
                      </a:pPr>
                      <a:r>
                        <a:rPr lang="es-CO" sz="1400" b="1">
                          <a:effectLst/>
                          <a:latin typeface="Calibri"/>
                          <a:ea typeface="Times New Roman"/>
                          <a:cs typeface="Times New Roman"/>
                        </a:rPr>
                        <a:t>Programas en proceso de acreditación</a:t>
                      </a:r>
                      <a:endParaRPr lang="es-CO" sz="2000">
                        <a:effectLst/>
                        <a:latin typeface="Calibri"/>
                        <a:ea typeface="Times New Roman"/>
                        <a:cs typeface="Times New Roman"/>
                      </a:endParaRPr>
                    </a:p>
                  </a:txBody>
                  <a:tcPr marL="68583" marR="68583" marT="0" marB="0" anchor="ctr">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28575" cap="flat" cmpd="sng" algn="ctr">
                      <a:solidFill>
                        <a:srgbClr val="4F81BD"/>
                      </a:solidFill>
                      <a:prstDash val="solid"/>
                      <a:round/>
                      <a:headEnd type="none" w="med" len="med"/>
                      <a:tailEnd type="none" w="med" len="med"/>
                    </a:lnB>
                  </a:tcPr>
                </a:tc>
              </a:tr>
              <a:tr h="426635">
                <a:tc>
                  <a:txBody>
                    <a:bodyPr/>
                    <a:lstStyle/>
                    <a:p>
                      <a:pPr marL="0" indent="0" algn="l">
                        <a:spcAft>
                          <a:spcPts val="0"/>
                        </a:spcAft>
                      </a:pPr>
                      <a:r>
                        <a:rPr lang="es-CO" sz="1400" dirty="0">
                          <a:effectLst/>
                          <a:latin typeface="Calibri"/>
                          <a:ea typeface="Times New Roman"/>
                          <a:cs typeface="Times New Roman"/>
                        </a:rPr>
                        <a:t>Ingeniería Eléctrica</a:t>
                      </a:r>
                      <a:endParaRPr lang="es-CO" sz="2000" dirty="0">
                        <a:effectLst/>
                        <a:latin typeface="Calibri"/>
                        <a:ea typeface="Times New Roman"/>
                        <a:cs typeface="Times New Roman"/>
                      </a:endParaRPr>
                    </a:p>
                  </a:txBody>
                  <a:tcPr marL="68583" marR="68583" marT="0" marB="0" anchor="ctr">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28575"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D3DFEE"/>
                    </a:solidFill>
                  </a:tcPr>
                </a:tc>
                <a:tc>
                  <a:txBody>
                    <a:bodyPr/>
                    <a:lstStyle/>
                    <a:p>
                      <a:pPr marL="0" indent="0" algn="l">
                        <a:spcAft>
                          <a:spcPts val="500"/>
                        </a:spcAft>
                      </a:pPr>
                      <a:r>
                        <a:rPr lang="es-CO" sz="1400" dirty="0">
                          <a:effectLst/>
                          <a:latin typeface="Calibri"/>
                          <a:ea typeface="Times New Roman"/>
                          <a:cs typeface="Times New Roman"/>
                        </a:rPr>
                        <a:t>Licenciatura en Artes Visuales</a:t>
                      </a:r>
                      <a:endParaRPr lang="es-CO" sz="2000" dirty="0">
                        <a:effectLst/>
                        <a:latin typeface="Calibri"/>
                        <a:ea typeface="Times New Roman"/>
                        <a:cs typeface="Times New Roman"/>
                      </a:endParaRPr>
                    </a:p>
                  </a:txBody>
                  <a:tcPr marL="68583" marR="68583" marT="0" marB="0" anchor="ctr">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28575"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D3DFEE"/>
                    </a:solidFill>
                  </a:tcPr>
                </a:tc>
              </a:tr>
              <a:tr h="213342">
                <a:tc>
                  <a:txBody>
                    <a:bodyPr/>
                    <a:lstStyle/>
                    <a:p>
                      <a:pPr marL="0" indent="0" algn="l">
                        <a:spcAft>
                          <a:spcPts val="0"/>
                        </a:spcAft>
                      </a:pPr>
                      <a:r>
                        <a:rPr lang="es-CO" sz="1400" dirty="0">
                          <a:effectLst/>
                          <a:latin typeface="Calibri"/>
                          <a:ea typeface="Times New Roman"/>
                          <a:cs typeface="Times New Roman"/>
                        </a:rPr>
                        <a:t>Tecnología Mecánica</a:t>
                      </a:r>
                      <a:endParaRPr lang="es-CO" sz="2000" dirty="0">
                        <a:effectLst/>
                        <a:latin typeface="Calibri"/>
                        <a:ea typeface="Times New Roman"/>
                        <a:cs typeface="Times New Roman"/>
                      </a:endParaRPr>
                    </a:p>
                  </a:txBody>
                  <a:tcPr marL="68583" marR="68583" marT="0" marB="0" anchor="ctr">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marL="0" indent="0" algn="l">
                        <a:spcAft>
                          <a:spcPts val="500"/>
                        </a:spcAft>
                      </a:pPr>
                      <a:r>
                        <a:rPr lang="es-CO" sz="1400" dirty="0">
                          <a:effectLst/>
                          <a:latin typeface="Calibri"/>
                          <a:ea typeface="Times New Roman"/>
                          <a:cs typeface="Times New Roman"/>
                        </a:rPr>
                        <a:t>Administración Industrial</a:t>
                      </a:r>
                      <a:endParaRPr lang="es-CO" sz="2000" dirty="0">
                        <a:effectLst/>
                        <a:latin typeface="Calibri"/>
                        <a:ea typeface="Times New Roman"/>
                        <a:cs typeface="Times New Roman"/>
                      </a:endParaRPr>
                    </a:p>
                  </a:txBody>
                  <a:tcPr marL="68583" marR="68583" marT="0" marB="0" anchor="ctr">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r>
              <a:tr h="426684">
                <a:tc>
                  <a:txBody>
                    <a:bodyPr/>
                    <a:lstStyle/>
                    <a:p>
                      <a:pPr marL="0" indent="0" algn="l">
                        <a:spcAft>
                          <a:spcPts val="0"/>
                        </a:spcAft>
                      </a:pPr>
                      <a:r>
                        <a:rPr lang="es-CO" sz="1400" dirty="0">
                          <a:effectLst/>
                          <a:latin typeface="Calibri"/>
                          <a:ea typeface="Times New Roman"/>
                          <a:cs typeface="Times New Roman"/>
                        </a:rPr>
                        <a:t>Ingeniería de Sistemas y Computación</a:t>
                      </a:r>
                      <a:endParaRPr lang="es-CO" sz="2000" dirty="0">
                        <a:effectLst/>
                        <a:latin typeface="Calibri"/>
                        <a:ea typeface="Times New Roman"/>
                        <a:cs typeface="Times New Roman"/>
                      </a:endParaRPr>
                    </a:p>
                  </a:txBody>
                  <a:tcPr marL="68583" marR="68583" marT="0" marB="0" anchor="ctr">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D3DFEE"/>
                    </a:solidFill>
                  </a:tcPr>
                </a:tc>
                <a:tc>
                  <a:txBody>
                    <a:bodyPr/>
                    <a:lstStyle/>
                    <a:p>
                      <a:pPr marL="0" indent="0" algn="l">
                        <a:spcAft>
                          <a:spcPts val="500"/>
                        </a:spcAft>
                      </a:pPr>
                      <a:r>
                        <a:rPr lang="es-CO" sz="1400" dirty="0">
                          <a:effectLst/>
                          <a:latin typeface="Calibri"/>
                          <a:ea typeface="Times New Roman"/>
                          <a:cs typeface="Times New Roman"/>
                        </a:rPr>
                        <a:t>Ingeniería Industrial</a:t>
                      </a:r>
                      <a:endParaRPr lang="es-CO" sz="2000" dirty="0">
                        <a:effectLst/>
                        <a:latin typeface="Calibri"/>
                        <a:ea typeface="Times New Roman"/>
                        <a:cs typeface="Times New Roman"/>
                      </a:endParaRPr>
                    </a:p>
                  </a:txBody>
                  <a:tcPr marL="68583" marR="68583" marT="0" marB="0" anchor="ctr">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D3DFEE"/>
                    </a:solidFill>
                  </a:tcPr>
                </a:tc>
              </a:tr>
              <a:tr h="426635">
                <a:tc>
                  <a:txBody>
                    <a:bodyPr/>
                    <a:lstStyle/>
                    <a:p>
                      <a:pPr marL="0" indent="0" algn="l">
                        <a:spcAft>
                          <a:spcPts val="0"/>
                        </a:spcAft>
                      </a:pPr>
                      <a:r>
                        <a:rPr lang="es-CO" sz="1400" dirty="0">
                          <a:effectLst/>
                          <a:latin typeface="Calibri"/>
                          <a:ea typeface="Times New Roman"/>
                          <a:cs typeface="Times New Roman"/>
                        </a:rPr>
                        <a:t>Licenciatura en Pedagogía Infantil</a:t>
                      </a:r>
                      <a:endParaRPr lang="es-CO" sz="2000" dirty="0">
                        <a:effectLst/>
                        <a:latin typeface="Calibri"/>
                        <a:ea typeface="Times New Roman"/>
                        <a:cs typeface="Times New Roman"/>
                      </a:endParaRPr>
                    </a:p>
                  </a:txBody>
                  <a:tcPr marL="68583" marR="68583" marT="0" marB="0" anchor="ctr">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marL="0" indent="0" algn="l">
                        <a:spcAft>
                          <a:spcPts val="500"/>
                        </a:spcAft>
                      </a:pPr>
                      <a:r>
                        <a:rPr lang="es-CO" sz="1400" dirty="0">
                          <a:effectLst/>
                          <a:latin typeface="Calibri"/>
                          <a:ea typeface="Times New Roman"/>
                          <a:cs typeface="Times New Roman"/>
                        </a:rPr>
                        <a:t>Medicina</a:t>
                      </a:r>
                      <a:endParaRPr lang="es-CO" sz="2000" dirty="0">
                        <a:effectLst/>
                        <a:latin typeface="Calibri"/>
                        <a:ea typeface="Times New Roman"/>
                        <a:cs typeface="Times New Roman"/>
                      </a:endParaRPr>
                    </a:p>
                  </a:txBody>
                  <a:tcPr marL="68583" marR="68583" marT="0" marB="0" anchor="ctr">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r>
              <a:tr h="426684">
                <a:tc>
                  <a:txBody>
                    <a:bodyPr/>
                    <a:lstStyle/>
                    <a:p>
                      <a:pPr marL="0" indent="0" algn="l">
                        <a:spcAft>
                          <a:spcPts val="0"/>
                        </a:spcAft>
                      </a:pPr>
                      <a:r>
                        <a:rPr lang="es-CO" sz="1400" dirty="0">
                          <a:effectLst/>
                          <a:latin typeface="Calibri"/>
                          <a:ea typeface="Times New Roman"/>
                          <a:cs typeface="Times New Roman"/>
                        </a:rPr>
                        <a:t>Tecnología Industrial</a:t>
                      </a:r>
                      <a:endParaRPr lang="es-CO" sz="2000" dirty="0">
                        <a:effectLst/>
                        <a:latin typeface="Calibri"/>
                        <a:ea typeface="Times New Roman"/>
                        <a:cs typeface="Times New Roman"/>
                      </a:endParaRPr>
                    </a:p>
                  </a:txBody>
                  <a:tcPr marL="68583" marR="68583" marT="0" marB="0" anchor="ctr">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D3DFEE"/>
                    </a:solidFill>
                  </a:tcPr>
                </a:tc>
                <a:tc>
                  <a:txBody>
                    <a:bodyPr/>
                    <a:lstStyle/>
                    <a:p>
                      <a:pPr marL="0" indent="0" algn="l">
                        <a:spcAft>
                          <a:spcPts val="500"/>
                        </a:spcAft>
                      </a:pPr>
                      <a:r>
                        <a:rPr lang="es-CO" sz="1400" dirty="0">
                          <a:effectLst/>
                          <a:latin typeface="Calibri"/>
                          <a:ea typeface="Times New Roman"/>
                          <a:cs typeface="Times New Roman"/>
                        </a:rPr>
                        <a:t>Ciencias del Deporte y la Recreación</a:t>
                      </a:r>
                      <a:endParaRPr lang="es-CO" sz="2000" dirty="0">
                        <a:effectLst/>
                        <a:latin typeface="Calibri"/>
                        <a:ea typeface="Times New Roman"/>
                        <a:cs typeface="Times New Roman"/>
                      </a:endParaRPr>
                    </a:p>
                  </a:txBody>
                  <a:tcPr marL="68583" marR="68583" marT="0" marB="0" anchor="ctr">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D3DFEE"/>
                    </a:solidFill>
                  </a:tcPr>
                </a:tc>
              </a:tr>
              <a:tr h="426684">
                <a:tc>
                  <a:txBody>
                    <a:bodyPr/>
                    <a:lstStyle/>
                    <a:p>
                      <a:pPr marL="0" indent="0" algn="l">
                        <a:spcAft>
                          <a:spcPts val="0"/>
                        </a:spcAft>
                      </a:pPr>
                      <a:r>
                        <a:rPr lang="es-CO" sz="1400" dirty="0">
                          <a:effectLst/>
                          <a:latin typeface="Calibri"/>
                          <a:ea typeface="Times New Roman"/>
                          <a:cs typeface="Times New Roman"/>
                        </a:rPr>
                        <a:t>Licenciatura en Matemáticas y Física</a:t>
                      </a:r>
                      <a:endParaRPr lang="es-CO" sz="2000" dirty="0">
                        <a:effectLst/>
                        <a:latin typeface="Calibri"/>
                        <a:ea typeface="Times New Roman"/>
                        <a:cs typeface="Times New Roman"/>
                      </a:endParaRPr>
                    </a:p>
                  </a:txBody>
                  <a:tcPr marL="68583" marR="68583" marT="0" marB="0" anchor="ctr">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marL="0" indent="0" algn="l">
                        <a:spcAft>
                          <a:spcPts val="500"/>
                        </a:spcAft>
                      </a:pPr>
                      <a:r>
                        <a:rPr lang="es-CO" sz="1400" dirty="0">
                          <a:effectLst/>
                          <a:latin typeface="Calibri"/>
                          <a:ea typeface="Times New Roman"/>
                          <a:cs typeface="Times New Roman"/>
                        </a:rPr>
                        <a:t>Licenciatura en Lengua Inglesa</a:t>
                      </a:r>
                      <a:endParaRPr lang="es-CO" sz="2000" dirty="0">
                        <a:effectLst/>
                        <a:latin typeface="Calibri"/>
                        <a:ea typeface="Times New Roman"/>
                        <a:cs typeface="Times New Roman"/>
                      </a:endParaRPr>
                    </a:p>
                  </a:txBody>
                  <a:tcPr marL="68583" marR="68583" marT="0" marB="0" anchor="ctr">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r>
              <a:tr h="213342">
                <a:tc>
                  <a:txBody>
                    <a:bodyPr/>
                    <a:lstStyle/>
                    <a:p>
                      <a:pPr marL="0" indent="0" algn="l">
                        <a:spcAft>
                          <a:spcPts val="0"/>
                        </a:spcAft>
                      </a:pPr>
                      <a:r>
                        <a:rPr lang="es-CO" sz="1400" dirty="0">
                          <a:effectLst/>
                          <a:latin typeface="Calibri"/>
                          <a:ea typeface="Times New Roman"/>
                          <a:cs typeface="Times New Roman"/>
                        </a:rPr>
                        <a:t>Licenciatura en Filosofía</a:t>
                      </a:r>
                      <a:endParaRPr lang="es-CO" sz="2000" dirty="0">
                        <a:effectLst/>
                        <a:latin typeface="Calibri"/>
                        <a:ea typeface="Times New Roman"/>
                        <a:cs typeface="Times New Roman"/>
                      </a:endParaRPr>
                    </a:p>
                  </a:txBody>
                  <a:tcPr marL="68583" marR="68583" marT="0" marB="0" anchor="ctr">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D3DFEE"/>
                    </a:solidFill>
                  </a:tcPr>
                </a:tc>
                <a:tc rowSpan="9">
                  <a:txBody>
                    <a:bodyPr/>
                    <a:lstStyle/>
                    <a:p>
                      <a:pPr marL="90170" algn="ctr">
                        <a:spcAft>
                          <a:spcPts val="500"/>
                        </a:spcAft>
                      </a:pPr>
                      <a:r>
                        <a:rPr lang="es-CO" sz="1400" dirty="0">
                          <a:effectLst/>
                          <a:latin typeface="Calibri"/>
                          <a:ea typeface="Times New Roman"/>
                          <a:cs typeface="Times New Roman"/>
                        </a:rPr>
                        <a:t> </a:t>
                      </a:r>
                      <a:r>
                        <a:rPr lang="es-CO" sz="2000" dirty="0" smtClean="0">
                          <a:effectLst/>
                          <a:latin typeface="Calibri"/>
                          <a:ea typeface="Times New Roman"/>
                          <a:cs typeface="Times New Roman"/>
                        </a:rPr>
                        <a:t>Durante</a:t>
                      </a:r>
                      <a:r>
                        <a:rPr lang="es-CO" sz="2000" baseline="0" dirty="0" smtClean="0">
                          <a:effectLst/>
                          <a:latin typeface="Calibri"/>
                          <a:ea typeface="Times New Roman"/>
                          <a:cs typeface="Times New Roman"/>
                        </a:rPr>
                        <a:t> el año </a:t>
                      </a:r>
                      <a:r>
                        <a:rPr lang="es-CO" sz="2000" b="1" baseline="0" dirty="0" smtClean="0">
                          <a:effectLst/>
                          <a:latin typeface="Calibri"/>
                          <a:ea typeface="Times New Roman"/>
                          <a:cs typeface="Times New Roman"/>
                        </a:rPr>
                        <a:t>2012 </a:t>
                      </a:r>
                      <a:r>
                        <a:rPr lang="es-CO" sz="2000" baseline="0" dirty="0" smtClean="0">
                          <a:effectLst/>
                          <a:latin typeface="Calibri"/>
                          <a:ea typeface="Times New Roman"/>
                          <a:cs typeface="Times New Roman"/>
                        </a:rPr>
                        <a:t>se realizaron </a:t>
                      </a:r>
                      <a:r>
                        <a:rPr lang="es-CO" sz="2000" b="1" baseline="0" dirty="0" smtClean="0">
                          <a:effectLst/>
                          <a:latin typeface="Calibri"/>
                          <a:ea typeface="Times New Roman"/>
                          <a:cs typeface="Times New Roman"/>
                        </a:rPr>
                        <a:t>10</a:t>
                      </a:r>
                      <a:r>
                        <a:rPr lang="es-CO" sz="2000" baseline="0" dirty="0" smtClean="0">
                          <a:effectLst/>
                          <a:latin typeface="Calibri"/>
                          <a:ea typeface="Times New Roman"/>
                          <a:cs typeface="Times New Roman"/>
                        </a:rPr>
                        <a:t> visitas de pares académicos en programas de pregrado.</a:t>
                      </a:r>
                      <a:r>
                        <a:rPr lang="es-CO" sz="1400" dirty="0">
                          <a:effectLst/>
                          <a:latin typeface="Calibri"/>
                          <a:ea typeface="Times New Roman"/>
                          <a:cs typeface="Times New Roman"/>
                        </a:rPr>
                        <a:t> </a:t>
                      </a:r>
                      <a:endParaRPr lang="es-CO" sz="2000" dirty="0">
                        <a:effectLst/>
                        <a:latin typeface="Calibri"/>
                        <a:ea typeface="Times New Roman"/>
                        <a:cs typeface="Times New Roman"/>
                      </a:endParaRPr>
                    </a:p>
                  </a:txBody>
                  <a:tcPr marL="68583" marR="68583" marT="0" marB="0" anchor="ctr">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D3DFEE"/>
                    </a:solidFill>
                  </a:tcPr>
                </a:tc>
              </a:tr>
              <a:tr h="213342">
                <a:tc>
                  <a:txBody>
                    <a:bodyPr/>
                    <a:lstStyle/>
                    <a:p>
                      <a:pPr marL="0" indent="0" algn="l">
                        <a:spcAft>
                          <a:spcPts val="0"/>
                        </a:spcAft>
                      </a:pPr>
                      <a:r>
                        <a:rPr lang="es-CO" sz="1400" dirty="0">
                          <a:effectLst/>
                          <a:latin typeface="Calibri"/>
                          <a:ea typeface="Times New Roman"/>
                          <a:cs typeface="Times New Roman"/>
                        </a:rPr>
                        <a:t>Tecnología Eléctrica</a:t>
                      </a:r>
                      <a:endParaRPr lang="es-CO" sz="2000" dirty="0">
                        <a:effectLst/>
                        <a:latin typeface="Calibri"/>
                        <a:ea typeface="Times New Roman"/>
                        <a:cs typeface="Times New Roman"/>
                      </a:endParaRPr>
                    </a:p>
                  </a:txBody>
                  <a:tcPr marL="68583" marR="68583" marT="0" marB="0" anchor="ctr">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vMerge="1">
                  <a:txBody>
                    <a:bodyPr/>
                    <a:lstStyle/>
                    <a:p>
                      <a:pPr marL="90170" algn="l">
                        <a:spcAft>
                          <a:spcPts val="500"/>
                        </a:spcAft>
                      </a:pPr>
                      <a:endParaRPr lang="es-CO" sz="2000" dirty="0">
                        <a:effectLst/>
                        <a:latin typeface="Calibri"/>
                        <a:ea typeface="Times New Roman"/>
                        <a:cs typeface="Times New Roman"/>
                      </a:endParaRPr>
                    </a:p>
                  </a:txBody>
                  <a:tcPr marL="68583" marR="68583" marT="0" marB="0" anchor="ctr">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r>
              <a:tr h="213342">
                <a:tc>
                  <a:txBody>
                    <a:bodyPr/>
                    <a:lstStyle/>
                    <a:p>
                      <a:pPr marL="0" indent="0" algn="l">
                        <a:spcAft>
                          <a:spcPts val="0"/>
                        </a:spcAft>
                      </a:pPr>
                      <a:r>
                        <a:rPr lang="es-CO" sz="1400" dirty="0">
                          <a:effectLst/>
                          <a:latin typeface="Calibri"/>
                          <a:ea typeface="Times New Roman"/>
                          <a:cs typeface="Times New Roman"/>
                        </a:rPr>
                        <a:t>Ingeniería Física</a:t>
                      </a:r>
                      <a:endParaRPr lang="es-CO" sz="2000" dirty="0">
                        <a:effectLst/>
                        <a:latin typeface="Calibri"/>
                        <a:ea typeface="Times New Roman"/>
                        <a:cs typeface="Times New Roman"/>
                      </a:endParaRPr>
                    </a:p>
                  </a:txBody>
                  <a:tcPr marL="68583" marR="68583" marT="0" marB="0" anchor="ctr">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D3DFEE"/>
                    </a:solidFill>
                  </a:tcPr>
                </a:tc>
                <a:tc vMerge="1">
                  <a:txBody>
                    <a:bodyPr/>
                    <a:lstStyle/>
                    <a:p>
                      <a:pPr marL="90170" algn="l">
                        <a:spcAft>
                          <a:spcPts val="500"/>
                        </a:spcAft>
                      </a:pPr>
                      <a:endParaRPr lang="es-CO" sz="2000" dirty="0">
                        <a:effectLst/>
                        <a:latin typeface="Calibri"/>
                        <a:ea typeface="Times New Roman"/>
                        <a:cs typeface="Times New Roman"/>
                      </a:endParaRPr>
                    </a:p>
                  </a:txBody>
                  <a:tcPr marL="68583" marR="68583" marT="0" marB="0" anchor="ctr">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D3DFEE"/>
                    </a:solidFill>
                  </a:tcPr>
                </a:tc>
              </a:tr>
              <a:tr h="639953">
                <a:tc>
                  <a:txBody>
                    <a:bodyPr/>
                    <a:lstStyle/>
                    <a:p>
                      <a:pPr marL="0" indent="0" algn="l">
                        <a:spcAft>
                          <a:spcPts val="0"/>
                        </a:spcAft>
                      </a:pPr>
                      <a:r>
                        <a:rPr lang="es-CO" sz="1400" dirty="0">
                          <a:effectLst/>
                          <a:latin typeface="Calibri"/>
                          <a:ea typeface="Times New Roman"/>
                          <a:cs typeface="Times New Roman"/>
                        </a:rPr>
                        <a:t>Licenciatura en Comunicación e Informática Educativa</a:t>
                      </a:r>
                      <a:endParaRPr lang="es-CO" sz="2000" dirty="0">
                        <a:effectLst/>
                        <a:latin typeface="Calibri"/>
                        <a:ea typeface="Times New Roman"/>
                        <a:cs typeface="Times New Roman"/>
                      </a:endParaRPr>
                    </a:p>
                  </a:txBody>
                  <a:tcPr marL="68583" marR="68583" marT="0" marB="0" anchor="ctr">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vMerge="1">
                  <a:txBody>
                    <a:bodyPr/>
                    <a:lstStyle/>
                    <a:p>
                      <a:pPr marL="90170" algn="l">
                        <a:spcAft>
                          <a:spcPts val="500"/>
                        </a:spcAft>
                      </a:pPr>
                      <a:endParaRPr lang="es-CO" sz="2000" dirty="0">
                        <a:effectLst/>
                        <a:latin typeface="Calibri"/>
                        <a:ea typeface="Times New Roman"/>
                        <a:cs typeface="Times New Roman"/>
                      </a:endParaRPr>
                    </a:p>
                  </a:txBody>
                  <a:tcPr marL="68583" marR="68583" marT="0" marB="0" anchor="ctr">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r>
              <a:tr h="426684">
                <a:tc>
                  <a:txBody>
                    <a:bodyPr/>
                    <a:lstStyle/>
                    <a:p>
                      <a:pPr marL="0" indent="0" algn="l">
                        <a:spcAft>
                          <a:spcPts val="0"/>
                        </a:spcAft>
                      </a:pPr>
                      <a:r>
                        <a:rPr lang="es-CO" sz="1400" dirty="0">
                          <a:effectLst/>
                          <a:latin typeface="Calibri"/>
                          <a:ea typeface="Times New Roman"/>
                          <a:cs typeface="Times New Roman"/>
                        </a:rPr>
                        <a:t>Administración del Medio Ambiente</a:t>
                      </a:r>
                      <a:endParaRPr lang="es-CO" sz="2000" dirty="0">
                        <a:effectLst/>
                        <a:latin typeface="Calibri"/>
                        <a:ea typeface="Times New Roman"/>
                        <a:cs typeface="Times New Roman"/>
                      </a:endParaRPr>
                    </a:p>
                  </a:txBody>
                  <a:tcPr marL="68583" marR="68583" marT="0" marB="0" anchor="ctr">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D3DFEE"/>
                    </a:solidFill>
                  </a:tcPr>
                </a:tc>
                <a:tc vMerge="1">
                  <a:txBody>
                    <a:bodyPr/>
                    <a:lstStyle/>
                    <a:p>
                      <a:pPr marL="90170" algn="l">
                        <a:spcAft>
                          <a:spcPts val="500"/>
                        </a:spcAft>
                      </a:pPr>
                      <a:endParaRPr lang="es-CO" sz="2000" dirty="0">
                        <a:effectLst/>
                        <a:latin typeface="Calibri"/>
                        <a:ea typeface="Times New Roman"/>
                        <a:cs typeface="Times New Roman"/>
                      </a:endParaRPr>
                    </a:p>
                  </a:txBody>
                  <a:tcPr marL="68583" marR="68583" marT="0" marB="0" anchor="ctr">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D3DFEE"/>
                    </a:solidFill>
                  </a:tcPr>
                </a:tc>
              </a:tr>
              <a:tr h="213342">
                <a:tc>
                  <a:txBody>
                    <a:bodyPr/>
                    <a:lstStyle/>
                    <a:p>
                      <a:pPr marL="0" indent="0" algn="l">
                        <a:spcAft>
                          <a:spcPts val="0"/>
                        </a:spcAft>
                      </a:pPr>
                      <a:r>
                        <a:rPr lang="es-CO" sz="1400" dirty="0">
                          <a:effectLst/>
                          <a:latin typeface="Calibri"/>
                          <a:ea typeface="Times New Roman"/>
                          <a:cs typeface="Times New Roman"/>
                        </a:rPr>
                        <a:t>Ingeniería Mecánica</a:t>
                      </a:r>
                      <a:endParaRPr lang="es-CO" sz="2000" dirty="0">
                        <a:effectLst/>
                        <a:latin typeface="Calibri"/>
                        <a:ea typeface="Times New Roman"/>
                        <a:cs typeface="Times New Roman"/>
                      </a:endParaRPr>
                    </a:p>
                  </a:txBody>
                  <a:tcPr marL="68583" marR="68583" marT="0" marB="0" anchor="ctr">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vMerge="1">
                  <a:txBody>
                    <a:bodyPr/>
                    <a:lstStyle/>
                    <a:p>
                      <a:pPr marL="90170" algn="l">
                        <a:spcAft>
                          <a:spcPts val="500"/>
                        </a:spcAft>
                      </a:pPr>
                      <a:endParaRPr lang="es-CO" sz="2000" dirty="0">
                        <a:effectLst/>
                        <a:latin typeface="Calibri"/>
                        <a:ea typeface="Times New Roman"/>
                        <a:cs typeface="Times New Roman"/>
                      </a:endParaRPr>
                    </a:p>
                  </a:txBody>
                  <a:tcPr marL="68583" marR="68583" marT="0" marB="0" anchor="ctr">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r>
              <a:tr h="213342">
                <a:tc>
                  <a:txBody>
                    <a:bodyPr/>
                    <a:lstStyle/>
                    <a:p>
                      <a:pPr marL="0" indent="0" algn="l">
                        <a:spcAft>
                          <a:spcPts val="0"/>
                        </a:spcAft>
                      </a:pPr>
                      <a:r>
                        <a:rPr lang="es-CO" sz="1400" dirty="0">
                          <a:effectLst/>
                          <a:latin typeface="Calibri"/>
                          <a:ea typeface="Times New Roman"/>
                          <a:cs typeface="Times New Roman"/>
                        </a:rPr>
                        <a:t>Licenciatura en Música</a:t>
                      </a:r>
                      <a:endParaRPr lang="es-CO" sz="2000" dirty="0">
                        <a:effectLst/>
                        <a:latin typeface="Calibri"/>
                        <a:ea typeface="Times New Roman"/>
                        <a:cs typeface="Times New Roman"/>
                      </a:endParaRPr>
                    </a:p>
                  </a:txBody>
                  <a:tcPr marL="68583" marR="68583" marT="0" marB="0" anchor="ctr">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D3DFEE"/>
                    </a:solidFill>
                  </a:tcPr>
                </a:tc>
                <a:tc vMerge="1">
                  <a:txBody>
                    <a:bodyPr/>
                    <a:lstStyle/>
                    <a:p>
                      <a:pPr marL="90170" algn="l">
                        <a:spcAft>
                          <a:spcPts val="500"/>
                        </a:spcAft>
                      </a:pPr>
                      <a:endParaRPr lang="es-CO" sz="2000" dirty="0">
                        <a:effectLst/>
                        <a:latin typeface="Calibri"/>
                        <a:ea typeface="Times New Roman"/>
                        <a:cs typeface="Times New Roman"/>
                      </a:endParaRPr>
                    </a:p>
                  </a:txBody>
                  <a:tcPr marL="68583" marR="68583" marT="0" marB="0" anchor="ctr">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D3DFEE"/>
                    </a:solidFill>
                  </a:tcPr>
                </a:tc>
              </a:tr>
              <a:tr h="426684">
                <a:tc>
                  <a:txBody>
                    <a:bodyPr/>
                    <a:lstStyle/>
                    <a:p>
                      <a:pPr marL="0" indent="0" algn="l">
                        <a:spcAft>
                          <a:spcPts val="0"/>
                        </a:spcAft>
                      </a:pPr>
                      <a:r>
                        <a:rPr lang="es-CO" sz="1400" dirty="0">
                          <a:effectLst/>
                          <a:latin typeface="Calibri"/>
                          <a:ea typeface="Times New Roman"/>
                          <a:cs typeface="Times New Roman"/>
                        </a:rPr>
                        <a:t>Licenciatura en Español y Literatura</a:t>
                      </a:r>
                      <a:endParaRPr lang="es-CO" sz="2000" dirty="0">
                        <a:effectLst/>
                        <a:latin typeface="Calibri"/>
                        <a:ea typeface="Times New Roman"/>
                        <a:cs typeface="Times New Roman"/>
                      </a:endParaRPr>
                    </a:p>
                  </a:txBody>
                  <a:tcPr marL="68583" marR="68583" marT="0" marB="0" anchor="ctr">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chemeClr val="bg1"/>
                    </a:solidFill>
                  </a:tcPr>
                </a:tc>
                <a:tc vMerge="1">
                  <a:txBody>
                    <a:bodyPr/>
                    <a:lstStyle/>
                    <a:p>
                      <a:pPr marL="90170" algn="l">
                        <a:spcAft>
                          <a:spcPts val="500"/>
                        </a:spcAft>
                      </a:pPr>
                      <a:endParaRPr lang="es-CO" sz="2000" dirty="0">
                        <a:effectLst/>
                        <a:latin typeface="Calibri"/>
                        <a:ea typeface="Times New Roman"/>
                        <a:cs typeface="Times New Roman"/>
                      </a:endParaRPr>
                    </a:p>
                  </a:txBody>
                  <a:tcPr marL="68583" marR="68583" marT="0" marB="0" anchor="ctr">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chemeClr val="bg1"/>
                    </a:solidFill>
                  </a:tcPr>
                </a:tc>
              </a:tr>
              <a:tr h="213342">
                <a:tc>
                  <a:txBody>
                    <a:bodyPr/>
                    <a:lstStyle/>
                    <a:p>
                      <a:pPr marL="0" indent="0" algn="l">
                        <a:spcAft>
                          <a:spcPts val="0"/>
                        </a:spcAft>
                      </a:pPr>
                      <a:r>
                        <a:rPr lang="es-CO" sz="1400" dirty="0">
                          <a:effectLst/>
                          <a:latin typeface="Calibri"/>
                          <a:ea typeface="Times New Roman"/>
                          <a:cs typeface="Times New Roman"/>
                        </a:rPr>
                        <a:t>Tecnología Química</a:t>
                      </a:r>
                      <a:endParaRPr lang="es-CO" sz="2000" dirty="0">
                        <a:effectLst/>
                        <a:latin typeface="Calibri"/>
                        <a:ea typeface="Times New Roman"/>
                        <a:cs typeface="Times New Roman"/>
                      </a:endParaRPr>
                    </a:p>
                  </a:txBody>
                  <a:tcPr marL="68583" marR="68583" marT="0" marB="0" anchor="ctr">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D3DFEE"/>
                    </a:solidFill>
                  </a:tcPr>
                </a:tc>
                <a:tc vMerge="1">
                  <a:txBody>
                    <a:bodyPr/>
                    <a:lstStyle/>
                    <a:p>
                      <a:pPr marL="90170" algn="l">
                        <a:spcAft>
                          <a:spcPts val="500"/>
                        </a:spcAft>
                      </a:pPr>
                      <a:endParaRPr lang="es-CO" sz="2000" dirty="0">
                        <a:effectLst/>
                        <a:latin typeface="Calibri"/>
                        <a:ea typeface="Times New Roman"/>
                        <a:cs typeface="Times New Roman"/>
                      </a:endParaRPr>
                    </a:p>
                  </a:txBody>
                  <a:tcPr marL="68583" marR="68583" marT="0" marB="0" anchor="ctr">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D3DFEE"/>
                    </a:solidFill>
                  </a:tcPr>
                </a:tc>
              </a:tr>
            </a:tbl>
          </a:graphicData>
        </a:graphic>
      </p:graphicFrame>
      <p:sp>
        <p:nvSpPr>
          <p:cNvPr id="4" name="3 Rectángulo"/>
          <p:cNvSpPr/>
          <p:nvPr/>
        </p:nvSpPr>
        <p:spPr>
          <a:xfrm>
            <a:off x="214313" y="1582738"/>
            <a:ext cx="5400675" cy="338137"/>
          </a:xfrm>
          <a:prstGeom prst="rect">
            <a:avLst/>
          </a:prstGeom>
        </p:spPr>
        <p:txBody>
          <a:bodyPr>
            <a:spAutoFit/>
          </a:bodyPr>
          <a:lstStyle/>
          <a:p>
            <a:pPr algn="just">
              <a:spcBef>
                <a:spcPts val="1000"/>
              </a:spcBef>
              <a:spcAft>
                <a:spcPts val="0"/>
              </a:spcAft>
              <a:defRPr/>
            </a:pPr>
            <a:r>
              <a:rPr lang="es-ES" sz="1600" b="1" cap="all" dirty="0">
                <a:latin typeface="Calibri"/>
                <a:ea typeface="Times New Roman"/>
                <a:cs typeface="Times New Roman"/>
              </a:rPr>
              <a:t>Acreditación de programas académicos (pregrado)</a:t>
            </a:r>
            <a:endParaRPr lang="es-CO" sz="1600" b="1" cap="all" dirty="0">
              <a:latin typeface="Calibri"/>
              <a:ea typeface="Times New Roman"/>
              <a:cs typeface="Times New Roman"/>
            </a:endParaRPr>
          </a:p>
        </p:txBody>
      </p:sp>
      <p:sp>
        <p:nvSpPr>
          <p:cNvPr id="5" name="4 Rectángulo"/>
          <p:cNvSpPr/>
          <p:nvPr/>
        </p:nvSpPr>
        <p:spPr>
          <a:xfrm>
            <a:off x="357386" y="4823321"/>
            <a:ext cx="4105275" cy="2677656"/>
          </a:xfrm>
          <a:prstGeom prst="rect">
            <a:avLst/>
          </a:prstGeom>
        </p:spPr>
        <p:style>
          <a:lnRef idx="2">
            <a:schemeClr val="accent3"/>
          </a:lnRef>
          <a:fillRef idx="1">
            <a:schemeClr val="lt1"/>
          </a:fillRef>
          <a:effectRef idx="0">
            <a:schemeClr val="accent3"/>
          </a:effectRef>
          <a:fontRef idx="minor">
            <a:schemeClr val="dk1"/>
          </a:fontRef>
        </p:style>
        <p:txBody>
          <a:bodyPr>
            <a:spAutoFit/>
          </a:bodyPr>
          <a:lstStyle/>
          <a:p>
            <a:pPr algn="just">
              <a:spcAft>
                <a:spcPts val="500"/>
              </a:spcAft>
              <a:defRPr/>
            </a:pPr>
            <a:r>
              <a:rPr lang="es-ES" sz="2400" i="1" dirty="0">
                <a:solidFill>
                  <a:srgbClr val="002060"/>
                </a:solidFill>
                <a:ea typeface="ＭＳ Ｐゴシック" pitchFamily="34" charset="-128"/>
                <a:cs typeface="Times New Roman" pitchFamily="18" charset="0"/>
              </a:rPr>
              <a:t>Al cierre de la vigencia 2012, se contaba con </a:t>
            </a:r>
            <a:r>
              <a:rPr lang="es-ES" sz="2400" b="1" i="1" dirty="0">
                <a:solidFill>
                  <a:srgbClr val="002060"/>
                </a:solidFill>
                <a:ea typeface="ＭＳ Ｐゴシック" pitchFamily="34" charset="-128"/>
                <a:cs typeface="Times New Roman" pitchFamily="18" charset="0"/>
              </a:rPr>
              <a:t>15</a:t>
            </a:r>
            <a:r>
              <a:rPr lang="es-ES" sz="2400" i="1" dirty="0">
                <a:solidFill>
                  <a:srgbClr val="002060"/>
                </a:solidFill>
                <a:ea typeface="ＭＳ Ｐゴシック" pitchFamily="34" charset="-128"/>
                <a:cs typeface="Times New Roman" pitchFamily="18" charset="0"/>
              </a:rPr>
              <a:t> programas de pregrado acreditados, </a:t>
            </a:r>
            <a:r>
              <a:rPr lang="es-ES" sz="2400" b="1" i="1" dirty="0">
                <a:solidFill>
                  <a:srgbClr val="002060"/>
                </a:solidFill>
                <a:ea typeface="ＭＳ Ｐゴシック" pitchFamily="34" charset="-128"/>
                <a:cs typeface="Times New Roman" pitchFamily="18" charset="0"/>
              </a:rPr>
              <a:t>1</a:t>
            </a:r>
            <a:r>
              <a:rPr lang="es-ES" sz="2400" i="1" dirty="0">
                <a:solidFill>
                  <a:srgbClr val="002060"/>
                </a:solidFill>
                <a:ea typeface="ＭＳ Ｐゴシック" pitchFamily="34" charset="-128"/>
                <a:cs typeface="Times New Roman" pitchFamily="18" charset="0"/>
              </a:rPr>
              <a:t> programas con concepto favorable, sobre un total de </a:t>
            </a:r>
            <a:r>
              <a:rPr lang="es-ES" sz="2400" b="1" i="1" dirty="0">
                <a:solidFill>
                  <a:srgbClr val="002060"/>
                </a:solidFill>
                <a:ea typeface="ＭＳ Ｐゴシック" pitchFamily="34" charset="-128"/>
                <a:cs typeface="Times New Roman" pitchFamily="18" charset="0"/>
              </a:rPr>
              <a:t>21</a:t>
            </a:r>
            <a:r>
              <a:rPr lang="es-ES" sz="2400" i="1" dirty="0">
                <a:solidFill>
                  <a:srgbClr val="002060"/>
                </a:solidFill>
                <a:ea typeface="ＭＳ Ｐゴシック" pitchFamily="34" charset="-128"/>
                <a:cs typeface="Times New Roman" pitchFamily="18" charset="0"/>
              </a:rPr>
              <a:t> programas de pregrado acreditables.</a:t>
            </a:r>
            <a:endParaRPr lang="es-CO" sz="2400" i="1" dirty="0">
              <a:solidFill>
                <a:srgbClr val="002060"/>
              </a:solidFill>
              <a:ea typeface="ＭＳ Ｐゴシック" pitchFamily="34" charset="-128"/>
              <a:cs typeface="Times New Roman" pitchFamily="18" charset="0"/>
            </a:endParaRPr>
          </a:p>
        </p:txBody>
      </p:sp>
      <p:graphicFrame>
        <p:nvGraphicFramePr>
          <p:cNvPr id="8" name="1 Gráfico"/>
          <p:cNvGraphicFramePr>
            <a:graphicFrameLocks/>
          </p:cNvGraphicFramePr>
          <p:nvPr>
            <p:extLst>
              <p:ext uri="{D42A27DB-BD31-4B8C-83A1-F6EECF244321}">
                <p14:modId xmlns:p14="http://schemas.microsoft.com/office/powerpoint/2010/main" xmlns="" val="1857380674"/>
              </p:ext>
            </p:extLst>
          </p:nvPr>
        </p:nvGraphicFramePr>
        <p:xfrm>
          <a:off x="157164" y="2087017"/>
          <a:ext cx="4449514" cy="2376264"/>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1 Título"/>
          <p:cNvSpPr>
            <a:spLocks/>
          </p:cNvSpPr>
          <p:nvPr/>
        </p:nvSpPr>
        <p:spPr bwMode="auto">
          <a:xfrm>
            <a:off x="574675" y="214313"/>
            <a:ext cx="9069388" cy="6810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102833" tIns="51417" rIns="102833" bIns="51417" anchor="ctr"/>
          <a:lstStyle/>
          <a:p>
            <a:pPr algn="ctr" defTabSz="1028700"/>
            <a:r>
              <a:rPr lang="es-ES_tradnl" sz="3200" b="1" dirty="0" smtClean="0">
                <a:solidFill>
                  <a:srgbClr val="002060"/>
                </a:solidFill>
                <a:latin typeface="Calibri" pitchFamily="34" charset="0"/>
              </a:rPr>
              <a:t>COBERTURA CON CALIDAD</a:t>
            </a:r>
            <a:endParaRPr lang="es-ES_tradnl" sz="6000" b="1" dirty="0">
              <a:solidFill>
                <a:srgbClr val="002060"/>
              </a:solidFill>
              <a:latin typeface="Calibri" pitchFamily="34" charset="0"/>
            </a:endParaRPr>
          </a:p>
        </p:txBody>
      </p:sp>
      <p:sp>
        <p:nvSpPr>
          <p:cNvPr id="4" name="3 Rectángulo"/>
          <p:cNvSpPr/>
          <p:nvPr/>
        </p:nvSpPr>
        <p:spPr>
          <a:xfrm>
            <a:off x="214313" y="1222921"/>
            <a:ext cx="5400675" cy="338137"/>
          </a:xfrm>
          <a:prstGeom prst="rect">
            <a:avLst/>
          </a:prstGeom>
        </p:spPr>
        <p:txBody>
          <a:bodyPr>
            <a:spAutoFit/>
          </a:bodyPr>
          <a:lstStyle/>
          <a:p>
            <a:pPr algn="just">
              <a:spcBef>
                <a:spcPts val="1000"/>
              </a:spcBef>
              <a:spcAft>
                <a:spcPts val="0"/>
              </a:spcAft>
              <a:defRPr/>
            </a:pPr>
            <a:r>
              <a:rPr lang="es-ES" sz="1600" b="1" cap="all" dirty="0">
                <a:latin typeface="Calibri"/>
                <a:ea typeface="Times New Roman"/>
                <a:cs typeface="Times New Roman"/>
              </a:rPr>
              <a:t>Acreditación de programas académicos (pOSgrado)</a:t>
            </a:r>
            <a:endParaRPr lang="es-CO" sz="1600" b="1" cap="all" dirty="0">
              <a:latin typeface="Calibri"/>
              <a:ea typeface="Times New Roman"/>
              <a:cs typeface="Times New Roman"/>
            </a:endParaRPr>
          </a:p>
        </p:txBody>
      </p:sp>
      <p:graphicFrame>
        <p:nvGraphicFramePr>
          <p:cNvPr id="3" name="2 Tabla"/>
          <p:cNvGraphicFramePr>
            <a:graphicFrameLocks noGrp="1"/>
          </p:cNvGraphicFramePr>
          <p:nvPr>
            <p:extLst>
              <p:ext uri="{D42A27DB-BD31-4B8C-83A1-F6EECF244321}">
                <p14:modId xmlns:p14="http://schemas.microsoft.com/office/powerpoint/2010/main" xmlns="" val="3571513494"/>
              </p:ext>
            </p:extLst>
          </p:nvPr>
        </p:nvGraphicFramePr>
        <p:xfrm>
          <a:off x="358205" y="4026706"/>
          <a:ext cx="9285858" cy="2308783"/>
        </p:xfrm>
        <a:graphic>
          <a:graphicData uri="http://schemas.openxmlformats.org/drawingml/2006/table">
            <a:tbl>
              <a:tblPr firstRow="1" firstCol="1" bandRow="1"/>
              <a:tblGrid>
                <a:gridCol w="4642929"/>
                <a:gridCol w="4642929"/>
              </a:tblGrid>
              <a:tr h="312394">
                <a:tc>
                  <a:txBody>
                    <a:bodyPr/>
                    <a:lstStyle/>
                    <a:p>
                      <a:pPr marL="457200" algn="ctr">
                        <a:spcAft>
                          <a:spcPts val="0"/>
                        </a:spcAft>
                      </a:pPr>
                      <a:r>
                        <a:rPr lang="es-CO" sz="1800" b="1" dirty="0">
                          <a:effectLst/>
                          <a:latin typeface="Calibri"/>
                          <a:ea typeface="Times New Roman"/>
                          <a:cs typeface="Times New Roman"/>
                        </a:rPr>
                        <a:t>Programas Acreditados</a:t>
                      </a:r>
                      <a:endParaRPr lang="es-CO" sz="2800" dirty="0">
                        <a:effectLst/>
                        <a:latin typeface="Calibri"/>
                        <a:ea typeface="Times New Roman"/>
                        <a:cs typeface="Times New Roman"/>
                      </a:endParaRPr>
                    </a:p>
                  </a:txBody>
                  <a:tcPr marL="68575" marR="68575" marT="0" marB="0">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28575" cap="flat" cmpd="sng" algn="ctr">
                      <a:solidFill>
                        <a:srgbClr val="4F81BD"/>
                      </a:solidFill>
                      <a:prstDash val="solid"/>
                      <a:round/>
                      <a:headEnd type="none" w="med" len="med"/>
                      <a:tailEnd type="none" w="med" len="med"/>
                    </a:lnB>
                  </a:tcPr>
                </a:tc>
                <a:tc>
                  <a:txBody>
                    <a:bodyPr/>
                    <a:lstStyle/>
                    <a:p>
                      <a:pPr marL="457200" algn="ctr">
                        <a:spcAft>
                          <a:spcPts val="500"/>
                        </a:spcAft>
                      </a:pPr>
                      <a:r>
                        <a:rPr lang="es-CO" sz="1800" b="1" dirty="0">
                          <a:effectLst/>
                          <a:latin typeface="Calibri"/>
                          <a:ea typeface="Times New Roman"/>
                          <a:cs typeface="Times New Roman"/>
                        </a:rPr>
                        <a:t>Programas en proceso de acreditación</a:t>
                      </a:r>
                      <a:endParaRPr lang="es-CO" sz="2800" dirty="0">
                        <a:effectLst/>
                        <a:latin typeface="Calibri"/>
                        <a:ea typeface="Times New Roman"/>
                        <a:cs typeface="Times New Roman"/>
                      </a:endParaRPr>
                    </a:p>
                  </a:txBody>
                  <a:tcPr marL="68575" marR="68575" marT="0" marB="0">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28575" cap="flat" cmpd="sng" algn="ctr">
                      <a:solidFill>
                        <a:srgbClr val="4F81BD"/>
                      </a:solidFill>
                      <a:prstDash val="solid"/>
                      <a:round/>
                      <a:headEnd type="none" w="med" len="med"/>
                      <a:tailEnd type="none" w="med" len="med"/>
                    </a:lnB>
                  </a:tcPr>
                </a:tc>
              </a:tr>
              <a:tr h="624789">
                <a:tc rowSpan="3">
                  <a:txBody>
                    <a:bodyPr/>
                    <a:lstStyle/>
                    <a:p>
                      <a:pPr algn="ctr">
                        <a:spcAft>
                          <a:spcPts val="0"/>
                        </a:spcAft>
                      </a:pPr>
                      <a:r>
                        <a:rPr lang="es-ES" sz="1800" b="1" dirty="0">
                          <a:effectLst/>
                          <a:latin typeface="Calibri"/>
                          <a:ea typeface="Calibri"/>
                          <a:cs typeface="Times New Roman"/>
                        </a:rPr>
                        <a:t>Maestría en Literatura</a:t>
                      </a:r>
                      <a:endParaRPr lang="es-CO" sz="2800" dirty="0">
                        <a:effectLst/>
                        <a:latin typeface="Calibri"/>
                        <a:ea typeface="Calibri"/>
                        <a:cs typeface="Times New Roman"/>
                      </a:endParaRPr>
                    </a:p>
                  </a:txBody>
                  <a:tcPr marL="68575" marR="68575" marT="0" marB="0" anchor="ctr">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28575"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D3DFEE"/>
                    </a:solidFill>
                  </a:tcPr>
                </a:tc>
                <a:tc>
                  <a:txBody>
                    <a:bodyPr/>
                    <a:lstStyle/>
                    <a:p>
                      <a:pPr algn="just">
                        <a:spcAft>
                          <a:spcPts val="0"/>
                        </a:spcAft>
                      </a:pPr>
                      <a:r>
                        <a:rPr lang="es-ES" sz="1800" dirty="0">
                          <a:effectLst/>
                          <a:latin typeface="Calibri"/>
                          <a:ea typeface="Calibri"/>
                          <a:cs typeface="Times New Roman"/>
                        </a:rPr>
                        <a:t>Maestría en Comunicación e Informática Educativa</a:t>
                      </a:r>
                      <a:endParaRPr lang="es-CO" sz="2800" dirty="0">
                        <a:effectLst/>
                        <a:latin typeface="Calibri"/>
                        <a:ea typeface="Calibri"/>
                        <a:cs typeface="Times New Roman"/>
                      </a:endParaRPr>
                    </a:p>
                    <a:p>
                      <a:pPr algn="just">
                        <a:spcAft>
                          <a:spcPts val="0"/>
                        </a:spcAft>
                      </a:pPr>
                      <a:r>
                        <a:rPr lang="es-ES" sz="1800" dirty="0">
                          <a:effectLst/>
                          <a:latin typeface="Calibri"/>
                          <a:ea typeface="Calibri"/>
                          <a:cs typeface="Times New Roman"/>
                        </a:rPr>
                        <a:t>Visita de Pares Académicos Realizada</a:t>
                      </a:r>
                      <a:endParaRPr lang="es-CO" sz="2800" dirty="0">
                        <a:effectLst/>
                        <a:latin typeface="Calibri"/>
                        <a:ea typeface="Calibri"/>
                        <a:cs typeface="Times New Roman"/>
                      </a:endParaRPr>
                    </a:p>
                  </a:txBody>
                  <a:tcPr marL="68575" marR="68575" marT="0" marB="0">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28575"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D3DFEE"/>
                    </a:solidFill>
                  </a:tcPr>
                </a:tc>
              </a:tr>
              <a:tr h="624789">
                <a:tc vMerge="1">
                  <a:txBody>
                    <a:bodyPr/>
                    <a:lstStyle/>
                    <a:p>
                      <a:endParaRPr lang="es-CO"/>
                    </a:p>
                  </a:txBody>
                  <a:tcPr/>
                </a:tc>
                <a:tc>
                  <a:txBody>
                    <a:bodyPr/>
                    <a:lstStyle/>
                    <a:p>
                      <a:pPr algn="just">
                        <a:spcAft>
                          <a:spcPts val="0"/>
                        </a:spcAft>
                      </a:pPr>
                      <a:r>
                        <a:rPr lang="es-ES" sz="1800" dirty="0">
                          <a:effectLst/>
                          <a:latin typeface="Calibri"/>
                          <a:ea typeface="Calibri"/>
                          <a:cs typeface="Times New Roman"/>
                        </a:rPr>
                        <a:t>Maestría en Ingeniera Eléctrica</a:t>
                      </a:r>
                      <a:endParaRPr lang="es-CO" sz="2800" dirty="0">
                        <a:effectLst/>
                        <a:latin typeface="Calibri"/>
                        <a:ea typeface="Calibri"/>
                        <a:cs typeface="Times New Roman"/>
                      </a:endParaRPr>
                    </a:p>
                    <a:p>
                      <a:pPr algn="just">
                        <a:spcAft>
                          <a:spcPts val="0"/>
                        </a:spcAft>
                      </a:pPr>
                      <a:r>
                        <a:rPr lang="es-ES" sz="1800" dirty="0">
                          <a:effectLst/>
                          <a:latin typeface="Calibri"/>
                          <a:ea typeface="Calibri"/>
                          <a:cs typeface="Times New Roman"/>
                        </a:rPr>
                        <a:t>Visita de Pares Académicos Realizada</a:t>
                      </a:r>
                      <a:endParaRPr lang="es-CO" sz="2800" dirty="0">
                        <a:effectLst/>
                        <a:latin typeface="Calibri"/>
                        <a:ea typeface="Calibri"/>
                        <a:cs typeface="Times New Roman"/>
                      </a:endParaRPr>
                    </a:p>
                  </a:txBody>
                  <a:tcPr marL="68575" marR="68575" marT="0" marB="0">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r>
              <a:tr h="312394">
                <a:tc vMerge="1">
                  <a:txBody>
                    <a:bodyPr/>
                    <a:lstStyle/>
                    <a:p>
                      <a:endParaRPr lang="es-CO"/>
                    </a:p>
                  </a:txBody>
                  <a:tcPr/>
                </a:tc>
                <a:tc>
                  <a:txBody>
                    <a:bodyPr/>
                    <a:lstStyle/>
                    <a:p>
                      <a:pPr marL="0" algn="just" defTabSz="914400" rtl="0" eaLnBrk="1" latinLnBrk="0" hangingPunct="1">
                        <a:spcAft>
                          <a:spcPts val="0"/>
                        </a:spcAft>
                      </a:pPr>
                      <a:r>
                        <a:rPr lang="es-ES" sz="1800" kern="1200" dirty="0">
                          <a:solidFill>
                            <a:schemeClr val="tx1"/>
                          </a:solidFill>
                          <a:effectLst/>
                          <a:latin typeface="Calibri"/>
                          <a:ea typeface="Calibri"/>
                          <a:cs typeface="Times New Roman"/>
                        </a:rPr>
                        <a:t>Maestría en Administración Económica y financiera.</a:t>
                      </a:r>
                      <a:endParaRPr lang="es-CO" sz="1800" kern="1200" dirty="0">
                        <a:solidFill>
                          <a:schemeClr val="tx1"/>
                        </a:solidFill>
                        <a:effectLst/>
                        <a:latin typeface="Calibri"/>
                        <a:ea typeface="Calibri"/>
                        <a:cs typeface="Times New Roman"/>
                      </a:endParaRPr>
                    </a:p>
                  </a:txBody>
                  <a:tcPr marL="68575" marR="68575" marT="0" marB="0">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D3DFEE"/>
                    </a:solidFill>
                  </a:tcPr>
                </a:tc>
              </a:tr>
            </a:tbl>
          </a:graphicData>
        </a:graphic>
      </p:graphicFrame>
      <p:sp>
        <p:nvSpPr>
          <p:cNvPr id="26646" name="5 Rectángulo"/>
          <p:cNvSpPr>
            <a:spLocks noChangeArrowheads="1"/>
          </p:cNvSpPr>
          <p:nvPr/>
        </p:nvSpPr>
        <p:spPr bwMode="auto">
          <a:xfrm>
            <a:off x="358205" y="6492860"/>
            <a:ext cx="9285858" cy="1138773"/>
          </a:xfrm>
          <a:prstGeom prst="rect">
            <a:avLst/>
          </a:prstGeom>
          <a:noFill/>
          <a:ln w="9525">
            <a:noFill/>
            <a:miter lim="800000"/>
            <a:headEnd/>
            <a:tailEnd/>
          </a:ln>
        </p:spPr>
        <p:txBody>
          <a:bodyPr wrap="square">
            <a:spAutoFit/>
          </a:bodyPr>
          <a:lstStyle/>
          <a:p>
            <a:pPr algn="just">
              <a:spcAft>
                <a:spcPts val="500"/>
              </a:spcAft>
              <a:defRPr/>
            </a:pPr>
            <a:r>
              <a:rPr lang="es-ES" sz="2000" i="1" dirty="0">
                <a:solidFill>
                  <a:srgbClr val="002060"/>
                </a:solidFill>
                <a:latin typeface="+mn-lt"/>
                <a:cs typeface="Times New Roman" pitchFamily="18" charset="0"/>
              </a:rPr>
              <a:t>Al cierre de la vigencia 2012, se contaba </a:t>
            </a:r>
            <a:r>
              <a:rPr lang="es-ES" sz="2000" b="1" i="1" dirty="0">
                <a:solidFill>
                  <a:srgbClr val="002060"/>
                </a:solidFill>
                <a:latin typeface="+mn-lt"/>
                <a:cs typeface="Times New Roman" pitchFamily="18" charset="0"/>
              </a:rPr>
              <a:t>1</a:t>
            </a:r>
            <a:r>
              <a:rPr lang="es-ES" sz="2000" i="1" dirty="0">
                <a:solidFill>
                  <a:srgbClr val="002060"/>
                </a:solidFill>
                <a:latin typeface="+mn-lt"/>
                <a:cs typeface="Times New Roman" pitchFamily="18" charset="0"/>
              </a:rPr>
              <a:t> </a:t>
            </a:r>
            <a:r>
              <a:rPr lang="es-ES" sz="2000" i="1" dirty="0" smtClean="0">
                <a:solidFill>
                  <a:srgbClr val="002060"/>
                </a:solidFill>
                <a:latin typeface="+mn-lt"/>
                <a:cs typeface="Times New Roman" pitchFamily="18" charset="0"/>
              </a:rPr>
              <a:t>programa </a:t>
            </a:r>
            <a:r>
              <a:rPr lang="es-ES" sz="2000" i="1" dirty="0">
                <a:solidFill>
                  <a:srgbClr val="002060"/>
                </a:solidFill>
                <a:latin typeface="+mn-lt"/>
                <a:cs typeface="Times New Roman" pitchFamily="18" charset="0"/>
              </a:rPr>
              <a:t>con concepto favorable de Pares Académicos, sobre un total de </a:t>
            </a:r>
            <a:r>
              <a:rPr lang="es-ES" sz="2000" b="1" i="1" dirty="0">
                <a:solidFill>
                  <a:srgbClr val="002060"/>
                </a:solidFill>
                <a:latin typeface="+mn-lt"/>
                <a:cs typeface="Times New Roman" pitchFamily="18" charset="0"/>
              </a:rPr>
              <a:t>5</a:t>
            </a:r>
            <a:r>
              <a:rPr lang="es-ES" sz="2000" i="1" dirty="0">
                <a:solidFill>
                  <a:srgbClr val="002060"/>
                </a:solidFill>
                <a:latin typeface="+mn-lt"/>
                <a:cs typeface="Times New Roman" pitchFamily="18" charset="0"/>
              </a:rPr>
              <a:t> programas de postgrado </a:t>
            </a:r>
            <a:r>
              <a:rPr lang="es-ES" sz="2000" i="1" dirty="0" smtClean="0">
                <a:solidFill>
                  <a:srgbClr val="002060"/>
                </a:solidFill>
                <a:latin typeface="+mn-lt"/>
                <a:cs typeface="Times New Roman" pitchFamily="18" charset="0"/>
              </a:rPr>
              <a:t>acreditables</a:t>
            </a:r>
            <a:r>
              <a:rPr lang="es-ES" sz="2800" dirty="0" smtClean="0">
                <a:latin typeface="Calibri" pitchFamily="34" charset="0"/>
                <a:ea typeface="Calibri" pitchFamily="34" charset="0"/>
                <a:cs typeface="Times New Roman" pitchFamily="18" charset="0"/>
              </a:rPr>
              <a:t>. </a:t>
            </a:r>
            <a:r>
              <a:rPr lang="es-ES" sz="2000" i="1" dirty="0" smtClean="0">
                <a:solidFill>
                  <a:srgbClr val="002060"/>
                </a:solidFill>
                <a:latin typeface="+mn-lt"/>
                <a:cs typeface="Times New Roman" pitchFamily="18" charset="0"/>
              </a:rPr>
              <a:t>Durante </a:t>
            </a:r>
            <a:r>
              <a:rPr lang="es-ES" sz="2000" i="1" dirty="0">
                <a:solidFill>
                  <a:srgbClr val="002060"/>
                </a:solidFill>
                <a:latin typeface="+mn-lt"/>
                <a:cs typeface="Times New Roman" pitchFamily="18" charset="0"/>
              </a:rPr>
              <a:t>2012 se realizaron 3 visitas de Pares Académicos en programas de posgrado.</a:t>
            </a:r>
            <a:endParaRPr lang="es-CO" sz="2000" i="1" dirty="0">
              <a:solidFill>
                <a:srgbClr val="002060"/>
              </a:solidFill>
              <a:latin typeface="+mn-lt"/>
              <a:cs typeface="Times New Roman" pitchFamily="18" charset="0"/>
            </a:endParaRPr>
          </a:p>
        </p:txBody>
      </p:sp>
      <p:graphicFrame>
        <p:nvGraphicFramePr>
          <p:cNvPr id="10" name="1 Gráfico"/>
          <p:cNvGraphicFramePr>
            <a:graphicFrameLocks/>
          </p:cNvGraphicFramePr>
          <p:nvPr>
            <p:extLst>
              <p:ext uri="{D42A27DB-BD31-4B8C-83A1-F6EECF244321}">
                <p14:modId xmlns:p14="http://schemas.microsoft.com/office/powerpoint/2010/main" xmlns="" val="861936552"/>
              </p:ext>
            </p:extLst>
          </p:nvPr>
        </p:nvGraphicFramePr>
        <p:xfrm>
          <a:off x="214313" y="1654969"/>
          <a:ext cx="5029517" cy="1868170"/>
        </p:xfrm>
        <a:graphic>
          <a:graphicData uri="http://schemas.openxmlformats.org/drawingml/2006/chart">
            <c:chart xmlns:c="http://schemas.openxmlformats.org/drawingml/2006/chart" xmlns:r="http://schemas.openxmlformats.org/officeDocument/2006/relationships" r:id="rId2"/>
          </a:graphicData>
        </a:graphic>
      </p:graphicFrame>
      <p:sp>
        <p:nvSpPr>
          <p:cNvPr id="2" name="1 CuadroTexto"/>
          <p:cNvSpPr txBox="1"/>
          <p:nvPr/>
        </p:nvSpPr>
        <p:spPr>
          <a:xfrm>
            <a:off x="5470773" y="1943001"/>
            <a:ext cx="4045366" cy="923330"/>
          </a:xfrm>
          <a:prstGeom prst="rect">
            <a:avLst/>
          </a:prstGeom>
          <a:noFill/>
        </p:spPr>
        <p:txBody>
          <a:bodyPr wrap="square" rtlCol="0">
            <a:spAutoFit/>
          </a:bodyPr>
          <a:lstStyle/>
          <a:p>
            <a:pPr algn="just"/>
            <a:r>
              <a:rPr lang="es-CO" b="1" dirty="0" smtClean="0">
                <a:latin typeface="+mn-lt"/>
              </a:rPr>
              <a:t>Nota</a:t>
            </a:r>
            <a:r>
              <a:rPr lang="es-CO" dirty="0" smtClean="0">
                <a:latin typeface="+mn-lt"/>
              </a:rPr>
              <a:t>: La Maestría en Instrumentación física es acreditable pero no ha iniciado el proceso de autoevaluación.</a:t>
            </a:r>
            <a:endParaRPr lang="es-CO" dirty="0">
              <a:latin typeface="+mn-lt"/>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1 Título"/>
          <p:cNvSpPr>
            <a:spLocks/>
          </p:cNvSpPr>
          <p:nvPr/>
        </p:nvSpPr>
        <p:spPr bwMode="auto">
          <a:xfrm>
            <a:off x="574675" y="214313"/>
            <a:ext cx="9069388" cy="6810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102833" tIns="51417" rIns="102833" bIns="51417" anchor="ctr"/>
          <a:lstStyle/>
          <a:p>
            <a:pPr algn="ctr" defTabSz="1028700"/>
            <a:r>
              <a:rPr lang="es-ES_tradnl" sz="3200" b="1" dirty="0" smtClean="0">
                <a:solidFill>
                  <a:srgbClr val="002060"/>
                </a:solidFill>
                <a:latin typeface="Calibri" pitchFamily="34" charset="0"/>
              </a:rPr>
              <a:t>COBERTURA CON CALIDAD</a:t>
            </a:r>
            <a:endParaRPr lang="es-ES_tradnl" sz="6000" b="1" dirty="0">
              <a:solidFill>
                <a:srgbClr val="002060"/>
              </a:solidFill>
              <a:latin typeface="Calibri" pitchFamily="34" charset="0"/>
            </a:endParaRPr>
          </a:p>
        </p:txBody>
      </p:sp>
      <p:graphicFrame>
        <p:nvGraphicFramePr>
          <p:cNvPr id="9" name="8 Gráfico"/>
          <p:cNvGraphicFramePr/>
          <p:nvPr>
            <p:extLst>
              <p:ext uri="{D42A27DB-BD31-4B8C-83A1-F6EECF244321}">
                <p14:modId xmlns:p14="http://schemas.microsoft.com/office/powerpoint/2010/main" xmlns="" val="2216298408"/>
              </p:ext>
            </p:extLst>
          </p:nvPr>
        </p:nvGraphicFramePr>
        <p:xfrm>
          <a:off x="430213" y="1942976"/>
          <a:ext cx="3921477" cy="2448272"/>
        </p:xfrm>
        <a:graphic>
          <a:graphicData uri="http://schemas.openxmlformats.org/drawingml/2006/chart">
            <c:chart xmlns:c="http://schemas.openxmlformats.org/drawingml/2006/chart" xmlns:r="http://schemas.openxmlformats.org/officeDocument/2006/relationships" r:id="rId2"/>
          </a:graphicData>
        </a:graphic>
      </p:graphicFrame>
      <p:sp>
        <p:nvSpPr>
          <p:cNvPr id="5" name="4 CuadroTexto"/>
          <p:cNvSpPr txBox="1"/>
          <p:nvPr/>
        </p:nvSpPr>
        <p:spPr>
          <a:xfrm>
            <a:off x="430213" y="5548625"/>
            <a:ext cx="9213850" cy="1938992"/>
          </a:xfrm>
          <a:prstGeom prst="rect">
            <a:avLst/>
          </a:prstGeom>
          <a:noFill/>
        </p:spPr>
        <p:txBody>
          <a:bodyPr wrap="square" rtlCol="0">
            <a:spAutoFit/>
          </a:bodyPr>
          <a:lstStyle/>
          <a:p>
            <a:pPr algn="just"/>
            <a:r>
              <a:rPr lang="es-ES" sz="2000" dirty="0">
                <a:latin typeface="+mn-lt"/>
              </a:rPr>
              <a:t>El Sistema Integrado de Planeación Académica, Autoevaluación y Mejoramiento Continuo (</a:t>
            </a:r>
            <a:r>
              <a:rPr lang="es-ES" sz="2000" b="1" dirty="0">
                <a:latin typeface="+mn-lt"/>
              </a:rPr>
              <a:t>SIPAME</a:t>
            </a:r>
            <a:r>
              <a:rPr lang="es-ES" sz="2000" dirty="0">
                <a:latin typeface="+mn-lt"/>
              </a:rPr>
              <a:t>), es una estrategia de cultura organizacional, que tiene como objetivo fortalecer y fomentar los procesos de autoevaluación con fines de acreditación de programas académicos de pregrado y postgrados así como de la Institución, la Vicerrectoría Académica a través del Objetivo Institucional de Cobertura con Calidad de la Oferta Educativa, respalda la actividad de Implementar el SIPAME</a:t>
            </a:r>
            <a:r>
              <a:rPr lang="es-ES" sz="2000" dirty="0" smtClean="0">
                <a:latin typeface="+mn-lt"/>
              </a:rPr>
              <a:t>.</a:t>
            </a:r>
            <a:endParaRPr lang="es-CO" sz="2000" dirty="0">
              <a:latin typeface="+mn-lt"/>
            </a:endParaRPr>
          </a:p>
        </p:txBody>
      </p:sp>
      <p:pic>
        <p:nvPicPr>
          <p:cNvPr id="11" name="10 Imagen"/>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534669" y="1438895"/>
            <a:ext cx="5302885" cy="3600450"/>
          </a:xfrm>
          <a:prstGeom prst="rect">
            <a:avLst/>
          </a:prstGeom>
          <a:noFill/>
        </p:spPr>
      </p:pic>
    </p:spTree>
    <p:extLst>
      <p:ext uri="{BB962C8B-B14F-4D97-AF65-F5344CB8AC3E}">
        <p14:creationId xmlns:p14="http://schemas.microsoft.com/office/powerpoint/2010/main" xmlns="" val="812905379"/>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1 Título"/>
          <p:cNvSpPr>
            <a:spLocks/>
          </p:cNvSpPr>
          <p:nvPr/>
        </p:nvSpPr>
        <p:spPr bwMode="auto">
          <a:xfrm>
            <a:off x="574675" y="214313"/>
            <a:ext cx="9069388" cy="6810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102833" tIns="51417" rIns="102833" bIns="51417" anchor="ctr"/>
          <a:lstStyle/>
          <a:p>
            <a:pPr algn="ctr" defTabSz="1028700"/>
            <a:r>
              <a:rPr lang="es-ES_tradnl" sz="3200" b="1" dirty="0" smtClean="0">
                <a:solidFill>
                  <a:srgbClr val="002060"/>
                </a:solidFill>
                <a:latin typeface="Calibri" pitchFamily="34" charset="0"/>
              </a:rPr>
              <a:t>COBERTURA CON CALIDAD</a:t>
            </a:r>
            <a:endParaRPr lang="es-ES_tradnl" sz="3200" b="1" dirty="0">
              <a:solidFill>
                <a:srgbClr val="002060"/>
              </a:solidFill>
              <a:latin typeface="Calibri" pitchFamily="34" charset="0"/>
            </a:endParaRPr>
          </a:p>
        </p:txBody>
      </p:sp>
      <p:sp>
        <p:nvSpPr>
          <p:cNvPr id="36867" name="2 CuadroTexto"/>
          <p:cNvSpPr txBox="1">
            <a:spLocks noChangeArrowheads="1"/>
          </p:cNvSpPr>
          <p:nvPr/>
        </p:nvSpPr>
        <p:spPr bwMode="auto">
          <a:xfrm>
            <a:off x="646113" y="935038"/>
            <a:ext cx="5832475" cy="400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marL="342900" indent="-342900"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eaLnBrk="1" hangingPunct="1"/>
            <a:r>
              <a:rPr lang="es-CO" sz="2000" b="1" dirty="0">
                <a:solidFill>
                  <a:srgbClr val="002060"/>
                </a:solidFill>
                <a:latin typeface="Calibri" pitchFamily="34" charset="0"/>
              </a:rPr>
              <a:t>Cobertura con calidad - Logros alcanzados:</a:t>
            </a:r>
          </a:p>
        </p:txBody>
      </p:sp>
      <p:sp>
        <p:nvSpPr>
          <p:cNvPr id="27653" name="Rectangle 8"/>
          <p:cNvSpPr>
            <a:spLocks noChangeArrowheads="1"/>
          </p:cNvSpPr>
          <p:nvPr/>
        </p:nvSpPr>
        <p:spPr bwMode="auto">
          <a:xfrm>
            <a:off x="3814588" y="2465345"/>
            <a:ext cx="5977111" cy="5232202"/>
          </a:xfrm>
          <a:prstGeom prst="rect">
            <a:avLst/>
          </a:prstGeom>
          <a:noFill/>
          <a:ln w="9525">
            <a:noFill/>
            <a:miter lim="800000"/>
            <a:headEnd/>
            <a:tailEnd/>
          </a:ln>
        </p:spPr>
        <p:txBody>
          <a:bodyPr wrap="square" anchor="ctr">
            <a:spAutoFit/>
          </a:bodyPr>
          <a:lstStyle/>
          <a:p>
            <a:pPr>
              <a:defRPr/>
            </a:pPr>
            <a:endParaRPr lang="es-CO" sz="1600" dirty="0"/>
          </a:p>
          <a:p>
            <a:pPr algn="just">
              <a:buFont typeface="Wingdings" pitchFamily="2" charset="2"/>
              <a:buChar char="ü"/>
              <a:defRPr/>
            </a:pPr>
            <a:r>
              <a:rPr lang="es-CO" sz="2000" i="1" dirty="0">
                <a:solidFill>
                  <a:srgbClr val="002060"/>
                </a:solidFill>
                <a:latin typeface="+mn-lt"/>
                <a:cs typeface="Times New Roman" pitchFamily="18" charset="0"/>
              </a:rPr>
              <a:t>Actividades de difusión con estudiantes y docentes en las facultades 2.000 participantes.</a:t>
            </a:r>
          </a:p>
          <a:p>
            <a:pPr algn="just">
              <a:defRPr/>
            </a:pPr>
            <a:endParaRPr lang="es-CO" sz="2000" i="1" dirty="0">
              <a:solidFill>
                <a:srgbClr val="002060"/>
              </a:solidFill>
              <a:latin typeface="+mn-lt"/>
              <a:cs typeface="Times New Roman" pitchFamily="18" charset="0"/>
            </a:endParaRPr>
          </a:p>
          <a:p>
            <a:pPr algn="just">
              <a:buFont typeface="Wingdings" pitchFamily="2" charset="2"/>
              <a:buChar char="ü"/>
              <a:defRPr/>
            </a:pPr>
            <a:r>
              <a:rPr lang="es-CO" sz="2000" i="1" dirty="0">
                <a:solidFill>
                  <a:srgbClr val="002060"/>
                </a:solidFill>
                <a:latin typeface="+mn-lt"/>
                <a:cs typeface="Times New Roman" pitchFamily="18" charset="0"/>
              </a:rPr>
              <a:t>Actividades de difusión con los funcionarios administrativos de la institución con la participación de 176 de ellos.</a:t>
            </a:r>
          </a:p>
          <a:p>
            <a:pPr algn="just">
              <a:defRPr/>
            </a:pPr>
            <a:endParaRPr lang="es-CO" sz="2000" i="1" dirty="0">
              <a:solidFill>
                <a:srgbClr val="002060"/>
              </a:solidFill>
              <a:latin typeface="+mn-lt"/>
              <a:cs typeface="Times New Roman" pitchFamily="18" charset="0"/>
            </a:endParaRPr>
          </a:p>
          <a:p>
            <a:pPr algn="just">
              <a:buFont typeface="Wingdings" pitchFamily="2" charset="2"/>
              <a:buChar char="ü"/>
              <a:defRPr/>
            </a:pPr>
            <a:r>
              <a:rPr lang="es-CO" sz="2000" i="1" dirty="0">
                <a:solidFill>
                  <a:srgbClr val="002060"/>
                </a:solidFill>
                <a:latin typeface="+mn-lt"/>
                <a:cs typeface="Times New Roman" pitchFamily="18" charset="0"/>
              </a:rPr>
              <a:t>Socialización de resultados por correo electrónico a más de 7.000 miembros de la comunidad universitaria</a:t>
            </a:r>
            <a:r>
              <a:rPr lang="es-CO" dirty="0"/>
              <a:t>.</a:t>
            </a:r>
          </a:p>
          <a:p>
            <a:pPr algn="just">
              <a:defRPr/>
            </a:pPr>
            <a:endParaRPr lang="es-CO" dirty="0"/>
          </a:p>
          <a:p>
            <a:pPr marL="285750" indent="-285750" algn="just">
              <a:buFont typeface="Wingdings" pitchFamily="2" charset="2"/>
              <a:buChar char="ü"/>
              <a:defRPr/>
            </a:pPr>
            <a:r>
              <a:rPr lang="es-CO" sz="2000" i="1" dirty="0">
                <a:solidFill>
                  <a:srgbClr val="002060"/>
                </a:solidFill>
                <a:latin typeface="+mn-lt"/>
                <a:cs typeface="Times New Roman" pitchFamily="18" charset="0"/>
              </a:rPr>
              <a:t>Visita de pares académicos para la </a:t>
            </a:r>
            <a:r>
              <a:rPr lang="es-CO" sz="2000" i="1" dirty="0" smtClean="0">
                <a:solidFill>
                  <a:srgbClr val="002060"/>
                </a:solidFill>
                <a:latin typeface="+mn-lt"/>
                <a:cs typeface="Times New Roman" pitchFamily="18" charset="0"/>
              </a:rPr>
              <a:t>renovación de la </a:t>
            </a:r>
            <a:r>
              <a:rPr lang="es-CO" sz="2000" i="1" dirty="0" err="1" smtClean="0">
                <a:solidFill>
                  <a:srgbClr val="002060"/>
                </a:solidFill>
                <a:latin typeface="+mn-lt"/>
                <a:cs typeface="Times New Roman" pitchFamily="18" charset="0"/>
              </a:rPr>
              <a:t>creaditacion</a:t>
            </a:r>
            <a:r>
              <a:rPr lang="es-CO" sz="2000" i="1" dirty="0" smtClean="0">
                <a:solidFill>
                  <a:srgbClr val="002060"/>
                </a:solidFill>
                <a:latin typeface="+mn-lt"/>
                <a:cs typeface="Times New Roman" pitchFamily="18" charset="0"/>
              </a:rPr>
              <a:t> institucional.</a:t>
            </a:r>
            <a:endParaRPr lang="es-CO" sz="2000" b="1" i="1" dirty="0">
              <a:solidFill>
                <a:srgbClr val="FF0000"/>
              </a:solidFill>
              <a:latin typeface="+mn-lt"/>
              <a:cs typeface="Times New Roman" pitchFamily="18" charset="0"/>
            </a:endParaRPr>
          </a:p>
          <a:p>
            <a:pPr algn="just">
              <a:defRPr/>
            </a:pPr>
            <a:endParaRPr lang="es-CO" sz="2000" i="1" dirty="0">
              <a:solidFill>
                <a:srgbClr val="002060"/>
              </a:solidFill>
              <a:latin typeface="+mn-lt"/>
              <a:cs typeface="Times New Roman" pitchFamily="18" charset="0"/>
            </a:endParaRPr>
          </a:p>
          <a:p>
            <a:pPr marL="285750" indent="-285750" algn="just">
              <a:buFont typeface="Wingdings" pitchFamily="2" charset="2"/>
              <a:buChar char="ü"/>
              <a:defRPr/>
            </a:pPr>
            <a:r>
              <a:rPr lang="es-CO" sz="2000" i="1" dirty="0">
                <a:solidFill>
                  <a:srgbClr val="002060"/>
                </a:solidFill>
                <a:latin typeface="+mn-lt"/>
                <a:cs typeface="Times New Roman" pitchFamily="18" charset="0"/>
              </a:rPr>
              <a:t>Se recibió visita de pares para la renovación de acreditación institucional de la cual se está pendiente por resolución del Ministerio de Educación</a:t>
            </a:r>
            <a:r>
              <a:rPr lang="es-CO" sz="2000" i="1" dirty="0" smtClean="0">
                <a:solidFill>
                  <a:srgbClr val="002060"/>
                </a:solidFill>
                <a:latin typeface="+mn-lt"/>
                <a:cs typeface="Times New Roman" pitchFamily="18" charset="0"/>
              </a:rPr>
              <a:t>.</a:t>
            </a:r>
            <a:endParaRPr lang="es-ES" sz="1400" dirty="0"/>
          </a:p>
        </p:txBody>
      </p:sp>
      <p:sp>
        <p:nvSpPr>
          <p:cNvPr id="7" name="6 Rectángulo"/>
          <p:cNvSpPr/>
          <p:nvPr/>
        </p:nvSpPr>
        <p:spPr>
          <a:xfrm>
            <a:off x="430213" y="1727200"/>
            <a:ext cx="9217025" cy="646113"/>
          </a:xfrm>
          <a:prstGeom prst="rect">
            <a:avLst/>
          </a:prstGeom>
        </p:spPr>
        <p:style>
          <a:lnRef idx="2">
            <a:schemeClr val="accent3"/>
          </a:lnRef>
          <a:fillRef idx="1">
            <a:schemeClr val="lt1"/>
          </a:fillRef>
          <a:effectRef idx="0">
            <a:schemeClr val="accent3"/>
          </a:effectRef>
          <a:fontRef idx="minor">
            <a:schemeClr val="dk1"/>
          </a:fontRef>
        </p:style>
        <p:txBody>
          <a:bodyPr>
            <a:spAutoFit/>
          </a:bodyPr>
          <a:lstStyle/>
          <a:p>
            <a:pPr algn="just">
              <a:defRPr/>
            </a:pPr>
            <a:r>
              <a:rPr lang="es-ES" dirty="0"/>
              <a:t>Actividades de socialización y difusión de los resultados del  proceso de autoevaluación institucional</a:t>
            </a:r>
            <a:endParaRPr lang="es-CO" dirty="0"/>
          </a:p>
        </p:txBody>
      </p:sp>
      <p:sp>
        <p:nvSpPr>
          <p:cNvPr id="8" name="7 Abrir llave"/>
          <p:cNvSpPr/>
          <p:nvPr/>
        </p:nvSpPr>
        <p:spPr>
          <a:xfrm>
            <a:off x="3287539" y="2807097"/>
            <a:ext cx="527050" cy="4890450"/>
          </a:xfrm>
          <a:prstGeom prst="leftBrace">
            <a:avLst/>
          </a:prstGeom>
          <a:ln w="76200">
            <a:solidFill>
              <a:srgbClr val="00B050"/>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s-CO"/>
          </a:p>
        </p:txBody>
      </p:sp>
      <p:sp>
        <p:nvSpPr>
          <p:cNvPr id="2" name="AutoShape 8" descr="https://mail-attachment.googleusercontent.com/attachment/u/1/?ui=2&amp;ik=e64483311b&amp;view=att&amp;th=13d3709559815b77&amp;attid=0.4&amp;disp=inline&amp;realattid=f_hdw29w1t3&amp;safe=1&amp;zw&amp;saduie=AG9B_P_9nWp3RornzVfTWDU-Hu24&amp;sadet=1366814766389&amp;sads=pArI7KqOwVBp2xo1kombLgJ1cG0"/>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es-CO"/>
          </a:p>
        </p:txBody>
      </p:sp>
      <p:sp>
        <p:nvSpPr>
          <p:cNvPr id="3" name="AutoShape 10" descr="https://mail-attachment.googleusercontent.com/attachment/u/1/?ui=2&amp;ik=e64483311b&amp;view=att&amp;th=13d3709559815b77&amp;attid=0.4&amp;disp=inline&amp;realattid=f_hdw29w1t3&amp;safe=1&amp;zw&amp;saduie=AG9B_P_9nWp3RornzVfTWDU-Hu24&amp;sadet=1366814766389&amp;sads=pArI7KqOwVBp2xo1kombLgJ1cG0"/>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es-CO"/>
          </a:p>
        </p:txBody>
      </p:sp>
      <p:sp>
        <p:nvSpPr>
          <p:cNvPr id="4" name="AutoShape 12" descr="https://mail-attachment.googleusercontent.com/attachment/u/1/?ui=2&amp;ik=e64483311b&amp;view=att&amp;th=13d3709559815b77&amp;attid=0.4&amp;disp=inline&amp;realattid=f_hdw29w1t3&amp;safe=1&amp;zw&amp;saduie=AG9B_P_9nWp3RornzVfTWDU-Hu24&amp;sadet=1366814766389&amp;sads=pArI7KqOwVBp2xo1kombLgJ1cG0"/>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es-CO"/>
          </a:p>
        </p:txBody>
      </p:sp>
      <p:pic>
        <p:nvPicPr>
          <p:cNvPr id="36878" name="Picture 14"/>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363238" y="4175249"/>
            <a:ext cx="2731271" cy="204845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1 Título"/>
          <p:cNvSpPr>
            <a:spLocks/>
          </p:cNvSpPr>
          <p:nvPr/>
        </p:nvSpPr>
        <p:spPr bwMode="auto">
          <a:xfrm>
            <a:off x="574675" y="214313"/>
            <a:ext cx="9069388" cy="6810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102833" tIns="51417" rIns="102833" bIns="51417" anchor="ctr"/>
          <a:lstStyle/>
          <a:p>
            <a:pPr algn="ctr" defTabSz="1028700"/>
            <a:r>
              <a:rPr lang="es-ES_tradnl" sz="3200" b="1" dirty="0" smtClean="0">
                <a:solidFill>
                  <a:srgbClr val="002060"/>
                </a:solidFill>
                <a:latin typeface="Calibri" pitchFamily="34" charset="0"/>
              </a:rPr>
              <a:t>COBERTURA CON CALIDAD</a:t>
            </a:r>
            <a:endParaRPr lang="es-ES_tradnl" sz="3200" b="1" dirty="0">
              <a:solidFill>
                <a:srgbClr val="002060"/>
              </a:solidFill>
              <a:latin typeface="Calibri" pitchFamily="34" charset="0"/>
            </a:endParaRPr>
          </a:p>
        </p:txBody>
      </p:sp>
      <p:sp>
        <p:nvSpPr>
          <p:cNvPr id="11" name="10 Rectángulo"/>
          <p:cNvSpPr/>
          <p:nvPr/>
        </p:nvSpPr>
        <p:spPr>
          <a:xfrm>
            <a:off x="574675" y="5471393"/>
            <a:ext cx="9001125" cy="1938992"/>
          </a:xfrm>
          <a:prstGeom prst="rect">
            <a:avLst/>
          </a:prstGeom>
        </p:spPr>
        <p:txBody>
          <a:bodyPr>
            <a:spAutoFit/>
          </a:bodyPr>
          <a:lstStyle/>
          <a:p>
            <a:pPr algn="just">
              <a:defRPr/>
            </a:pPr>
            <a:r>
              <a:rPr lang="es-ES" sz="2000" i="1" dirty="0">
                <a:solidFill>
                  <a:srgbClr val="002060"/>
                </a:solidFill>
                <a:latin typeface="+mn-lt"/>
                <a:cs typeface="Times New Roman" pitchFamily="18" charset="0"/>
              </a:rPr>
              <a:t>Para el año 2012, se realizó seguimiento a egresados  a través de </a:t>
            </a:r>
            <a:r>
              <a:rPr lang="es-ES" sz="2000" b="1" i="1" dirty="0">
                <a:solidFill>
                  <a:srgbClr val="002060"/>
                </a:solidFill>
                <a:latin typeface="+mn-lt"/>
                <a:cs typeface="Times New Roman" pitchFamily="18" charset="0"/>
              </a:rPr>
              <a:t>30</a:t>
            </a:r>
            <a:r>
              <a:rPr lang="es-ES" sz="2000" i="1" dirty="0">
                <a:solidFill>
                  <a:srgbClr val="002060"/>
                </a:solidFill>
                <a:latin typeface="+mn-lt"/>
                <a:cs typeface="Times New Roman" pitchFamily="18" charset="0"/>
              </a:rPr>
              <a:t> programas académicos, de los cuales el </a:t>
            </a:r>
            <a:r>
              <a:rPr lang="es-ES" sz="2000" b="1" i="1" dirty="0">
                <a:solidFill>
                  <a:srgbClr val="002060"/>
                </a:solidFill>
                <a:latin typeface="+mn-lt"/>
                <a:cs typeface="Times New Roman" pitchFamily="18" charset="0"/>
              </a:rPr>
              <a:t>83% </a:t>
            </a:r>
            <a:r>
              <a:rPr lang="es-ES" sz="2000" i="1" dirty="0">
                <a:solidFill>
                  <a:srgbClr val="002060"/>
                </a:solidFill>
                <a:latin typeface="+mn-lt"/>
                <a:cs typeface="Times New Roman" pitchFamily="18" charset="0"/>
              </a:rPr>
              <a:t>de los encuestados manifiestan que su labor actual tiene relación con su formación profesional</a:t>
            </a:r>
            <a:r>
              <a:rPr lang="es-ES" sz="2000" i="1" dirty="0" smtClean="0">
                <a:solidFill>
                  <a:srgbClr val="002060"/>
                </a:solidFill>
                <a:latin typeface="+mn-lt"/>
                <a:cs typeface="Times New Roman" pitchFamily="18" charset="0"/>
              </a:rPr>
              <a:t>.</a:t>
            </a:r>
          </a:p>
          <a:p>
            <a:pPr algn="just">
              <a:defRPr/>
            </a:pPr>
            <a:endParaRPr lang="es-ES" sz="2000" i="1" dirty="0">
              <a:solidFill>
                <a:srgbClr val="002060"/>
              </a:solidFill>
              <a:latin typeface="+mn-lt"/>
              <a:cs typeface="Times New Roman" pitchFamily="18" charset="0"/>
            </a:endParaRPr>
          </a:p>
          <a:p>
            <a:pPr algn="just">
              <a:defRPr/>
            </a:pPr>
            <a:r>
              <a:rPr lang="es-ES" sz="2000" i="1" dirty="0" smtClean="0">
                <a:solidFill>
                  <a:srgbClr val="002060"/>
                </a:solidFill>
                <a:latin typeface="+mn-lt"/>
                <a:cs typeface="Times New Roman" pitchFamily="18" charset="0"/>
              </a:rPr>
              <a:t>El Observatorio de Seguimiento y Vinculación del Egresado tiene </a:t>
            </a:r>
            <a:r>
              <a:rPr lang="es-ES" sz="2000" b="1" i="1" dirty="0" smtClean="0">
                <a:solidFill>
                  <a:srgbClr val="002060"/>
                </a:solidFill>
                <a:latin typeface="+mn-lt"/>
                <a:cs typeface="Times New Roman" pitchFamily="18" charset="0"/>
              </a:rPr>
              <a:t>6.107 </a:t>
            </a:r>
            <a:r>
              <a:rPr lang="es-ES" sz="2000" i="1" dirty="0" smtClean="0">
                <a:solidFill>
                  <a:srgbClr val="002060"/>
                </a:solidFill>
                <a:latin typeface="+mn-lt"/>
                <a:cs typeface="Times New Roman" pitchFamily="18" charset="0"/>
              </a:rPr>
              <a:t>egresados vinculados.</a:t>
            </a:r>
            <a:endParaRPr lang="es-CO" sz="2000" b="1" i="1" dirty="0">
              <a:solidFill>
                <a:srgbClr val="002060"/>
              </a:solidFill>
              <a:latin typeface="+mn-lt"/>
              <a:cs typeface="Times New Roman" pitchFamily="18" charset="0"/>
            </a:endParaRPr>
          </a:p>
        </p:txBody>
      </p:sp>
      <p:pic>
        <p:nvPicPr>
          <p:cNvPr id="6" name="5 Imagen" descr="Observatorio.png"/>
          <p:cNvPicPr>
            <a:picLocks noChangeAspect="1"/>
          </p:cNvPicPr>
          <p:nvPr/>
        </p:nvPicPr>
        <p:blipFill>
          <a:blip r:embed="rId2" cstate="print"/>
          <a:stretch>
            <a:fillRect/>
          </a:stretch>
        </p:blipFill>
        <p:spPr>
          <a:xfrm>
            <a:off x="1052443" y="2447057"/>
            <a:ext cx="2114074" cy="1849417"/>
          </a:xfrm>
          <a:prstGeom prst="rect">
            <a:avLst/>
          </a:prstGeom>
        </p:spPr>
      </p:pic>
      <p:graphicFrame>
        <p:nvGraphicFramePr>
          <p:cNvPr id="7" name="6 Gráfico"/>
          <p:cNvGraphicFramePr/>
          <p:nvPr>
            <p:extLst>
              <p:ext uri="{D42A27DB-BD31-4B8C-83A1-F6EECF244321}">
                <p14:modId xmlns:p14="http://schemas.microsoft.com/office/powerpoint/2010/main" xmlns="" val="539830164"/>
              </p:ext>
            </p:extLst>
          </p:nvPr>
        </p:nvGraphicFramePr>
        <p:xfrm>
          <a:off x="4031933" y="1510953"/>
          <a:ext cx="5612130" cy="3600400"/>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1 Título"/>
          <p:cNvSpPr>
            <a:spLocks/>
          </p:cNvSpPr>
          <p:nvPr/>
        </p:nvSpPr>
        <p:spPr bwMode="auto">
          <a:xfrm>
            <a:off x="574675" y="214313"/>
            <a:ext cx="9069388" cy="6810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102833" tIns="51417" rIns="102833" bIns="51417" anchor="ctr"/>
          <a:lstStyle/>
          <a:p>
            <a:pPr algn="ctr" defTabSz="1028700"/>
            <a:r>
              <a:rPr lang="es-ES_tradnl" sz="3200" b="1" dirty="0" smtClean="0">
                <a:solidFill>
                  <a:srgbClr val="002060"/>
                </a:solidFill>
                <a:latin typeface="Calibri" pitchFamily="34" charset="0"/>
              </a:rPr>
              <a:t>COBERTURA CON CALIDAD</a:t>
            </a:r>
            <a:endParaRPr lang="es-ES_tradnl" sz="3200" b="1" dirty="0">
              <a:solidFill>
                <a:srgbClr val="002060"/>
              </a:solidFill>
              <a:latin typeface="Calibri" pitchFamily="34" charset="0"/>
            </a:endParaRPr>
          </a:p>
        </p:txBody>
      </p:sp>
      <p:sp>
        <p:nvSpPr>
          <p:cNvPr id="11" name="10 Rectángulo"/>
          <p:cNvSpPr/>
          <p:nvPr/>
        </p:nvSpPr>
        <p:spPr>
          <a:xfrm>
            <a:off x="286891" y="4751313"/>
            <a:ext cx="9504362" cy="2554545"/>
          </a:xfrm>
          <a:prstGeom prst="rect">
            <a:avLst/>
          </a:prstGeom>
        </p:spPr>
        <p:txBody>
          <a:bodyPr>
            <a:spAutoFit/>
          </a:bodyPr>
          <a:lstStyle/>
          <a:p>
            <a:pPr algn="just">
              <a:defRPr/>
            </a:pPr>
            <a:r>
              <a:rPr lang="es-ES" sz="2000" i="1" dirty="0">
                <a:solidFill>
                  <a:srgbClr val="002060"/>
                </a:solidFill>
                <a:latin typeface="+mn-lt"/>
                <a:cs typeface="Times New Roman" pitchFamily="18" charset="0"/>
              </a:rPr>
              <a:t>Con la implementación de las estrategias que buscan disminuir la deserción se ha logrado mantener estable la deserción alrededor del </a:t>
            </a:r>
            <a:r>
              <a:rPr lang="es-ES" sz="2000" b="1" i="1" dirty="0">
                <a:solidFill>
                  <a:srgbClr val="002060"/>
                </a:solidFill>
                <a:latin typeface="+mn-lt"/>
                <a:cs typeface="Times New Roman" pitchFamily="18" charset="0"/>
              </a:rPr>
              <a:t>10%</a:t>
            </a:r>
            <a:r>
              <a:rPr lang="es-ES" sz="2000" i="1" dirty="0">
                <a:solidFill>
                  <a:srgbClr val="002060"/>
                </a:solidFill>
                <a:latin typeface="+mn-lt"/>
                <a:cs typeface="Times New Roman" pitchFamily="18" charset="0"/>
              </a:rPr>
              <a:t> y el </a:t>
            </a:r>
            <a:r>
              <a:rPr lang="es-ES" sz="2000" b="1" i="1" dirty="0">
                <a:solidFill>
                  <a:srgbClr val="002060"/>
                </a:solidFill>
                <a:latin typeface="+mn-lt"/>
                <a:cs typeface="Times New Roman" pitchFamily="18" charset="0"/>
              </a:rPr>
              <a:t>11%</a:t>
            </a:r>
            <a:r>
              <a:rPr lang="es-ES" sz="2000" i="1" dirty="0">
                <a:solidFill>
                  <a:srgbClr val="002060"/>
                </a:solidFill>
                <a:latin typeface="+mn-lt"/>
                <a:cs typeface="Times New Roman" pitchFamily="18" charset="0"/>
              </a:rPr>
              <a:t>. </a:t>
            </a:r>
            <a:endParaRPr lang="es-ES" sz="2000" i="1" dirty="0" smtClean="0">
              <a:solidFill>
                <a:srgbClr val="002060"/>
              </a:solidFill>
              <a:latin typeface="+mn-lt"/>
              <a:cs typeface="Times New Roman" pitchFamily="18" charset="0"/>
            </a:endParaRPr>
          </a:p>
          <a:p>
            <a:pPr algn="just">
              <a:defRPr/>
            </a:pPr>
            <a:endParaRPr lang="es-ES" sz="2000" i="1" dirty="0">
              <a:solidFill>
                <a:srgbClr val="002060"/>
              </a:solidFill>
              <a:latin typeface="+mn-lt"/>
              <a:cs typeface="Times New Roman" pitchFamily="18" charset="0"/>
            </a:endParaRPr>
          </a:p>
          <a:p>
            <a:pPr algn="just">
              <a:defRPr/>
            </a:pPr>
            <a:r>
              <a:rPr lang="es-ES" sz="2000" i="1" dirty="0" smtClean="0">
                <a:solidFill>
                  <a:srgbClr val="002060"/>
                </a:solidFill>
                <a:latin typeface="+mn-lt"/>
                <a:cs typeface="Times New Roman" pitchFamily="18" charset="0"/>
              </a:rPr>
              <a:t>Se </a:t>
            </a:r>
            <a:r>
              <a:rPr lang="es-ES" sz="2000" i="1" dirty="0">
                <a:solidFill>
                  <a:srgbClr val="002060"/>
                </a:solidFill>
                <a:latin typeface="+mn-lt"/>
                <a:cs typeface="Times New Roman" pitchFamily="18" charset="0"/>
              </a:rPr>
              <a:t>observa que el porcentaje de deserción entre el </a:t>
            </a:r>
            <a:r>
              <a:rPr lang="es-ES" sz="2000" b="1" i="1" dirty="0">
                <a:solidFill>
                  <a:srgbClr val="002060"/>
                </a:solidFill>
                <a:latin typeface="+mn-lt"/>
                <a:cs typeface="Times New Roman" pitchFamily="18" charset="0"/>
              </a:rPr>
              <a:t>2011-II</a:t>
            </a:r>
            <a:r>
              <a:rPr lang="es-ES" sz="2000" i="1" dirty="0">
                <a:solidFill>
                  <a:srgbClr val="002060"/>
                </a:solidFill>
                <a:latin typeface="+mn-lt"/>
                <a:cs typeface="Times New Roman" pitchFamily="18" charset="0"/>
              </a:rPr>
              <a:t> y el </a:t>
            </a:r>
            <a:r>
              <a:rPr lang="es-ES" sz="2000" b="1" i="1" dirty="0">
                <a:solidFill>
                  <a:srgbClr val="002060"/>
                </a:solidFill>
                <a:latin typeface="+mn-lt"/>
                <a:cs typeface="Times New Roman" pitchFamily="18" charset="0"/>
              </a:rPr>
              <a:t>2012-I</a:t>
            </a:r>
            <a:r>
              <a:rPr lang="es-ES" sz="2000" i="1" dirty="0">
                <a:solidFill>
                  <a:srgbClr val="002060"/>
                </a:solidFill>
                <a:latin typeface="+mn-lt"/>
                <a:cs typeface="Times New Roman" pitchFamily="18" charset="0"/>
              </a:rPr>
              <a:t> aumentó,  particularmente se debe a la anormalidad académica durante el </a:t>
            </a:r>
            <a:r>
              <a:rPr lang="es-ES" sz="2000" b="1" i="1" dirty="0">
                <a:solidFill>
                  <a:srgbClr val="002060"/>
                </a:solidFill>
                <a:latin typeface="+mn-lt"/>
                <a:cs typeface="Times New Roman" pitchFamily="18" charset="0"/>
              </a:rPr>
              <a:t>2011-II</a:t>
            </a:r>
            <a:r>
              <a:rPr lang="es-ES" sz="2000" i="1" dirty="0">
                <a:solidFill>
                  <a:srgbClr val="002060"/>
                </a:solidFill>
                <a:latin typeface="+mn-lt"/>
                <a:cs typeface="Times New Roman" pitchFamily="18" charset="0"/>
              </a:rPr>
              <a:t>. </a:t>
            </a:r>
            <a:endParaRPr lang="es-ES" sz="2000" i="1" dirty="0" smtClean="0">
              <a:solidFill>
                <a:srgbClr val="002060"/>
              </a:solidFill>
              <a:latin typeface="+mn-lt"/>
              <a:cs typeface="Times New Roman" pitchFamily="18" charset="0"/>
            </a:endParaRPr>
          </a:p>
          <a:p>
            <a:pPr algn="just">
              <a:defRPr/>
            </a:pPr>
            <a:endParaRPr lang="es-ES" sz="2000" i="1" dirty="0">
              <a:solidFill>
                <a:srgbClr val="002060"/>
              </a:solidFill>
              <a:latin typeface="+mn-lt"/>
              <a:cs typeface="Times New Roman" pitchFamily="18" charset="0"/>
            </a:endParaRPr>
          </a:p>
          <a:p>
            <a:pPr algn="just">
              <a:defRPr/>
            </a:pPr>
            <a:r>
              <a:rPr lang="es-ES" sz="2000" i="1" dirty="0" smtClean="0">
                <a:solidFill>
                  <a:srgbClr val="002060"/>
                </a:solidFill>
                <a:latin typeface="+mn-lt"/>
                <a:cs typeface="Times New Roman" pitchFamily="18" charset="0"/>
              </a:rPr>
              <a:t>Sin </a:t>
            </a:r>
            <a:r>
              <a:rPr lang="es-ES" sz="2000" i="1" dirty="0">
                <a:solidFill>
                  <a:srgbClr val="002060"/>
                </a:solidFill>
                <a:latin typeface="+mn-lt"/>
                <a:cs typeface="Times New Roman" pitchFamily="18" charset="0"/>
              </a:rPr>
              <a:t>embargo, la última medición se logró una disminución de las </a:t>
            </a:r>
            <a:r>
              <a:rPr lang="es-ES" sz="2000" i="1" dirty="0" smtClean="0">
                <a:solidFill>
                  <a:srgbClr val="002060"/>
                </a:solidFill>
                <a:latin typeface="+mn-lt"/>
                <a:cs typeface="Times New Roman" pitchFamily="18" charset="0"/>
              </a:rPr>
              <a:t>más </a:t>
            </a:r>
            <a:r>
              <a:rPr lang="es-ES" sz="2000" i="1" dirty="0">
                <a:solidFill>
                  <a:srgbClr val="002060"/>
                </a:solidFill>
                <a:latin typeface="+mn-lt"/>
                <a:cs typeface="Times New Roman" pitchFamily="18" charset="0"/>
              </a:rPr>
              <a:t>representativas en los últimos años. </a:t>
            </a:r>
            <a:endParaRPr lang="es-CO" sz="2000" i="1" dirty="0">
              <a:solidFill>
                <a:srgbClr val="002060"/>
              </a:solidFill>
              <a:latin typeface="+mn-lt"/>
              <a:cs typeface="Times New Roman" pitchFamily="18" charset="0"/>
            </a:endParaRPr>
          </a:p>
        </p:txBody>
      </p:sp>
      <p:graphicFrame>
        <p:nvGraphicFramePr>
          <p:cNvPr id="6" name="5 Gráfico"/>
          <p:cNvGraphicFramePr/>
          <p:nvPr>
            <p:extLst>
              <p:ext uri="{D42A27DB-BD31-4B8C-83A1-F6EECF244321}">
                <p14:modId xmlns:p14="http://schemas.microsoft.com/office/powerpoint/2010/main" xmlns="" val="318416172"/>
              </p:ext>
            </p:extLst>
          </p:nvPr>
        </p:nvGraphicFramePr>
        <p:xfrm>
          <a:off x="718245" y="1726977"/>
          <a:ext cx="8856983" cy="2736304"/>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1 Título"/>
          <p:cNvSpPr>
            <a:spLocks noGrp="1"/>
          </p:cNvSpPr>
          <p:nvPr>
            <p:ph type="title"/>
          </p:nvPr>
        </p:nvSpPr>
        <p:spPr>
          <a:xfrm>
            <a:off x="790575" y="287338"/>
            <a:ext cx="9069388" cy="1008062"/>
          </a:xfrm>
        </p:spPr>
        <p:txBody>
          <a:bodyPr/>
          <a:lstStyle/>
          <a:p>
            <a:pPr eaLnBrk="1" hangingPunct="1"/>
            <a:r>
              <a:rPr lang="es-ES_tradnl" sz="4400" b="1" smtClean="0">
                <a:solidFill>
                  <a:srgbClr val="0070C0"/>
                </a:solidFill>
                <a:ea typeface="ＭＳ Ｐゴシック" pitchFamily="34" charset="-128"/>
              </a:rPr>
              <a:t>1</a:t>
            </a:r>
            <a:r>
              <a:rPr lang="es-ES_tradnl" sz="4000" b="1" smtClean="0">
                <a:solidFill>
                  <a:srgbClr val="0070C0"/>
                </a:solidFill>
                <a:ea typeface="ＭＳ Ｐゴシック" pitchFamily="34" charset="-128"/>
              </a:rPr>
              <a:t>. Introducción</a:t>
            </a:r>
            <a:endParaRPr lang="es-ES_tradnl" sz="7200" b="1" smtClean="0">
              <a:solidFill>
                <a:srgbClr val="0070C0"/>
              </a:solidFill>
              <a:ea typeface="ＭＳ Ｐゴシック" pitchFamily="34" charset="-128"/>
            </a:endParaRPr>
          </a:p>
        </p:txBody>
      </p:sp>
      <p:sp>
        <p:nvSpPr>
          <p:cNvPr id="21507" name="5 CuadroTexto"/>
          <p:cNvSpPr txBox="1">
            <a:spLocks noChangeArrowheads="1"/>
          </p:cNvSpPr>
          <p:nvPr/>
        </p:nvSpPr>
        <p:spPr bwMode="auto">
          <a:xfrm>
            <a:off x="719138" y="1295400"/>
            <a:ext cx="8712200" cy="51403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algn="just" eaLnBrk="1" hangingPunct="1"/>
            <a:endParaRPr lang="es-CO" sz="1400"/>
          </a:p>
          <a:p>
            <a:pPr algn="just" eaLnBrk="1" hangingPunct="1"/>
            <a:endParaRPr lang="es-CO" sz="1400"/>
          </a:p>
          <a:p>
            <a:pPr algn="just"/>
            <a:r>
              <a:rPr lang="es-ES" sz="2000"/>
              <a:t>El </a:t>
            </a:r>
            <a:r>
              <a:rPr lang="es-ES" sz="2000" b="1"/>
              <a:t>Plan de Desarrollo </a:t>
            </a:r>
            <a:r>
              <a:rPr lang="es-ES" sz="2000"/>
              <a:t>de la Universidad Tecnológica de Pereira </a:t>
            </a:r>
            <a:r>
              <a:rPr lang="es-ES" sz="2000" b="1"/>
              <a:t>2009 – 2019</a:t>
            </a:r>
            <a:r>
              <a:rPr lang="es-ES" sz="2000"/>
              <a:t>, plantea el direccionamiento estratégico en el </a:t>
            </a:r>
            <a:r>
              <a:rPr lang="es-ES" sz="2000" b="1"/>
              <a:t>largo plazo</a:t>
            </a:r>
            <a:r>
              <a:rPr lang="es-ES" sz="2000"/>
              <a:t>, y como  fines, se ha propuesto </a:t>
            </a:r>
            <a:r>
              <a:rPr lang="es-ES" sz="2000" b="1"/>
              <a:t>contribuir hacia la generación de desarrollo social, económico</a:t>
            </a:r>
            <a:r>
              <a:rPr lang="es-ES" sz="2000"/>
              <a:t>, competitivo, científico, tecnológico y financiero de la región de manera sostenible; </a:t>
            </a:r>
            <a:r>
              <a:rPr lang="es-ES" sz="2000" b="1"/>
              <a:t>garantizando</a:t>
            </a:r>
            <a:r>
              <a:rPr lang="es-ES" sz="2000"/>
              <a:t> a la sociedad una </a:t>
            </a:r>
            <a:r>
              <a:rPr lang="es-ES" sz="2000" b="1"/>
              <a:t>universidad posicionada y de alta calidad. </a:t>
            </a:r>
            <a:endParaRPr lang="es-CO" sz="2000" b="1"/>
          </a:p>
          <a:p>
            <a:pPr algn="just"/>
            <a:r>
              <a:rPr lang="es-ES" sz="2000"/>
              <a:t> </a:t>
            </a:r>
            <a:endParaRPr lang="es-CO" sz="2000"/>
          </a:p>
          <a:p>
            <a:pPr algn="just"/>
            <a:r>
              <a:rPr lang="es-ES" sz="2000"/>
              <a:t>Lo anterior implica </a:t>
            </a:r>
            <a:r>
              <a:rPr lang="es-ES" sz="2000" b="1"/>
              <a:t>intervenir la agenda pública de desarrollo</a:t>
            </a:r>
            <a:r>
              <a:rPr lang="es-ES" sz="2000"/>
              <a:t>, para generar un cambio hacia una </a:t>
            </a:r>
            <a:r>
              <a:rPr lang="es-ES" sz="2000" b="1"/>
              <a:t>sociedad y economía basada en el conocimiento </a:t>
            </a:r>
            <a:r>
              <a:rPr lang="es-ES" sz="2000"/>
              <a:t>con </a:t>
            </a:r>
            <a:r>
              <a:rPr lang="es-ES" sz="2000" b="1"/>
              <a:t>equidad, justicia, inclusión y responsabilidad social. </a:t>
            </a:r>
            <a:endParaRPr lang="es-CO" sz="2000" b="1"/>
          </a:p>
          <a:p>
            <a:pPr algn="just"/>
            <a:r>
              <a:rPr lang="es-ES" sz="2000" b="1"/>
              <a:t> </a:t>
            </a:r>
            <a:endParaRPr lang="es-CO" sz="2000" b="1"/>
          </a:p>
          <a:p>
            <a:pPr algn="just"/>
            <a:r>
              <a:rPr lang="es-ES" sz="2000"/>
              <a:t>Con un contexto que genera mejores condiciones, la universidad tiene una gran oportunidad para cumplir con sus objetivos e impactar de manera más focalizada al desarrollo económico y social de la región. </a:t>
            </a: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1 Título"/>
          <p:cNvSpPr>
            <a:spLocks/>
          </p:cNvSpPr>
          <p:nvPr/>
        </p:nvSpPr>
        <p:spPr bwMode="auto">
          <a:xfrm>
            <a:off x="574675" y="214313"/>
            <a:ext cx="9069388" cy="6810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102833" tIns="51417" rIns="102833" bIns="51417" anchor="ctr"/>
          <a:lstStyle/>
          <a:p>
            <a:pPr algn="ctr" defTabSz="1028700"/>
            <a:r>
              <a:rPr lang="es-ES_tradnl" sz="3200" b="1" dirty="0" smtClean="0">
                <a:solidFill>
                  <a:srgbClr val="002060"/>
                </a:solidFill>
                <a:latin typeface="Calibri" pitchFamily="34" charset="0"/>
              </a:rPr>
              <a:t>COBERTURA CON CALIDAD</a:t>
            </a:r>
            <a:endParaRPr lang="es-ES_tradnl" sz="3200" b="1" dirty="0">
              <a:solidFill>
                <a:srgbClr val="002060"/>
              </a:solidFill>
              <a:latin typeface="Calibri" pitchFamily="34" charset="0"/>
            </a:endParaRPr>
          </a:p>
        </p:txBody>
      </p:sp>
      <p:sp>
        <p:nvSpPr>
          <p:cNvPr id="11" name="10 Rectángulo"/>
          <p:cNvSpPr/>
          <p:nvPr/>
        </p:nvSpPr>
        <p:spPr>
          <a:xfrm>
            <a:off x="358205" y="4607297"/>
            <a:ext cx="6120680" cy="2800767"/>
          </a:xfrm>
          <a:prstGeom prst="rect">
            <a:avLst/>
          </a:prstGeom>
        </p:spPr>
        <p:txBody>
          <a:bodyPr wrap="square">
            <a:spAutoFit/>
          </a:bodyPr>
          <a:lstStyle/>
          <a:p>
            <a:pPr algn="just">
              <a:spcAft>
                <a:spcPts val="500"/>
              </a:spcAft>
              <a:defRPr/>
            </a:pPr>
            <a:r>
              <a:rPr lang="es-ES" sz="2200" dirty="0" smtClean="0">
                <a:latin typeface="Calibri"/>
                <a:ea typeface="Calibri"/>
                <a:cs typeface="Times New Roman"/>
              </a:rPr>
              <a:t>Para </a:t>
            </a:r>
            <a:r>
              <a:rPr lang="es-ES" sz="2200" dirty="0">
                <a:latin typeface="Calibri"/>
                <a:ea typeface="Calibri"/>
                <a:cs typeface="Times New Roman"/>
              </a:rPr>
              <a:t>el año </a:t>
            </a:r>
            <a:r>
              <a:rPr lang="es-ES" sz="2200" b="1" dirty="0">
                <a:latin typeface="Calibri"/>
                <a:ea typeface="Calibri"/>
                <a:cs typeface="Times New Roman"/>
              </a:rPr>
              <a:t>2012</a:t>
            </a:r>
            <a:r>
              <a:rPr lang="es-ES" sz="2200" dirty="0">
                <a:latin typeface="Calibri"/>
                <a:ea typeface="Calibri"/>
                <a:cs typeface="Times New Roman"/>
              </a:rPr>
              <a:t>, los docentes con doctorado representan el 15% del total de los docentes. Cabe destacar que actualmente a través de las estrategias que se adelantan desde el Objetivo de Cobertura se tienen </a:t>
            </a:r>
            <a:r>
              <a:rPr lang="es-ES" sz="2200" b="1" dirty="0" smtClean="0">
                <a:latin typeface="Calibri"/>
                <a:ea typeface="Calibri"/>
                <a:cs typeface="Times New Roman"/>
              </a:rPr>
              <a:t>76</a:t>
            </a:r>
            <a:r>
              <a:rPr lang="es-ES" sz="2200" dirty="0" smtClean="0">
                <a:latin typeface="Calibri"/>
                <a:ea typeface="Calibri"/>
                <a:cs typeface="Times New Roman"/>
              </a:rPr>
              <a:t> </a:t>
            </a:r>
            <a:r>
              <a:rPr lang="es-ES" sz="2200" dirty="0">
                <a:latin typeface="Calibri"/>
                <a:ea typeface="Calibri"/>
                <a:cs typeface="Times New Roman"/>
              </a:rPr>
              <a:t>docentes en formación doctoral y </a:t>
            </a:r>
            <a:r>
              <a:rPr lang="es-ES" sz="2200" b="1" dirty="0" smtClean="0">
                <a:latin typeface="Calibri"/>
                <a:ea typeface="Calibri"/>
                <a:cs typeface="Times New Roman"/>
              </a:rPr>
              <a:t>61 </a:t>
            </a:r>
            <a:r>
              <a:rPr lang="es-ES" sz="2200" dirty="0" smtClean="0">
                <a:latin typeface="Calibri"/>
                <a:ea typeface="Calibri"/>
                <a:cs typeface="Times New Roman"/>
              </a:rPr>
              <a:t>docentes </a:t>
            </a:r>
            <a:r>
              <a:rPr lang="es-ES" sz="2200" dirty="0">
                <a:latin typeface="Calibri"/>
                <a:ea typeface="Calibri"/>
                <a:cs typeface="Times New Roman"/>
              </a:rPr>
              <a:t>en formación a nivel de </a:t>
            </a:r>
            <a:r>
              <a:rPr lang="es-ES" sz="2200" dirty="0" smtClean="0">
                <a:latin typeface="Calibri"/>
                <a:ea typeface="Calibri"/>
                <a:cs typeface="Times New Roman"/>
              </a:rPr>
              <a:t>maestría, los anteriores mediante la modalidad de contratación Planta y Transitorio.</a:t>
            </a:r>
            <a:endParaRPr lang="es-CO" sz="2200" i="1" dirty="0">
              <a:solidFill>
                <a:srgbClr val="002060"/>
              </a:solidFill>
              <a:latin typeface="+mn-lt"/>
              <a:cs typeface="Times New Roman" pitchFamily="18" charset="0"/>
            </a:endParaRPr>
          </a:p>
        </p:txBody>
      </p:sp>
      <p:graphicFrame>
        <p:nvGraphicFramePr>
          <p:cNvPr id="7" name="6 Tabla"/>
          <p:cNvGraphicFramePr>
            <a:graphicFrameLocks noGrp="1"/>
          </p:cNvGraphicFramePr>
          <p:nvPr>
            <p:extLst>
              <p:ext uri="{D42A27DB-BD31-4B8C-83A1-F6EECF244321}">
                <p14:modId xmlns:p14="http://schemas.microsoft.com/office/powerpoint/2010/main" xmlns="" val="2497451433"/>
              </p:ext>
            </p:extLst>
          </p:nvPr>
        </p:nvGraphicFramePr>
        <p:xfrm>
          <a:off x="358205" y="1510953"/>
          <a:ext cx="6120680" cy="2778126"/>
        </p:xfrm>
        <a:graphic>
          <a:graphicData uri="http://schemas.openxmlformats.org/drawingml/2006/table">
            <a:tbl>
              <a:tblPr/>
              <a:tblGrid>
                <a:gridCol w="1260140"/>
                <a:gridCol w="1020113"/>
                <a:gridCol w="1380154"/>
                <a:gridCol w="1140126"/>
                <a:gridCol w="1320147"/>
              </a:tblGrid>
              <a:tr h="1477562">
                <a:tc>
                  <a:txBody>
                    <a:bodyPr/>
                    <a:lstStyle/>
                    <a:p>
                      <a:pPr algn="ctr">
                        <a:spcAft>
                          <a:spcPts val="0"/>
                        </a:spcAft>
                      </a:pPr>
                      <a:r>
                        <a:rPr lang="es-ES" sz="1800" b="1" dirty="0">
                          <a:latin typeface="Calibri"/>
                          <a:ea typeface="Calibri"/>
                          <a:cs typeface="Times New Roman"/>
                        </a:rPr>
                        <a:t>Nivel Académico</a:t>
                      </a:r>
                      <a:endParaRPr lang="es-CO" sz="1800" dirty="0">
                        <a:latin typeface="Calibri"/>
                        <a:ea typeface="Calibri"/>
                        <a:cs typeface="Times New Roman"/>
                      </a:endParaRPr>
                    </a:p>
                  </a:txBody>
                  <a:tcPr marL="68575" marR="68575" marT="0" marB="0" anchor="ctr">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28575" cap="flat" cmpd="sng" algn="ctr">
                      <a:solidFill>
                        <a:srgbClr val="4F81BD"/>
                      </a:solidFill>
                      <a:prstDash val="solid"/>
                      <a:round/>
                      <a:headEnd type="none" w="med" len="med"/>
                      <a:tailEnd type="none" w="med" len="med"/>
                    </a:lnB>
                  </a:tcPr>
                </a:tc>
                <a:tc>
                  <a:txBody>
                    <a:bodyPr/>
                    <a:lstStyle/>
                    <a:p>
                      <a:pPr algn="ctr">
                        <a:spcAft>
                          <a:spcPts val="0"/>
                        </a:spcAft>
                      </a:pPr>
                      <a:r>
                        <a:rPr lang="es-ES" sz="1800" b="1" dirty="0">
                          <a:latin typeface="Calibri"/>
                          <a:ea typeface="Calibri"/>
                          <a:cs typeface="Times New Roman"/>
                        </a:rPr>
                        <a:t>Número de Docentes 2012</a:t>
                      </a:r>
                      <a:endParaRPr lang="es-CO" sz="1800" dirty="0">
                        <a:latin typeface="Calibri"/>
                        <a:ea typeface="Calibri"/>
                        <a:cs typeface="Times New Roman"/>
                      </a:endParaRPr>
                    </a:p>
                  </a:txBody>
                  <a:tcPr marL="68575" marR="68575" marT="0" marB="0" anchor="ctr">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28575" cap="flat" cmpd="sng" algn="ctr">
                      <a:solidFill>
                        <a:srgbClr val="4F81BD"/>
                      </a:solidFill>
                      <a:prstDash val="solid"/>
                      <a:round/>
                      <a:headEnd type="none" w="med" len="med"/>
                      <a:tailEnd type="none" w="med" len="med"/>
                    </a:lnB>
                  </a:tcPr>
                </a:tc>
                <a:tc>
                  <a:txBody>
                    <a:bodyPr/>
                    <a:lstStyle/>
                    <a:p>
                      <a:pPr algn="ctr">
                        <a:spcAft>
                          <a:spcPts val="0"/>
                        </a:spcAft>
                      </a:pPr>
                      <a:r>
                        <a:rPr lang="es-ES" sz="1800" b="1" dirty="0" smtClean="0">
                          <a:latin typeface="Calibri"/>
                          <a:ea typeface="Calibri"/>
                          <a:cs typeface="Times New Roman"/>
                        </a:rPr>
                        <a:t>% Población Docente Planta y Transitorio</a:t>
                      </a:r>
                      <a:endParaRPr lang="es-CO" sz="1800" dirty="0">
                        <a:latin typeface="Calibri"/>
                        <a:ea typeface="Calibri"/>
                        <a:cs typeface="Times New Roman"/>
                      </a:endParaRPr>
                    </a:p>
                  </a:txBody>
                  <a:tcPr marL="68575" marR="68575" marT="0" marB="0" anchor="ctr">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28575" cap="flat" cmpd="sng" algn="ctr">
                      <a:solidFill>
                        <a:srgbClr val="4F81BD"/>
                      </a:solidFill>
                      <a:prstDash val="solid"/>
                      <a:round/>
                      <a:headEnd type="none" w="med" len="med"/>
                      <a:tailEnd type="none" w="med" len="med"/>
                    </a:lnB>
                  </a:tcPr>
                </a:tc>
                <a:tc>
                  <a:txBody>
                    <a:bodyPr/>
                    <a:lstStyle/>
                    <a:p>
                      <a:pPr algn="ctr">
                        <a:spcAft>
                          <a:spcPts val="0"/>
                        </a:spcAft>
                      </a:pPr>
                      <a:r>
                        <a:rPr lang="es-ES" sz="1800" b="1" dirty="0">
                          <a:latin typeface="Calibri"/>
                          <a:ea typeface="Calibri"/>
                          <a:cs typeface="Times New Roman"/>
                        </a:rPr>
                        <a:t>Número de Docentes 2008*</a:t>
                      </a:r>
                      <a:endParaRPr lang="es-CO" sz="1800" dirty="0">
                        <a:latin typeface="Calibri"/>
                        <a:ea typeface="Calibri"/>
                        <a:cs typeface="Times New Roman"/>
                      </a:endParaRPr>
                    </a:p>
                  </a:txBody>
                  <a:tcPr marL="68575" marR="68575" marT="0" marB="0" anchor="ctr">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28575" cap="flat" cmpd="sng" algn="ctr">
                      <a:solidFill>
                        <a:srgbClr val="4F81BD"/>
                      </a:solidFill>
                      <a:prstDash val="solid"/>
                      <a:round/>
                      <a:headEnd type="none" w="med" len="med"/>
                      <a:tailEnd type="none" w="med" len="med"/>
                    </a:lnB>
                  </a:tcPr>
                </a:tc>
                <a:tc>
                  <a:txBody>
                    <a:bodyPr/>
                    <a:lstStyle/>
                    <a:p>
                      <a:pPr algn="ctr">
                        <a:spcAft>
                          <a:spcPts val="0"/>
                        </a:spcAft>
                      </a:pPr>
                      <a:r>
                        <a:rPr lang="es-ES" sz="1800" b="1" dirty="0">
                          <a:latin typeface="Calibri"/>
                          <a:ea typeface="Calibri"/>
                          <a:cs typeface="Times New Roman"/>
                        </a:rPr>
                        <a:t>Número de Docentes en Formación 2012</a:t>
                      </a:r>
                      <a:endParaRPr lang="es-CO" sz="1800" dirty="0">
                        <a:latin typeface="Calibri"/>
                        <a:ea typeface="Calibri"/>
                        <a:cs typeface="Times New Roman"/>
                      </a:endParaRPr>
                    </a:p>
                  </a:txBody>
                  <a:tcPr marL="68575" marR="68575" marT="0" marB="0" anchor="ctr">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28575" cap="flat" cmpd="sng" algn="ctr">
                      <a:solidFill>
                        <a:srgbClr val="4F81BD"/>
                      </a:solidFill>
                      <a:prstDash val="solid"/>
                      <a:round/>
                      <a:headEnd type="none" w="med" len="med"/>
                      <a:tailEnd type="none" w="med" len="med"/>
                    </a:lnB>
                  </a:tcPr>
                </a:tc>
              </a:tr>
              <a:tr h="538566">
                <a:tc>
                  <a:txBody>
                    <a:bodyPr/>
                    <a:lstStyle/>
                    <a:p>
                      <a:pPr algn="ctr">
                        <a:spcAft>
                          <a:spcPts val="0"/>
                        </a:spcAft>
                      </a:pPr>
                      <a:r>
                        <a:rPr lang="es-ES" sz="1800" b="1" dirty="0">
                          <a:latin typeface="Calibri"/>
                          <a:ea typeface="Calibri"/>
                          <a:cs typeface="Times New Roman"/>
                        </a:rPr>
                        <a:t>Doctorado</a:t>
                      </a:r>
                      <a:endParaRPr lang="es-CO" sz="1800" dirty="0">
                        <a:latin typeface="Calibri"/>
                        <a:ea typeface="Calibri"/>
                        <a:cs typeface="Times New Roman"/>
                      </a:endParaRPr>
                    </a:p>
                  </a:txBody>
                  <a:tcPr marL="68575" marR="68575" marT="0" marB="0" anchor="ctr">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28575"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D3DFEE"/>
                    </a:solidFill>
                  </a:tcPr>
                </a:tc>
                <a:tc>
                  <a:txBody>
                    <a:bodyPr/>
                    <a:lstStyle/>
                    <a:p>
                      <a:pPr algn="ctr">
                        <a:spcAft>
                          <a:spcPts val="0"/>
                        </a:spcAft>
                      </a:pPr>
                      <a:r>
                        <a:rPr lang="es-ES" sz="1800" dirty="0" smtClean="0">
                          <a:latin typeface="Calibri"/>
                          <a:ea typeface="Calibri"/>
                          <a:cs typeface="Times New Roman"/>
                        </a:rPr>
                        <a:t>75</a:t>
                      </a:r>
                      <a:endParaRPr lang="es-CO" sz="1800" dirty="0">
                        <a:latin typeface="Calibri"/>
                        <a:ea typeface="Calibri"/>
                        <a:cs typeface="Times New Roman"/>
                      </a:endParaRPr>
                    </a:p>
                  </a:txBody>
                  <a:tcPr marL="68575" marR="68575" marT="0" marB="0" anchor="ctr">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28575"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D3DFEE"/>
                    </a:solidFill>
                  </a:tcPr>
                </a:tc>
                <a:tc>
                  <a:txBody>
                    <a:bodyPr/>
                    <a:lstStyle/>
                    <a:p>
                      <a:pPr algn="ctr">
                        <a:spcAft>
                          <a:spcPts val="0"/>
                        </a:spcAft>
                      </a:pPr>
                      <a:r>
                        <a:rPr lang="es-ES" sz="1800" dirty="0" smtClean="0">
                          <a:latin typeface="Calibri"/>
                          <a:ea typeface="Calibri"/>
                          <a:cs typeface="Times New Roman"/>
                        </a:rPr>
                        <a:t>15%</a:t>
                      </a:r>
                      <a:endParaRPr lang="es-CO" sz="1800" dirty="0">
                        <a:latin typeface="Calibri"/>
                        <a:ea typeface="Calibri"/>
                        <a:cs typeface="Times New Roman"/>
                      </a:endParaRPr>
                    </a:p>
                  </a:txBody>
                  <a:tcPr marL="68575" marR="68575" marT="0" marB="0" anchor="ctr">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28575"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D3DFEE"/>
                    </a:solidFill>
                  </a:tcPr>
                </a:tc>
                <a:tc>
                  <a:txBody>
                    <a:bodyPr/>
                    <a:lstStyle/>
                    <a:p>
                      <a:pPr algn="ctr">
                        <a:spcAft>
                          <a:spcPts val="0"/>
                        </a:spcAft>
                      </a:pPr>
                      <a:r>
                        <a:rPr lang="es-ES" sz="1800" dirty="0">
                          <a:latin typeface="Calibri"/>
                          <a:ea typeface="Calibri"/>
                          <a:cs typeface="Times New Roman"/>
                        </a:rPr>
                        <a:t>52</a:t>
                      </a:r>
                      <a:endParaRPr lang="es-CO" sz="1800" dirty="0">
                        <a:latin typeface="Calibri"/>
                        <a:ea typeface="Calibri"/>
                        <a:cs typeface="Times New Roman"/>
                      </a:endParaRPr>
                    </a:p>
                  </a:txBody>
                  <a:tcPr marL="68575" marR="68575" marT="0" marB="0" anchor="ctr">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28575"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D3DFEE"/>
                    </a:solidFill>
                  </a:tcPr>
                </a:tc>
                <a:tc>
                  <a:txBody>
                    <a:bodyPr/>
                    <a:lstStyle/>
                    <a:p>
                      <a:pPr algn="ctr">
                        <a:spcAft>
                          <a:spcPts val="0"/>
                        </a:spcAft>
                      </a:pPr>
                      <a:r>
                        <a:rPr lang="es-ES" sz="1800" dirty="0" smtClean="0">
                          <a:latin typeface="Calibri"/>
                          <a:ea typeface="Calibri"/>
                          <a:cs typeface="Times New Roman"/>
                        </a:rPr>
                        <a:t>76</a:t>
                      </a:r>
                      <a:endParaRPr lang="es-CO" sz="1800" dirty="0">
                        <a:latin typeface="Calibri"/>
                        <a:ea typeface="Calibri"/>
                        <a:cs typeface="Times New Roman"/>
                      </a:endParaRPr>
                    </a:p>
                  </a:txBody>
                  <a:tcPr marL="68575" marR="68575" marT="0" marB="0" anchor="ctr">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28575"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D3DFEE"/>
                    </a:solidFill>
                  </a:tcPr>
                </a:tc>
              </a:tr>
              <a:tr h="761998">
                <a:tc>
                  <a:txBody>
                    <a:bodyPr/>
                    <a:lstStyle/>
                    <a:p>
                      <a:pPr algn="ctr">
                        <a:spcAft>
                          <a:spcPts val="0"/>
                        </a:spcAft>
                      </a:pPr>
                      <a:r>
                        <a:rPr lang="es-ES" sz="1800" b="1" dirty="0">
                          <a:latin typeface="Calibri"/>
                          <a:ea typeface="Calibri"/>
                          <a:cs typeface="Times New Roman"/>
                        </a:rPr>
                        <a:t>Maestría</a:t>
                      </a:r>
                      <a:endParaRPr lang="es-CO" sz="1800" dirty="0">
                        <a:latin typeface="Calibri"/>
                        <a:ea typeface="Calibri"/>
                        <a:cs typeface="Times New Roman"/>
                      </a:endParaRPr>
                    </a:p>
                  </a:txBody>
                  <a:tcPr marL="68575" marR="68575" marT="0" marB="0" anchor="ctr">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algn="ctr">
                        <a:spcAft>
                          <a:spcPts val="0"/>
                        </a:spcAft>
                      </a:pPr>
                      <a:r>
                        <a:rPr lang="es-ES" sz="1800" dirty="0" smtClean="0">
                          <a:latin typeface="Calibri"/>
                          <a:ea typeface="Calibri"/>
                          <a:cs typeface="Times New Roman"/>
                        </a:rPr>
                        <a:t>275</a:t>
                      </a:r>
                      <a:endParaRPr lang="es-CO" sz="1800" dirty="0">
                        <a:latin typeface="Calibri"/>
                        <a:ea typeface="Calibri"/>
                        <a:cs typeface="Times New Roman"/>
                      </a:endParaRPr>
                    </a:p>
                  </a:txBody>
                  <a:tcPr marL="68575" marR="68575" marT="0" marB="0" anchor="ctr">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algn="ctr">
                        <a:spcAft>
                          <a:spcPts val="0"/>
                        </a:spcAft>
                      </a:pPr>
                      <a:r>
                        <a:rPr lang="es-ES" sz="1800" dirty="0" smtClean="0">
                          <a:latin typeface="Calibri"/>
                          <a:ea typeface="Calibri"/>
                          <a:cs typeface="Times New Roman"/>
                        </a:rPr>
                        <a:t>54%</a:t>
                      </a:r>
                      <a:endParaRPr lang="es-CO" sz="1800" dirty="0">
                        <a:latin typeface="Calibri"/>
                        <a:ea typeface="Calibri"/>
                        <a:cs typeface="Times New Roman"/>
                      </a:endParaRPr>
                    </a:p>
                  </a:txBody>
                  <a:tcPr marL="68575" marR="68575" marT="0" marB="0" anchor="ctr">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algn="ctr">
                        <a:spcAft>
                          <a:spcPts val="0"/>
                        </a:spcAft>
                      </a:pPr>
                      <a:r>
                        <a:rPr lang="es-ES" sz="1800" dirty="0">
                          <a:latin typeface="Calibri"/>
                          <a:ea typeface="Calibri"/>
                          <a:cs typeface="Times New Roman"/>
                        </a:rPr>
                        <a:t>273</a:t>
                      </a:r>
                      <a:endParaRPr lang="es-CO" sz="1800" dirty="0">
                        <a:latin typeface="Calibri"/>
                        <a:ea typeface="Calibri"/>
                        <a:cs typeface="Times New Roman"/>
                      </a:endParaRPr>
                    </a:p>
                  </a:txBody>
                  <a:tcPr marL="68575" marR="68575" marT="0" marB="0" anchor="ctr">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algn="ctr">
                        <a:spcAft>
                          <a:spcPts val="0"/>
                        </a:spcAft>
                      </a:pPr>
                      <a:r>
                        <a:rPr lang="es-ES" sz="1800" dirty="0" smtClean="0">
                          <a:latin typeface="Calibri"/>
                          <a:ea typeface="Calibri"/>
                          <a:cs typeface="Times New Roman"/>
                        </a:rPr>
                        <a:t>61</a:t>
                      </a:r>
                      <a:endParaRPr lang="es-CO" sz="1800" dirty="0">
                        <a:latin typeface="Calibri"/>
                        <a:ea typeface="Calibri"/>
                        <a:cs typeface="Times New Roman"/>
                      </a:endParaRPr>
                    </a:p>
                  </a:txBody>
                  <a:tcPr marL="68575" marR="68575" marT="0" marB="0" anchor="ctr">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r>
            </a:tbl>
          </a:graphicData>
        </a:graphic>
      </p:graphicFrame>
      <p:sp>
        <p:nvSpPr>
          <p:cNvPr id="2" name="1 CuadroTexto"/>
          <p:cNvSpPr txBox="1"/>
          <p:nvPr/>
        </p:nvSpPr>
        <p:spPr>
          <a:xfrm>
            <a:off x="6913110" y="6263481"/>
            <a:ext cx="2881227" cy="1323439"/>
          </a:xfrm>
          <a:prstGeom prst="rect">
            <a:avLst/>
          </a:prstGeom>
          <a:noFill/>
        </p:spPr>
        <p:txBody>
          <a:bodyPr wrap="square" rtlCol="0">
            <a:spAutoFit/>
          </a:bodyPr>
          <a:lstStyle/>
          <a:p>
            <a:pPr algn="just"/>
            <a:r>
              <a:rPr lang="es-CO" sz="1600" b="1" dirty="0" smtClean="0">
                <a:latin typeface="+mn-lt"/>
              </a:rPr>
              <a:t>Nota:</a:t>
            </a:r>
            <a:r>
              <a:rPr lang="es-CO" sz="1600" dirty="0" smtClean="0">
                <a:latin typeface="+mn-lt"/>
              </a:rPr>
              <a:t> Los </a:t>
            </a:r>
            <a:r>
              <a:rPr lang="es-CO" sz="1600" b="1" dirty="0" smtClean="0">
                <a:latin typeface="+mn-lt"/>
              </a:rPr>
              <a:t>618,1 </a:t>
            </a:r>
            <a:r>
              <a:rPr lang="es-CO" sz="1600" b="1" dirty="0" smtClean="0">
                <a:latin typeface="+mn-lt"/>
              </a:rPr>
              <a:t>DTCE</a:t>
            </a:r>
            <a:r>
              <a:rPr lang="es-CO" sz="1600" dirty="0" smtClean="0">
                <a:latin typeface="+mn-lt"/>
              </a:rPr>
              <a:t> corresponden en personas a </a:t>
            </a:r>
            <a:r>
              <a:rPr lang="es-CO" sz="1600" b="1" dirty="0" smtClean="0">
                <a:latin typeface="+mn-lt"/>
              </a:rPr>
              <a:t>1.219 docentes </a:t>
            </a:r>
            <a:r>
              <a:rPr lang="es-CO" sz="1600" dirty="0" smtClean="0">
                <a:latin typeface="+mn-lt"/>
              </a:rPr>
              <a:t>(</a:t>
            </a:r>
            <a:r>
              <a:rPr lang="es-CO" sz="1600" b="1" dirty="0" smtClean="0">
                <a:latin typeface="+mn-lt"/>
              </a:rPr>
              <a:t>302</a:t>
            </a:r>
            <a:r>
              <a:rPr lang="es-CO" sz="1600" dirty="0" smtClean="0">
                <a:latin typeface="+mn-lt"/>
              </a:rPr>
              <a:t> de Planta, </a:t>
            </a:r>
            <a:r>
              <a:rPr lang="es-CO" sz="1600" b="1" dirty="0" smtClean="0">
                <a:latin typeface="+mn-lt"/>
              </a:rPr>
              <a:t>206</a:t>
            </a:r>
            <a:r>
              <a:rPr lang="es-CO" sz="1600" dirty="0" smtClean="0">
                <a:latin typeface="+mn-lt"/>
              </a:rPr>
              <a:t> Transitorios y </a:t>
            </a:r>
            <a:r>
              <a:rPr lang="es-CO" sz="1600" b="1" dirty="0" smtClean="0">
                <a:latin typeface="+mn-lt"/>
              </a:rPr>
              <a:t>711</a:t>
            </a:r>
            <a:r>
              <a:rPr lang="es-CO" sz="1600" dirty="0" smtClean="0">
                <a:latin typeface="+mn-lt"/>
              </a:rPr>
              <a:t> catedráticos)</a:t>
            </a:r>
            <a:endParaRPr lang="es-CO" sz="1600" dirty="0">
              <a:latin typeface="+mn-lt"/>
            </a:endParaRPr>
          </a:p>
        </p:txBody>
      </p:sp>
      <p:grpSp>
        <p:nvGrpSpPr>
          <p:cNvPr id="14" name="25 Grupo"/>
          <p:cNvGrpSpPr/>
          <p:nvPr/>
        </p:nvGrpSpPr>
        <p:grpSpPr>
          <a:xfrm>
            <a:off x="7126959" y="1006897"/>
            <a:ext cx="2520278" cy="5041281"/>
            <a:chOff x="4390653" y="1943001"/>
            <a:chExt cx="2880320" cy="3096344"/>
          </a:xfrm>
        </p:grpSpPr>
        <p:sp>
          <p:nvSpPr>
            <p:cNvPr id="15" name="14 Rectángulo redondeado"/>
            <p:cNvSpPr/>
            <p:nvPr/>
          </p:nvSpPr>
          <p:spPr>
            <a:xfrm>
              <a:off x="4390653" y="1943001"/>
              <a:ext cx="2880320" cy="3096344"/>
            </a:xfrm>
            <a:prstGeom prst="roundRect">
              <a:avLst/>
            </a:prstGeom>
            <a:solidFill>
              <a:schemeClr val="accent5">
                <a:lumMod val="75000"/>
              </a:schemeClr>
            </a:solidFill>
          </p:spPr>
          <p:style>
            <a:lnRef idx="0">
              <a:schemeClr val="accent1"/>
            </a:lnRef>
            <a:fillRef idx="3">
              <a:schemeClr val="accent1"/>
            </a:fillRef>
            <a:effectRef idx="3">
              <a:schemeClr val="accent1"/>
            </a:effectRef>
            <a:fontRef idx="minor">
              <a:schemeClr val="lt1"/>
            </a:fontRef>
          </p:style>
          <p:txBody>
            <a:bodyPr rtlCol="0" anchor="ctr"/>
            <a:lstStyle/>
            <a:p>
              <a:pPr algn="ctr"/>
              <a:endParaRPr lang="es-CO" dirty="0"/>
            </a:p>
          </p:txBody>
        </p:sp>
        <p:sp>
          <p:nvSpPr>
            <p:cNvPr id="16" name="15 Rectángulo"/>
            <p:cNvSpPr/>
            <p:nvPr/>
          </p:nvSpPr>
          <p:spPr>
            <a:xfrm>
              <a:off x="4533827" y="1987671"/>
              <a:ext cx="2520280" cy="1455575"/>
            </a:xfrm>
            <a:prstGeom prst="rect">
              <a:avLst/>
            </a:prstGeom>
          </p:spPr>
          <p:txBody>
            <a:bodyPr wrap="square">
              <a:spAutoFit/>
            </a:bodyPr>
            <a:lstStyle/>
            <a:p>
              <a:pPr algn="ctr">
                <a:defRPr/>
              </a:pPr>
              <a:r>
                <a:rPr lang="es-ES" sz="4800" dirty="0" smtClean="0">
                  <a:ln w="18415" cmpd="sng">
                    <a:solidFill>
                      <a:srgbClr val="FFFFFF"/>
                    </a:solidFill>
                    <a:prstDash val="solid"/>
                  </a:ln>
                  <a:solidFill>
                    <a:srgbClr val="FFFFFF"/>
                  </a:solidFill>
                  <a:effectLst>
                    <a:outerShdw blurRad="38100" dist="38100" dir="2700000" algn="tl">
                      <a:srgbClr val="000000">
                        <a:alpha val="43137"/>
                      </a:srgbClr>
                    </a:outerShdw>
                  </a:effectLst>
                </a:rPr>
                <a:t>618,1</a:t>
              </a:r>
            </a:p>
            <a:p>
              <a:pPr algn="ctr">
                <a:defRPr/>
              </a:pPr>
              <a:r>
                <a:rPr lang="es-ES" sz="2000" dirty="0" smtClean="0">
                  <a:ln w="18415" cmpd="sng">
                    <a:solidFill>
                      <a:srgbClr val="FFFFFF"/>
                    </a:solidFill>
                    <a:prstDash val="solid"/>
                  </a:ln>
                  <a:solidFill>
                    <a:srgbClr val="FFFFFF"/>
                  </a:solidFill>
                  <a:effectLst>
                    <a:outerShdw blurRad="38100" dist="38100" dir="2700000" algn="tl">
                      <a:srgbClr val="000000">
                        <a:alpha val="43137"/>
                      </a:srgbClr>
                    </a:outerShdw>
                  </a:effectLst>
                </a:rPr>
                <a:t>Docentes  Equivalentes en Tiempo Completo (DTCE)</a:t>
              </a:r>
            </a:p>
            <a:p>
              <a:pPr algn="ctr">
                <a:defRPr/>
              </a:pPr>
              <a:r>
                <a:rPr lang="es-ES" sz="2000" dirty="0" smtClean="0">
                  <a:ln w="18415" cmpd="sng">
                    <a:solidFill>
                      <a:srgbClr val="FFFFFF"/>
                    </a:solidFill>
                    <a:prstDash val="solid"/>
                  </a:ln>
                  <a:solidFill>
                    <a:srgbClr val="FFFFFF"/>
                  </a:solidFill>
                  <a:effectLst>
                    <a:outerShdw blurRad="38100" dist="38100" dir="2700000" algn="tl">
                      <a:srgbClr val="000000">
                        <a:alpha val="43137"/>
                      </a:srgbClr>
                    </a:outerShdw>
                  </a:effectLst>
                </a:rPr>
                <a:t>(626,4 en el 2011)</a:t>
              </a:r>
            </a:p>
          </p:txBody>
        </p:sp>
      </p:grpSp>
      <p:graphicFrame>
        <p:nvGraphicFramePr>
          <p:cNvPr id="17" name="4 Gráfico"/>
          <p:cNvGraphicFramePr>
            <a:graphicFrameLocks/>
          </p:cNvGraphicFramePr>
          <p:nvPr>
            <p:extLst>
              <p:ext uri="{D42A27DB-BD31-4B8C-83A1-F6EECF244321}">
                <p14:modId xmlns:p14="http://schemas.microsoft.com/office/powerpoint/2010/main" xmlns="" val="1954317617"/>
              </p:ext>
            </p:extLst>
          </p:nvPr>
        </p:nvGraphicFramePr>
        <p:xfrm>
          <a:off x="6937201" y="3550067"/>
          <a:ext cx="2520278" cy="2279761"/>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1 Título"/>
          <p:cNvSpPr>
            <a:spLocks/>
          </p:cNvSpPr>
          <p:nvPr/>
        </p:nvSpPr>
        <p:spPr bwMode="auto">
          <a:xfrm>
            <a:off x="574675" y="214313"/>
            <a:ext cx="9069388" cy="6810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102833" tIns="51417" rIns="102833" bIns="51417" anchor="ctr"/>
          <a:lstStyle/>
          <a:p>
            <a:pPr algn="ctr" defTabSz="1028700"/>
            <a:r>
              <a:rPr lang="es-ES_tradnl" sz="3200" b="1" dirty="0" smtClean="0">
                <a:solidFill>
                  <a:srgbClr val="002060"/>
                </a:solidFill>
                <a:latin typeface="Calibri" pitchFamily="34" charset="0"/>
              </a:rPr>
              <a:t>COBERTURA CON CALIDAD</a:t>
            </a:r>
            <a:endParaRPr lang="es-ES_tradnl" sz="3200" b="1" dirty="0">
              <a:solidFill>
                <a:srgbClr val="002060"/>
              </a:solidFill>
              <a:latin typeface="Calibri" pitchFamily="34" charset="0"/>
            </a:endParaRPr>
          </a:p>
        </p:txBody>
      </p:sp>
      <p:sp>
        <p:nvSpPr>
          <p:cNvPr id="40964" name="7 Rectángulo"/>
          <p:cNvSpPr>
            <a:spLocks noChangeArrowheads="1"/>
          </p:cNvSpPr>
          <p:nvPr/>
        </p:nvSpPr>
        <p:spPr bwMode="auto">
          <a:xfrm>
            <a:off x="1799483" y="3200301"/>
            <a:ext cx="7124700" cy="70788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just"/>
            <a:r>
              <a:rPr lang="es-ES" sz="2000" dirty="0">
                <a:latin typeface="+mn-lt"/>
              </a:rPr>
              <a:t>Un </a:t>
            </a:r>
            <a:r>
              <a:rPr lang="es-ES" sz="2000" b="1" dirty="0">
                <a:latin typeface="+mn-lt"/>
              </a:rPr>
              <a:t>83%</a:t>
            </a:r>
            <a:r>
              <a:rPr lang="es-ES" sz="2000" dirty="0">
                <a:latin typeface="+mn-lt"/>
              </a:rPr>
              <a:t> de los estudiantes se encuentran satisfechos con el programa</a:t>
            </a:r>
            <a:endParaRPr lang="es-CO" sz="2000" dirty="0">
              <a:latin typeface="+mn-lt"/>
            </a:endParaRPr>
          </a:p>
        </p:txBody>
      </p:sp>
      <p:sp>
        <p:nvSpPr>
          <p:cNvPr id="40965" name="8 Rectángulo"/>
          <p:cNvSpPr>
            <a:spLocks noChangeArrowheads="1"/>
          </p:cNvSpPr>
          <p:nvPr/>
        </p:nvSpPr>
        <p:spPr bwMode="auto">
          <a:xfrm>
            <a:off x="1799483" y="4384576"/>
            <a:ext cx="7124700" cy="10156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just"/>
            <a:r>
              <a:rPr lang="es-ES" sz="2000" dirty="0">
                <a:latin typeface="+mn-lt"/>
              </a:rPr>
              <a:t>Para el año </a:t>
            </a:r>
            <a:r>
              <a:rPr lang="es-ES" sz="2000" b="1" dirty="0">
                <a:latin typeface="+mn-lt"/>
              </a:rPr>
              <a:t>2012</a:t>
            </a:r>
            <a:r>
              <a:rPr lang="es-ES" sz="2000" dirty="0">
                <a:latin typeface="+mn-lt"/>
              </a:rPr>
              <a:t> se realizó el estudio con </a:t>
            </a:r>
            <a:r>
              <a:rPr lang="es-ES" sz="2000" b="1" dirty="0">
                <a:latin typeface="+mn-lt"/>
              </a:rPr>
              <a:t>2.530</a:t>
            </a:r>
            <a:r>
              <a:rPr lang="es-ES" sz="2000" dirty="0">
                <a:latin typeface="+mn-lt"/>
              </a:rPr>
              <a:t> profesionales, manifestando un nivel de satisfacción del </a:t>
            </a:r>
            <a:r>
              <a:rPr lang="es-ES" sz="2000" b="1" dirty="0">
                <a:latin typeface="+mn-lt"/>
              </a:rPr>
              <a:t>92%</a:t>
            </a:r>
            <a:r>
              <a:rPr lang="es-ES" sz="2000" dirty="0">
                <a:latin typeface="+mn-lt"/>
              </a:rPr>
              <a:t> frente a los programas académicos.</a:t>
            </a:r>
            <a:endParaRPr lang="es-CO" sz="2000" dirty="0">
              <a:latin typeface="+mn-lt"/>
            </a:endParaRPr>
          </a:p>
        </p:txBody>
      </p:sp>
      <p:sp>
        <p:nvSpPr>
          <p:cNvPr id="40966" name="11 Rectángulo"/>
          <p:cNvSpPr>
            <a:spLocks noChangeArrowheads="1"/>
          </p:cNvSpPr>
          <p:nvPr/>
        </p:nvSpPr>
        <p:spPr bwMode="auto">
          <a:xfrm>
            <a:off x="1799483" y="2016026"/>
            <a:ext cx="7124700" cy="70788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just"/>
            <a:r>
              <a:rPr lang="es-ES" sz="2000" dirty="0">
                <a:latin typeface="+mn-lt"/>
              </a:rPr>
              <a:t>La Universidad tiene una oferta del </a:t>
            </a:r>
            <a:r>
              <a:rPr lang="es-ES" sz="2000" b="1" dirty="0">
                <a:latin typeface="+mn-lt"/>
              </a:rPr>
              <a:t>81%</a:t>
            </a:r>
            <a:r>
              <a:rPr lang="es-ES" sz="2000" dirty="0">
                <a:latin typeface="+mn-lt"/>
              </a:rPr>
              <a:t> de sus programas, ya que(</a:t>
            </a:r>
            <a:r>
              <a:rPr lang="es-ES" sz="2000" b="1" dirty="0">
                <a:latin typeface="+mn-lt"/>
              </a:rPr>
              <a:t>109</a:t>
            </a:r>
            <a:r>
              <a:rPr lang="es-ES" sz="2000" dirty="0">
                <a:latin typeface="+mn-lt"/>
              </a:rPr>
              <a:t> programas con Registro SNIES).</a:t>
            </a:r>
            <a:endParaRPr lang="es-CO" sz="2000" dirty="0">
              <a:latin typeface="+mn-lt"/>
            </a:endParaRPr>
          </a:p>
        </p:txBody>
      </p:sp>
      <p:sp>
        <p:nvSpPr>
          <p:cNvPr id="14" name="13 Abrir llave"/>
          <p:cNvSpPr/>
          <p:nvPr/>
        </p:nvSpPr>
        <p:spPr>
          <a:xfrm>
            <a:off x="1150293" y="1943001"/>
            <a:ext cx="576263" cy="4536851"/>
          </a:xfrm>
          <a:prstGeom prst="leftBrace">
            <a:avLst/>
          </a:prstGeom>
          <a:ln w="76200">
            <a:solidFill>
              <a:srgbClr val="00B050"/>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s-CO"/>
          </a:p>
        </p:txBody>
      </p:sp>
      <p:sp>
        <p:nvSpPr>
          <p:cNvPr id="40968" name="15 CuadroTexto"/>
          <p:cNvSpPr txBox="1">
            <a:spLocks noChangeArrowheads="1"/>
          </p:cNvSpPr>
          <p:nvPr/>
        </p:nvSpPr>
        <p:spPr bwMode="auto">
          <a:xfrm>
            <a:off x="1818532" y="5845076"/>
            <a:ext cx="7105650" cy="10156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eaLnBrk="1" hangingPunct="1"/>
            <a:r>
              <a:rPr lang="es-ES" sz="2000" dirty="0">
                <a:latin typeface="+mn-lt"/>
              </a:rPr>
              <a:t>Para el año </a:t>
            </a:r>
            <a:r>
              <a:rPr lang="es-ES" sz="2000" b="1" dirty="0">
                <a:latin typeface="+mn-lt"/>
              </a:rPr>
              <a:t>2012</a:t>
            </a:r>
            <a:r>
              <a:rPr lang="es-ES" sz="2000" dirty="0">
                <a:latin typeface="+mn-lt"/>
              </a:rPr>
              <a:t>, la Universidad tenía una relación Estudiante / Docente (DD) de </a:t>
            </a:r>
            <a:r>
              <a:rPr lang="es-ES" sz="2000" b="1" dirty="0" smtClean="0">
                <a:latin typeface="+mn-lt"/>
              </a:rPr>
              <a:t>28</a:t>
            </a:r>
            <a:r>
              <a:rPr lang="es-ES" sz="2000" dirty="0" smtClean="0">
                <a:latin typeface="+mn-lt"/>
              </a:rPr>
              <a:t>.</a:t>
            </a:r>
            <a:endParaRPr lang="es-CO" sz="2000" dirty="0">
              <a:latin typeface="+mn-lt"/>
            </a:endParaRPr>
          </a:p>
          <a:p>
            <a:pPr eaLnBrk="1" hangingPunct="1"/>
            <a:endParaRPr lang="es-CO" sz="2000" dirty="0">
              <a:latin typeface="+mn-lt"/>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CO" dirty="0" smtClean="0"/>
              <a:t>INVESTIGACIONES, INNOVACIÓN Y EXTENSIÓN</a:t>
            </a:r>
            <a:endParaRPr lang="es-CO" dirty="0"/>
          </a:p>
        </p:txBody>
      </p:sp>
      <p:sp>
        <p:nvSpPr>
          <p:cNvPr id="3" name="2 Marcador de texto"/>
          <p:cNvSpPr>
            <a:spLocks noGrp="1"/>
          </p:cNvSpPr>
          <p:nvPr>
            <p:ph type="body" idx="1"/>
          </p:nvPr>
        </p:nvSpPr>
        <p:spPr/>
        <p:txBody>
          <a:bodyPr/>
          <a:lstStyle/>
          <a:p>
            <a:r>
              <a:rPr lang="es-CO" dirty="0" smtClean="0"/>
              <a:t>RESULTADOS POR OBJETIVOS</a:t>
            </a:r>
            <a:endParaRPr lang="es-CO" dirty="0"/>
          </a:p>
        </p:txBody>
      </p:sp>
    </p:spTree>
    <p:extLst>
      <p:ext uri="{BB962C8B-B14F-4D97-AF65-F5344CB8AC3E}">
        <p14:creationId xmlns:p14="http://schemas.microsoft.com/office/powerpoint/2010/main" xmlns="" val="3498669479"/>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1 Título"/>
          <p:cNvSpPr>
            <a:spLocks/>
          </p:cNvSpPr>
          <p:nvPr/>
        </p:nvSpPr>
        <p:spPr bwMode="auto">
          <a:xfrm>
            <a:off x="574675" y="214313"/>
            <a:ext cx="9069388" cy="6810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102833" tIns="51417" rIns="102833" bIns="51417" anchor="ctr"/>
          <a:lstStyle/>
          <a:p>
            <a:pPr algn="ctr" defTabSz="1028700"/>
            <a:r>
              <a:rPr lang="es-ES_tradnl" sz="3200" b="1" dirty="0" smtClean="0">
                <a:solidFill>
                  <a:srgbClr val="002060"/>
                </a:solidFill>
                <a:latin typeface="Calibri" pitchFamily="34" charset="0"/>
              </a:rPr>
              <a:t>INVESTIGACIONES, INNOVACIÓN Y EXTENSIÓN</a:t>
            </a:r>
            <a:endParaRPr lang="es-ES_tradnl" sz="6000" b="1" dirty="0">
              <a:solidFill>
                <a:srgbClr val="002060"/>
              </a:solidFill>
              <a:latin typeface="Calibri" pitchFamily="34" charset="0"/>
            </a:endParaRPr>
          </a:p>
        </p:txBody>
      </p:sp>
      <p:sp>
        <p:nvSpPr>
          <p:cNvPr id="9221" name="Rectángulo 1"/>
          <p:cNvSpPr>
            <a:spLocks noChangeArrowheads="1"/>
          </p:cNvSpPr>
          <p:nvPr/>
        </p:nvSpPr>
        <p:spPr bwMode="auto">
          <a:xfrm>
            <a:off x="646237" y="1270829"/>
            <a:ext cx="3888432" cy="2308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ctr"/>
            <a:r>
              <a:rPr lang="es-CO" sz="900" b="1" dirty="0"/>
              <a:t>Resultados – Metas % Patentes comercializadas para el año 2012</a:t>
            </a:r>
            <a:r>
              <a:rPr lang="es-CO" sz="900" b="1" dirty="0" smtClean="0"/>
              <a:t>.</a:t>
            </a:r>
            <a:endParaRPr lang="es-CO" sz="900" b="1" dirty="0"/>
          </a:p>
        </p:txBody>
      </p:sp>
      <p:sp>
        <p:nvSpPr>
          <p:cNvPr id="9222" name="Rectángulo 2"/>
          <p:cNvSpPr>
            <a:spLocks noChangeArrowheads="1"/>
          </p:cNvSpPr>
          <p:nvPr/>
        </p:nvSpPr>
        <p:spPr bwMode="auto">
          <a:xfrm>
            <a:off x="4822701" y="1414552"/>
            <a:ext cx="5038725" cy="20313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just"/>
            <a:r>
              <a:rPr lang="es-ES" dirty="0">
                <a:latin typeface="+mn-lt"/>
              </a:rPr>
              <a:t>De un total de 10 patentes con las que cuenta la UTP (5 aprobadas y 5 en trámite), una de ellas</a:t>
            </a:r>
            <a:r>
              <a:rPr lang="es-ES" b="1" dirty="0">
                <a:latin typeface="+mn-lt"/>
              </a:rPr>
              <a:t> </a:t>
            </a:r>
            <a:r>
              <a:rPr lang="es-ES" dirty="0">
                <a:latin typeface="+mn-lt"/>
              </a:rPr>
              <a:t>fue comercializada durante el año 2012: “Selección y Propagación In Vitro de Mora de Castilla”. </a:t>
            </a:r>
            <a:endParaRPr lang="es-ES" dirty="0" smtClean="0">
              <a:latin typeface="+mn-lt"/>
            </a:endParaRPr>
          </a:p>
          <a:p>
            <a:pPr algn="just"/>
            <a:endParaRPr lang="es-ES" dirty="0">
              <a:latin typeface="+mn-lt"/>
            </a:endParaRPr>
          </a:p>
          <a:p>
            <a:pPr algn="just"/>
            <a:r>
              <a:rPr lang="es-ES" dirty="0" smtClean="0">
                <a:latin typeface="+mn-lt"/>
              </a:rPr>
              <a:t>Esta </a:t>
            </a:r>
            <a:r>
              <a:rPr lang="es-ES" dirty="0">
                <a:latin typeface="+mn-lt"/>
              </a:rPr>
              <a:t>patente consiste en un método de propagación masiva in vitro de la especie frutal </a:t>
            </a:r>
            <a:r>
              <a:rPr lang="es-ES" i="1" dirty="0" err="1">
                <a:latin typeface="+mn-lt"/>
              </a:rPr>
              <a:t>Rubus</a:t>
            </a:r>
            <a:r>
              <a:rPr lang="es-ES" i="1" dirty="0">
                <a:latin typeface="+mn-lt"/>
              </a:rPr>
              <a:t> </a:t>
            </a:r>
            <a:r>
              <a:rPr lang="es-ES" i="1" dirty="0" err="1">
                <a:latin typeface="+mn-lt"/>
              </a:rPr>
              <a:t>glaucus</a:t>
            </a:r>
            <a:r>
              <a:rPr lang="es-ES" i="1" dirty="0">
                <a:latin typeface="+mn-lt"/>
              </a:rPr>
              <a:t>.</a:t>
            </a:r>
            <a:endParaRPr lang="es-ES_tradnl" dirty="0">
              <a:latin typeface="+mn-lt"/>
            </a:endParaRPr>
          </a:p>
        </p:txBody>
      </p:sp>
      <p:graphicFrame>
        <p:nvGraphicFramePr>
          <p:cNvPr id="10" name="9 Tabla"/>
          <p:cNvGraphicFramePr>
            <a:graphicFrameLocks noGrp="1"/>
          </p:cNvGraphicFramePr>
          <p:nvPr>
            <p:extLst>
              <p:ext uri="{D42A27DB-BD31-4B8C-83A1-F6EECF244321}">
                <p14:modId xmlns:p14="http://schemas.microsoft.com/office/powerpoint/2010/main" xmlns="" val="3831598080"/>
              </p:ext>
            </p:extLst>
          </p:nvPr>
        </p:nvGraphicFramePr>
        <p:xfrm>
          <a:off x="502221" y="4554993"/>
          <a:ext cx="9142413" cy="3148648"/>
        </p:xfrm>
        <a:graphic>
          <a:graphicData uri="http://schemas.openxmlformats.org/drawingml/2006/table">
            <a:tbl>
              <a:tblPr/>
              <a:tblGrid>
                <a:gridCol w="7508127"/>
                <a:gridCol w="1634286"/>
              </a:tblGrid>
              <a:tr h="355124">
                <a:tc>
                  <a:txBody>
                    <a:bodyPr/>
                    <a:lstStyle/>
                    <a:p>
                      <a:pPr algn="ctr">
                        <a:spcAft>
                          <a:spcPts val="0"/>
                        </a:spcAft>
                      </a:pPr>
                      <a:r>
                        <a:rPr lang="es-ES" sz="1600" b="1" dirty="0">
                          <a:latin typeface="Calibri"/>
                          <a:ea typeface="Calibri"/>
                          <a:cs typeface="Times New Roman"/>
                        </a:rPr>
                        <a:t>Patente</a:t>
                      </a:r>
                      <a:endParaRPr lang="es-CO" sz="2800" dirty="0">
                        <a:latin typeface="Calibri"/>
                        <a:ea typeface="Calibri"/>
                        <a:cs typeface="Times New Roman"/>
                      </a:endParaRPr>
                    </a:p>
                  </a:txBody>
                  <a:tcPr marL="68584" marR="68584" marT="0" marB="0">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28575" cap="flat" cmpd="sng" algn="ctr">
                      <a:solidFill>
                        <a:srgbClr val="4F81BD"/>
                      </a:solidFill>
                      <a:prstDash val="solid"/>
                      <a:round/>
                      <a:headEnd type="none" w="med" len="med"/>
                      <a:tailEnd type="none" w="med" len="med"/>
                    </a:lnB>
                  </a:tcPr>
                </a:tc>
                <a:tc>
                  <a:txBody>
                    <a:bodyPr/>
                    <a:lstStyle/>
                    <a:p>
                      <a:pPr algn="ctr">
                        <a:spcAft>
                          <a:spcPts val="0"/>
                        </a:spcAft>
                      </a:pPr>
                      <a:r>
                        <a:rPr lang="es-CO" sz="1600" b="1" dirty="0" smtClean="0">
                          <a:latin typeface="Calibri"/>
                          <a:ea typeface="Calibri"/>
                          <a:cs typeface="Times New Roman"/>
                        </a:rPr>
                        <a:t>Estado</a:t>
                      </a:r>
                      <a:endParaRPr lang="es-CO" sz="1600" b="1" dirty="0">
                        <a:latin typeface="Calibri"/>
                        <a:ea typeface="Calibri"/>
                        <a:cs typeface="Times New Roman"/>
                      </a:endParaRPr>
                    </a:p>
                  </a:txBody>
                  <a:tcPr marL="68584" marR="68584" marT="0" marB="0">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28575" cap="flat" cmpd="sng" algn="ctr">
                      <a:solidFill>
                        <a:srgbClr val="4F81BD"/>
                      </a:solidFill>
                      <a:prstDash val="solid"/>
                      <a:round/>
                      <a:headEnd type="none" w="med" len="med"/>
                      <a:tailEnd type="none" w="med" len="med"/>
                    </a:lnB>
                  </a:tcPr>
                </a:tc>
              </a:tr>
              <a:tr h="201013">
                <a:tc>
                  <a:txBody>
                    <a:bodyPr/>
                    <a:lstStyle/>
                    <a:p>
                      <a:pPr>
                        <a:spcAft>
                          <a:spcPts val="0"/>
                        </a:spcAft>
                      </a:pPr>
                      <a:r>
                        <a:rPr lang="es-ES" sz="1600" dirty="0">
                          <a:solidFill>
                            <a:srgbClr val="000000"/>
                          </a:solidFill>
                          <a:latin typeface="Calibri"/>
                          <a:ea typeface="Calibri"/>
                          <a:cs typeface="Times New Roman"/>
                        </a:rPr>
                        <a:t>Mesa para linóleo y estampado</a:t>
                      </a:r>
                      <a:endParaRPr lang="es-CO" sz="2800" dirty="0">
                        <a:latin typeface="Calibri"/>
                        <a:ea typeface="Calibri"/>
                        <a:cs typeface="Times New Roman"/>
                      </a:endParaRPr>
                    </a:p>
                  </a:txBody>
                  <a:tcPr marL="68584" marR="68584" marT="0" marB="0">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28575"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D3DFEE"/>
                    </a:solidFill>
                  </a:tcPr>
                </a:tc>
                <a:tc>
                  <a:txBody>
                    <a:bodyPr/>
                    <a:lstStyle/>
                    <a:p>
                      <a:pPr>
                        <a:spcAft>
                          <a:spcPts val="0"/>
                        </a:spcAft>
                      </a:pPr>
                      <a:r>
                        <a:rPr lang="es-ES" sz="1600">
                          <a:solidFill>
                            <a:srgbClr val="000000"/>
                          </a:solidFill>
                          <a:latin typeface="Calibri"/>
                          <a:ea typeface="Calibri"/>
                          <a:cs typeface="Times New Roman"/>
                        </a:rPr>
                        <a:t>Aprobada</a:t>
                      </a:r>
                      <a:endParaRPr lang="es-CO" sz="2800">
                        <a:latin typeface="Calibri"/>
                        <a:ea typeface="Calibri"/>
                        <a:cs typeface="Times New Roman"/>
                      </a:endParaRPr>
                    </a:p>
                  </a:txBody>
                  <a:tcPr marL="68584" marR="68584" marT="0" marB="0">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28575"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D3DFEE"/>
                    </a:solidFill>
                  </a:tcPr>
                </a:tc>
              </a:tr>
              <a:tr h="201013">
                <a:tc>
                  <a:txBody>
                    <a:bodyPr/>
                    <a:lstStyle/>
                    <a:p>
                      <a:pPr>
                        <a:spcAft>
                          <a:spcPts val="0"/>
                        </a:spcAft>
                      </a:pPr>
                      <a:r>
                        <a:rPr lang="es-ES" sz="1600" dirty="0">
                          <a:solidFill>
                            <a:srgbClr val="000000"/>
                          </a:solidFill>
                          <a:latin typeface="Calibri"/>
                          <a:ea typeface="Calibri"/>
                          <a:cs typeface="Times New Roman"/>
                        </a:rPr>
                        <a:t>Proceso y obtención de aceite de gusano quinto instar para uso cosmético</a:t>
                      </a:r>
                      <a:endParaRPr lang="es-CO" sz="2800" dirty="0">
                        <a:latin typeface="Calibri"/>
                        <a:ea typeface="Calibri"/>
                        <a:cs typeface="Times New Roman"/>
                      </a:endParaRPr>
                    </a:p>
                  </a:txBody>
                  <a:tcPr marL="68584" marR="68584" marT="0" marB="0">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a:spcAft>
                          <a:spcPts val="0"/>
                        </a:spcAft>
                      </a:pPr>
                      <a:r>
                        <a:rPr lang="es-ES" sz="1600">
                          <a:solidFill>
                            <a:srgbClr val="000000"/>
                          </a:solidFill>
                          <a:latin typeface="Calibri"/>
                          <a:ea typeface="Calibri"/>
                          <a:cs typeface="Times New Roman"/>
                        </a:rPr>
                        <a:t>Aprobada</a:t>
                      </a:r>
                      <a:endParaRPr lang="es-CO" sz="2800">
                        <a:latin typeface="Calibri"/>
                        <a:ea typeface="Calibri"/>
                        <a:cs typeface="Times New Roman"/>
                      </a:endParaRPr>
                    </a:p>
                  </a:txBody>
                  <a:tcPr marL="68584" marR="68584" marT="0" marB="0">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r>
              <a:tr h="201013">
                <a:tc>
                  <a:txBody>
                    <a:bodyPr/>
                    <a:lstStyle/>
                    <a:p>
                      <a:pPr>
                        <a:spcAft>
                          <a:spcPts val="0"/>
                        </a:spcAft>
                      </a:pPr>
                      <a:r>
                        <a:rPr lang="es-ES" sz="1600" dirty="0">
                          <a:solidFill>
                            <a:srgbClr val="000000"/>
                          </a:solidFill>
                          <a:latin typeface="Calibri"/>
                          <a:ea typeface="Calibri"/>
                          <a:cs typeface="Times New Roman"/>
                        </a:rPr>
                        <a:t>Proceso y obtención de aceite estabilizado de crisálida fresca para uso cosmético</a:t>
                      </a:r>
                      <a:endParaRPr lang="es-CO" sz="2800" dirty="0">
                        <a:latin typeface="Calibri"/>
                        <a:ea typeface="Calibri"/>
                        <a:cs typeface="Times New Roman"/>
                      </a:endParaRPr>
                    </a:p>
                  </a:txBody>
                  <a:tcPr marL="68584" marR="68584" marT="0" marB="0">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D3DFEE"/>
                    </a:solidFill>
                  </a:tcPr>
                </a:tc>
                <a:tc>
                  <a:txBody>
                    <a:bodyPr/>
                    <a:lstStyle/>
                    <a:p>
                      <a:pPr>
                        <a:spcAft>
                          <a:spcPts val="0"/>
                        </a:spcAft>
                      </a:pPr>
                      <a:r>
                        <a:rPr lang="es-ES" sz="1600">
                          <a:solidFill>
                            <a:srgbClr val="000000"/>
                          </a:solidFill>
                          <a:latin typeface="Calibri"/>
                          <a:ea typeface="Calibri"/>
                          <a:cs typeface="Times New Roman"/>
                        </a:rPr>
                        <a:t>Aprobada</a:t>
                      </a:r>
                      <a:endParaRPr lang="es-CO" sz="2800">
                        <a:latin typeface="Calibri"/>
                        <a:ea typeface="Calibri"/>
                        <a:cs typeface="Times New Roman"/>
                      </a:endParaRPr>
                    </a:p>
                  </a:txBody>
                  <a:tcPr marL="68584" marR="68584" marT="0" marB="0">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D3DFEE"/>
                    </a:solidFill>
                  </a:tcPr>
                </a:tc>
              </a:tr>
              <a:tr h="201013">
                <a:tc>
                  <a:txBody>
                    <a:bodyPr/>
                    <a:lstStyle/>
                    <a:p>
                      <a:pPr>
                        <a:spcAft>
                          <a:spcPts val="0"/>
                        </a:spcAft>
                      </a:pPr>
                      <a:r>
                        <a:rPr lang="es-ES" sz="1600" dirty="0">
                          <a:solidFill>
                            <a:srgbClr val="000000"/>
                          </a:solidFill>
                          <a:latin typeface="Calibri"/>
                          <a:ea typeface="Calibri"/>
                          <a:cs typeface="Times New Roman"/>
                        </a:rPr>
                        <a:t>Selección propagación y caracterización genética de mora de castilla</a:t>
                      </a:r>
                      <a:endParaRPr lang="es-CO" sz="2800" dirty="0">
                        <a:latin typeface="Calibri"/>
                        <a:ea typeface="Calibri"/>
                        <a:cs typeface="Times New Roman"/>
                      </a:endParaRPr>
                    </a:p>
                  </a:txBody>
                  <a:tcPr marL="68584" marR="68584" marT="0" marB="0">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a:spcAft>
                          <a:spcPts val="0"/>
                        </a:spcAft>
                      </a:pPr>
                      <a:r>
                        <a:rPr lang="es-ES" sz="1600">
                          <a:solidFill>
                            <a:srgbClr val="000000"/>
                          </a:solidFill>
                          <a:latin typeface="Calibri"/>
                          <a:ea typeface="Calibri"/>
                          <a:cs typeface="Times New Roman"/>
                        </a:rPr>
                        <a:t>Aprobada</a:t>
                      </a:r>
                      <a:endParaRPr lang="es-CO" sz="2800">
                        <a:latin typeface="Calibri"/>
                        <a:ea typeface="Calibri"/>
                        <a:cs typeface="Times New Roman"/>
                      </a:endParaRPr>
                    </a:p>
                  </a:txBody>
                  <a:tcPr marL="68584" marR="68584" marT="0" marB="0">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r>
              <a:tr h="201013">
                <a:tc>
                  <a:txBody>
                    <a:bodyPr/>
                    <a:lstStyle/>
                    <a:p>
                      <a:pPr>
                        <a:spcAft>
                          <a:spcPts val="0"/>
                        </a:spcAft>
                      </a:pPr>
                      <a:r>
                        <a:rPr lang="es-ES" sz="1600" dirty="0" err="1">
                          <a:solidFill>
                            <a:srgbClr val="000000"/>
                          </a:solidFill>
                          <a:latin typeface="Calibri"/>
                          <a:ea typeface="Calibri"/>
                          <a:cs typeface="Times New Roman"/>
                        </a:rPr>
                        <a:t>Balotera</a:t>
                      </a:r>
                      <a:r>
                        <a:rPr lang="es-ES" sz="1600" dirty="0">
                          <a:solidFill>
                            <a:srgbClr val="000000"/>
                          </a:solidFill>
                          <a:latin typeface="Calibri"/>
                          <a:ea typeface="Calibri"/>
                          <a:cs typeface="Times New Roman"/>
                        </a:rPr>
                        <a:t> electro neumática con controlador programable y mando remoto</a:t>
                      </a:r>
                      <a:endParaRPr lang="es-CO" sz="2800" dirty="0">
                        <a:latin typeface="Calibri"/>
                        <a:ea typeface="Calibri"/>
                        <a:cs typeface="Times New Roman"/>
                      </a:endParaRPr>
                    </a:p>
                  </a:txBody>
                  <a:tcPr marL="68584" marR="68584" marT="0" marB="0">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D3DFEE"/>
                    </a:solidFill>
                  </a:tcPr>
                </a:tc>
                <a:tc>
                  <a:txBody>
                    <a:bodyPr/>
                    <a:lstStyle/>
                    <a:p>
                      <a:pPr>
                        <a:spcAft>
                          <a:spcPts val="0"/>
                        </a:spcAft>
                      </a:pPr>
                      <a:r>
                        <a:rPr lang="es-ES" sz="1600">
                          <a:solidFill>
                            <a:srgbClr val="000000"/>
                          </a:solidFill>
                          <a:latin typeface="Calibri"/>
                          <a:ea typeface="Calibri"/>
                          <a:cs typeface="Times New Roman"/>
                        </a:rPr>
                        <a:t>Aprobada</a:t>
                      </a:r>
                      <a:endParaRPr lang="es-CO" sz="2800">
                        <a:latin typeface="Calibri"/>
                        <a:ea typeface="Calibri"/>
                        <a:cs typeface="Times New Roman"/>
                      </a:endParaRPr>
                    </a:p>
                  </a:txBody>
                  <a:tcPr marL="68584" marR="68584" marT="0" marB="0">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D3DFEE"/>
                    </a:solidFill>
                  </a:tcPr>
                </a:tc>
              </a:tr>
              <a:tr h="355124">
                <a:tc>
                  <a:txBody>
                    <a:bodyPr/>
                    <a:lstStyle/>
                    <a:p>
                      <a:pPr>
                        <a:spcAft>
                          <a:spcPts val="0"/>
                        </a:spcAft>
                      </a:pPr>
                      <a:r>
                        <a:rPr lang="es-ES" sz="1600" dirty="0">
                          <a:solidFill>
                            <a:srgbClr val="000000"/>
                          </a:solidFill>
                          <a:latin typeface="Calibri"/>
                          <a:ea typeface="Calibri"/>
                          <a:cs typeface="Times New Roman"/>
                        </a:rPr>
                        <a:t>Proceso de Fabricación de Materiales de Construcción a partir de residuos celulósicos</a:t>
                      </a:r>
                      <a:endParaRPr lang="es-CO" sz="2800" dirty="0">
                        <a:latin typeface="Calibri"/>
                        <a:ea typeface="Calibri"/>
                        <a:cs typeface="Times New Roman"/>
                      </a:endParaRPr>
                    </a:p>
                  </a:txBody>
                  <a:tcPr marL="68584" marR="68584" marT="0" marB="0">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a:spcAft>
                          <a:spcPts val="0"/>
                        </a:spcAft>
                      </a:pPr>
                      <a:r>
                        <a:rPr lang="es-ES" sz="1600">
                          <a:solidFill>
                            <a:srgbClr val="000000"/>
                          </a:solidFill>
                          <a:latin typeface="Calibri"/>
                          <a:ea typeface="Calibri"/>
                          <a:cs typeface="Times New Roman"/>
                        </a:rPr>
                        <a:t>En proceso</a:t>
                      </a:r>
                      <a:endParaRPr lang="es-CO" sz="2800">
                        <a:latin typeface="Calibri"/>
                        <a:ea typeface="Calibri"/>
                        <a:cs typeface="Times New Roman"/>
                      </a:endParaRPr>
                    </a:p>
                  </a:txBody>
                  <a:tcPr marL="68584" marR="68584" marT="0" marB="0">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r>
              <a:tr h="201013">
                <a:tc>
                  <a:txBody>
                    <a:bodyPr/>
                    <a:lstStyle/>
                    <a:p>
                      <a:pPr>
                        <a:spcAft>
                          <a:spcPts val="0"/>
                        </a:spcAft>
                      </a:pPr>
                      <a:r>
                        <a:rPr lang="es-ES" sz="1600">
                          <a:solidFill>
                            <a:srgbClr val="000000"/>
                          </a:solidFill>
                          <a:latin typeface="Calibri"/>
                          <a:ea typeface="Calibri"/>
                          <a:cs typeface="Times New Roman"/>
                        </a:rPr>
                        <a:t>Propagación in vitro de Heliconia bihai (L) cv. Lobster Salmón y Heliconia orthotricha cv. Arco iris</a:t>
                      </a:r>
                      <a:endParaRPr lang="es-CO" sz="2800">
                        <a:latin typeface="Calibri"/>
                        <a:ea typeface="Calibri"/>
                        <a:cs typeface="Times New Roman"/>
                      </a:endParaRPr>
                    </a:p>
                  </a:txBody>
                  <a:tcPr marL="68584" marR="68584" marT="0" marB="0">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D3DFEE"/>
                    </a:solidFill>
                  </a:tcPr>
                </a:tc>
                <a:tc>
                  <a:txBody>
                    <a:bodyPr/>
                    <a:lstStyle/>
                    <a:p>
                      <a:pPr>
                        <a:spcAft>
                          <a:spcPts val="0"/>
                        </a:spcAft>
                      </a:pPr>
                      <a:r>
                        <a:rPr lang="es-ES" sz="1600" dirty="0">
                          <a:solidFill>
                            <a:srgbClr val="000000"/>
                          </a:solidFill>
                          <a:latin typeface="Calibri"/>
                          <a:ea typeface="Calibri"/>
                          <a:cs typeface="Times New Roman"/>
                        </a:rPr>
                        <a:t>En proceso</a:t>
                      </a:r>
                      <a:endParaRPr lang="es-CO" sz="2800" dirty="0">
                        <a:latin typeface="Calibri"/>
                        <a:ea typeface="Calibri"/>
                        <a:cs typeface="Times New Roman"/>
                      </a:endParaRPr>
                    </a:p>
                  </a:txBody>
                  <a:tcPr marL="68584" marR="68584" marT="0" marB="0">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D3DFEE"/>
                    </a:solidFill>
                  </a:tcPr>
                </a:tc>
              </a:tr>
              <a:tr h="201013">
                <a:tc>
                  <a:txBody>
                    <a:bodyPr/>
                    <a:lstStyle/>
                    <a:p>
                      <a:pPr>
                        <a:spcAft>
                          <a:spcPts val="0"/>
                        </a:spcAft>
                      </a:pPr>
                      <a:r>
                        <a:rPr lang="es-ES" sz="1600">
                          <a:solidFill>
                            <a:srgbClr val="000000"/>
                          </a:solidFill>
                          <a:latin typeface="Calibri"/>
                          <a:ea typeface="Calibri"/>
                          <a:cs typeface="Times New Roman"/>
                        </a:rPr>
                        <a:t>Equipo para medir la madurez de los culmos de guadua</a:t>
                      </a:r>
                      <a:endParaRPr lang="es-CO" sz="2800">
                        <a:latin typeface="Calibri"/>
                        <a:ea typeface="Calibri"/>
                        <a:cs typeface="Times New Roman"/>
                      </a:endParaRPr>
                    </a:p>
                  </a:txBody>
                  <a:tcPr marL="68584" marR="68584" marT="0" marB="0">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a:spcAft>
                          <a:spcPts val="0"/>
                        </a:spcAft>
                      </a:pPr>
                      <a:r>
                        <a:rPr lang="es-ES" sz="1600" dirty="0">
                          <a:solidFill>
                            <a:srgbClr val="000000"/>
                          </a:solidFill>
                          <a:latin typeface="Calibri"/>
                          <a:ea typeface="Calibri"/>
                          <a:cs typeface="Times New Roman"/>
                        </a:rPr>
                        <a:t>En proceso</a:t>
                      </a:r>
                      <a:endParaRPr lang="es-CO" sz="2800" dirty="0">
                        <a:latin typeface="Calibri"/>
                        <a:ea typeface="Calibri"/>
                        <a:cs typeface="Times New Roman"/>
                      </a:endParaRPr>
                    </a:p>
                  </a:txBody>
                  <a:tcPr marL="68584" marR="68584" marT="0" marB="0">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r>
              <a:tr h="201013">
                <a:tc>
                  <a:txBody>
                    <a:bodyPr/>
                    <a:lstStyle/>
                    <a:p>
                      <a:pPr>
                        <a:spcAft>
                          <a:spcPts val="0"/>
                        </a:spcAft>
                      </a:pPr>
                      <a:r>
                        <a:rPr lang="es-ES" sz="1600">
                          <a:solidFill>
                            <a:srgbClr val="000000"/>
                          </a:solidFill>
                          <a:latin typeface="Calibri"/>
                          <a:ea typeface="Calibri"/>
                          <a:cs typeface="Times New Roman"/>
                        </a:rPr>
                        <a:t>Proceso de Micro propagación de Mora de Castilla</a:t>
                      </a:r>
                      <a:endParaRPr lang="es-CO" sz="2800">
                        <a:latin typeface="Calibri"/>
                        <a:ea typeface="Calibri"/>
                        <a:cs typeface="Times New Roman"/>
                      </a:endParaRPr>
                    </a:p>
                  </a:txBody>
                  <a:tcPr marL="68584" marR="68584" marT="0" marB="0">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D3DFEE"/>
                    </a:solidFill>
                  </a:tcPr>
                </a:tc>
                <a:tc>
                  <a:txBody>
                    <a:bodyPr/>
                    <a:lstStyle/>
                    <a:p>
                      <a:pPr>
                        <a:spcAft>
                          <a:spcPts val="0"/>
                        </a:spcAft>
                      </a:pPr>
                      <a:r>
                        <a:rPr lang="es-ES" sz="1600" dirty="0">
                          <a:solidFill>
                            <a:srgbClr val="000000"/>
                          </a:solidFill>
                          <a:latin typeface="Calibri"/>
                          <a:ea typeface="Calibri"/>
                          <a:cs typeface="Times New Roman"/>
                        </a:rPr>
                        <a:t>En proceso</a:t>
                      </a:r>
                      <a:endParaRPr lang="es-CO" sz="2800" dirty="0">
                        <a:latin typeface="Calibri"/>
                        <a:ea typeface="Calibri"/>
                        <a:cs typeface="Times New Roman"/>
                      </a:endParaRPr>
                    </a:p>
                  </a:txBody>
                  <a:tcPr marL="68584" marR="68584" marT="0" marB="0">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D3DFEE"/>
                    </a:solidFill>
                  </a:tcPr>
                </a:tc>
              </a:tr>
              <a:tr h="201013">
                <a:tc>
                  <a:txBody>
                    <a:bodyPr/>
                    <a:lstStyle/>
                    <a:p>
                      <a:pPr>
                        <a:spcAft>
                          <a:spcPts val="0"/>
                        </a:spcAft>
                      </a:pPr>
                      <a:r>
                        <a:rPr lang="es-ES" sz="1600" dirty="0">
                          <a:solidFill>
                            <a:srgbClr val="000000"/>
                          </a:solidFill>
                          <a:latin typeface="Calibri"/>
                          <a:ea typeface="Calibri"/>
                          <a:cs typeface="Times New Roman"/>
                        </a:rPr>
                        <a:t>Máquina para pulido de superficies en acero Inoxidable</a:t>
                      </a:r>
                      <a:endParaRPr lang="es-CO" sz="2800" dirty="0">
                        <a:latin typeface="Calibri"/>
                        <a:ea typeface="Calibri"/>
                        <a:cs typeface="Times New Roman"/>
                      </a:endParaRPr>
                    </a:p>
                  </a:txBody>
                  <a:tcPr marL="68584" marR="68584" marT="0" marB="0">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a:spcAft>
                          <a:spcPts val="0"/>
                        </a:spcAft>
                      </a:pPr>
                      <a:r>
                        <a:rPr lang="es-ES" sz="1600" dirty="0">
                          <a:solidFill>
                            <a:srgbClr val="000000"/>
                          </a:solidFill>
                          <a:latin typeface="Calibri"/>
                          <a:ea typeface="Calibri"/>
                          <a:cs typeface="Times New Roman"/>
                        </a:rPr>
                        <a:t>En proceso</a:t>
                      </a:r>
                      <a:endParaRPr lang="es-CO" sz="2800" dirty="0">
                        <a:latin typeface="Calibri"/>
                        <a:ea typeface="Calibri"/>
                        <a:cs typeface="Times New Roman"/>
                      </a:endParaRPr>
                    </a:p>
                  </a:txBody>
                  <a:tcPr marL="68584" marR="68584" marT="0" marB="0">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r>
            </a:tbl>
          </a:graphicData>
        </a:graphic>
      </p:graphicFrame>
      <p:graphicFrame>
        <p:nvGraphicFramePr>
          <p:cNvPr id="8" name="1 Gráfico"/>
          <p:cNvGraphicFramePr>
            <a:graphicFrameLocks/>
          </p:cNvGraphicFramePr>
          <p:nvPr>
            <p:extLst>
              <p:ext uri="{D42A27DB-BD31-4B8C-83A1-F6EECF244321}">
                <p14:modId xmlns:p14="http://schemas.microsoft.com/office/powerpoint/2010/main" xmlns="" val="2625132527"/>
              </p:ext>
            </p:extLst>
          </p:nvPr>
        </p:nvGraphicFramePr>
        <p:xfrm>
          <a:off x="337344" y="1558676"/>
          <a:ext cx="4485357" cy="2247241"/>
        </p:xfrm>
        <a:graphic>
          <a:graphicData uri="http://schemas.openxmlformats.org/drawingml/2006/chart">
            <c:chart xmlns:c="http://schemas.openxmlformats.org/drawingml/2006/chart" xmlns:r="http://schemas.openxmlformats.org/officeDocument/2006/relationships" r:id="rId2"/>
          </a:graphicData>
        </a:graphic>
      </p:graphicFrame>
      <p:sp>
        <p:nvSpPr>
          <p:cNvPr id="9" name="Rectángulo 1"/>
          <p:cNvSpPr>
            <a:spLocks noChangeArrowheads="1"/>
          </p:cNvSpPr>
          <p:nvPr/>
        </p:nvSpPr>
        <p:spPr bwMode="auto">
          <a:xfrm>
            <a:off x="430213" y="4021941"/>
            <a:ext cx="9213850"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ctr"/>
            <a:r>
              <a:rPr lang="es-CO" b="1" dirty="0" smtClean="0">
                <a:latin typeface="+mn-lt"/>
              </a:rPr>
              <a:t>Patentes Aprobadas y/o en Trámite.</a:t>
            </a:r>
            <a:endParaRPr lang="es-CO" b="1" dirty="0">
              <a:latin typeface="+mn-lt"/>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1 Título"/>
          <p:cNvSpPr>
            <a:spLocks/>
          </p:cNvSpPr>
          <p:nvPr/>
        </p:nvSpPr>
        <p:spPr bwMode="auto">
          <a:xfrm>
            <a:off x="574675" y="214313"/>
            <a:ext cx="9069388" cy="6810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102833" tIns="51417" rIns="102833" bIns="51417" anchor="ctr"/>
          <a:lstStyle/>
          <a:p>
            <a:pPr algn="ctr" defTabSz="1028700"/>
            <a:r>
              <a:rPr lang="es-ES_tradnl" sz="3200" b="1" dirty="0" smtClean="0">
                <a:solidFill>
                  <a:srgbClr val="002060"/>
                </a:solidFill>
                <a:latin typeface="Calibri" pitchFamily="34" charset="0"/>
              </a:rPr>
              <a:t>INVESTIGACIONES, INNOVACIÓN Y EXTENSIÓN</a:t>
            </a:r>
            <a:endParaRPr lang="es-ES_tradnl" sz="6000" b="1" dirty="0">
              <a:solidFill>
                <a:srgbClr val="002060"/>
              </a:solidFill>
              <a:latin typeface="Calibri" pitchFamily="34" charset="0"/>
            </a:endParaRPr>
          </a:p>
        </p:txBody>
      </p:sp>
      <p:sp>
        <p:nvSpPr>
          <p:cNvPr id="10245" name="Rectángulo 1"/>
          <p:cNvSpPr>
            <a:spLocks noChangeArrowheads="1"/>
          </p:cNvSpPr>
          <p:nvPr/>
        </p:nvSpPr>
        <p:spPr bwMode="auto">
          <a:xfrm>
            <a:off x="862261" y="1438945"/>
            <a:ext cx="8496944" cy="4001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ctr"/>
            <a:r>
              <a:rPr lang="es-ES" sz="2000" b="1">
                <a:latin typeface="+mn-lt"/>
              </a:rPr>
              <a:t>Resultados Número de Artículos publicados en los Índex Internacionales</a:t>
            </a:r>
            <a:r>
              <a:rPr lang="es-ES_tradnl" sz="2000" b="1">
                <a:latin typeface="+mn-lt"/>
              </a:rPr>
              <a:t> </a:t>
            </a:r>
            <a:endParaRPr lang="es-ES" sz="2000" b="1">
              <a:latin typeface="+mn-lt"/>
            </a:endParaRPr>
          </a:p>
        </p:txBody>
      </p:sp>
      <p:sp>
        <p:nvSpPr>
          <p:cNvPr id="10246" name="Rectángulo 2"/>
          <p:cNvSpPr>
            <a:spLocks noChangeArrowheads="1"/>
          </p:cNvSpPr>
          <p:nvPr/>
        </p:nvSpPr>
        <p:spPr bwMode="auto">
          <a:xfrm>
            <a:off x="433387" y="5989965"/>
            <a:ext cx="9357866" cy="156966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just"/>
            <a:r>
              <a:rPr lang="es-ES" sz="2400" dirty="0">
                <a:latin typeface="+mn-lt"/>
              </a:rPr>
              <a:t>Entre los años </a:t>
            </a:r>
            <a:r>
              <a:rPr lang="es-ES" sz="2400" b="1" dirty="0">
                <a:latin typeface="+mn-lt"/>
              </a:rPr>
              <a:t>2011</a:t>
            </a:r>
            <a:r>
              <a:rPr lang="es-ES" sz="2400" dirty="0">
                <a:latin typeface="+mn-lt"/>
              </a:rPr>
              <a:t> y </a:t>
            </a:r>
            <a:r>
              <a:rPr lang="es-ES" sz="2400" b="1" dirty="0">
                <a:latin typeface="+mn-lt"/>
              </a:rPr>
              <a:t>2012</a:t>
            </a:r>
            <a:r>
              <a:rPr lang="es-ES" sz="2400" dirty="0">
                <a:latin typeface="+mn-lt"/>
              </a:rPr>
              <a:t>, la Universidad ha logrado publicar </a:t>
            </a:r>
            <a:r>
              <a:rPr lang="es-ES" sz="2400" b="1" dirty="0">
                <a:latin typeface="+mn-lt"/>
              </a:rPr>
              <a:t>76</a:t>
            </a:r>
            <a:r>
              <a:rPr lang="es-ES" sz="2400" dirty="0">
                <a:latin typeface="+mn-lt"/>
              </a:rPr>
              <a:t> artículos en los </a:t>
            </a:r>
            <a:r>
              <a:rPr lang="es-ES" sz="2400" dirty="0" err="1">
                <a:latin typeface="+mn-lt"/>
              </a:rPr>
              <a:t>Index</a:t>
            </a:r>
            <a:r>
              <a:rPr lang="es-ES" sz="2400" dirty="0">
                <a:latin typeface="+mn-lt"/>
              </a:rPr>
              <a:t> internacionales, cinco artículos por encima de la meta propuesta, la cual estaba establecida en </a:t>
            </a:r>
            <a:r>
              <a:rPr lang="es-ES" sz="2400" b="1" dirty="0">
                <a:latin typeface="+mn-lt"/>
              </a:rPr>
              <a:t>71</a:t>
            </a:r>
            <a:r>
              <a:rPr lang="es-ES" sz="2400" dirty="0">
                <a:latin typeface="+mn-lt"/>
              </a:rPr>
              <a:t> artículos. </a:t>
            </a:r>
            <a:r>
              <a:rPr lang="es-ES" sz="2400" b="1" dirty="0">
                <a:latin typeface="+mn-lt"/>
              </a:rPr>
              <a:t>42</a:t>
            </a:r>
            <a:r>
              <a:rPr lang="es-ES" sz="2400" dirty="0">
                <a:latin typeface="+mn-lt"/>
              </a:rPr>
              <a:t> artículos fueron en categoría </a:t>
            </a:r>
            <a:r>
              <a:rPr lang="es-ES" sz="2400" b="1" dirty="0">
                <a:latin typeface="+mn-lt"/>
              </a:rPr>
              <a:t>A1</a:t>
            </a:r>
            <a:r>
              <a:rPr lang="es-ES" sz="2400" dirty="0">
                <a:latin typeface="+mn-lt"/>
              </a:rPr>
              <a:t> y </a:t>
            </a:r>
            <a:r>
              <a:rPr lang="es-ES" sz="2400" b="1" dirty="0">
                <a:latin typeface="+mn-lt"/>
              </a:rPr>
              <a:t>34</a:t>
            </a:r>
            <a:r>
              <a:rPr lang="es-ES" sz="2400" dirty="0">
                <a:latin typeface="+mn-lt"/>
              </a:rPr>
              <a:t> fueron en categoría </a:t>
            </a:r>
            <a:r>
              <a:rPr lang="es-ES" sz="2400" b="1" dirty="0">
                <a:latin typeface="+mn-lt"/>
              </a:rPr>
              <a:t>A2</a:t>
            </a:r>
            <a:r>
              <a:rPr lang="es-ES" sz="2400" dirty="0">
                <a:latin typeface="+mn-lt"/>
              </a:rPr>
              <a:t>.</a:t>
            </a:r>
            <a:endParaRPr lang="es-ES_tradnl" sz="2400" dirty="0">
              <a:latin typeface="+mn-lt"/>
            </a:endParaRPr>
          </a:p>
        </p:txBody>
      </p:sp>
      <p:graphicFrame>
        <p:nvGraphicFramePr>
          <p:cNvPr id="7" name="1 Gráfico"/>
          <p:cNvGraphicFramePr>
            <a:graphicFrameLocks/>
          </p:cNvGraphicFramePr>
          <p:nvPr>
            <p:extLst>
              <p:ext uri="{D42A27DB-BD31-4B8C-83A1-F6EECF244321}">
                <p14:modId xmlns:p14="http://schemas.microsoft.com/office/powerpoint/2010/main" xmlns="" val="2023121622"/>
              </p:ext>
            </p:extLst>
          </p:nvPr>
        </p:nvGraphicFramePr>
        <p:xfrm>
          <a:off x="717550" y="2159025"/>
          <a:ext cx="8641655" cy="3600400"/>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1 Título"/>
          <p:cNvSpPr>
            <a:spLocks/>
          </p:cNvSpPr>
          <p:nvPr/>
        </p:nvSpPr>
        <p:spPr bwMode="auto">
          <a:xfrm>
            <a:off x="574675" y="214313"/>
            <a:ext cx="9069388" cy="6810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102833" tIns="51417" rIns="102833" bIns="51417" anchor="ctr"/>
          <a:lstStyle/>
          <a:p>
            <a:pPr algn="ctr" defTabSz="1028700"/>
            <a:r>
              <a:rPr lang="es-ES_tradnl" sz="3600" b="1" dirty="0" smtClean="0">
                <a:solidFill>
                  <a:srgbClr val="002060"/>
                </a:solidFill>
                <a:latin typeface="Calibri" pitchFamily="34" charset="0"/>
              </a:rPr>
              <a:t>INVESTIGACIONES, INNOVACIÓN Y EXTENSIÓN</a:t>
            </a:r>
            <a:endParaRPr lang="es-ES_tradnl" sz="6600" b="1" dirty="0">
              <a:solidFill>
                <a:srgbClr val="002060"/>
              </a:solidFill>
              <a:latin typeface="Calibri" pitchFamily="34" charset="0"/>
            </a:endParaRPr>
          </a:p>
        </p:txBody>
      </p:sp>
      <p:sp>
        <p:nvSpPr>
          <p:cNvPr id="11269" name="Rectángulo 1"/>
          <p:cNvSpPr>
            <a:spLocks noChangeArrowheads="1"/>
          </p:cNvSpPr>
          <p:nvPr/>
        </p:nvSpPr>
        <p:spPr bwMode="auto">
          <a:xfrm>
            <a:off x="418341" y="5548625"/>
            <a:ext cx="9300904" cy="193899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just"/>
            <a:r>
              <a:rPr lang="es-ES" sz="2400" dirty="0">
                <a:latin typeface="+mn-lt"/>
              </a:rPr>
              <a:t>De </a:t>
            </a:r>
            <a:r>
              <a:rPr lang="es-ES" sz="2400" b="1" dirty="0">
                <a:latin typeface="+mn-lt"/>
              </a:rPr>
              <a:t>285</a:t>
            </a:r>
            <a:r>
              <a:rPr lang="es-ES" sz="2400" dirty="0">
                <a:latin typeface="+mn-lt"/>
              </a:rPr>
              <a:t> proyectos concluidos en el período comprendido entre el año 2007 y 2011, </a:t>
            </a:r>
            <a:r>
              <a:rPr lang="es-ES" sz="2400" b="1" dirty="0">
                <a:latin typeface="+mn-lt"/>
              </a:rPr>
              <a:t>51</a:t>
            </a:r>
            <a:r>
              <a:rPr lang="es-ES" sz="2400" dirty="0">
                <a:latin typeface="+mn-lt"/>
              </a:rPr>
              <a:t> han sido apropiados por la sociedad (equivalente al </a:t>
            </a:r>
            <a:r>
              <a:rPr lang="es-ES" sz="2400" b="1" dirty="0">
                <a:latin typeface="+mn-lt"/>
              </a:rPr>
              <a:t>17,89%</a:t>
            </a:r>
            <a:r>
              <a:rPr lang="es-ES" sz="2400" dirty="0">
                <a:latin typeface="+mn-lt"/>
              </a:rPr>
              <a:t> de proyectos), obteniéndose un cumplimiento del </a:t>
            </a:r>
            <a:r>
              <a:rPr lang="es-ES" sz="2400" b="1" dirty="0">
                <a:latin typeface="+mn-lt"/>
              </a:rPr>
              <a:t>81.32%</a:t>
            </a:r>
            <a:r>
              <a:rPr lang="es-ES" sz="2400" dirty="0">
                <a:latin typeface="+mn-lt"/>
              </a:rPr>
              <a:t> con respecto a la meta.  Se ilustra el número de proyectos apropiados por la sociedad de acuerdo con el sector impactado.</a:t>
            </a:r>
            <a:endParaRPr lang="es-ES_tradnl" sz="2400" dirty="0">
              <a:latin typeface="+mn-lt"/>
            </a:endParaRPr>
          </a:p>
        </p:txBody>
      </p:sp>
      <p:sp>
        <p:nvSpPr>
          <p:cNvPr id="11271" name="Rectangle 8"/>
          <p:cNvSpPr>
            <a:spLocks noChangeArrowheads="1"/>
          </p:cNvSpPr>
          <p:nvPr/>
        </p:nvSpPr>
        <p:spPr bwMode="auto">
          <a:xfrm>
            <a:off x="647601" y="1438945"/>
            <a:ext cx="4247108" cy="461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nchor="ctr">
            <a:spAutoFit/>
          </a:bodyPr>
          <a:lstStyle/>
          <a:p>
            <a:pPr algn="ctr" eaLnBrk="0" hangingPunct="0"/>
            <a:r>
              <a:rPr lang="es-CO" sz="1200" b="1" dirty="0">
                <a:solidFill>
                  <a:srgbClr val="000000"/>
                </a:solidFill>
                <a:latin typeface="+mn-lt"/>
                <a:cs typeface="Times New Roman" pitchFamily="18" charset="0"/>
              </a:rPr>
              <a:t>Resultados – Porcentaje de proyectos apropiados por la sociedad para el año 2012.</a:t>
            </a:r>
            <a:endParaRPr lang="es-CO" sz="3200" dirty="0">
              <a:latin typeface="+mn-lt"/>
            </a:endParaRPr>
          </a:p>
        </p:txBody>
      </p:sp>
      <p:graphicFrame>
        <p:nvGraphicFramePr>
          <p:cNvPr id="8" name="1 Gráfico"/>
          <p:cNvGraphicFramePr>
            <a:graphicFrameLocks/>
          </p:cNvGraphicFramePr>
          <p:nvPr>
            <p:extLst>
              <p:ext uri="{D42A27DB-BD31-4B8C-83A1-F6EECF244321}">
                <p14:modId xmlns:p14="http://schemas.microsoft.com/office/powerpoint/2010/main" xmlns="" val="3611457649"/>
              </p:ext>
            </p:extLst>
          </p:nvPr>
        </p:nvGraphicFramePr>
        <p:xfrm>
          <a:off x="340375" y="1870993"/>
          <a:ext cx="4914373" cy="3384376"/>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9" name="6 Gráfico"/>
          <p:cNvGraphicFramePr/>
          <p:nvPr>
            <p:extLst>
              <p:ext uri="{D42A27DB-BD31-4B8C-83A1-F6EECF244321}">
                <p14:modId xmlns:p14="http://schemas.microsoft.com/office/powerpoint/2010/main" xmlns="" val="45228282"/>
              </p:ext>
            </p:extLst>
          </p:nvPr>
        </p:nvGraphicFramePr>
        <p:xfrm>
          <a:off x="5686797" y="1426121"/>
          <a:ext cx="3960441" cy="3816424"/>
        </p:xfrm>
        <a:graphic>
          <a:graphicData uri="http://schemas.openxmlformats.org/drawingml/2006/chart">
            <c:chart xmlns:c="http://schemas.openxmlformats.org/drawingml/2006/chart" xmlns:r="http://schemas.openxmlformats.org/officeDocument/2006/relationships" r:id="rId3"/>
          </a:graphicData>
        </a:graphic>
      </p:graphicFrame>
      <p:sp>
        <p:nvSpPr>
          <p:cNvPr id="10" name="9 CuadroTexto"/>
          <p:cNvSpPr txBox="1"/>
          <p:nvPr/>
        </p:nvSpPr>
        <p:spPr>
          <a:xfrm>
            <a:off x="5816299" y="1006897"/>
            <a:ext cx="3456384" cy="369332"/>
          </a:xfrm>
          <a:prstGeom prst="rect">
            <a:avLst/>
          </a:prstGeom>
          <a:noFill/>
        </p:spPr>
        <p:txBody>
          <a:bodyPr wrap="square" rtlCol="0">
            <a:spAutoFit/>
          </a:bodyPr>
          <a:lstStyle/>
          <a:p>
            <a:pPr algn="ctr"/>
            <a:r>
              <a:rPr lang="es-CO" b="1" dirty="0" smtClean="0"/>
              <a:t> Tipo de los Proyectos</a:t>
            </a:r>
            <a:endParaRPr lang="es-CO" b="1" dirty="0"/>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1 Título"/>
          <p:cNvSpPr>
            <a:spLocks/>
          </p:cNvSpPr>
          <p:nvPr/>
        </p:nvSpPr>
        <p:spPr bwMode="auto">
          <a:xfrm>
            <a:off x="574675" y="214313"/>
            <a:ext cx="9069388" cy="6810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102833" tIns="51417" rIns="102833" bIns="51417" anchor="ctr"/>
          <a:lstStyle/>
          <a:p>
            <a:pPr algn="ctr" defTabSz="1028700"/>
            <a:r>
              <a:rPr lang="es-ES_tradnl" sz="3600" b="1" dirty="0" smtClean="0">
                <a:solidFill>
                  <a:srgbClr val="002060"/>
                </a:solidFill>
                <a:latin typeface="Calibri" pitchFamily="34" charset="0"/>
              </a:rPr>
              <a:t>INVESTIGACIONES, INNOVACIÓN Y EXTENSIÓN</a:t>
            </a:r>
            <a:endParaRPr lang="es-ES_tradnl" sz="6600" b="1" dirty="0">
              <a:solidFill>
                <a:srgbClr val="002060"/>
              </a:solidFill>
              <a:latin typeface="Calibri" pitchFamily="34" charset="0"/>
            </a:endParaRPr>
          </a:p>
        </p:txBody>
      </p:sp>
      <p:sp>
        <p:nvSpPr>
          <p:cNvPr id="35844" name="Rectángulo 1"/>
          <p:cNvSpPr>
            <a:spLocks noChangeArrowheads="1"/>
          </p:cNvSpPr>
          <p:nvPr/>
        </p:nvSpPr>
        <p:spPr bwMode="auto">
          <a:xfrm>
            <a:off x="447743" y="5251301"/>
            <a:ext cx="9271501" cy="2308324"/>
          </a:xfrm>
          <a:prstGeom prst="rect">
            <a:avLst/>
          </a:prstGeom>
          <a:ln>
            <a:headEnd/>
            <a:tailEnd/>
          </a:ln>
        </p:spPr>
        <p:style>
          <a:lnRef idx="2">
            <a:schemeClr val="accent3"/>
          </a:lnRef>
          <a:fillRef idx="1">
            <a:schemeClr val="lt1"/>
          </a:fillRef>
          <a:effectRef idx="0">
            <a:schemeClr val="accent3"/>
          </a:effectRef>
          <a:fontRef idx="minor">
            <a:schemeClr val="dk1"/>
          </a:fontRef>
        </p:style>
        <p:txBody>
          <a:bodyPr wrap="square">
            <a:spAutoFit/>
          </a:bodyPr>
          <a:lstStyle/>
          <a:p>
            <a:pPr algn="just">
              <a:defRPr/>
            </a:pPr>
            <a:r>
              <a:rPr lang="es-ES" dirty="0"/>
              <a:t>Para la Universidad, los desarrollos en materia de Licencias de Software y de Producción Académica de libros son elementos clave para la generación de soluciones e impactos dentro y fuera de la Universidad. En este sentido, la UTP realiza seguimiento a un indicador que permita determinar la comercialización de los mismos, el cual  contempla la comercialización de estos productos en los dos últimos años.</a:t>
            </a:r>
            <a:endParaRPr lang="es-ES" dirty="0" smtClean="0"/>
          </a:p>
          <a:p>
            <a:pPr algn="just">
              <a:defRPr/>
            </a:pPr>
            <a:endParaRPr lang="es-ES" dirty="0"/>
          </a:p>
          <a:p>
            <a:pPr algn="just">
              <a:defRPr/>
            </a:pPr>
            <a:r>
              <a:rPr lang="es-ES" dirty="0" smtClean="0"/>
              <a:t>De </a:t>
            </a:r>
            <a:r>
              <a:rPr lang="es-ES" b="1" dirty="0"/>
              <a:t>26</a:t>
            </a:r>
            <a:r>
              <a:rPr lang="es-ES" dirty="0"/>
              <a:t> Libros y </a:t>
            </a:r>
            <a:r>
              <a:rPr lang="es-ES" b="1" dirty="0"/>
              <a:t>7</a:t>
            </a:r>
            <a:r>
              <a:rPr lang="es-ES" dirty="0"/>
              <a:t> licencias de software se lograron comercializar </a:t>
            </a:r>
            <a:r>
              <a:rPr lang="es-ES" b="1" dirty="0"/>
              <a:t>3</a:t>
            </a:r>
            <a:r>
              <a:rPr lang="es-ES" dirty="0"/>
              <a:t> </a:t>
            </a:r>
            <a:r>
              <a:rPr lang="es-ES" dirty="0" smtClean="0"/>
              <a:t>libros</a:t>
            </a:r>
            <a:r>
              <a:rPr lang="es-ES" dirty="0"/>
              <a:t>, logrando un total de </a:t>
            </a:r>
            <a:r>
              <a:rPr lang="es-ES" b="1" dirty="0"/>
              <a:t>9.09%</a:t>
            </a:r>
            <a:r>
              <a:rPr lang="es-ES" dirty="0"/>
              <a:t> de comercialización.</a:t>
            </a:r>
            <a:endParaRPr lang="es-ES_tradnl" dirty="0"/>
          </a:p>
        </p:txBody>
      </p:sp>
      <p:sp>
        <p:nvSpPr>
          <p:cNvPr id="12294" name="Rectangle 8"/>
          <p:cNvSpPr>
            <a:spLocks noChangeArrowheads="1"/>
          </p:cNvSpPr>
          <p:nvPr/>
        </p:nvSpPr>
        <p:spPr bwMode="auto">
          <a:xfrm>
            <a:off x="2808411" y="1286218"/>
            <a:ext cx="4750594" cy="5847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nchor="ctr">
            <a:spAutoFit/>
          </a:bodyPr>
          <a:lstStyle/>
          <a:p>
            <a:pPr algn="ctr" eaLnBrk="0" hangingPunct="0"/>
            <a:r>
              <a:rPr lang="es-CO" sz="1600" b="1">
                <a:solidFill>
                  <a:srgbClr val="000000"/>
                </a:solidFill>
                <a:latin typeface="+mn-lt"/>
                <a:cs typeface="Times New Roman" pitchFamily="18" charset="0"/>
              </a:rPr>
              <a:t>Resultados: </a:t>
            </a:r>
            <a:r>
              <a:rPr lang="es-ES" sz="1600" b="1">
                <a:latin typeface="+mn-lt"/>
              </a:rPr>
              <a:t>Porcentaje de software y libros comercializados para el año 2012.</a:t>
            </a:r>
            <a:endParaRPr lang="es-CO" sz="4000">
              <a:latin typeface="+mn-lt"/>
            </a:endParaRPr>
          </a:p>
        </p:txBody>
      </p:sp>
      <p:graphicFrame>
        <p:nvGraphicFramePr>
          <p:cNvPr id="8" name="1 Gráfico"/>
          <p:cNvGraphicFramePr>
            <a:graphicFrameLocks/>
          </p:cNvGraphicFramePr>
          <p:nvPr>
            <p:extLst>
              <p:ext uri="{D42A27DB-BD31-4B8C-83A1-F6EECF244321}">
                <p14:modId xmlns:p14="http://schemas.microsoft.com/office/powerpoint/2010/main" xmlns="" val="2981046677"/>
              </p:ext>
            </p:extLst>
          </p:nvPr>
        </p:nvGraphicFramePr>
        <p:xfrm>
          <a:off x="1654349" y="2087017"/>
          <a:ext cx="7344815" cy="2743745"/>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1 Título"/>
          <p:cNvSpPr>
            <a:spLocks/>
          </p:cNvSpPr>
          <p:nvPr/>
        </p:nvSpPr>
        <p:spPr bwMode="auto">
          <a:xfrm>
            <a:off x="574675" y="214313"/>
            <a:ext cx="9069388" cy="6810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102833" tIns="51417" rIns="102833" bIns="51417" anchor="ctr"/>
          <a:lstStyle/>
          <a:p>
            <a:pPr algn="ctr" defTabSz="1028700"/>
            <a:r>
              <a:rPr lang="es-ES_tradnl" sz="3600" b="1" dirty="0" smtClean="0">
                <a:solidFill>
                  <a:srgbClr val="002060"/>
                </a:solidFill>
                <a:latin typeface="Calibri" pitchFamily="34" charset="0"/>
              </a:rPr>
              <a:t>INVESTIGACIONES, INNOVACIÓN Y EXTENSIÓN</a:t>
            </a:r>
            <a:endParaRPr lang="es-ES_tradnl" sz="6600" b="1" dirty="0">
              <a:solidFill>
                <a:srgbClr val="002060"/>
              </a:solidFill>
              <a:latin typeface="Calibri" pitchFamily="34" charset="0"/>
            </a:endParaRPr>
          </a:p>
        </p:txBody>
      </p:sp>
      <p:graphicFrame>
        <p:nvGraphicFramePr>
          <p:cNvPr id="8" name="7 Gráfico"/>
          <p:cNvGraphicFramePr/>
          <p:nvPr/>
        </p:nvGraphicFramePr>
        <p:xfrm>
          <a:off x="790253" y="2087017"/>
          <a:ext cx="8712968" cy="3327628"/>
        </p:xfrm>
        <a:graphic>
          <a:graphicData uri="http://schemas.openxmlformats.org/drawingml/2006/chart">
            <c:chart xmlns:c="http://schemas.openxmlformats.org/drawingml/2006/chart" xmlns:r="http://schemas.openxmlformats.org/officeDocument/2006/relationships" r:id="rId2"/>
          </a:graphicData>
        </a:graphic>
      </p:graphicFrame>
      <p:sp>
        <p:nvSpPr>
          <p:cNvPr id="45061" name="Rectangle 1"/>
          <p:cNvSpPr>
            <a:spLocks noChangeArrowheads="1"/>
          </p:cNvSpPr>
          <p:nvPr/>
        </p:nvSpPr>
        <p:spPr bwMode="auto">
          <a:xfrm>
            <a:off x="-1588" y="1655763"/>
            <a:ext cx="6408738" cy="3063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p>
            <a:pPr algn="ctr" eaLnBrk="0" hangingPunct="0"/>
            <a:r>
              <a:rPr lang="es-CO" sz="1400" b="1">
                <a:solidFill>
                  <a:srgbClr val="000000"/>
                </a:solidFill>
                <a:latin typeface="Calibri" pitchFamily="34" charset="0"/>
                <a:cs typeface="Times New Roman" pitchFamily="18" charset="0"/>
              </a:rPr>
              <a:t>Ilustraci</a:t>
            </a:r>
            <a:r>
              <a:rPr lang="es-CO" sz="1400" b="1">
                <a:solidFill>
                  <a:srgbClr val="000000"/>
                </a:solidFill>
                <a:cs typeface="Times New Roman" pitchFamily="18" charset="0"/>
              </a:rPr>
              <a:t>ó</a:t>
            </a:r>
            <a:r>
              <a:rPr lang="es-CO" sz="1400" b="1">
                <a:solidFill>
                  <a:srgbClr val="000000"/>
                </a:solidFill>
                <a:latin typeface="Calibri" pitchFamily="34" charset="0"/>
                <a:cs typeface="Times New Roman" pitchFamily="18" charset="0"/>
              </a:rPr>
              <a:t>n. Tendencia de los Grupos de Investigaci</a:t>
            </a:r>
            <a:r>
              <a:rPr lang="es-CO" sz="1400" b="1">
                <a:solidFill>
                  <a:srgbClr val="000000"/>
                </a:solidFill>
                <a:cs typeface="Times New Roman" pitchFamily="18" charset="0"/>
              </a:rPr>
              <a:t>ó</a:t>
            </a:r>
            <a:r>
              <a:rPr lang="es-CO" sz="1400" b="1">
                <a:solidFill>
                  <a:srgbClr val="000000"/>
                </a:solidFill>
                <a:latin typeface="Calibri" pitchFamily="34" charset="0"/>
                <a:cs typeface="Times New Roman" pitchFamily="18" charset="0"/>
              </a:rPr>
              <a:t>n 2003 </a:t>
            </a:r>
            <a:r>
              <a:rPr lang="es-CO" sz="1400" b="1">
                <a:solidFill>
                  <a:srgbClr val="000000"/>
                </a:solidFill>
                <a:cs typeface="Times New Roman" pitchFamily="18" charset="0"/>
              </a:rPr>
              <a:t>–</a:t>
            </a:r>
            <a:r>
              <a:rPr lang="es-CO" sz="1400" b="1">
                <a:solidFill>
                  <a:srgbClr val="000000"/>
                </a:solidFill>
                <a:latin typeface="Calibri" pitchFamily="34" charset="0"/>
                <a:cs typeface="Times New Roman" pitchFamily="18" charset="0"/>
              </a:rPr>
              <a:t> 2012</a:t>
            </a:r>
            <a:r>
              <a:rPr lang="es-CO" sz="900" b="1">
                <a:solidFill>
                  <a:srgbClr val="000000"/>
                </a:solidFill>
                <a:latin typeface="Calibri" pitchFamily="34" charset="0"/>
                <a:cs typeface="Times New Roman" pitchFamily="18" charset="0"/>
              </a:rPr>
              <a:t>. </a:t>
            </a:r>
            <a:endParaRPr lang="es-CO"/>
          </a:p>
        </p:txBody>
      </p:sp>
      <p:sp>
        <p:nvSpPr>
          <p:cNvPr id="45062" name="9 Rectángulo"/>
          <p:cNvSpPr>
            <a:spLocks noChangeArrowheads="1"/>
          </p:cNvSpPr>
          <p:nvPr/>
        </p:nvSpPr>
        <p:spPr bwMode="auto">
          <a:xfrm>
            <a:off x="788863" y="5876146"/>
            <a:ext cx="8642350" cy="132343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just"/>
            <a:r>
              <a:rPr lang="es-ES" sz="2000" dirty="0">
                <a:latin typeface="+mn-lt"/>
              </a:rPr>
              <a:t>De </a:t>
            </a:r>
            <a:r>
              <a:rPr lang="es-ES" sz="2000" b="1" dirty="0">
                <a:latin typeface="+mn-lt"/>
              </a:rPr>
              <a:t>141</a:t>
            </a:r>
            <a:r>
              <a:rPr lang="es-ES" sz="2000" dirty="0">
                <a:latin typeface="+mn-lt"/>
              </a:rPr>
              <a:t> grupos de investigación </a:t>
            </a:r>
            <a:r>
              <a:rPr lang="es-ES" sz="2000" b="1" dirty="0">
                <a:latin typeface="+mn-lt"/>
              </a:rPr>
              <a:t>101</a:t>
            </a:r>
            <a:r>
              <a:rPr lang="es-ES" sz="2000" dirty="0">
                <a:latin typeface="+mn-lt"/>
              </a:rPr>
              <a:t> </a:t>
            </a:r>
            <a:r>
              <a:rPr lang="es-ES" sz="2000" dirty="0" smtClean="0">
                <a:latin typeface="+mn-lt"/>
              </a:rPr>
              <a:t>estaban reconocidos </a:t>
            </a:r>
            <a:r>
              <a:rPr lang="es-ES" sz="2000" dirty="0">
                <a:latin typeface="+mn-lt"/>
              </a:rPr>
              <a:t>por Colciencias al año </a:t>
            </a:r>
            <a:r>
              <a:rPr lang="es-ES" sz="2000" dirty="0" smtClean="0">
                <a:latin typeface="+mn-lt"/>
              </a:rPr>
              <a:t>2012. </a:t>
            </a:r>
            <a:r>
              <a:rPr lang="es-ES" sz="2000" dirty="0">
                <a:latin typeface="+mn-lt"/>
              </a:rPr>
              <a:t>Según la categoría </a:t>
            </a:r>
            <a:r>
              <a:rPr lang="es-ES" sz="2000" b="1" dirty="0">
                <a:latin typeface="+mn-lt"/>
              </a:rPr>
              <a:t>24</a:t>
            </a:r>
            <a:r>
              <a:rPr lang="es-ES" sz="2000" dirty="0">
                <a:latin typeface="+mn-lt"/>
              </a:rPr>
              <a:t> grupos de investigación son SC, </a:t>
            </a:r>
            <a:r>
              <a:rPr lang="es-ES" sz="2000" b="1" dirty="0">
                <a:latin typeface="+mn-lt"/>
              </a:rPr>
              <a:t>23</a:t>
            </a:r>
            <a:r>
              <a:rPr lang="es-ES" sz="2000" dirty="0">
                <a:latin typeface="+mn-lt"/>
              </a:rPr>
              <a:t> grupos se encuentran en categoría D, </a:t>
            </a:r>
            <a:r>
              <a:rPr lang="es-ES" sz="2000" b="1" dirty="0">
                <a:latin typeface="+mn-lt"/>
              </a:rPr>
              <a:t>32</a:t>
            </a:r>
            <a:r>
              <a:rPr lang="es-ES" sz="2000" dirty="0">
                <a:latin typeface="+mn-lt"/>
              </a:rPr>
              <a:t> en Categoría C, </a:t>
            </a:r>
            <a:r>
              <a:rPr lang="es-ES" sz="2000" b="1" dirty="0">
                <a:latin typeface="+mn-lt"/>
              </a:rPr>
              <a:t>10</a:t>
            </a:r>
            <a:r>
              <a:rPr lang="es-ES" sz="2000" dirty="0">
                <a:latin typeface="+mn-lt"/>
              </a:rPr>
              <a:t> grupos en categoría B, </a:t>
            </a:r>
            <a:r>
              <a:rPr lang="es-ES" sz="2000" b="1" dirty="0">
                <a:latin typeface="+mn-lt"/>
              </a:rPr>
              <a:t>11</a:t>
            </a:r>
            <a:r>
              <a:rPr lang="es-ES" sz="2000" dirty="0">
                <a:latin typeface="+mn-lt"/>
              </a:rPr>
              <a:t> grupos en categoría A y un grupo de investigación en categoría A1.</a:t>
            </a:r>
            <a:endParaRPr lang="es-CO" sz="2000" dirty="0">
              <a:latin typeface="+mn-lt"/>
            </a:endParaRP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1 Título"/>
          <p:cNvSpPr>
            <a:spLocks/>
          </p:cNvSpPr>
          <p:nvPr/>
        </p:nvSpPr>
        <p:spPr bwMode="auto">
          <a:xfrm>
            <a:off x="574675" y="214313"/>
            <a:ext cx="9069388" cy="6810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102833" tIns="51417" rIns="102833" bIns="51417" anchor="ctr"/>
          <a:lstStyle/>
          <a:p>
            <a:pPr algn="ctr" defTabSz="1028700"/>
            <a:r>
              <a:rPr lang="es-ES_tradnl" sz="3600" b="1" dirty="0" smtClean="0">
                <a:solidFill>
                  <a:srgbClr val="002060"/>
                </a:solidFill>
                <a:latin typeface="Calibri" pitchFamily="34" charset="0"/>
              </a:rPr>
              <a:t>INVESTIGACIONES, INNOVACIÓN Y EXTENSIÓN</a:t>
            </a:r>
            <a:endParaRPr lang="es-ES_tradnl" sz="6600" b="1" dirty="0">
              <a:solidFill>
                <a:srgbClr val="002060"/>
              </a:solidFill>
              <a:latin typeface="Calibri" pitchFamily="34" charset="0"/>
            </a:endParaRPr>
          </a:p>
        </p:txBody>
      </p:sp>
      <p:graphicFrame>
        <p:nvGraphicFramePr>
          <p:cNvPr id="7" name="6 Gráfico"/>
          <p:cNvGraphicFramePr/>
          <p:nvPr>
            <p:extLst>
              <p:ext uri="{D42A27DB-BD31-4B8C-83A1-F6EECF244321}">
                <p14:modId xmlns:p14="http://schemas.microsoft.com/office/powerpoint/2010/main" xmlns="" val="3449888312"/>
              </p:ext>
            </p:extLst>
          </p:nvPr>
        </p:nvGraphicFramePr>
        <p:xfrm>
          <a:off x="4750693" y="1798032"/>
          <a:ext cx="5040560" cy="3403252"/>
        </p:xfrm>
        <a:graphic>
          <a:graphicData uri="http://schemas.openxmlformats.org/drawingml/2006/chart">
            <c:chart xmlns:c="http://schemas.openxmlformats.org/drawingml/2006/chart" xmlns:r="http://schemas.openxmlformats.org/officeDocument/2006/relationships" r:id="rId2"/>
          </a:graphicData>
        </a:graphic>
      </p:graphicFrame>
      <p:sp>
        <p:nvSpPr>
          <p:cNvPr id="46085" name="8 Rectángulo"/>
          <p:cNvSpPr>
            <a:spLocks noChangeArrowheads="1"/>
          </p:cNvSpPr>
          <p:nvPr/>
        </p:nvSpPr>
        <p:spPr bwMode="auto">
          <a:xfrm>
            <a:off x="1582811" y="1294929"/>
            <a:ext cx="7272338" cy="3385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ctr"/>
            <a:r>
              <a:rPr lang="es-ES" sz="1600" b="1" dirty="0">
                <a:latin typeface="+mn-lt"/>
              </a:rPr>
              <a:t>Clasificación de Grupos de Investigación Reconocidos por Colciencias 2012</a:t>
            </a:r>
            <a:endParaRPr lang="es-CO" sz="1600" b="1" dirty="0">
              <a:latin typeface="+mn-lt"/>
            </a:endParaRPr>
          </a:p>
        </p:txBody>
      </p:sp>
      <p:sp>
        <p:nvSpPr>
          <p:cNvPr id="46086" name="10 Rectángulo"/>
          <p:cNvSpPr>
            <a:spLocks noChangeArrowheads="1"/>
          </p:cNvSpPr>
          <p:nvPr/>
        </p:nvSpPr>
        <p:spPr bwMode="auto">
          <a:xfrm>
            <a:off x="4750693" y="5543401"/>
            <a:ext cx="5040560" cy="200054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just"/>
            <a:r>
              <a:rPr lang="es-ES" sz="2000" dirty="0">
                <a:latin typeface="+mn-lt"/>
              </a:rPr>
              <a:t>Desde el trabajo en red, </a:t>
            </a:r>
            <a:r>
              <a:rPr lang="es-ES" sz="2000" b="1" dirty="0">
                <a:latin typeface="+mn-lt"/>
              </a:rPr>
              <a:t>22</a:t>
            </a:r>
            <a:r>
              <a:rPr lang="es-ES" sz="2000" dirty="0">
                <a:latin typeface="+mn-lt"/>
              </a:rPr>
              <a:t> grupos de investigación se encontraban vinculados a redes ya sea de carácter nacional o internacional y </a:t>
            </a:r>
            <a:r>
              <a:rPr lang="es-ES" sz="2000" b="1" dirty="0">
                <a:latin typeface="+mn-lt"/>
              </a:rPr>
              <a:t>63</a:t>
            </a:r>
            <a:r>
              <a:rPr lang="es-ES" sz="2000" dirty="0">
                <a:latin typeface="+mn-lt"/>
              </a:rPr>
              <a:t> grupos de investigación están vinculados en los programas de maestría y doctorado</a:t>
            </a:r>
            <a:r>
              <a:rPr lang="es-ES" sz="2400" dirty="0">
                <a:latin typeface="+mn-lt"/>
              </a:rPr>
              <a:t>.</a:t>
            </a:r>
            <a:endParaRPr lang="es-CO" sz="2400" dirty="0">
              <a:latin typeface="+mn-lt"/>
            </a:endParaRPr>
          </a:p>
        </p:txBody>
      </p:sp>
      <p:sp>
        <p:nvSpPr>
          <p:cNvPr id="9" name="8 Rectángulo redondeado"/>
          <p:cNvSpPr/>
          <p:nvPr/>
        </p:nvSpPr>
        <p:spPr>
          <a:xfrm>
            <a:off x="359792" y="1944588"/>
            <a:ext cx="4248472" cy="5472608"/>
          </a:xfrm>
          <a:prstGeom prst="roundRect">
            <a:avLst/>
          </a:pr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CO" sz="1600"/>
          </a:p>
        </p:txBody>
      </p:sp>
      <p:sp>
        <p:nvSpPr>
          <p:cNvPr id="10" name="9 Rectángulo"/>
          <p:cNvSpPr/>
          <p:nvPr/>
        </p:nvSpPr>
        <p:spPr>
          <a:xfrm>
            <a:off x="575817" y="2592660"/>
            <a:ext cx="3744416" cy="3939540"/>
          </a:xfrm>
          <a:prstGeom prst="rect">
            <a:avLst/>
          </a:prstGeom>
        </p:spPr>
        <p:txBody>
          <a:bodyPr wrap="square">
            <a:spAutoFit/>
          </a:bodyPr>
          <a:lstStyle/>
          <a:p>
            <a:pPr algn="just">
              <a:defRPr/>
            </a:pPr>
            <a:r>
              <a:rPr lang="es-ES" sz="40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141</a:t>
            </a:r>
            <a:r>
              <a:rPr lang="es-ES" sz="20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  </a:t>
            </a:r>
            <a:r>
              <a:rPr lang="es-ES"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Grupos de investigación constituidos.</a:t>
            </a:r>
          </a:p>
          <a:p>
            <a:pPr algn="just">
              <a:defRPr/>
            </a:pPr>
            <a:endParaRPr lang="es-ES" sz="3200" dirty="0" smtClean="0">
              <a:ln w="18415" cmpd="sng">
                <a:solidFill>
                  <a:srgbClr val="FFFFFF"/>
                </a:solidFill>
                <a:prstDash val="solid"/>
              </a:ln>
              <a:solidFill>
                <a:srgbClr val="FFFFFF"/>
              </a:solidFill>
              <a:effectLst>
                <a:outerShdw blurRad="63500" dir="3600000" algn="tl" rotWithShape="0">
                  <a:srgbClr val="000000">
                    <a:alpha val="70000"/>
                  </a:srgbClr>
                </a:outerShdw>
              </a:effectLst>
            </a:endParaRPr>
          </a:p>
          <a:p>
            <a:pPr algn="just">
              <a:defRPr/>
            </a:pPr>
            <a:r>
              <a:rPr lang="es-ES" sz="40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101 </a:t>
            </a:r>
            <a:r>
              <a:rPr lang="es-ES"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Grupos de Investigación son  reconocidos por Colciencias.</a:t>
            </a:r>
          </a:p>
          <a:p>
            <a:pPr marL="987425" indent="-987425" algn="just">
              <a:defRPr/>
            </a:pPr>
            <a:endParaRPr lang="es-ES" sz="3200" dirty="0" smtClean="0">
              <a:ln w="18415" cmpd="sng">
                <a:solidFill>
                  <a:srgbClr val="FFFFFF"/>
                </a:solidFill>
                <a:prstDash val="solid"/>
              </a:ln>
              <a:solidFill>
                <a:srgbClr val="FFFFFF"/>
              </a:solidFill>
              <a:effectLst>
                <a:outerShdw blurRad="63500" dir="3600000" algn="tl" rotWithShape="0">
                  <a:srgbClr val="000000">
                    <a:alpha val="70000"/>
                  </a:srgbClr>
                </a:outerShdw>
              </a:effectLst>
            </a:endParaRPr>
          </a:p>
          <a:p>
            <a:pPr algn="just">
              <a:defRPr/>
            </a:pPr>
            <a:r>
              <a:rPr lang="es-ES" sz="40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12% </a:t>
            </a:r>
            <a:r>
              <a:rPr lang="es-ES"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Grupos de Investigación pertenecen a las categorías  A1 y A.</a:t>
            </a:r>
          </a:p>
          <a:p>
            <a:pPr marL="987425" indent="-987425" algn="just">
              <a:defRPr/>
            </a:pPr>
            <a:endParaRPr lang="es-ES" sz="1200" dirty="0">
              <a:ln w="18415" cmpd="sng">
                <a:solidFill>
                  <a:srgbClr val="FFFFFF"/>
                </a:solidFill>
                <a:prstDash val="solid"/>
              </a:ln>
              <a:solidFill>
                <a:srgbClr val="FFFFFF"/>
              </a:solidFill>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CO" dirty="0" smtClean="0"/>
              <a:t>BIENESTAR INSTITUCIONAL</a:t>
            </a:r>
            <a:endParaRPr lang="es-CO" dirty="0"/>
          </a:p>
        </p:txBody>
      </p:sp>
      <p:sp>
        <p:nvSpPr>
          <p:cNvPr id="3" name="2 Marcador de texto"/>
          <p:cNvSpPr>
            <a:spLocks noGrp="1"/>
          </p:cNvSpPr>
          <p:nvPr>
            <p:ph type="body" idx="1"/>
          </p:nvPr>
        </p:nvSpPr>
        <p:spPr/>
        <p:txBody>
          <a:bodyPr/>
          <a:lstStyle/>
          <a:p>
            <a:r>
              <a:rPr lang="es-CO" dirty="0" smtClean="0"/>
              <a:t>RESULTADOS POR OBJETIVOS</a:t>
            </a:r>
            <a:endParaRPr lang="es-CO" dirty="0"/>
          </a:p>
        </p:txBody>
      </p:sp>
    </p:spTree>
    <p:extLst>
      <p:ext uri="{BB962C8B-B14F-4D97-AF65-F5344CB8AC3E}">
        <p14:creationId xmlns:p14="http://schemas.microsoft.com/office/powerpoint/2010/main" xmlns="" val="69240653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1 Título"/>
          <p:cNvSpPr>
            <a:spLocks noGrp="1"/>
          </p:cNvSpPr>
          <p:nvPr>
            <p:ph type="title"/>
          </p:nvPr>
        </p:nvSpPr>
        <p:spPr>
          <a:xfrm>
            <a:off x="790575" y="287338"/>
            <a:ext cx="9069388" cy="681037"/>
          </a:xfrm>
        </p:spPr>
        <p:txBody>
          <a:bodyPr/>
          <a:lstStyle/>
          <a:p>
            <a:pPr eaLnBrk="1" hangingPunct="1"/>
            <a:r>
              <a:rPr lang="es-ES_tradnl" sz="3200" b="1" smtClean="0">
                <a:solidFill>
                  <a:srgbClr val="002060"/>
                </a:solidFill>
                <a:ea typeface="ＭＳ Ｐゴシック" pitchFamily="34" charset="-128"/>
              </a:rPr>
              <a:t>1. Introducción</a:t>
            </a:r>
            <a:endParaRPr lang="es-ES_tradnl" sz="6000" b="1" smtClean="0">
              <a:solidFill>
                <a:srgbClr val="002060"/>
              </a:solidFill>
              <a:ea typeface="ＭＳ Ｐゴシック" pitchFamily="34" charset="-128"/>
            </a:endParaRPr>
          </a:p>
        </p:txBody>
      </p:sp>
      <p:sp>
        <p:nvSpPr>
          <p:cNvPr id="4" name="3 Rectángulo"/>
          <p:cNvSpPr/>
          <p:nvPr/>
        </p:nvSpPr>
        <p:spPr>
          <a:xfrm>
            <a:off x="1366838" y="935038"/>
            <a:ext cx="7762875" cy="646112"/>
          </a:xfrm>
          <a:prstGeom prst="rect">
            <a:avLst/>
          </a:prstGeom>
        </p:spPr>
        <p:txBody>
          <a:bodyPr wrap="none">
            <a:spAutoFit/>
          </a:bodyPr>
          <a:lstStyle/>
          <a:p>
            <a:pPr>
              <a:defRPr/>
            </a:pPr>
            <a:r>
              <a:rPr lang="es-CO" sz="3600" b="1" dirty="0">
                <a:solidFill>
                  <a:srgbClr val="002060"/>
                </a:solidFill>
                <a:latin typeface="+mj-lt"/>
                <a:ea typeface="+mn-ea"/>
                <a:cs typeface="Arial" charset="0"/>
              </a:rPr>
              <a:t>LOS NIVELES DEL PLAN DE DESARROLLO</a:t>
            </a:r>
          </a:p>
        </p:txBody>
      </p:sp>
      <p:pic>
        <p:nvPicPr>
          <p:cNvPr id="22532" name="Picture 5"/>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366838" y="1655763"/>
            <a:ext cx="7416800" cy="53276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1 Título"/>
          <p:cNvSpPr>
            <a:spLocks/>
          </p:cNvSpPr>
          <p:nvPr/>
        </p:nvSpPr>
        <p:spPr bwMode="auto">
          <a:xfrm>
            <a:off x="574675" y="214313"/>
            <a:ext cx="9069388" cy="6810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102833" tIns="51417" rIns="102833" bIns="51417" anchor="ctr"/>
          <a:lstStyle/>
          <a:p>
            <a:pPr algn="ctr" defTabSz="1028700"/>
            <a:r>
              <a:rPr lang="es-ES_tradnl" sz="3200" b="1" dirty="0" smtClean="0">
                <a:solidFill>
                  <a:srgbClr val="002060"/>
                </a:solidFill>
                <a:latin typeface="Calibri" pitchFamily="34" charset="0"/>
              </a:rPr>
              <a:t>BIENESTAR INSTITUCIONAL</a:t>
            </a:r>
            <a:endParaRPr lang="es-ES_tradnl" sz="3200" b="1" dirty="0">
              <a:solidFill>
                <a:srgbClr val="002060"/>
              </a:solidFill>
              <a:latin typeface="Calibri" pitchFamily="34" charset="0"/>
            </a:endParaRPr>
          </a:p>
        </p:txBody>
      </p:sp>
      <p:sp>
        <p:nvSpPr>
          <p:cNvPr id="7173" name="Rectangle 1"/>
          <p:cNvSpPr>
            <a:spLocks noChangeArrowheads="1"/>
          </p:cNvSpPr>
          <p:nvPr/>
        </p:nvSpPr>
        <p:spPr bwMode="auto">
          <a:xfrm>
            <a:off x="1871613" y="1419200"/>
            <a:ext cx="6767512" cy="3077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p>
            <a:pPr algn="ctr" eaLnBrk="0" hangingPunct="0"/>
            <a:r>
              <a:rPr lang="es-CO" sz="1400" b="1" dirty="0" smtClean="0">
                <a:solidFill>
                  <a:srgbClr val="000000"/>
                </a:solidFill>
                <a:latin typeface="Calibri" pitchFamily="34" charset="0"/>
                <a:cs typeface="Times New Roman" pitchFamily="18" charset="0"/>
              </a:rPr>
              <a:t>Resultados </a:t>
            </a:r>
            <a:r>
              <a:rPr lang="es-CO" sz="1400" b="1" dirty="0">
                <a:solidFill>
                  <a:srgbClr val="000000"/>
                </a:solidFill>
                <a:latin typeface="Calibri" pitchFamily="34" charset="0"/>
                <a:cs typeface="Times New Roman" pitchFamily="18" charset="0"/>
              </a:rPr>
              <a:t>- Metas Factores Asociados a la Calidad de Vida para el a</a:t>
            </a:r>
            <a:r>
              <a:rPr lang="es-CO" sz="1400" b="1" dirty="0">
                <a:solidFill>
                  <a:srgbClr val="000000"/>
                </a:solidFill>
                <a:cs typeface="Times New Roman" pitchFamily="18" charset="0"/>
              </a:rPr>
              <a:t>ñ</a:t>
            </a:r>
            <a:r>
              <a:rPr lang="es-CO" sz="1400" b="1" dirty="0">
                <a:solidFill>
                  <a:srgbClr val="000000"/>
                </a:solidFill>
                <a:latin typeface="Calibri" pitchFamily="34" charset="0"/>
                <a:cs typeface="Times New Roman" pitchFamily="18" charset="0"/>
              </a:rPr>
              <a:t>o 2012.</a:t>
            </a:r>
            <a:endParaRPr lang="es-CO" sz="3600" dirty="0"/>
          </a:p>
        </p:txBody>
      </p:sp>
      <p:sp>
        <p:nvSpPr>
          <p:cNvPr id="7174" name="12 CuadroTexto"/>
          <p:cNvSpPr txBox="1">
            <a:spLocks noChangeArrowheads="1"/>
          </p:cNvSpPr>
          <p:nvPr/>
        </p:nvSpPr>
        <p:spPr bwMode="auto">
          <a:xfrm>
            <a:off x="358205" y="5351184"/>
            <a:ext cx="9288462" cy="230832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algn="just" eaLnBrk="1" hangingPunct="1"/>
            <a:r>
              <a:rPr lang="es-ES" sz="2400" dirty="0">
                <a:latin typeface="+mn-lt"/>
              </a:rPr>
              <a:t>En el </a:t>
            </a:r>
            <a:r>
              <a:rPr lang="es-ES" sz="2400" b="1" dirty="0">
                <a:latin typeface="+mn-lt"/>
              </a:rPr>
              <a:t>2012</a:t>
            </a:r>
            <a:r>
              <a:rPr lang="es-ES" sz="2400" dirty="0">
                <a:latin typeface="+mn-lt"/>
              </a:rPr>
              <a:t> se logró el resultado del </a:t>
            </a:r>
            <a:r>
              <a:rPr lang="es-ES" sz="2400" b="1" dirty="0">
                <a:latin typeface="+mn-lt"/>
              </a:rPr>
              <a:t>100%</a:t>
            </a:r>
            <a:r>
              <a:rPr lang="es-ES" sz="2400" dirty="0">
                <a:latin typeface="+mn-lt"/>
              </a:rPr>
              <a:t> de cumplimiento de la meta propuesta; la difusión permanente de las estrategias propuestas, el seguimiento continuo a la gestión de las áreas, el monitoreo de los proyectos sociales y programas institucionales, y la innovación de acciones para la gestión de recursos, fueron elementos trascendentales para lograr las metas propuestas.</a:t>
            </a:r>
            <a:endParaRPr lang="es-CO" sz="2400" dirty="0">
              <a:latin typeface="+mn-lt"/>
            </a:endParaRPr>
          </a:p>
        </p:txBody>
      </p:sp>
      <p:graphicFrame>
        <p:nvGraphicFramePr>
          <p:cNvPr id="7" name="1 Gráfico"/>
          <p:cNvGraphicFramePr>
            <a:graphicFrameLocks/>
          </p:cNvGraphicFramePr>
          <p:nvPr>
            <p:extLst>
              <p:ext uri="{D42A27DB-BD31-4B8C-83A1-F6EECF244321}">
                <p14:modId xmlns:p14="http://schemas.microsoft.com/office/powerpoint/2010/main" xmlns="" val="3451413208"/>
              </p:ext>
            </p:extLst>
          </p:nvPr>
        </p:nvGraphicFramePr>
        <p:xfrm>
          <a:off x="565150" y="1798985"/>
          <a:ext cx="9078913" cy="3384376"/>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xmlns="" val="2724253796"/>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1 Título"/>
          <p:cNvSpPr>
            <a:spLocks/>
          </p:cNvSpPr>
          <p:nvPr/>
        </p:nvSpPr>
        <p:spPr bwMode="auto">
          <a:xfrm>
            <a:off x="574675" y="214313"/>
            <a:ext cx="9069388" cy="6810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102833" tIns="51417" rIns="102833" bIns="51417" anchor="ctr"/>
          <a:lstStyle/>
          <a:p>
            <a:pPr algn="ctr" defTabSz="1028700"/>
            <a:r>
              <a:rPr lang="es-ES_tradnl" sz="3200" b="1" dirty="0" smtClean="0">
                <a:solidFill>
                  <a:srgbClr val="002060"/>
                </a:solidFill>
                <a:latin typeface="Calibri" pitchFamily="34" charset="0"/>
              </a:rPr>
              <a:t>BIENESTAR INSTITUCIONAL</a:t>
            </a:r>
            <a:endParaRPr lang="es-ES_tradnl" sz="6000" b="1" dirty="0">
              <a:solidFill>
                <a:srgbClr val="002060"/>
              </a:solidFill>
              <a:latin typeface="Calibri" pitchFamily="34" charset="0"/>
            </a:endParaRPr>
          </a:p>
        </p:txBody>
      </p:sp>
      <p:graphicFrame>
        <p:nvGraphicFramePr>
          <p:cNvPr id="2" name="1 Tabla"/>
          <p:cNvGraphicFramePr>
            <a:graphicFrameLocks noGrp="1"/>
          </p:cNvGraphicFramePr>
          <p:nvPr>
            <p:extLst>
              <p:ext uri="{D42A27DB-BD31-4B8C-83A1-F6EECF244321}">
                <p14:modId xmlns:p14="http://schemas.microsoft.com/office/powerpoint/2010/main" xmlns="" val="929733759"/>
              </p:ext>
            </p:extLst>
          </p:nvPr>
        </p:nvGraphicFramePr>
        <p:xfrm>
          <a:off x="430213" y="1078905"/>
          <a:ext cx="9289032" cy="4840605"/>
        </p:xfrm>
        <a:graphic>
          <a:graphicData uri="http://schemas.openxmlformats.org/drawingml/2006/table">
            <a:tbl>
              <a:tblPr firstRow="1" bandRow="1">
                <a:tableStyleId>{5C22544A-7EE6-4342-B048-85BDC9FD1C3A}</a:tableStyleId>
              </a:tblPr>
              <a:tblGrid>
                <a:gridCol w="2520280"/>
                <a:gridCol w="1728192"/>
                <a:gridCol w="5040560"/>
              </a:tblGrid>
              <a:tr h="190500">
                <a:tc>
                  <a:txBody>
                    <a:bodyPr/>
                    <a:lstStyle/>
                    <a:p>
                      <a:pPr algn="ctr" fontAlgn="b"/>
                      <a:r>
                        <a:rPr lang="es-CO" sz="1850" u="none" strike="noStrike" dirty="0">
                          <a:effectLst/>
                        </a:rPr>
                        <a:t>Tipo</a:t>
                      </a:r>
                      <a:endParaRPr lang="es-CO" sz="1850" b="1" i="0" u="none" strike="noStrike" dirty="0">
                        <a:solidFill>
                          <a:srgbClr val="000000"/>
                        </a:solidFill>
                        <a:effectLst/>
                        <a:latin typeface="Calibri"/>
                      </a:endParaRPr>
                    </a:p>
                  </a:txBody>
                  <a:tcPr marL="9525" marR="9525" marT="9525" marB="0" anchor="b"/>
                </a:tc>
                <a:tc>
                  <a:txBody>
                    <a:bodyPr/>
                    <a:lstStyle/>
                    <a:p>
                      <a:pPr algn="ctr" fontAlgn="b"/>
                      <a:r>
                        <a:rPr lang="es-CO" sz="1850" u="none" strike="noStrike">
                          <a:effectLst/>
                        </a:rPr>
                        <a:t>Participaciones</a:t>
                      </a:r>
                      <a:endParaRPr lang="es-CO" sz="1850" b="1" i="0" u="none" strike="noStrike">
                        <a:solidFill>
                          <a:srgbClr val="000000"/>
                        </a:solidFill>
                        <a:effectLst/>
                        <a:latin typeface="Calibri"/>
                      </a:endParaRPr>
                    </a:p>
                  </a:txBody>
                  <a:tcPr marL="9525" marR="9525" marT="9525" marB="0" anchor="b"/>
                </a:tc>
                <a:tc>
                  <a:txBody>
                    <a:bodyPr/>
                    <a:lstStyle/>
                    <a:p>
                      <a:pPr algn="ctr" fontAlgn="b"/>
                      <a:r>
                        <a:rPr lang="es-CO" sz="1850" u="none" strike="noStrike">
                          <a:effectLst/>
                        </a:rPr>
                        <a:t>Acciones Desarrolladas</a:t>
                      </a:r>
                      <a:endParaRPr lang="es-CO" sz="1850" b="1" i="0" u="none" strike="noStrike">
                        <a:solidFill>
                          <a:srgbClr val="000000"/>
                        </a:solidFill>
                        <a:effectLst/>
                        <a:latin typeface="Calibri"/>
                      </a:endParaRPr>
                    </a:p>
                  </a:txBody>
                  <a:tcPr marL="9525" marR="9525" marT="9525" marB="0" anchor="b"/>
                </a:tc>
              </a:tr>
              <a:tr h="762000">
                <a:tc>
                  <a:txBody>
                    <a:bodyPr/>
                    <a:lstStyle/>
                    <a:p>
                      <a:pPr algn="l" fontAlgn="ctr"/>
                      <a:r>
                        <a:rPr lang="es-CO" sz="1850" u="none" strike="noStrike" dirty="0">
                          <a:effectLst/>
                        </a:rPr>
                        <a:t>Formación par el desarrollo humano</a:t>
                      </a:r>
                      <a:endParaRPr lang="es-CO" sz="1850" b="0" i="0" u="none" strike="noStrike" dirty="0">
                        <a:solidFill>
                          <a:srgbClr val="000000"/>
                        </a:solidFill>
                        <a:effectLst/>
                        <a:latin typeface="Calibri"/>
                      </a:endParaRPr>
                    </a:p>
                  </a:txBody>
                  <a:tcPr marL="9525" marR="9525" marT="9525" marB="0" anchor="ctr"/>
                </a:tc>
                <a:tc>
                  <a:txBody>
                    <a:bodyPr/>
                    <a:lstStyle/>
                    <a:p>
                      <a:pPr algn="ctr" fontAlgn="ctr"/>
                      <a:r>
                        <a:rPr lang="es-CO" sz="1850" u="none" strike="noStrike">
                          <a:effectLst/>
                        </a:rPr>
                        <a:t>12.879</a:t>
                      </a:r>
                      <a:endParaRPr lang="es-CO" sz="1850" b="0" i="0" u="none" strike="noStrike">
                        <a:solidFill>
                          <a:srgbClr val="000000"/>
                        </a:solidFill>
                        <a:effectLst/>
                        <a:latin typeface="Calibri"/>
                      </a:endParaRPr>
                    </a:p>
                  </a:txBody>
                  <a:tcPr marL="9525" marR="9525" marT="9525" marB="0" anchor="ctr"/>
                </a:tc>
                <a:tc>
                  <a:txBody>
                    <a:bodyPr/>
                    <a:lstStyle/>
                    <a:p>
                      <a:pPr algn="just" fontAlgn="ctr"/>
                      <a:r>
                        <a:rPr lang="es-CO" sz="1850" u="none" strike="noStrike" dirty="0">
                          <a:effectLst/>
                        </a:rPr>
                        <a:t>Estas actividades se desagregan en la actividad del día de la familia y actividades en formación para el desarrollo humano.  se brindó acompañamiento a 12 personas con discapacidad visual, 9 con discapacidad auditiva y 4 con discapacidad cognitiva.</a:t>
                      </a:r>
                      <a:endParaRPr lang="es-CO" sz="1850" b="0" i="0" u="none" strike="noStrike" dirty="0">
                        <a:solidFill>
                          <a:srgbClr val="000000"/>
                        </a:solidFill>
                        <a:effectLst/>
                        <a:latin typeface="Calibri"/>
                      </a:endParaRPr>
                    </a:p>
                  </a:txBody>
                  <a:tcPr marL="9525" marR="9525" marT="9525" marB="0" anchor="ctr"/>
                </a:tc>
              </a:tr>
              <a:tr h="190500">
                <a:tc>
                  <a:txBody>
                    <a:bodyPr/>
                    <a:lstStyle/>
                    <a:p>
                      <a:pPr algn="l" fontAlgn="ctr"/>
                      <a:r>
                        <a:rPr lang="es-CO" sz="1850" u="none" strike="noStrike">
                          <a:effectLst/>
                        </a:rPr>
                        <a:t>Formación deportiva y uso del tiempo lbire</a:t>
                      </a:r>
                      <a:endParaRPr lang="es-CO" sz="1850" b="0" i="0" u="none" strike="noStrike">
                        <a:solidFill>
                          <a:srgbClr val="000000"/>
                        </a:solidFill>
                        <a:effectLst/>
                        <a:latin typeface="Calibri"/>
                      </a:endParaRPr>
                    </a:p>
                  </a:txBody>
                  <a:tcPr marL="9525" marR="9525" marT="9525" marB="0" anchor="ctr"/>
                </a:tc>
                <a:tc>
                  <a:txBody>
                    <a:bodyPr/>
                    <a:lstStyle/>
                    <a:p>
                      <a:pPr algn="ctr" fontAlgn="ctr"/>
                      <a:r>
                        <a:rPr lang="es-CO" sz="1850" u="none" strike="noStrike">
                          <a:effectLst/>
                        </a:rPr>
                        <a:t>59.821</a:t>
                      </a:r>
                      <a:endParaRPr lang="es-CO" sz="1850" b="0" i="0" u="none" strike="noStrike">
                        <a:solidFill>
                          <a:srgbClr val="000000"/>
                        </a:solidFill>
                        <a:effectLst/>
                        <a:latin typeface="Calibri"/>
                      </a:endParaRPr>
                    </a:p>
                  </a:txBody>
                  <a:tcPr marL="9525" marR="9525" marT="9525" marB="0" anchor="ctr"/>
                </a:tc>
                <a:tc>
                  <a:txBody>
                    <a:bodyPr/>
                    <a:lstStyle/>
                    <a:p>
                      <a:pPr algn="just" fontAlgn="ctr"/>
                      <a:r>
                        <a:rPr lang="es-CO" sz="1850" u="none" strike="noStrike" dirty="0">
                          <a:effectLst/>
                        </a:rPr>
                        <a:t>Programas de Club de la salud, Deporte competitivo y Deporte recreativo</a:t>
                      </a:r>
                      <a:endParaRPr lang="es-CO" sz="1850" b="0" i="0" u="none" strike="noStrike" dirty="0">
                        <a:solidFill>
                          <a:srgbClr val="000000"/>
                        </a:solidFill>
                        <a:effectLst/>
                        <a:latin typeface="Calibri"/>
                      </a:endParaRPr>
                    </a:p>
                  </a:txBody>
                  <a:tcPr marL="9525" marR="9525" marT="9525" marB="0" anchor="ctr"/>
                </a:tc>
              </a:tr>
              <a:tr h="1017225">
                <a:tc>
                  <a:txBody>
                    <a:bodyPr/>
                    <a:lstStyle/>
                    <a:p>
                      <a:pPr algn="l" fontAlgn="ctr"/>
                      <a:r>
                        <a:rPr lang="es-CO" sz="1850" u="none" strike="noStrike" dirty="0">
                          <a:effectLst/>
                        </a:rPr>
                        <a:t>Formación artística y cultural</a:t>
                      </a:r>
                      <a:endParaRPr lang="es-CO" sz="1850" b="0" i="0" u="none" strike="noStrike" dirty="0">
                        <a:solidFill>
                          <a:srgbClr val="000000"/>
                        </a:solidFill>
                        <a:effectLst/>
                        <a:latin typeface="Calibri"/>
                      </a:endParaRPr>
                    </a:p>
                  </a:txBody>
                  <a:tcPr marL="9525" marR="9525" marT="9525" marB="0" anchor="ctr"/>
                </a:tc>
                <a:tc>
                  <a:txBody>
                    <a:bodyPr/>
                    <a:lstStyle/>
                    <a:p>
                      <a:pPr algn="ctr" fontAlgn="ctr"/>
                      <a:r>
                        <a:rPr lang="es-CO" sz="1850" u="none" strike="noStrike" dirty="0">
                          <a:effectLst/>
                        </a:rPr>
                        <a:t>2.206</a:t>
                      </a:r>
                      <a:endParaRPr lang="es-CO" sz="1850" b="0" i="0" u="none" strike="noStrike" dirty="0">
                        <a:solidFill>
                          <a:srgbClr val="000000"/>
                        </a:solidFill>
                        <a:effectLst/>
                        <a:latin typeface="Calibri"/>
                      </a:endParaRPr>
                    </a:p>
                  </a:txBody>
                  <a:tcPr marL="9525" marR="9525" marT="9525" marB="0" anchor="ctr"/>
                </a:tc>
                <a:tc>
                  <a:txBody>
                    <a:bodyPr/>
                    <a:lstStyle/>
                    <a:p>
                      <a:pPr algn="just" fontAlgn="ctr"/>
                      <a:r>
                        <a:rPr lang="es-CO" sz="1850" u="none" strike="noStrike" dirty="0" smtClean="0">
                          <a:effectLst/>
                        </a:rPr>
                        <a:t>Cursos libres, Cineclubes </a:t>
                      </a:r>
                      <a:r>
                        <a:rPr lang="es-CO" sz="1850" u="none" strike="noStrike" dirty="0">
                          <a:effectLst/>
                        </a:rPr>
                        <a:t>por semana, la actividad de foro salsa el último viernes de cada mes, un concierto mensual en conjunto con la facultad de bellas artes y todo el apoyo a la actividad de la semana de adaptación  a la vida universitaria</a:t>
                      </a:r>
                      <a:r>
                        <a:rPr lang="es-CO" sz="1850" u="none" strike="noStrike" dirty="0" smtClean="0">
                          <a:effectLst/>
                        </a:rPr>
                        <a:t>.</a:t>
                      </a:r>
                      <a:endParaRPr lang="es-CO" sz="1850" b="0" i="0" u="none" strike="noStrike" dirty="0">
                        <a:solidFill>
                          <a:srgbClr val="000000"/>
                        </a:solidFill>
                        <a:effectLst/>
                        <a:latin typeface="Calibri"/>
                      </a:endParaRPr>
                    </a:p>
                  </a:txBody>
                  <a:tcPr marL="9525" marR="9525" marT="9525" marB="0" anchor="ctr"/>
                </a:tc>
              </a:tr>
              <a:tr h="381000">
                <a:tc>
                  <a:txBody>
                    <a:bodyPr/>
                    <a:lstStyle/>
                    <a:p>
                      <a:pPr algn="l" fontAlgn="ctr"/>
                      <a:r>
                        <a:rPr lang="es-CO" sz="1850" u="none" strike="noStrike">
                          <a:effectLst/>
                        </a:rPr>
                        <a:t>Formación en Responsabilidad Social</a:t>
                      </a:r>
                      <a:endParaRPr lang="es-CO" sz="1850" b="0" i="0" u="none" strike="noStrike">
                        <a:solidFill>
                          <a:srgbClr val="000000"/>
                        </a:solidFill>
                        <a:effectLst/>
                        <a:latin typeface="Calibri"/>
                      </a:endParaRPr>
                    </a:p>
                  </a:txBody>
                  <a:tcPr marL="9525" marR="9525" marT="9525" marB="0" anchor="ctr"/>
                </a:tc>
                <a:tc>
                  <a:txBody>
                    <a:bodyPr/>
                    <a:lstStyle/>
                    <a:p>
                      <a:pPr algn="ctr" fontAlgn="ctr"/>
                      <a:r>
                        <a:rPr lang="es-CO" sz="1850" u="none" strike="noStrike">
                          <a:effectLst/>
                        </a:rPr>
                        <a:t>4.500</a:t>
                      </a:r>
                      <a:endParaRPr lang="es-CO" sz="1850" b="0" i="0" u="none" strike="noStrike">
                        <a:solidFill>
                          <a:srgbClr val="000000"/>
                        </a:solidFill>
                        <a:effectLst/>
                        <a:latin typeface="Calibri"/>
                      </a:endParaRPr>
                    </a:p>
                  </a:txBody>
                  <a:tcPr marL="9525" marR="9525" marT="9525" marB="0" anchor="ctr"/>
                </a:tc>
                <a:tc>
                  <a:txBody>
                    <a:bodyPr/>
                    <a:lstStyle/>
                    <a:p>
                      <a:pPr algn="just" fontAlgn="ctr"/>
                      <a:r>
                        <a:rPr lang="es-CO" sz="1850" u="none" strike="noStrike" dirty="0">
                          <a:effectLst/>
                        </a:rPr>
                        <a:t>Talleres, reuniones, encuentros académicos, foros, seminarios, cursos, diplomado, campañas, recorridos guiados y formulación de la política. </a:t>
                      </a:r>
                      <a:endParaRPr lang="es-CO" sz="1850" b="0" i="0" u="none" strike="noStrike" dirty="0">
                        <a:solidFill>
                          <a:srgbClr val="000000"/>
                        </a:solidFill>
                        <a:effectLst/>
                        <a:latin typeface="Calibri"/>
                      </a:endParaRPr>
                    </a:p>
                  </a:txBody>
                  <a:tcPr marL="9525" marR="9525" marT="9525" marB="0" anchor="ctr"/>
                </a:tc>
              </a:tr>
            </a:tbl>
          </a:graphicData>
        </a:graphic>
      </p:graphicFrame>
      <p:sp>
        <p:nvSpPr>
          <p:cNvPr id="3" name="2 CuadroTexto"/>
          <p:cNvSpPr txBox="1"/>
          <p:nvPr/>
        </p:nvSpPr>
        <p:spPr>
          <a:xfrm>
            <a:off x="358205" y="6191473"/>
            <a:ext cx="9505056" cy="1477328"/>
          </a:xfrm>
          <a:prstGeom prst="rect">
            <a:avLst/>
          </a:prstGeom>
          <a:noFill/>
        </p:spPr>
        <p:txBody>
          <a:bodyPr wrap="square" rtlCol="0">
            <a:spAutoFit/>
          </a:bodyPr>
          <a:lstStyle/>
          <a:p>
            <a:pPr algn="just"/>
            <a:r>
              <a:rPr lang="es-ES" dirty="0">
                <a:latin typeface="+mn-lt"/>
              </a:rPr>
              <a:t>El componente de Formación integral para el periodo 2012 contó con una participación de </a:t>
            </a:r>
            <a:r>
              <a:rPr lang="es-ES" b="1" dirty="0">
                <a:latin typeface="+mn-lt"/>
              </a:rPr>
              <a:t>19.987 personas</a:t>
            </a:r>
            <a:r>
              <a:rPr lang="es-ES" dirty="0">
                <a:latin typeface="+mn-lt"/>
              </a:rPr>
              <a:t>, con un total de </a:t>
            </a:r>
            <a:r>
              <a:rPr lang="es-ES" b="1" dirty="0">
                <a:latin typeface="+mn-lt"/>
              </a:rPr>
              <a:t>79.406 participaciones</a:t>
            </a:r>
            <a:r>
              <a:rPr lang="es-ES" dirty="0">
                <a:latin typeface="+mn-lt"/>
              </a:rPr>
              <a:t>, entre actividades de formación para el desarrollo humano (</a:t>
            </a:r>
            <a:r>
              <a:rPr lang="es-ES" b="1" dirty="0">
                <a:latin typeface="+mn-lt"/>
              </a:rPr>
              <a:t>12.879 participaciones</a:t>
            </a:r>
            <a:r>
              <a:rPr lang="es-ES" dirty="0">
                <a:latin typeface="+mn-lt"/>
              </a:rPr>
              <a:t>), formación deportiva y uso del tiempo libre (</a:t>
            </a:r>
            <a:r>
              <a:rPr lang="es-ES" b="1" dirty="0">
                <a:latin typeface="+mn-lt"/>
              </a:rPr>
              <a:t>59.821 participaciones</a:t>
            </a:r>
            <a:r>
              <a:rPr lang="es-ES" dirty="0">
                <a:latin typeface="+mn-lt"/>
              </a:rPr>
              <a:t>), formación artística y cultural (</a:t>
            </a:r>
            <a:r>
              <a:rPr lang="es-ES" b="1" dirty="0">
                <a:latin typeface="+mn-lt"/>
              </a:rPr>
              <a:t>2.206 participaciones</a:t>
            </a:r>
            <a:r>
              <a:rPr lang="es-ES" dirty="0">
                <a:latin typeface="+mn-lt"/>
              </a:rPr>
              <a:t>) y formación en responsabilidad social (</a:t>
            </a:r>
            <a:r>
              <a:rPr lang="es-ES" b="1" dirty="0">
                <a:latin typeface="+mn-lt"/>
              </a:rPr>
              <a:t>4.500 participaciones</a:t>
            </a:r>
            <a:r>
              <a:rPr lang="es-ES" dirty="0" smtClean="0">
                <a:latin typeface="+mn-lt"/>
              </a:rPr>
              <a:t>).</a:t>
            </a:r>
            <a:endParaRPr lang="es-CO" dirty="0">
              <a:latin typeface="+mn-lt"/>
            </a:endParaRPr>
          </a:p>
        </p:txBody>
      </p:sp>
    </p:spTree>
    <p:extLst>
      <p:ext uri="{BB962C8B-B14F-4D97-AF65-F5344CB8AC3E}">
        <p14:creationId xmlns:p14="http://schemas.microsoft.com/office/powerpoint/2010/main" xmlns="" val="2545476663"/>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1 Título"/>
          <p:cNvSpPr>
            <a:spLocks/>
          </p:cNvSpPr>
          <p:nvPr/>
        </p:nvSpPr>
        <p:spPr bwMode="auto">
          <a:xfrm>
            <a:off x="574675" y="214313"/>
            <a:ext cx="9069388" cy="6810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102833" tIns="51417" rIns="102833" bIns="51417" anchor="ctr"/>
          <a:lstStyle/>
          <a:p>
            <a:pPr algn="ctr" defTabSz="1028700"/>
            <a:r>
              <a:rPr lang="es-ES_tradnl" sz="3200" b="1" dirty="0" smtClean="0">
                <a:solidFill>
                  <a:srgbClr val="002060"/>
                </a:solidFill>
                <a:latin typeface="Calibri" pitchFamily="34" charset="0"/>
              </a:rPr>
              <a:t>BIENESTAR INSTITUCIONAL</a:t>
            </a:r>
            <a:endParaRPr lang="es-ES_tradnl" sz="6000" b="1" dirty="0">
              <a:solidFill>
                <a:srgbClr val="002060"/>
              </a:solidFill>
              <a:latin typeface="Calibri" pitchFamily="34" charset="0"/>
            </a:endParaRPr>
          </a:p>
        </p:txBody>
      </p:sp>
      <p:sp>
        <p:nvSpPr>
          <p:cNvPr id="29700" name="Rectángulo 1"/>
          <p:cNvSpPr>
            <a:spLocks noChangeArrowheads="1"/>
          </p:cNvSpPr>
          <p:nvPr/>
        </p:nvSpPr>
        <p:spPr bwMode="auto">
          <a:xfrm>
            <a:off x="2878484" y="1078905"/>
            <a:ext cx="6840192" cy="2800767"/>
          </a:xfrm>
          <a:prstGeom prst="rect">
            <a:avLst/>
          </a:prstGeom>
          <a:ln>
            <a:headEnd/>
            <a:tailEnd/>
          </a:ln>
        </p:spPr>
        <p:style>
          <a:lnRef idx="2">
            <a:schemeClr val="accent3"/>
          </a:lnRef>
          <a:fillRef idx="1">
            <a:schemeClr val="lt1"/>
          </a:fillRef>
          <a:effectRef idx="0">
            <a:schemeClr val="accent3"/>
          </a:effectRef>
          <a:fontRef idx="minor">
            <a:schemeClr val="dk1"/>
          </a:fontRef>
        </p:style>
        <p:txBody>
          <a:bodyPr wrap="square">
            <a:spAutoFit/>
          </a:bodyPr>
          <a:lstStyle/>
          <a:p>
            <a:pPr algn="just">
              <a:defRPr/>
            </a:pPr>
            <a:r>
              <a:rPr lang="es-ES" sz="1600" b="1" dirty="0" smtClean="0"/>
              <a:t>E</a:t>
            </a:r>
            <a:r>
              <a:rPr lang="es-ES" sz="1600" dirty="0" smtClean="0"/>
              <a:t>l </a:t>
            </a:r>
            <a:r>
              <a:rPr lang="es-ES" sz="1600" dirty="0"/>
              <a:t>grupo </a:t>
            </a:r>
            <a:r>
              <a:rPr lang="es-ES" sz="1600" b="1" dirty="0"/>
              <a:t>trietnias es el referente cultural </a:t>
            </a:r>
            <a:r>
              <a:rPr lang="es-ES" sz="1600" dirty="0"/>
              <a:t>más importante de  la universidad destacándose por sus logros, en el 2012 </a:t>
            </a:r>
            <a:r>
              <a:rPr lang="es-ES" sz="1600" b="1" dirty="0"/>
              <a:t>ganaron el concurso nacional de danza folclórica universitaria</a:t>
            </a:r>
            <a:r>
              <a:rPr lang="es-ES" sz="1600" dirty="0"/>
              <a:t>, patrocinada por el </a:t>
            </a:r>
            <a:r>
              <a:rPr lang="es-ES" sz="1600" b="1" dirty="0"/>
              <a:t>ministerio de cultura </a:t>
            </a:r>
            <a:r>
              <a:rPr lang="es-ES" sz="1600" dirty="0"/>
              <a:t>y realizado en la Universidad francisco de Paula </a:t>
            </a:r>
            <a:r>
              <a:rPr lang="es-ES" sz="1600" b="1" dirty="0"/>
              <a:t>Santander en Ocaña</a:t>
            </a:r>
            <a:r>
              <a:rPr lang="es-ES" sz="1600" dirty="0"/>
              <a:t>, Norte de Santander, destacándose como </a:t>
            </a:r>
            <a:r>
              <a:rPr lang="es-ES" sz="1600" b="1" dirty="0"/>
              <a:t>mejor grupo, mejor trabajo de investigación y mejor grupo musical.</a:t>
            </a:r>
          </a:p>
          <a:p>
            <a:pPr algn="just">
              <a:defRPr/>
            </a:pPr>
            <a:endParaRPr lang="es-ES" sz="1600" dirty="0"/>
          </a:p>
          <a:p>
            <a:pPr algn="just">
              <a:defRPr/>
            </a:pPr>
            <a:r>
              <a:rPr lang="es-ES" sz="1600" dirty="0"/>
              <a:t>Cabe resaltar que se </a:t>
            </a:r>
            <a:r>
              <a:rPr lang="es-ES" sz="1600" b="1" dirty="0"/>
              <a:t>incrementaron las actividades y eventos culturales masivos</a:t>
            </a:r>
            <a:r>
              <a:rPr lang="es-ES" sz="1600" dirty="0"/>
              <a:t> en alianza con la Facultad de </a:t>
            </a:r>
            <a:r>
              <a:rPr lang="es-ES" sz="1600" b="1" dirty="0"/>
              <a:t>Bellas Artes, Facultad de Medicina, Escuela de Música,</a:t>
            </a:r>
            <a:r>
              <a:rPr lang="es-ES" sz="1600" dirty="0"/>
              <a:t> dependencias administrativas, secretaría departamental de cultura. </a:t>
            </a:r>
            <a:endParaRPr lang="es-CO" sz="1600" dirty="0"/>
          </a:p>
        </p:txBody>
      </p:sp>
      <p:sp>
        <p:nvSpPr>
          <p:cNvPr id="9" name="8 CuadroTexto"/>
          <p:cNvSpPr txBox="1"/>
          <p:nvPr/>
        </p:nvSpPr>
        <p:spPr>
          <a:xfrm>
            <a:off x="2878484" y="4177571"/>
            <a:ext cx="6840192" cy="1107996"/>
          </a:xfrm>
          <a:prstGeom prst="rect">
            <a:avLst/>
          </a:prstGeom>
        </p:spPr>
        <p:style>
          <a:lnRef idx="2">
            <a:schemeClr val="accent4"/>
          </a:lnRef>
          <a:fillRef idx="1">
            <a:schemeClr val="lt1"/>
          </a:fillRef>
          <a:effectRef idx="0">
            <a:schemeClr val="accent4"/>
          </a:effectRef>
          <a:fontRef idx="minor">
            <a:schemeClr val="dk1"/>
          </a:fontRef>
        </p:style>
        <p:txBody>
          <a:bodyPr wrap="square">
            <a:spAutoFit/>
          </a:bodyPr>
          <a:lstStyle/>
          <a:p>
            <a:pPr algn="just">
              <a:defRPr/>
            </a:pPr>
            <a:r>
              <a:rPr lang="es-ES" sz="1600" dirty="0" smtClean="0"/>
              <a:t>En </a:t>
            </a:r>
            <a:r>
              <a:rPr lang="es-ES" sz="1600" dirty="0"/>
              <a:t>el año 2012 el componente de Salud Integral, contó con un total de </a:t>
            </a:r>
            <a:r>
              <a:rPr lang="es-ES" sz="1600" b="1" dirty="0"/>
              <a:t>17.176</a:t>
            </a:r>
            <a:r>
              <a:rPr lang="es-ES" sz="1600" dirty="0"/>
              <a:t> participaciones, a través de su indicador “Participaciones en acciones de promoción de la vida saludable y el enfoque de género”, el cual se logra con el avance de los siguientes programas</a:t>
            </a:r>
            <a:r>
              <a:rPr lang="es-ES" dirty="0"/>
              <a:t>.</a:t>
            </a:r>
            <a:endParaRPr lang="es-CO" b="1" cap="all" dirty="0"/>
          </a:p>
        </p:txBody>
      </p:sp>
      <p:graphicFrame>
        <p:nvGraphicFramePr>
          <p:cNvPr id="11" name="10 Tabla"/>
          <p:cNvGraphicFramePr>
            <a:graphicFrameLocks noGrp="1"/>
          </p:cNvGraphicFramePr>
          <p:nvPr>
            <p:extLst>
              <p:ext uri="{D42A27DB-BD31-4B8C-83A1-F6EECF244321}">
                <p14:modId xmlns:p14="http://schemas.microsoft.com/office/powerpoint/2010/main" xmlns="" val="1062528972"/>
              </p:ext>
            </p:extLst>
          </p:nvPr>
        </p:nvGraphicFramePr>
        <p:xfrm>
          <a:off x="2031702" y="5826826"/>
          <a:ext cx="6175375" cy="1732799"/>
        </p:xfrm>
        <a:graphic>
          <a:graphicData uri="http://schemas.openxmlformats.org/drawingml/2006/table">
            <a:tbl>
              <a:tblPr/>
              <a:tblGrid>
                <a:gridCol w="4186755"/>
                <a:gridCol w="1988620"/>
              </a:tblGrid>
              <a:tr h="332312">
                <a:tc>
                  <a:txBody>
                    <a:bodyPr/>
                    <a:lstStyle/>
                    <a:p>
                      <a:pPr algn="ctr">
                        <a:spcAft>
                          <a:spcPts val="0"/>
                        </a:spcAft>
                      </a:pPr>
                      <a:r>
                        <a:rPr lang="es-ES" sz="1800" b="1" dirty="0">
                          <a:latin typeface="Calibri"/>
                          <a:ea typeface="Times New Roman"/>
                          <a:cs typeface="Times New Roman"/>
                        </a:rPr>
                        <a:t>PROGRAMA</a:t>
                      </a:r>
                      <a:endParaRPr lang="es-CO" sz="2800" dirty="0">
                        <a:latin typeface="Calibri"/>
                        <a:ea typeface="Calibri"/>
                        <a:cs typeface="Times New Roman"/>
                      </a:endParaRPr>
                    </a:p>
                  </a:txBody>
                  <a:tcPr marL="68593" marR="68593" marT="0" marB="0">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28575" cap="flat" cmpd="sng" algn="ctr">
                      <a:solidFill>
                        <a:srgbClr val="4F81BD"/>
                      </a:solidFill>
                      <a:prstDash val="solid"/>
                      <a:round/>
                      <a:headEnd type="none" w="med" len="med"/>
                      <a:tailEnd type="none" w="med" len="med"/>
                    </a:lnB>
                  </a:tcPr>
                </a:tc>
                <a:tc>
                  <a:txBody>
                    <a:bodyPr/>
                    <a:lstStyle/>
                    <a:p>
                      <a:pPr algn="ctr">
                        <a:spcAft>
                          <a:spcPts val="0"/>
                        </a:spcAft>
                      </a:pPr>
                      <a:r>
                        <a:rPr lang="es-ES" sz="1800" b="1">
                          <a:latin typeface="Calibri"/>
                          <a:ea typeface="Times New Roman"/>
                          <a:cs typeface="Times New Roman"/>
                        </a:rPr>
                        <a:t>RESULTADOS 2012</a:t>
                      </a:r>
                      <a:endParaRPr lang="es-CO" sz="2800">
                        <a:latin typeface="Calibri"/>
                        <a:ea typeface="Calibri"/>
                        <a:cs typeface="Times New Roman"/>
                      </a:endParaRPr>
                    </a:p>
                  </a:txBody>
                  <a:tcPr marL="68593" marR="68593" marT="0" marB="0">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28575" cap="flat" cmpd="sng" algn="ctr">
                      <a:solidFill>
                        <a:srgbClr val="4F81BD"/>
                      </a:solidFill>
                      <a:prstDash val="solid"/>
                      <a:round/>
                      <a:headEnd type="none" w="med" len="med"/>
                      <a:tailEnd type="none" w="med" len="med"/>
                    </a:lnB>
                  </a:tcPr>
                </a:tc>
              </a:tr>
              <a:tr h="332312">
                <a:tc>
                  <a:txBody>
                    <a:bodyPr/>
                    <a:lstStyle/>
                    <a:p>
                      <a:pPr algn="just">
                        <a:spcAft>
                          <a:spcPts val="0"/>
                        </a:spcAft>
                      </a:pPr>
                      <a:r>
                        <a:rPr lang="es-ES" sz="1800" b="1">
                          <a:solidFill>
                            <a:srgbClr val="000000"/>
                          </a:solidFill>
                          <a:latin typeface="Calibri"/>
                          <a:ea typeface="Times New Roman"/>
                          <a:cs typeface="Times New Roman"/>
                        </a:rPr>
                        <a:t>Apoyo Integral incluyente</a:t>
                      </a:r>
                      <a:endParaRPr lang="es-CO" sz="2800">
                        <a:latin typeface="Calibri"/>
                        <a:ea typeface="Calibri"/>
                        <a:cs typeface="Times New Roman"/>
                      </a:endParaRPr>
                    </a:p>
                  </a:txBody>
                  <a:tcPr marL="68593" marR="68593" marT="0" marB="0">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28575"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D3DFEE"/>
                    </a:solidFill>
                  </a:tcPr>
                </a:tc>
                <a:tc>
                  <a:txBody>
                    <a:bodyPr/>
                    <a:lstStyle/>
                    <a:p>
                      <a:pPr algn="ctr">
                        <a:spcAft>
                          <a:spcPts val="0"/>
                        </a:spcAft>
                      </a:pPr>
                      <a:r>
                        <a:rPr lang="es-ES" sz="1800">
                          <a:solidFill>
                            <a:srgbClr val="000000"/>
                          </a:solidFill>
                          <a:latin typeface="Calibri"/>
                          <a:ea typeface="Times New Roman"/>
                          <a:cs typeface="Times New Roman"/>
                        </a:rPr>
                        <a:t>15.484</a:t>
                      </a:r>
                      <a:endParaRPr lang="es-CO" sz="2800">
                        <a:latin typeface="Calibri"/>
                        <a:ea typeface="Calibri"/>
                        <a:cs typeface="Times New Roman"/>
                      </a:endParaRPr>
                    </a:p>
                  </a:txBody>
                  <a:tcPr marL="68593" marR="68593" marT="0" marB="0">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28575"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D3DFEE"/>
                    </a:solidFill>
                  </a:tcPr>
                </a:tc>
              </a:tr>
              <a:tr h="332312">
                <a:tc>
                  <a:txBody>
                    <a:bodyPr/>
                    <a:lstStyle/>
                    <a:p>
                      <a:pPr algn="just">
                        <a:spcAft>
                          <a:spcPts val="0"/>
                        </a:spcAft>
                      </a:pPr>
                      <a:r>
                        <a:rPr lang="es-ES" sz="1800" b="1" dirty="0">
                          <a:solidFill>
                            <a:srgbClr val="000000"/>
                          </a:solidFill>
                          <a:latin typeface="Calibri"/>
                          <a:ea typeface="Times New Roman"/>
                          <a:cs typeface="Times New Roman"/>
                        </a:rPr>
                        <a:t>Entornos universitarios saludables</a:t>
                      </a:r>
                      <a:endParaRPr lang="es-CO" sz="2800" dirty="0">
                        <a:latin typeface="Calibri"/>
                        <a:ea typeface="Calibri"/>
                        <a:cs typeface="Times New Roman"/>
                      </a:endParaRPr>
                    </a:p>
                  </a:txBody>
                  <a:tcPr marL="68593" marR="68593" marT="0" marB="0">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algn="ctr">
                        <a:spcAft>
                          <a:spcPts val="0"/>
                        </a:spcAft>
                      </a:pPr>
                      <a:r>
                        <a:rPr lang="es-ES" sz="1800">
                          <a:solidFill>
                            <a:srgbClr val="000000"/>
                          </a:solidFill>
                          <a:latin typeface="Calibri"/>
                          <a:ea typeface="Times New Roman"/>
                          <a:cs typeface="Times New Roman"/>
                        </a:rPr>
                        <a:t>1.174</a:t>
                      </a:r>
                      <a:endParaRPr lang="es-CO" sz="2800">
                        <a:latin typeface="Calibri"/>
                        <a:ea typeface="Calibri"/>
                        <a:cs typeface="Times New Roman"/>
                      </a:endParaRPr>
                    </a:p>
                  </a:txBody>
                  <a:tcPr marL="68593" marR="68593" marT="0" marB="0">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r>
              <a:tr h="461543">
                <a:tc>
                  <a:txBody>
                    <a:bodyPr/>
                    <a:lstStyle/>
                    <a:p>
                      <a:pPr algn="just">
                        <a:spcAft>
                          <a:spcPts val="0"/>
                        </a:spcAft>
                      </a:pPr>
                      <a:r>
                        <a:rPr lang="es-ES" sz="1800" b="1" dirty="0">
                          <a:solidFill>
                            <a:srgbClr val="000000"/>
                          </a:solidFill>
                          <a:latin typeface="Calibri"/>
                          <a:ea typeface="Times New Roman"/>
                          <a:cs typeface="Times New Roman"/>
                        </a:rPr>
                        <a:t>Enfoque de Género</a:t>
                      </a:r>
                      <a:endParaRPr lang="es-CO" sz="2800" dirty="0">
                        <a:latin typeface="Calibri"/>
                        <a:ea typeface="Calibri"/>
                        <a:cs typeface="Times New Roman"/>
                      </a:endParaRPr>
                    </a:p>
                  </a:txBody>
                  <a:tcPr marL="68593" marR="68593" marT="0" marB="0">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D3DFEE"/>
                    </a:solidFill>
                  </a:tcPr>
                </a:tc>
                <a:tc>
                  <a:txBody>
                    <a:bodyPr/>
                    <a:lstStyle/>
                    <a:p>
                      <a:pPr algn="ctr">
                        <a:spcAft>
                          <a:spcPts val="0"/>
                        </a:spcAft>
                      </a:pPr>
                      <a:r>
                        <a:rPr lang="es-ES" sz="1800">
                          <a:solidFill>
                            <a:srgbClr val="000000"/>
                          </a:solidFill>
                          <a:latin typeface="Calibri"/>
                          <a:ea typeface="Times New Roman"/>
                          <a:cs typeface="Times New Roman"/>
                        </a:rPr>
                        <a:t>518</a:t>
                      </a:r>
                      <a:endParaRPr lang="es-CO" sz="2800">
                        <a:latin typeface="Calibri"/>
                        <a:ea typeface="Calibri"/>
                        <a:cs typeface="Times New Roman"/>
                      </a:endParaRPr>
                    </a:p>
                  </a:txBody>
                  <a:tcPr marL="68593" marR="68593" marT="0" marB="0">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D3DFEE"/>
                    </a:solidFill>
                  </a:tcPr>
                </a:tc>
              </a:tr>
              <a:tr h="52573">
                <a:tc>
                  <a:txBody>
                    <a:bodyPr/>
                    <a:lstStyle/>
                    <a:p>
                      <a:pPr algn="ctr">
                        <a:spcAft>
                          <a:spcPts val="0"/>
                        </a:spcAft>
                      </a:pPr>
                      <a:r>
                        <a:rPr lang="es-ES" sz="1800" b="1" dirty="0">
                          <a:latin typeface="Calibri"/>
                          <a:ea typeface="Times New Roman"/>
                          <a:cs typeface="Times New Roman"/>
                        </a:rPr>
                        <a:t>TOTAL COMPONENTE</a:t>
                      </a:r>
                      <a:endParaRPr lang="es-CO" sz="2800" dirty="0">
                        <a:latin typeface="Calibri"/>
                        <a:ea typeface="Calibri"/>
                        <a:cs typeface="Times New Roman"/>
                      </a:endParaRPr>
                    </a:p>
                  </a:txBody>
                  <a:tcPr marL="68593" marR="68593" marT="0" marB="0">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algn="ctr">
                        <a:spcAft>
                          <a:spcPts val="0"/>
                        </a:spcAft>
                      </a:pPr>
                      <a:r>
                        <a:rPr lang="es-ES" sz="1800" b="1" dirty="0">
                          <a:latin typeface="Calibri"/>
                          <a:ea typeface="Times New Roman"/>
                          <a:cs typeface="Times New Roman"/>
                        </a:rPr>
                        <a:t>17.176</a:t>
                      </a:r>
                      <a:endParaRPr lang="es-CO" sz="2800" dirty="0">
                        <a:latin typeface="Calibri"/>
                        <a:ea typeface="Calibri"/>
                        <a:cs typeface="Times New Roman"/>
                      </a:endParaRPr>
                    </a:p>
                  </a:txBody>
                  <a:tcPr marL="68593" marR="68593" marT="0" marB="0">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r>
            </a:tbl>
          </a:graphicData>
        </a:graphic>
      </p:graphicFrame>
      <p:sp>
        <p:nvSpPr>
          <p:cNvPr id="7" name="Rectángulo 6"/>
          <p:cNvSpPr>
            <a:spLocks noChangeArrowheads="1"/>
          </p:cNvSpPr>
          <p:nvPr/>
        </p:nvSpPr>
        <p:spPr bwMode="auto">
          <a:xfrm>
            <a:off x="358205" y="1830794"/>
            <a:ext cx="2063750" cy="1296988"/>
          </a:xfrm>
          <a:prstGeom prst="rect">
            <a:avLst/>
          </a:prstGeom>
          <a:ln/>
        </p:spPr>
        <p:style>
          <a:lnRef idx="1">
            <a:schemeClr val="accent3"/>
          </a:lnRef>
          <a:fillRef idx="3">
            <a:schemeClr val="accent3"/>
          </a:fillRef>
          <a:effectRef idx="2">
            <a:schemeClr val="accent3"/>
          </a:effectRef>
          <a:fontRef idx="minor">
            <a:schemeClr val="lt1"/>
          </a:fontRef>
        </p:style>
        <p:txBody>
          <a:bodyPr anchor="ctr"/>
          <a:lstStyle/>
          <a:p>
            <a:pPr algn="ctr">
              <a:spcAft>
                <a:spcPts val="1000"/>
              </a:spcAft>
              <a:defRPr/>
            </a:pPr>
            <a:r>
              <a:rPr lang="es-CO" sz="2000" b="1" dirty="0" smtClean="0">
                <a:solidFill>
                  <a:srgbClr val="002060"/>
                </a:solidFill>
              </a:rPr>
              <a:t>Formación Artística y Cultural</a:t>
            </a:r>
            <a:endParaRPr lang="es-CO" sz="2000" b="1" dirty="0">
              <a:solidFill>
                <a:srgbClr val="002060"/>
              </a:solidFill>
            </a:endParaRPr>
          </a:p>
        </p:txBody>
      </p:sp>
      <p:sp>
        <p:nvSpPr>
          <p:cNvPr id="8" name="Rectángulo 6"/>
          <p:cNvSpPr>
            <a:spLocks noChangeArrowheads="1"/>
          </p:cNvSpPr>
          <p:nvPr/>
        </p:nvSpPr>
        <p:spPr bwMode="auto">
          <a:xfrm>
            <a:off x="358205" y="4083075"/>
            <a:ext cx="2063750" cy="1296988"/>
          </a:xfrm>
          <a:prstGeom prst="rect">
            <a:avLst/>
          </a:prstGeom>
          <a:ln/>
        </p:spPr>
        <p:style>
          <a:lnRef idx="1">
            <a:schemeClr val="accent3"/>
          </a:lnRef>
          <a:fillRef idx="3">
            <a:schemeClr val="accent3"/>
          </a:fillRef>
          <a:effectRef idx="2">
            <a:schemeClr val="accent3"/>
          </a:effectRef>
          <a:fontRef idx="minor">
            <a:schemeClr val="lt1"/>
          </a:fontRef>
        </p:style>
        <p:txBody>
          <a:bodyPr anchor="ctr"/>
          <a:lstStyle/>
          <a:p>
            <a:pPr algn="ctr">
              <a:spcAft>
                <a:spcPts val="1000"/>
              </a:spcAft>
              <a:defRPr/>
            </a:pPr>
            <a:r>
              <a:rPr lang="es-CO" sz="2000" b="1" dirty="0" smtClean="0">
                <a:solidFill>
                  <a:srgbClr val="002060"/>
                </a:solidFill>
              </a:rPr>
              <a:t>Salud Integral</a:t>
            </a:r>
            <a:endParaRPr lang="es-CO" sz="2000" b="1" dirty="0">
              <a:solidFill>
                <a:srgbClr val="002060"/>
              </a:solidFill>
            </a:endParaRPr>
          </a:p>
        </p:txBody>
      </p:sp>
    </p:spTree>
    <p:extLst>
      <p:ext uri="{BB962C8B-B14F-4D97-AF65-F5344CB8AC3E}">
        <p14:creationId xmlns:p14="http://schemas.microsoft.com/office/powerpoint/2010/main" xmlns="" val="1560058665"/>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1 Título"/>
          <p:cNvSpPr>
            <a:spLocks/>
          </p:cNvSpPr>
          <p:nvPr/>
        </p:nvSpPr>
        <p:spPr bwMode="auto">
          <a:xfrm>
            <a:off x="574675" y="214313"/>
            <a:ext cx="9069388" cy="6810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102833" tIns="51417" rIns="102833" bIns="51417" anchor="ctr"/>
          <a:lstStyle/>
          <a:p>
            <a:pPr algn="ctr" defTabSz="1028700"/>
            <a:r>
              <a:rPr lang="es-ES_tradnl" sz="3200" b="1" dirty="0" smtClean="0">
                <a:solidFill>
                  <a:srgbClr val="002060"/>
                </a:solidFill>
                <a:latin typeface="Calibri" pitchFamily="34" charset="0"/>
              </a:rPr>
              <a:t>BIENESTAR INSTITUCIONAL</a:t>
            </a:r>
            <a:endParaRPr lang="es-ES_tradnl" sz="3200" b="1" dirty="0">
              <a:solidFill>
                <a:srgbClr val="002060"/>
              </a:solidFill>
              <a:latin typeface="Calibri" pitchFamily="34" charset="0"/>
            </a:endParaRPr>
          </a:p>
        </p:txBody>
      </p:sp>
      <p:sp>
        <p:nvSpPr>
          <p:cNvPr id="7" name="6 CuadroTexto"/>
          <p:cNvSpPr txBox="1"/>
          <p:nvPr/>
        </p:nvSpPr>
        <p:spPr>
          <a:xfrm>
            <a:off x="2446561" y="1044059"/>
            <a:ext cx="7488708" cy="2339102"/>
          </a:xfrm>
          <a:prstGeom prst="rect">
            <a:avLst/>
          </a:prstGeom>
        </p:spPr>
        <p:style>
          <a:lnRef idx="2">
            <a:schemeClr val="accent5"/>
          </a:lnRef>
          <a:fillRef idx="1">
            <a:schemeClr val="lt1"/>
          </a:fillRef>
          <a:effectRef idx="0">
            <a:schemeClr val="accent5"/>
          </a:effectRef>
          <a:fontRef idx="minor">
            <a:schemeClr val="dk1"/>
          </a:fontRef>
        </p:style>
        <p:txBody>
          <a:bodyPr wrap="square">
            <a:spAutoFit/>
          </a:bodyPr>
          <a:lstStyle/>
          <a:p>
            <a:pPr algn="just">
              <a:defRPr/>
            </a:pPr>
            <a:r>
              <a:rPr lang="es-ES" sz="1600" dirty="0" smtClean="0"/>
              <a:t>La </a:t>
            </a:r>
            <a:r>
              <a:rPr lang="es-ES" sz="1600" dirty="0"/>
              <a:t>Universidad promueve la atención integral del estudiante desde la promoción social, con los programas de servicio social universitario y voluntariado social, en cinco líneas específicas de formación (Infancia,  cultura democrática participativa e incluyente, gestión ambiental universitaria, vida universitaria, y pausas activas), la vinculación de la familia al quehacer institucional y el diseño de estrategias a población diferencial</a:t>
            </a:r>
            <a:r>
              <a:rPr lang="es-ES" sz="1600" dirty="0" smtClean="0"/>
              <a:t>.</a:t>
            </a:r>
          </a:p>
          <a:p>
            <a:pPr algn="just">
              <a:defRPr/>
            </a:pPr>
            <a:endParaRPr lang="es-ES" b="1" cap="all" dirty="0"/>
          </a:p>
          <a:p>
            <a:pPr algn="just">
              <a:defRPr/>
            </a:pPr>
            <a:r>
              <a:rPr lang="es-ES" sz="1600" dirty="0" smtClean="0"/>
              <a:t>Esta estrategia permitió </a:t>
            </a:r>
            <a:r>
              <a:rPr lang="es-ES" sz="1600" dirty="0"/>
              <a:t>que </a:t>
            </a:r>
            <a:r>
              <a:rPr lang="es-ES" sz="1600" b="1" dirty="0"/>
              <a:t>953</a:t>
            </a:r>
            <a:r>
              <a:rPr lang="es-ES" sz="1600" dirty="0"/>
              <a:t> estudiantes en condiciones de vulnerabilidad fueran retenidos en la Universidad de los </a:t>
            </a:r>
            <a:r>
              <a:rPr lang="es-ES" sz="1600" b="1" dirty="0"/>
              <a:t>1.089</a:t>
            </a:r>
            <a:r>
              <a:rPr lang="es-ES" sz="1600" dirty="0"/>
              <a:t> que se identificaron y apoyaron con beneficios sociales; esto se traduce en </a:t>
            </a:r>
            <a:r>
              <a:rPr lang="es-ES" sz="1600" b="1" dirty="0"/>
              <a:t>87%</a:t>
            </a:r>
            <a:r>
              <a:rPr lang="es-ES" sz="1600" dirty="0"/>
              <a:t> de retención de estos </a:t>
            </a:r>
            <a:r>
              <a:rPr lang="es-ES" sz="1600" dirty="0" smtClean="0"/>
              <a:t>estudiantes</a:t>
            </a:r>
            <a:endParaRPr lang="es-CO" dirty="0"/>
          </a:p>
        </p:txBody>
      </p:sp>
      <p:graphicFrame>
        <p:nvGraphicFramePr>
          <p:cNvPr id="8" name="7 Tabla"/>
          <p:cNvGraphicFramePr>
            <a:graphicFrameLocks noGrp="1"/>
          </p:cNvGraphicFramePr>
          <p:nvPr>
            <p:extLst>
              <p:ext uri="{D42A27DB-BD31-4B8C-83A1-F6EECF244321}">
                <p14:modId xmlns:p14="http://schemas.microsoft.com/office/powerpoint/2010/main" xmlns="" val="42343557"/>
              </p:ext>
            </p:extLst>
          </p:nvPr>
        </p:nvGraphicFramePr>
        <p:xfrm>
          <a:off x="357758" y="3653993"/>
          <a:ext cx="9361487" cy="3977640"/>
        </p:xfrm>
        <a:graphic>
          <a:graphicData uri="http://schemas.openxmlformats.org/drawingml/2006/table">
            <a:tbl>
              <a:tblPr/>
              <a:tblGrid>
                <a:gridCol w="6302681"/>
                <a:gridCol w="3058806"/>
              </a:tblGrid>
              <a:tr h="213360">
                <a:tc>
                  <a:txBody>
                    <a:bodyPr/>
                    <a:lstStyle/>
                    <a:p>
                      <a:pPr algn="ctr">
                        <a:spcAft>
                          <a:spcPts val="500"/>
                        </a:spcAft>
                      </a:pPr>
                      <a:r>
                        <a:rPr lang="es-ES" sz="1300" b="1" dirty="0">
                          <a:latin typeface="Calibri"/>
                          <a:ea typeface="Calibri"/>
                          <a:cs typeface="Times New Roman"/>
                        </a:rPr>
                        <a:t>ACTIVIDAD</a:t>
                      </a:r>
                      <a:endParaRPr lang="es-CO" sz="1300" dirty="0">
                        <a:latin typeface="Calibri"/>
                        <a:ea typeface="Calibri"/>
                        <a:cs typeface="Times New Roman"/>
                      </a:endParaRPr>
                    </a:p>
                  </a:txBody>
                  <a:tcPr marL="68583" marR="68583" marT="0" marB="0">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28575" cap="flat" cmpd="sng" algn="ctr">
                      <a:solidFill>
                        <a:srgbClr val="4F81BD"/>
                      </a:solidFill>
                      <a:prstDash val="solid"/>
                      <a:round/>
                      <a:headEnd type="none" w="med" len="med"/>
                      <a:tailEnd type="none" w="med" len="med"/>
                    </a:lnB>
                  </a:tcPr>
                </a:tc>
                <a:tc>
                  <a:txBody>
                    <a:bodyPr/>
                    <a:lstStyle/>
                    <a:p>
                      <a:pPr algn="ctr">
                        <a:spcAft>
                          <a:spcPts val="500"/>
                        </a:spcAft>
                      </a:pPr>
                      <a:r>
                        <a:rPr lang="es-ES" sz="1300" b="1">
                          <a:latin typeface="Calibri"/>
                          <a:ea typeface="Calibri"/>
                          <a:cs typeface="Times New Roman"/>
                        </a:rPr>
                        <a:t>PARTICIPANTES</a:t>
                      </a:r>
                      <a:endParaRPr lang="es-CO" sz="1300">
                        <a:latin typeface="Calibri"/>
                        <a:ea typeface="Calibri"/>
                        <a:cs typeface="Times New Roman"/>
                      </a:endParaRPr>
                    </a:p>
                  </a:txBody>
                  <a:tcPr marL="68583" marR="68583" marT="0" marB="0">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28575" cap="flat" cmpd="sng" algn="ctr">
                      <a:solidFill>
                        <a:srgbClr val="4F81BD"/>
                      </a:solidFill>
                      <a:prstDash val="solid"/>
                      <a:round/>
                      <a:headEnd type="none" w="med" len="med"/>
                      <a:tailEnd type="none" w="med" len="med"/>
                    </a:lnB>
                  </a:tcPr>
                </a:tc>
              </a:tr>
              <a:tr h="290696">
                <a:tc>
                  <a:txBody>
                    <a:bodyPr/>
                    <a:lstStyle/>
                    <a:p>
                      <a:pPr algn="just">
                        <a:spcAft>
                          <a:spcPts val="500"/>
                        </a:spcAft>
                      </a:pPr>
                      <a:r>
                        <a:rPr lang="es-ES" sz="1300" dirty="0">
                          <a:latin typeface="Calibri"/>
                          <a:ea typeface="Calibri"/>
                          <a:cs typeface="Times New Roman"/>
                        </a:rPr>
                        <a:t>Trabajo comunitario con niños y niñas en el marco del proyecto Félix y Susana, en alianza con Fundación Suramericana.</a:t>
                      </a:r>
                      <a:endParaRPr lang="es-CO" sz="1300" dirty="0">
                        <a:latin typeface="Calibri"/>
                        <a:ea typeface="Calibri"/>
                        <a:cs typeface="Times New Roman"/>
                      </a:endParaRPr>
                    </a:p>
                  </a:txBody>
                  <a:tcPr marL="68583" marR="68583" marT="0" marB="0">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28575"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D3DFEE"/>
                    </a:solidFill>
                  </a:tcPr>
                </a:tc>
                <a:tc>
                  <a:txBody>
                    <a:bodyPr/>
                    <a:lstStyle/>
                    <a:p>
                      <a:pPr algn="ctr">
                        <a:spcAft>
                          <a:spcPts val="500"/>
                        </a:spcAft>
                      </a:pPr>
                      <a:r>
                        <a:rPr lang="es-ES" sz="1300">
                          <a:latin typeface="Calibri"/>
                          <a:ea typeface="Calibri"/>
                          <a:cs typeface="Times New Roman"/>
                        </a:rPr>
                        <a:t>25 Estudiantes voluntarios de la Universidad.</a:t>
                      </a:r>
                      <a:endParaRPr lang="es-CO" sz="1300">
                        <a:latin typeface="Calibri"/>
                        <a:ea typeface="Calibri"/>
                        <a:cs typeface="Times New Roman"/>
                      </a:endParaRPr>
                    </a:p>
                  </a:txBody>
                  <a:tcPr marL="68583" marR="68583" marT="0" marB="0">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28575"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D3DFEE"/>
                    </a:solidFill>
                  </a:tcPr>
                </a:tc>
              </a:tr>
              <a:tr h="489605">
                <a:tc>
                  <a:txBody>
                    <a:bodyPr/>
                    <a:lstStyle/>
                    <a:p>
                      <a:pPr algn="just">
                        <a:spcAft>
                          <a:spcPts val="500"/>
                        </a:spcAft>
                      </a:pPr>
                      <a:r>
                        <a:rPr lang="es-ES" sz="1300" dirty="0">
                          <a:latin typeface="Calibri"/>
                          <a:ea typeface="Calibri"/>
                          <a:cs typeface="Times New Roman"/>
                        </a:rPr>
                        <a:t>Proyecto de control social al Concejo de Pereira en el marco del proyecto "Sistematización de Veeduría Ciudadana a la Gestión Pública del Concejo de Pereira en el año 2012", aprobado por Colciencias.</a:t>
                      </a:r>
                      <a:endParaRPr lang="es-CO" sz="1300" dirty="0">
                        <a:latin typeface="Calibri"/>
                        <a:ea typeface="Calibri"/>
                        <a:cs typeface="Times New Roman"/>
                      </a:endParaRPr>
                    </a:p>
                  </a:txBody>
                  <a:tcPr marL="68583" marR="68583" marT="0" marB="0">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algn="ctr">
                        <a:spcAft>
                          <a:spcPts val="500"/>
                        </a:spcAft>
                      </a:pPr>
                      <a:r>
                        <a:rPr lang="es-ES" sz="1300" dirty="0">
                          <a:latin typeface="Calibri"/>
                          <a:ea typeface="Calibri"/>
                          <a:cs typeface="Times New Roman"/>
                        </a:rPr>
                        <a:t>15 Estudiantes de Servicio Social de la Universidad.</a:t>
                      </a:r>
                      <a:endParaRPr lang="es-CO" sz="1300" dirty="0">
                        <a:latin typeface="Calibri"/>
                        <a:ea typeface="Calibri"/>
                        <a:cs typeface="Times New Roman"/>
                      </a:endParaRPr>
                    </a:p>
                  </a:txBody>
                  <a:tcPr marL="68583" marR="68583" marT="0" marB="0">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r>
              <a:tr h="377155">
                <a:tc>
                  <a:txBody>
                    <a:bodyPr/>
                    <a:lstStyle/>
                    <a:p>
                      <a:pPr algn="just">
                        <a:spcAft>
                          <a:spcPts val="500"/>
                        </a:spcAft>
                      </a:pPr>
                      <a:r>
                        <a:rPr lang="es-ES" sz="1300" dirty="0">
                          <a:latin typeface="Calibri"/>
                          <a:ea typeface="Calibri"/>
                          <a:cs typeface="Times New Roman"/>
                        </a:rPr>
                        <a:t>Observación electoral y seguimiento a medios de comunicación a través de la alianza con la Misión de Observación Electoral.</a:t>
                      </a:r>
                      <a:endParaRPr lang="es-CO" sz="1300" dirty="0">
                        <a:latin typeface="Calibri"/>
                        <a:ea typeface="Calibri"/>
                        <a:cs typeface="Times New Roman"/>
                      </a:endParaRPr>
                    </a:p>
                  </a:txBody>
                  <a:tcPr marL="68583" marR="68583" marT="0" marB="0">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D3DFEE"/>
                    </a:solidFill>
                  </a:tcPr>
                </a:tc>
                <a:tc>
                  <a:txBody>
                    <a:bodyPr/>
                    <a:lstStyle/>
                    <a:p>
                      <a:pPr algn="ctr">
                        <a:spcAft>
                          <a:spcPts val="500"/>
                        </a:spcAft>
                      </a:pPr>
                      <a:r>
                        <a:rPr lang="es-ES" sz="1300">
                          <a:latin typeface="Calibri"/>
                          <a:ea typeface="Calibri"/>
                          <a:cs typeface="Times New Roman"/>
                        </a:rPr>
                        <a:t>30 Estudiantes de Servicio Social de la Universidad.</a:t>
                      </a:r>
                      <a:endParaRPr lang="es-CO" sz="1300">
                        <a:latin typeface="Calibri"/>
                        <a:ea typeface="Calibri"/>
                        <a:cs typeface="Times New Roman"/>
                      </a:endParaRPr>
                    </a:p>
                  </a:txBody>
                  <a:tcPr marL="68583" marR="68583" marT="0" marB="0">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D3DFEE"/>
                    </a:solidFill>
                  </a:tcPr>
                </a:tc>
              </a:tr>
              <a:tr h="377155">
                <a:tc>
                  <a:txBody>
                    <a:bodyPr/>
                    <a:lstStyle/>
                    <a:p>
                      <a:pPr algn="just">
                        <a:spcAft>
                          <a:spcPts val="500"/>
                        </a:spcAft>
                      </a:pPr>
                      <a:r>
                        <a:rPr lang="es-ES" sz="1300" dirty="0">
                          <a:latin typeface="Calibri"/>
                          <a:ea typeface="Calibri"/>
                          <a:cs typeface="Times New Roman"/>
                        </a:rPr>
                        <a:t>Procesos de observación y participación en las políticas de Infancia del Municipio de Pereira.</a:t>
                      </a:r>
                      <a:endParaRPr lang="es-CO" sz="1300" dirty="0">
                        <a:latin typeface="Calibri"/>
                        <a:ea typeface="Calibri"/>
                        <a:cs typeface="Times New Roman"/>
                      </a:endParaRPr>
                    </a:p>
                  </a:txBody>
                  <a:tcPr marL="68583" marR="68583" marT="0" marB="0">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algn="ctr">
                        <a:spcAft>
                          <a:spcPts val="500"/>
                        </a:spcAft>
                      </a:pPr>
                      <a:r>
                        <a:rPr lang="es-ES" sz="1300" dirty="0">
                          <a:latin typeface="Calibri"/>
                          <a:ea typeface="Calibri"/>
                          <a:cs typeface="Times New Roman"/>
                        </a:rPr>
                        <a:t>8 Estudiantes de Servicio Social de la Universidad</a:t>
                      </a:r>
                      <a:endParaRPr lang="es-CO" sz="1300" dirty="0">
                        <a:latin typeface="Calibri"/>
                        <a:ea typeface="Calibri"/>
                        <a:cs typeface="Times New Roman"/>
                      </a:endParaRPr>
                    </a:p>
                  </a:txBody>
                  <a:tcPr marL="68583" marR="68583" marT="0" marB="0">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r>
              <a:tr h="681731">
                <a:tc>
                  <a:txBody>
                    <a:bodyPr/>
                    <a:lstStyle/>
                    <a:p>
                      <a:pPr algn="just">
                        <a:spcAft>
                          <a:spcPts val="500"/>
                        </a:spcAft>
                      </a:pPr>
                      <a:r>
                        <a:rPr lang="es-ES" sz="1300" dirty="0">
                          <a:latin typeface="Calibri"/>
                          <a:ea typeface="Calibri"/>
                          <a:cs typeface="Times New Roman"/>
                        </a:rPr>
                        <a:t>Intervención comunitaria, con la conformación de grupos en comunidades, autogestión de proyectos, promoción de voluntariado y de iniciativas alternativas para la transformación de realidades en sus contextos más próximos. (4 barrios de su entorno: Frailes, Villa Santana, Tokio, El bosque la Mina).</a:t>
                      </a:r>
                      <a:endParaRPr lang="es-CO" sz="1300" dirty="0">
                        <a:latin typeface="Calibri"/>
                        <a:ea typeface="Calibri"/>
                        <a:cs typeface="Times New Roman"/>
                      </a:endParaRPr>
                    </a:p>
                  </a:txBody>
                  <a:tcPr marL="68583" marR="68583" marT="0" marB="0">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D3DFEE"/>
                    </a:solidFill>
                  </a:tcPr>
                </a:tc>
                <a:tc>
                  <a:txBody>
                    <a:bodyPr/>
                    <a:lstStyle/>
                    <a:p>
                      <a:pPr algn="ctr">
                        <a:spcAft>
                          <a:spcPts val="500"/>
                        </a:spcAft>
                      </a:pPr>
                      <a:r>
                        <a:rPr lang="es-ES" sz="1300" dirty="0">
                          <a:latin typeface="Calibri"/>
                          <a:ea typeface="Calibri"/>
                          <a:cs typeface="Times New Roman"/>
                        </a:rPr>
                        <a:t>16 Estudiantes de Servicio Social de la Universidad.</a:t>
                      </a:r>
                      <a:endParaRPr lang="es-CO" sz="1300" dirty="0">
                        <a:latin typeface="Calibri"/>
                        <a:ea typeface="Calibri"/>
                        <a:cs typeface="Times New Roman"/>
                      </a:endParaRPr>
                    </a:p>
                  </a:txBody>
                  <a:tcPr marL="68583" marR="68583" marT="0" marB="0">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D3DFEE"/>
                    </a:solidFill>
                  </a:tcPr>
                </a:tc>
              </a:tr>
              <a:tr h="0">
                <a:tc>
                  <a:txBody>
                    <a:bodyPr/>
                    <a:lstStyle/>
                    <a:p>
                      <a:pPr algn="just">
                        <a:spcAft>
                          <a:spcPts val="500"/>
                        </a:spcAft>
                      </a:pPr>
                      <a:r>
                        <a:rPr lang="es-ES" sz="1300" dirty="0">
                          <a:latin typeface="Calibri"/>
                          <a:ea typeface="Calibri"/>
                          <a:cs typeface="Times New Roman"/>
                        </a:rPr>
                        <a:t>Programa de radio TRANSFONDO, realizado por estudiantes de Servicio Social</a:t>
                      </a:r>
                      <a:endParaRPr lang="es-CO" sz="1300" dirty="0">
                        <a:latin typeface="Calibri"/>
                        <a:ea typeface="Calibri"/>
                        <a:cs typeface="Times New Roman"/>
                      </a:endParaRPr>
                    </a:p>
                  </a:txBody>
                  <a:tcPr marL="68583" marR="68583" marT="0" marB="0">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algn="ctr">
                        <a:spcAft>
                          <a:spcPts val="500"/>
                        </a:spcAft>
                      </a:pPr>
                      <a:r>
                        <a:rPr lang="es-ES" sz="1300" dirty="0">
                          <a:latin typeface="Calibri"/>
                          <a:ea typeface="Calibri"/>
                          <a:cs typeface="Times New Roman"/>
                        </a:rPr>
                        <a:t>3 Estudiantes de Servicio Social de la Universidad</a:t>
                      </a:r>
                      <a:endParaRPr lang="es-CO" sz="1300" dirty="0">
                        <a:latin typeface="Calibri"/>
                        <a:ea typeface="Calibri"/>
                        <a:cs typeface="Times New Roman"/>
                      </a:endParaRPr>
                    </a:p>
                  </a:txBody>
                  <a:tcPr marL="68583" marR="68583" marT="0" marB="0">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r>
              <a:tr h="0">
                <a:tc>
                  <a:txBody>
                    <a:bodyPr/>
                    <a:lstStyle/>
                    <a:p>
                      <a:pPr algn="just">
                        <a:spcAft>
                          <a:spcPts val="500"/>
                        </a:spcAft>
                      </a:pPr>
                      <a:r>
                        <a:rPr lang="es-ES" sz="1300" dirty="0">
                          <a:latin typeface="Calibri"/>
                          <a:ea typeface="Calibri"/>
                          <a:cs typeface="Times New Roman"/>
                        </a:rPr>
                        <a:t>Cátedra de ética y responsabilidad social</a:t>
                      </a:r>
                      <a:endParaRPr lang="es-CO" sz="1300" dirty="0">
                        <a:latin typeface="Calibri"/>
                        <a:ea typeface="Calibri"/>
                        <a:cs typeface="Times New Roman"/>
                      </a:endParaRPr>
                    </a:p>
                  </a:txBody>
                  <a:tcPr marL="68583" marR="68583" marT="0" marB="0">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D3DFEE"/>
                    </a:solidFill>
                  </a:tcPr>
                </a:tc>
                <a:tc>
                  <a:txBody>
                    <a:bodyPr/>
                    <a:lstStyle/>
                    <a:p>
                      <a:pPr algn="ctr">
                        <a:spcAft>
                          <a:spcPts val="500"/>
                        </a:spcAft>
                      </a:pPr>
                      <a:r>
                        <a:rPr lang="es-ES" sz="1300" dirty="0">
                          <a:latin typeface="Calibri"/>
                          <a:ea typeface="Calibri"/>
                          <a:cs typeface="Times New Roman"/>
                        </a:rPr>
                        <a:t>280 Estudiantes de Servicio Social de la Universidad</a:t>
                      </a:r>
                      <a:endParaRPr lang="es-CO" sz="1300" dirty="0">
                        <a:latin typeface="Calibri"/>
                        <a:ea typeface="Calibri"/>
                        <a:cs typeface="Times New Roman"/>
                      </a:endParaRPr>
                    </a:p>
                  </a:txBody>
                  <a:tcPr marL="68583" marR="68583" marT="0" marB="0">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D3DFEE"/>
                    </a:solidFill>
                  </a:tcPr>
                </a:tc>
              </a:tr>
              <a:tr h="377155">
                <a:tc>
                  <a:txBody>
                    <a:bodyPr/>
                    <a:lstStyle/>
                    <a:p>
                      <a:pPr algn="just">
                        <a:spcAft>
                          <a:spcPts val="500"/>
                        </a:spcAft>
                      </a:pPr>
                      <a:r>
                        <a:rPr lang="es-ES" sz="1300" dirty="0">
                          <a:latin typeface="Calibri"/>
                          <a:ea typeface="Calibri"/>
                          <a:cs typeface="Times New Roman"/>
                        </a:rPr>
                        <a:t>Capacitación y formación  en las líneas de infancia, cultura y gestión ambiental</a:t>
                      </a:r>
                      <a:endParaRPr lang="es-CO" sz="1300" dirty="0">
                        <a:latin typeface="Calibri"/>
                        <a:ea typeface="Calibri"/>
                        <a:cs typeface="Times New Roman"/>
                      </a:endParaRPr>
                    </a:p>
                  </a:txBody>
                  <a:tcPr marL="68583" marR="68583" marT="0" marB="0">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algn="ctr">
                        <a:spcAft>
                          <a:spcPts val="500"/>
                        </a:spcAft>
                      </a:pPr>
                      <a:r>
                        <a:rPr lang="es-ES" sz="1300" dirty="0">
                          <a:latin typeface="Calibri"/>
                          <a:ea typeface="Calibri"/>
                          <a:cs typeface="Times New Roman"/>
                        </a:rPr>
                        <a:t>300 Estudiantes de Servicio Social de la Universidad</a:t>
                      </a:r>
                      <a:endParaRPr lang="es-CO" sz="1300" dirty="0">
                        <a:latin typeface="Calibri"/>
                        <a:ea typeface="Calibri"/>
                        <a:cs typeface="Times New Roman"/>
                      </a:endParaRPr>
                    </a:p>
                  </a:txBody>
                  <a:tcPr marL="68583" marR="68583" marT="0" marB="0">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r>
            </a:tbl>
          </a:graphicData>
        </a:graphic>
      </p:graphicFrame>
      <p:sp>
        <p:nvSpPr>
          <p:cNvPr id="6" name="Rectángulo 6"/>
          <p:cNvSpPr>
            <a:spLocks noChangeArrowheads="1"/>
          </p:cNvSpPr>
          <p:nvPr/>
        </p:nvSpPr>
        <p:spPr bwMode="auto">
          <a:xfrm>
            <a:off x="214189" y="1438945"/>
            <a:ext cx="2016224" cy="1564854"/>
          </a:xfrm>
          <a:prstGeom prst="rect">
            <a:avLst/>
          </a:prstGeom>
          <a:ln/>
        </p:spPr>
        <p:style>
          <a:lnRef idx="1">
            <a:schemeClr val="accent3"/>
          </a:lnRef>
          <a:fillRef idx="3">
            <a:schemeClr val="accent3"/>
          </a:fillRef>
          <a:effectRef idx="2">
            <a:schemeClr val="accent3"/>
          </a:effectRef>
          <a:fontRef idx="minor">
            <a:schemeClr val="lt1"/>
          </a:fontRef>
        </p:style>
        <p:txBody>
          <a:bodyPr anchor="ctr"/>
          <a:lstStyle/>
          <a:p>
            <a:pPr algn="ctr">
              <a:spcAft>
                <a:spcPts val="1000"/>
              </a:spcAft>
              <a:defRPr/>
            </a:pPr>
            <a:r>
              <a:rPr lang="es-CO" sz="1600" b="1" dirty="0">
                <a:solidFill>
                  <a:srgbClr val="002060"/>
                </a:solidFill>
              </a:rPr>
              <a:t>Atención Integral y Cultura Democrática, Participativa e </a:t>
            </a:r>
            <a:r>
              <a:rPr lang="es-CO" sz="1600" b="1" dirty="0" smtClean="0">
                <a:solidFill>
                  <a:srgbClr val="002060"/>
                </a:solidFill>
              </a:rPr>
              <a:t>Incluyente</a:t>
            </a:r>
            <a:endParaRPr lang="es-CO" sz="1600" b="1" dirty="0">
              <a:solidFill>
                <a:srgbClr val="002060"/>
              </a:solidFill>
            </a:endParaRPr>
          </a:p>
        </p:txBody>
      </p:sp>
    </p:spTree>
    <p:extLst>
      <p:ext uri="{BB962C8B-B14F-4D97-AF65-F5344CB8AC3E}">
        <p14:creationId xmlns:p14="http://schemas.microsoft.com/office/powerpoint/2010/main" xmlns="" val="191373874"/>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1 Título"/>
          <p:cNvSpPr>
            <a:spLocks/>
          </p:cNvSpPr>
          <p:nvPr/>
        </p:nvSpPr>
        <p:spPr bwMode="auto">
          <a:xfrm>
            <a:off x="574675" y="214313"/>
            <a:ext cx="9069388" cy="6810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102833" tIns="51417" rIns="102833" bIns="51417" anchor="ctr"/>
          <a:lstStyle/>
          <a:p>
            <a:pPr algn="ctr" defTabSz="1028700"/>
            <a:r>
              <a:rPr lang="es-ES_tradnl" sz="3200" b="1" dirty="0" smtClean="0">
                <a:solidFill>
                  <a:srgbClr val="002060"/>
                </a:solidFill>
                <a:latin typeface="Calibri" pitchFamily="34" charset="0"/>
              </a:rPr>
              <a:t>BIENESTAR INSTITUCIONAL</a:t>
            </a:r>
            <a:endParaRPr lang="es-ES_tradnl" sz="3200" b="1" dirty="0">
              <a:solidFill>
                <a:srgbClr val="002060"/>
              </a:solidFill>
              <a:latin typeface="Calibri" pitchFamily="34" charset="0"/>
            </a:endParaRPr>
          </a:p>
        </p:txBody>
      </p:sp>
      <p:sp>
        <p:nvSpPr>
          <p:cNvPr id="8196" name="2 CuadroTexto"/>
          <p:cNvSpPr txBox="1">
            <a:spLocks noChangeArrowheads="1"/>
          </p:cNvSpPr>
          <p:nvPr/>
        </p:nvSpPr>
        <p:spPr bwMode="auto">
          <a:xfrm>
            <a:off x="646113" y="935038"/>
            <a:ext cx="6553200" cy="400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marL="342900" indent="-342900"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eaLnBrk="1" hangingPunct="1"/>
            <a:r>
              <a:rPr lang="es-CO" sz="2000" b="1">
                <a:solidFill>
                  <a:srgbClr val="002060"/>
                </a:solidFill>
                <a:latin typeface="Calibri" pitchFamily="34" charset="0"/>
              </a:rPr>
              <a:t>Bienestar Institucional – logros alcanzados:</a:t>
            </a:r>
          </a:p>
        </p:txBody>
      </p:sp>
      <p:sp>
        <p:nvSpPr>
          <p:cNvPr id="8197" name="Rectangle 1"/>
          <p:cNvSpPr>
            <a:spLocks noChangeArrowheads="1"/>
          </p:cNvSpPr>
          <p:nvPr/>
        </p:nvSpPr>
        <p:spPr bwMode="auto">
          <a:xfrm>
            <a:off x="214189" y="1654969"/>
            <a:ext cx="6407150" cy="3385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p>
            <a:pPr algn="ctr" eaLnBrk="0" hangingPunct="0"/>
            <a:r>
              <a:rPr lang="es-ES" sz="1600" b="1" dirty="0">
                <a:solidFill>
                  <a:srgbClr val="000000"/>
                </a:solidFill>
                <a:cs typeface="Times New Roman" pitchFamily="18" charset="0"/>
              </a:rPr>
              <a:t>Gestión de Recursos Responsabilidad Social 2011 – 2012</a:t>
            </a:r>
            <a:endParaRPr lang="es-ES" sz="2800" dirty="0"/>
          </a:p>
        </p:txBody>
      </p:sp>
      <p:sp>
        <p:nvSpPr>
          <p:cNvPr id="12" name="11 Rectángulo"/>
          <p:cNvSpPr/>
          <p:nvPr/>
        </p:nvSpPr>
        <p:spPr>
          <a:xfrm>
            <a:off x="358205" y="5323309"/>
            <a:ext cx="9290050" cy="2308324"/>
          </a:xfrm>
          <a:prstGeom prst="rect">
            <a:avLst/>
          </a:prstGeom>
        </p:spPr>
        <p:txBody>
          <a:bodyPr>
            <a:spAutoFit/>
          </a:bodyPr>
          <a:lstStyle/>
          <a:p>
            <a:pPr algn="just">
              <a:defRPr/>
            </a:pPr>
            <a:r>
              <a:rPr lang="es-ES" dirty="0">
                <a:solidFill>
                  <a:schemeClr val="dk1"/>
                </a:solidFill>
                <a:latin typeface="+mn-lt"/>
                <a:ea typeface="+mn-ea"/>
              </a:rPr>
              <a:t>El área de Gestión Estratégica reporta un resultado de </a:t>
            </a:r>
            <a:r>
              <a:rPr lang="es-ES" b="1" dirty="0">
                <a:solidFill>
                  <a:schemeClr val="dk1"/>
                </a:solidFill>
                <a:latin typeface="+mn-lt"/>
                <a:ea typeface="+mn-ea"/>
              </a:rPr>
              <a:t>97,76%</a:t>
            </a:r>
            <a:r>
              <a:rPr lang="es-ES" dirty="0">
                <a:solidFill>
                  <a:schemeClr val="dk1"/>
                </a:solidFill>
                <a:latin typeface="+mn-lt"/>
                <a:ea typeface="+mn-ea"/>
              </a:rPr>
              <a:t> de </a:t>
            </a:r>
            <a:r>
              <a:rPr lang="es-ES" dirty="0" smtClean="0">
                <a:solidFill>
                  <a:schemeClr val="dk1"/>
                </a:solidFill>
                <a:latin typeface="+mn-lt"/>
                <a:ea typeface="+mn-ea"/>
              </a:rPr>
              <a:t>recursos </a:t>
            </a:r>
            <a:r>
              <a:rPr lang="es-ES" dirty="0">
                <a:solidFill>
                  <a:schemeClr val="dk1"/>
                </a:solidFill>
                <a:latin typeface="+mn-lt"/>
                <a:ea typeface="+mn-ea"/>
              </a:rPr>
              <a:t>gestionados </a:t>
            </a:r>
            <a:r>
              <a:rPr lang="es-ES" dirty="0" smtClean="0">
                <a:solidFill>
                  <a:schemeClr val="dk1"/>
                </a:solidFill>
                <a:latin typeface="+mn-lt"/>
                <a:ea typeface="+mn-ea"/>
              </a:rPr>
              <a:t>correspondientes </a:t>
            </a:r>
            <a:r>
              <a:rPr lang="es-ES" dirty="0">
                <a:solidFill>
                  <a:schemeClr val="dk1"/>
                </a:solidFill>
                <a:latin typeface="+mn-lt"/>
                <a:ea typeface="+mn-ea"/>
              </a:rPr>
              <a:t>a los siguientes proyectos y actividades: Banquete Plan Padrino, intereses de la nación, PAE Providencia, todos a la universidad y Risaralda Profesional</a:t>
            </a:r>
            <a:r>
              <a:rPr lang="es-ES" dirty="0" smtClean="0">
                <a:latin typeface="+mn-lt"/>
              </a:rPr>
              <a:t>.</a:t>
            </a:r>
          </a:p>
          <a:p>
            <a:pPr algn="just">
              <a:defRPr/>
            </a:pPr>
            <a:endParaRPr lang="es-ES" dirty="0">
              <a:latin typeface="+mn-lt"/>
            </a:endParaRPr>
          </a:p>
          <a:p>
            <a:pPr algn="just">
              <a:defRPr/>
            </a:pPr>
            <a:r>
              <a:rPr lang="es-ES" dirty="0" smtClean="0">
                <a:latin typeface="+mn-lt"/>
              </a:rPr>
              <a:t>Por otra parte se logró consolidar el perfil del proyecto que incluye la articulación del Centro </a:t>
            </a:r>
            <a:r>
              <a:rPr lang="es-ES" dirty="0" err="1" smtClean="0">
                <a:latin typeface="+mn-lt"/>
              </a:rPr>
              <a:t>Multiproósito</a:t>
            </a:r>
            <a:r>
              <a:rPr lang="es-ES" dirty="0" smtClean="0">
                <a:latin typeface="+mn-lt"/>
              </a:rPr>
              <a:t> con el Plan de Desarrollo de la Institución, para la incorporación en el mismo, y se logró una gestión de 2.500.000.000 con el DNP y el MEN que se espera </a:t>
            </a:r>
            <a:r>
              <a:rPr lang="es-ES" dirty="0" err="1" smtClean="0">
                <a:latin typeface="+mn-lt"/>
              </a:rPr>
              <a:t>trámitar</a:t>
            </a:r>
            <a:r>
              <a:rPr lang="es-ES" dirty="0" smtClean="0">
                <a:latin typeface="+mn-lt"/>
              </a:rPr>
              <a:t> en 2013 para la primera fase del proyecto, incluyendo estudios y diseños.</a:t>
            </a:r>
            <a:endParaRPr lang="es-CO" dirty="0">
              <a:latin typeface="+mn-lt"/>
            </a:endParaRPr>
          </a:p>
        </p:txBody>
      </p:sp>
      <p:graphicFrame>
        <p:nvGraphicFramePr>
          <p:cNvPr id="7" name="6 Gráfico"/>
          <p:cNvGraphicFramePr/>
          <p:nvPr>
            <p:extLst>
              <p:ext uri="{D42A27DB-BD31-4B8C-83A1-F6EECF244321}">
                <p14:modId xmlns:p14="http://schemas.microsoft.com/office/powerpoint/2010/main" xmlns="" val="4020329340"/>
              </p:ext>
            </p:extLst>
          </p:nvPr>
        </p:nvGraphicFramePr>
        <p:xfrm>
          <a:off x="337642" y="2047478"/>
          <a:ext cx="6048796" cy="3024807"/>
        </p:xfrm>
        <a:graphic>
          <a:graphicData uri="http://schemas.openxmlformats.org/drawingml/2006/chart">
            <c:chart xmlns:c="http://schemas.openxmlformats.org/drawingml/2006/chart" xmlns:r="http://schemas.openxmlformats.org/officeDocument/2006/relationships" r:id="rId2"/>
          </a:graphicData>
        </a:graphic>
      </p:graphicFrame>
      <p:pic>
        <p:nvPicPr>
          <p:cNvPr id="8" name="7 Imagen"/>
          <p:cNvPicPr/>
          <p:nvPr/>
        </p:nvPicPr>
        <p:blipFill rotWithShape="1">
          <a:blip r:embed="rId3" cstate="print"/>
          <a:srcRect l="10695" t="4183" r="10875" b="12547"/>
          <a:stretch/>
        </p:blipFill>
        <p:spPr bwMode="auto">
          <a:xfrm>
            <a:off x="7126833" y="1469839"/>
            <a:ext cx="2174663" cy="1697298"/>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53640926-AAD7-44D8-BBD7-CCE9431645EC}">
              <a14:shadowObscured xmlns:a14="http://schemas.microsoft.com/office/drawing/2010/main" xmlns=""/>
            </a:ext>
          </a:extLst>
        </p:spPr>
      </p:pic>
      <p:pic>
        <p:nvPicPr>
          <p:cNvPr id="9" name="8 Imagen"/>
          <p:cNvPicPr/>
          <p:nvPr/>
        </p:nvPicPr>
        <p:blipFill rotWithShape="1">
          <a:blip r:embed="rId4" cstate="print"/>
          <a:srcRect l="11469" t="5199" r="10932" b="12840"/>
          <a:stretch/>
        </p:blipFill>
        <p:spPr bwMode="auto">
          <a:xfrm>
            <a:off x="7054949" y="3440580"/>
            <a:ext cx="2280562" cy="1670773"/>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53640926-AAD7-44D8-BBD7-CCE9431645EC}">
              <a14:shadowObscured xmlns:a14="http://schemas.microsoft.com/office/drawing/2010/main" xmlns=""/>
            </a:ext>
          </a:extLst>
        </p:spPr>
      </p:pic>
    </p:spTree>
    <p:extLst>
      <p:ext uri="{BB962C8B-B14F-4D97-AF65-F5344CB8AC3E}">
        <p14:creationId xmlns:p14="http://schemas.microsoft.com/office/powerpoint/2010/main" xmlns="" val="359185252"/>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CO" dirty="0" smtClean="0"/>
              <a:t>INTERNACIONALIZACIÓN</a:t>
            </a:r>
            <a:endParaRPr lang="es-CO" dirty="0"/>
          </a:p>
        </p:txBody>
      </p:sp>
      <p:sp>
        <p:nvSpPr>
          <p:cNvPr id="3" name="2 Marcador de texto"/>
          <p:cNvSpPr>
            <a:spLocks noGrp="1"/>
          </p:cNvSpPr>
          <p:nvPr>
            <p:ph type="body" idx="1"/>
          </p:nvPr>
        </p:nvSpPr>
        <p:spPr/>
        <p:txBody>
          <a:bodyPr/>
          <a:lstStyle/>
          <a:p>
            <a:r>
              <a:rPr lang="es-CO" dirty="0" smtClean="0"/>
              <a:t>RESULTADOS POR OBJETIVOS</a:t>
            </a:r>
            <a:endParaRPr lang="es-CO" dirty="0"/>
          </a:p>
        </p:txBody>
      </p:sp>
    </p:spTree>
    <p:extLst>
      <p:ext uri="{BB962C8B-B14F-4D97-AF65-F5344CB8AC3E}">
        <p14:creationId xmlns:p14="http://schemas.microsoft.com/office/powerpoint/2010/main" xmlns="" val="1422829093"/>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1 Título"/>
          <p:cNvSpPr>
            <a:spLocks/>
          </p:cNvSpPr>
          <p:nvPr/>
        </p:nvSpPr>
        <p:spPr bwMode="auto">
          <a:xfrm>
            <a:off x="574675" y="-1588"/>
            <a:ext cx="9069388" cy="6810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102833" tIns="51417" rIns="102833" bIns="51417" anchor="ctr"/>
          <a:lstStyle/>
          <a:p>
            <a:pPr algn="ctr" defTabSz="1028700"/>
            <a:r>
              <a:rPr lang="es-ES_tradnl" sz="3600" b="1" dirty="0" smtClean="0">
                <a:solidFill>
                  <a:srgbClr val="002060"/>
                </a:solidFill>
                <a:latin typeface="Calibri" pitchFamily="34" charset="0"/>
              </a:rPr>
              <a:t>INTERNACIONALIZACIÓN</a:t>
            </a:r>
            <a:endParaRPr lang="es-ES_tradnl" sz="6600" b="1" dirty="0">
              <a:solidFill>
                <a:srgbClr val="002060"/>
              </a:solidFill>
              <a:latin typeface="Calibri" pitchFamily="34" charset="0"/>
            </a:endParaRPr>
          </a:p>
        </p:txBody>
      </p:sp>
      <p:sp>
        <p:nvSpPr>
          <p:cNvPr id="13317" name="Rectángulo 1"/>
          <p:cNvSpPr>
            <a:spLocks noChangeArrowheads="1"/>
          </p:cNvSpPr>
          <p:nvPr/>
        </p:nvSpPr>
        <p:spPr bwMode="auto">
          <a:xfrm>
            <a:off x="358205" y="5773941"/>
            <a:ext cx="9505056" cy="156966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just"/>
            <a:r>
              <a:rPr lang="es-ES" sz="2400" dirty="0">
                <a:latin typeface="+mn-lt"/>
              </a:rPr>
              <a:t>El resultado al cierre del año 2012 fue del </a:t>
            </a:r>
            <a:r>
              <a:rPr lang="es-ES" sz="2400" b="1" dirty="0">
                <a:latin typeface="+mn-lt"/>
              </a:rPr>
              <a:t>96.33%</a:t>
            </a:r>
            <a:r>
              <a:rPr lang="es-ES" sz="2400" dirty="0">
                <a:latin typeface="+mn-lt"/>
              </a:rPr>
              <a:t> versus un </a:t>
            </a:r>
            <a:r>
              <a:rPr lang="es-ES" sz="2400" b="1" dirty="0">
                <a:latin typeface="+mn-lt"/>
              </a:rPr>
              <a:t>85%</a:t>
            </a:r>
            <a:r>
              <a:rPr lang="es-ES" sz="2400" dirty="0">
                <a:latin typeface="+mn-lt"/>
              </a:rPr>
              <a:t> planeado. Con respecto a  los componentes y proyectos establecidos para la internacionalización de la UTP y que se fundamentan en actividades que giran alrededor </a:t>
            </a:r>
            <a:r>
              <a:rPr lang="es-ES" sz="2400" b="1" dirty="0">
                <a:latin typeface="+mn-lt"/>
              </a:rPr>
              <a:t>de bilingüismo, movilidad estudiantil y pares académicos</a:t>
            </a:r>
            <a:endParaRPr lang="es-ES_tradnl" sz="2400" b="1" dirty="0">
              <a:latin typeface="+mn-lt"/>
            </a:endParaRPr>
          </a:p>
        </p:txBody>
      </p:sp>
      <p:graphicFrame>
        <p:nvGraphicFramePr>
          <p:cNvPr id="6" name="1 Gráfico"/>
          <p:cNvGraphicFramePr>
            <a:graphicFrameLocks/>
          </p:cNvGraphicFramePr>
          <p:nvPr>
            <p:extLst>
              <p:ext uri="{D42A27DB-BD31-4B8C-83A1-F6EECF244321}">
                <p14:modId xmlns:p14="http://schemas.microsoft.com/office/powerpoint/2010/main" xmlns="" val="2062671705"/>
              </p:ext>
            </p:extLst>
          </p:nvPr>
        </p:nvGraphicFramePr>
        <p:xfrm>
          <a:off x="1366317" y="1798985"/>
          <a:ext cx="7776988" cy="3456384"/>
        </p:xfrm>
        <a:graphic>
          <a:graphicData uri="http://schemas.openxmlformats.org/drawingml/2006/chart">
            <c:chart xmlns:c="http://schemas.openxmlformats.org/drawingml/2006/chart" xmlns:r="http://schemas.openxmlformats.org/officeDocument/2006/relationships" r:id="rId2"/>
          </a:graphicData>
        </a:graphic>
      </p:graphicFrame>
      <p:sp>
        <p:nvSpPr>
          <p:cNvPr id="7" name="2 CuadroTexto"/>
          <p:cNvSpPr txBox="1">
            <a:spLocks noChangeArrowheads="1"/>
          </p:cNvSpPr>
          <p:nvPr/>
        </p:nvSpPr>
        <p:spPr bwMode="auto">
          <a:xfrm>
            <a:off x="1149672" y="1398935"/>
            <a:ext cx="8137525" cy="400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marL="342900" indent="-342900"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algn="ctr" eaLnBrk="1" hangingPunct="1"/>
            <a:r>
              <a:rPr lang="es-CO" sz="2000" b="1" dirty="0" smtClean="0">
                <a:solidFill>
                  <a:srgbClr val="002060"/>
                </a:solidFill>
                <a:latin typeface="Calibri" pitchFamily="34" charset="0"/>
              </a:rPr>
              <a:t>Nivel de Internacionalización</a:t>
            </a:r>
            <a:endParaRPr lang="es-CO" sz="2000" b="1" dirty="0">
              <a:solidFill>
                <a:srgbClr val="002060"/>
              </a:solidFill>
              <a:latin typeface="Calibri" pitchFamily="34" charset="0"/>
            </a:endParaRP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1 Título"/>
          <p:cNvSpPr>
            <a:spLocks/>
          </p:cNvSpPr>
          <p:nvPr/>
        </p:nvSpPr>
        <p:spPr bwMode="auto">
          <a:xfrm>
            <a:off x="574675" y="214313"/>
            <a:ext cx="9069388" cy="6810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102833" tIns="51417" rIns="102833" bIns="51417" anchor="ctr"/>
          <a:lstStyle/>
          <a:p>
            <a:pPr algn="ctr" defTabSz="1028700"/>
            <a:r>
              <a:rPr lang="es-ES_tradnl" sz="3600" b="1" dirty="0" smtClean="0">
                <a:solidFill>
                  <a:srgbClr val="002060"/>
                </a:solidFill>
                <a:latin typeface="Calibri" pitchFamily="34" charset="0"/>
              </a:rPr>
              <a:t>INTERNACIONALIZACIÓN</a:t>
            </a:r>
            <a:endParaRPr lang="es-ES_tradnl" sz="6600" b="1" dirty="0">
              <a:solidFill>
                <a:srgbClr val="002060"/>
              </a:solidFill>
              <a:latin typeface="Calibri" pitchFamily="34" charset="0"/>
            </a:endParaRPr>
          </a:p>
        </p:txBody>
      </p:sp>
      <p:sp>
        <p:nvSpPr>
          <p:cNvPr id="47107" name="2 CuadroTexto"/>
          <p:cNvSpPr txBox="1">
            <a:spLocks noChangeArrowheads="1"/>
          </p:cNvSpPr>
          <p:nvPr/>
        </p:nvSpPr>
        <p:spPr bwMode="auto">
          <a:xfrm>
            <a:off x="790575" y="1079500"/>
            <a:ext cx="8137525" cy="400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marL="342900" indent="-342900"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eaLnBrk="1" hangingPunct="1"/>
            <a:r>
              <a:rPr lang="es-CO" sz="2000" b="1">
                <a:solidFill>
                  <a:srgbClr val="002060"/>
                </a:solidFill>
                <a:latin typeface="Calibri" pitchFamily="34" charset="0"/>
              </a:rPr>
              <a:t>Internacionalización de la Universidad – Algunos logros:</a:t>
            </a:r>
          </a:p>
        </p:txBody>
      </p:sp>
      <p:sp>
        <p:nvSpPr>
          <p:cNvPr id="37893" name="Rectángulo 1"/>
          <p:cNvSpPr>
            <a:spLocks noChangeArrowheads="1"/>
          </p:cNvSpPr>
          <p:nvPr/>
        </p:nvSpPr>
        <p:spPr bwMode="auto">
          <a:xfrm>
            <a:off x="861914" y="1655763"/>
            <a:ext cx="9001347" cy="1661993"/>
          </a:xfrm>
          <a:prstGeom prst="rect">
            <a:avLst/>
          </a:prstGeom>
          <a:ln>
            <a:headEnd/>
            <a:tailEnd/>
          </a:ln>
        </p:spPr>
        <p:style>
          <a:lnRef idx="2">
            <a:schemeClr val="accent1"/>
          </a:lnRef>
          <a:fillRef idx="1">
            <a:schemeClr val="lt1"/>
          </a:fillRef>
          <a:effectRef idx="0">
            <a:schemeClr val="accent1"/>
          </a:effectRef>
          <a:fontRef idx="minor">
            <a:schemeClr val="dk1"/>
          </a:fontRef>
        </p:style>
        <p:txBody>
          <a:bodyPr wrap="square">
            <a:spAutoFit/>
          </a:bodyPr>
          <a:lstStyle/>
          <a:p>
            <a:pPr algn="just">
              <a:defRPr/>
            </a:pPr>
            <a:r>
              <a:rPr lang="es-ES" sz="1700" dirty="0" smtClean="0"/>
              <a:t>Como </a:t>
            </a:r>
            <a:r>
              <a:rPr lang="es-ES" sz="1700" dirty="0"/>
              <a:t>aspectos </a:t>
            </a:r>
            <a:r>
              <a:rPr lang="es-ES" sz="1700" dirty="0" smtClean="0"/>
              <a:t>relevantes se encuentra </a:t>
            </a:r>
            <a:r>
              <a:rPr lang="es-ES" sz="1700" dirty="0"/>
              <a:t>el incremento de la movilidad de la comunidad universitaria, la profundización de las relaciones con los pares académicos lo cual ha permitido el sostenimiento de la doble titulación en las Facultades de Ingeniería Mecánica y de Ingeniería Industrial con </a:t>
            </a:r>
            <a:r>
              <a:rPr lang="es-ES" sz="1700" dirty="0" err="1"/>
              <a:t>l’École</a:t>
            </a:r>
            <a:r>
              <a:rPr lang="es-ES" sz="1700" dirty="0"/>
              <a:t> </a:t>
            </a:r>
            <a:r>
              <a:rPr lang="es-ES" sz="1700" dirty="0" err="1"/>
              <a:t>Nationale</a:t>
            </a:r>
            <a:r>
              <a:rPr lang="es-ES" sz="1700" dirty="0"/>
              <a:t> </a:t>
            </a:r>
            <a:r>
              <a:rPr lang="es-ES" sz="1700" dirty="0" err="1"/>
              <a:t>d’Ingénieurs</a:t>
            </a:r>
            <a:r>
              <a:rPr lang="es-ES" sz="1700" dirty="0"/>
              <a:t> de Metz,  la participación en proyectos de cooperación internacional para el apoyo a la movilidad estudiantil internacional saliente como el programa de Becas Santander, el convenio ASCUN – MACA con Argentina entre otros</a:t>
            </a:r>
            <a:r>
              <a:rPr lang="es-ES" sz="1700" dirty="0" smtClean="0"/>
              <a:t>.</a:t>
            </a:r>
            <a:endParaRPr lang="es-ES_tradnl" sz="1700" dirty="0"/>
          </a:p>
        </p:txBody>
      </p:sp>
      <p:sp>
        <p:nvSpPr>
          <p:cNvPr id="37896" name="Rectángulo 3"/>
          <p:cNvSpPr>
            <a:spLocks noChangeArrowheads="1"/>
          </p:cNvSpPr>
          <p:nvPr/>
        </p:nvSpPr>
        <p:spPr bwMode="auto">
          <a:xfrm>
            <a:off x="861914" y="3599185"/>
            <a:ext cx="9001347" cy="2185214"/>
          </a:xfrm>
          <a:prstGeom prst="rect">
            <a:avLst/>
          </a:prstGeom>
          <a:ln>
            <a:headEnd/>
            <a:tailEnd/>
          </a:ln>
        </p:spPr>
        <p:style>
          <a:lnRef idx="2">
            <a:schemeClr val="accent3"/>
          </a:lnRef>
          <a:fillRef idx="1">
            <a:schemeClr val="lt1"/>
          </a:fillRef>
          <a:effectRef idx="0">
            <a:schemeClr val="accent3"/>
          </a:effectRef>
          <a:fontRef idx="minor">
            <a:schemeClr val="dk1"/>
          </a:fontRef>
        </p:style>
        <p:txBody>
          <a:bodyPr wrap="square">
            <a:spAutoFit/>
          </a:bodyPr>
          <a:lstStyle/>
          <a:p>
            <a:r>
              <a:rPr lang="es-ES" sz="1700" dirty="0"/>
              <a:t>Se han desarrollado estrategias para la promoción de convenios de cooperación para la movilidad internacional entre los estudiantes (lanzamiento de convocatorias de manera institucional, divulgación de oportunidades mediante los sistemas de comunicación de la universidad y la página web de la ORI). Además se identifica un interés creciente por parte de la comunidad estudiantil para participar en experiencias internacionales</a:t>
            </a:r>
            <a:r>
              <a:rPr lang="es-ES" sz="1700" dirty="0" smtClean="0"/>
              <a:t>.</a:t>
            </a:r>
          </a:p>
          <a:p>
            <a:endParaRPr lang="es-ES" sz="1700" dirty="0"/>
          </a:p>
          <a:p>
            <a:r>
              <a:rPr lang="es-ES" sz="1700" dirty="0" smtClean="0"/>
              <a:t>Durante el año 2012 </a:t>
            </a:r>
            <a:r>
              <a:rPr lang="es-ES" sz="1700" b="1" dirty="0" smtClean="0"/>
              <a:t>28</a:t>
            </a:r>
            <a:r>
              <a:rPr lang="es-ES" sz="1700" dirty="0" smtClean="0"/>
              <a:t> estudiantes de la UTP salieron al exterior y </a:t>
            </a:r>
            <a:r>
              <a:rPr lang="es-ES" sz="1700" b="1" dirty="0" smtClean="0"/>
              <a:t>20</a:t>
            </a:r>
            <a:r>
              <a:rPr lang="es-ES" sz="1700" dirty="0" smtClean="0"/>
              <a:t> estudiantes extranjeros estuvieron en la institución.</a:t>
            </a:r>
            <a:endParaRPr lang="es-ES" sz="1700" dirty="0"/>
          </a:p>
        </p:txBody>
      </p:sp>
      <p:sp>
        <p:nvSpPr>
          <p:cNvPr id="9" name="8 Rectángulo"/>
          <p:cNvSpPr/>
          <p:nvPr/>
        </p:nvSpPr>
        <p:spPr>
          <a:xfrm>
            <a:off x="861914" y="5965725"/>
            <a:ext cx="9001347" cy="877163"/>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a:defRPr/>
            </a:pPr>
            <a:r>
              <a:rPr lang="es-ES" sz="1700" dirty="0"/>
              <a:t>Durante el año 2012, </a:t>
            </a:r>
            <a:r>
              <a:rPr lang="es-ES" sz="1700" b="1" dirty="0" smtClean="0"/>
              <a:t>2</a:t>
            </a:r>
            <a:r>
              <a:rPr lang="es-ES" sz="1700" dirty="0" smtClean="0"/>
              <a:t> estudiantes, </a:t>
            </a:r>
            <a:r>
              <a:rPr lang="es-ES" sz="1700" b="1" dirty="0" smtClean="0"/>
              <a:t>4</a:t>
            </a:r>
            <a:r>
              <a:rPr lang="es-ES" sz="1700" dirty="0" smtClean="0"/>
              <a:t> docentes y </a:t>
            </a:r>
            <a:r>
              <a:rPr lang="es-ES" sz="1700" b="1" dirty="0" smtClean="0"/>
              <a:t>8</a:t>
            </a:r>
            <a:r>
              <a:rPr lang="es-ES" sz="1700" dirty="0" smtClean="0"/>
              <a:t> administrativos </a:t>
            </a:r>
            <a:r>
              <a:rPr lang="es-ES" sz="1700" dirty="0"/>
              <a:t>participaron del curso de inmersión en el Instituto de Lenguas Universidad Estatal Missouri</a:t>
            </a:r>
            <a:r>
              <a:rPr lang="es-ES" sz="1700" dirty="0" smtClean="0"/>
              <a:t>.  Este año se dio una disminución por efectos de cambio en calendario académico por el paro académico del año 2011</a:t>
            </a:r>
            <a:endParaRPr lang="es-CO" sz="1700" dirty="0"/>
          </a:p>
        </p:txBody>
      </p:sp>
      <p:sp>
        <p:nvSpPr>
          <p:cNvPr id="37897" name="Rectangle 9"/>
          <p:cNvSpPr>
            <a:spLocks noChangeArrowheads="1"/>
          </p:cNvSpPr>
          <p:nvPr/>
        </p:nvSpPr>
        <p:spPr bwMode="auto">
          <a:xfrm>
            <a:off x="861914" y="7162562"/>
            <a:ext cx="9001347" cy="353943"/>
          </a:xfrm>
          <a:prstGeom prst="rect">
            <a:avLst/>
          </a:prstGeom>
          <a:ln>
            <a:headEnd/>
            <a:tailEnd/>
          </a:ln>
        </p:spPr>
        <p:style>
          <a:lnRef idx="2">
            <a:schemeClr val="accent6"/>
          </a:lnRef>
          <a:fillRef idx="1">
            <a:schemeClr val="lt1"/>
          </a:fillRef>
          <a:effectRef idx="0">
            <a:schemeClr val="accent6"/>
          </a:effectRef>
          <a:fontRef idx="minor">
            <a:schemeClr val="dk1"/>
          </a:fontRef>
        </p:style>
        <p:txBody>
          <a:bodyPr wrap="square" anchor="ctr">
            <a:spAutoFit/>
          </a:bodyPr>
          <a:lstStyle/>
          <a:p>
            <a:pPr algn="just" eaLnBrk="0" hangingPunct="0">
              <a:defRPr/>
            </a:pPr>
            <a:r>
              <a:rPr lang="es-ES" sz="1700" b="1" dirty="0" smtClean="0">
                <a:solidFill>
                  <a:srgbClr val="000000"/>
                </a:solidFill>
                <a:ea typeface="ＭＳ Ｐゴシック" pitchFamily="34" charset="-128"/>
                <a:cs typeface="Times New Roman" pitchFamily="18" charset="0"/>
              </a:rPr>
              <a:t>61</a:t>
            </a:r>
            <a:r>
              <a:rPr lang="es-ES" sz="1700" dirty="0" smtClean="0">
                <a:solidFill>
                  <a:srgbClr val="000000"/>
                </a:solidFill>
                <a:ea typeface="ＭＳ Ｐゴシック" pitchFamily="34" charset="-128"/>
                <a:cs typeface="Times New Roman" pitchFamily="18" charset="0"/>
              </a:rPr>
              <a:t> funcionarios en formación de segunda lengua.</a:t>
            </a:r>
            <a:endParaRPr lang="es-ES" sz="1700" dirty="0">
              <a:solidFill>
                <a:schemeClr val="tx1"/>
              </a:solidFill>
              <a:ea typeface="ＭＳ Ｐゴシック" pitchFamily="34" charset="-128"/>
            </a:endParaRPr>
          </a:p>
        </p:txBody>
      </p:sp>
      <p:sp>
        <p:nvSpPr>
          <p:cNvPr id="11" name="10 Abrir llave"/>
          <p:cNvSpPr/>
          <p:nvPr/>
        </p:nvSpPr>
        <p:spPr>
          <a:xfrm>
            <a:off x="358205" y="1655763"/>
            <a:ext cx="287338" cy="6047878"/>
          </a:xfrm>
          <a:prstGeom prst="leftBrace">
            <a:avLst/>
          </a:prstGeom>
          <a:ln w="76200"/>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s-CO"/>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1 Título"/>
          <p:cNvSpPr>
            <a:spLocks/>
          </p:cNvSpPr>
          <p:nvPr/>
        </p:nvSpPr>
        <p:spPr bwMode="auto">
          <a:xfrm>
            <a:off x="574675" y="214313"/>
            <a:ext cx="9069388" cy="6810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102833" tIns="51417" rIns="102833" bIns="51417" anchor="ctr"/>
          <a:lstStyle/>
          <a:p>
            <a:pPr algn="ctr" defTabSz="1028700"/>
            <a:r>
              <a:rPr lang="es-ES_tradnl" sz="3600" b="1" dirty="0" smtClean="0">
                <a:solidFill>
                  <a:srgbClr val="002060"/>
                </a:solidFill>
                <a:latin typeface="Calibri" pitchFamily="34" charset="0"/>
              </a:rPr>
              <a:t>INTERNACIONALIZACIÓN</a:t>
            </a:r>
            <a:endParaRPr lang="es-ES_tradnl" sz="6600" b="1" dirty="0">
              <a:solidFill>
                <a:srgbClr val="002060"/>
              </a:solidFill>
              <a:latin typeface="Calibri" pitchFamily="34" charset="0"/>
            </a:endParaRPr>
          </a:p>
        </p:txBody>
      </p:sp>
      <p:sp>
        <p:nvSpPr>
          <p:cNvPr id="4" name="Rectángulo 3"/>
          <p:cNvSpPr/>
          <p:nvPr/>
        </p:nvSpPr>
        <p:spPr>
          <a:xfrm>
            <a:off x="574303" y="5471393"/>
            <a:ext cx="3816350" cy="2123658"/>
          </a:xfrm>
          <a:prstGeom prst="rect">
            <a:avLst/>
          </a:prstGeom>
        </p:spPr>
        <p:style>
          <a:lnRef idx="2">
            <a:schemeClr val="accent2"/>
          </a:lnRef>
          <a:fillRef idx="1">
            <a:schemeClr val="lt1"/>
          </a:fillRef>
          <a:effectRef idx="0">
            <a:schemeClr val="accent2"/>
          </a:effectRef>
          <a:fontRef idx="minor">
            <a:schemeClr val="dk1"/>
          </a:fontRef>
        </p:style>
        <p:txBody>
          <a:bodyPr>
            <a:spAutoFit/>
          </a:bodyPr>
          <a:lstStyle/>
          <a:p>
            <a:pPr algn="just">
              <a:defRPr/>
            </a:pPr>
            <a:r>
              <a:rPr lang="es-ES" sz="2000" dirty="0">
                <a:solidFill>
                  <a:srgbClr val="000000"/>
                </a:solidFill>
                <a:ea typeface="ＭＳ Ｐゴシック" pitchFamily="34" charset="-128"/>
              </a:rPr>
              <a:t>El</a:t>
            </a:r>
            <a:r>
              <a:rPr lang="es-ES" sz="2400" dirty="0">
                <a:solidFill>
                  <a:srgbClr val="000000"/>
                </a:solidFill>
                <a:ea typeface="ＭＳ Ｐゴシック" pitchFamily="34" charset="-128"/>
              </a:rPr>
              <a:t> </a:t>
            </a:r>
            <a:r>
              <a:rPr lang="es-ES" dirty="0">
                <a:solidFill>
                  <a:srgbClr val="000000"/>
                </a:solidFill>
                <a:ea typeface="ＭＳ Ｐゴシック" pitchFamily="34" charset="-128"/>
              </a:rPr>
              <a:t>mayor intercambio se realiza por parte de las Facultades de Ciencias Ambientales, Tecnologías, Ingeniería Mecánica, Ingeniería Industrial, Ciencias del Deporte, Medicina Comunitaria y estudiantes que llegan a través de AIESEC.</a:t>
            </a:r>
            <a:endParaRPr lang="es-ES_tradnl" dirty="0">
              <a:solidFill>
                <a:srgbClr val="000000"/>
              </a:solidFill>
              <a:ea typeface="ＭＳ Ｐゴシック" pitchFamily="34" charset="-128"/>
            </a:endParaRPr>
          </a:p>
        </p:txBody>
      </p:sp>
      <p:pic>
        <p:nvPicPr>
          <p:cNvPr id="8" name="7 Imagen" descr="Movilidad Estudiantil Internacional 2013 (1024x768)"/>
          <p:cNvPicPr/>
          <p:nvPr/>
        </p:nvPicPr>
        <p:blipFill>
          <a:blip r:embed="rId2" cstate="print"/>
          <a:srcRect/>
          <a:stretch>
            <a:fillRect/>
          </a:stretch>
        </p:blipFill>
        <p:spPr bwMode="auto">
          <a:xfrm>
            <a:off x="358204" y="1438945"/>
            <a:ext cx="4175695" cy="3657600"/>
          </a:xfrm>
          <a:prstGeom prst="rect">
            <a:avLst/>
          </a:prstGeom>
          <a:ln>
            <a:noFill/>
          </a:ln>
          <a:effectLst>
            <a:softEdge rad="112500"/>
          </a:effectLst>
        </p:spPr>
      </p:pic>
      <p:sp>
        <p:nvSpPr>
          <p:cNvPr id="48134" name="1 Rectángulo"/>
          <p:cNvSpPr>
            <a:spLocks noChangeArrowheads="1"/>
          </p:cNvSpPr>
          <p:nvPr/>
        </p:nvSpPr>
        <p:spPr bwMode="auto">
          <a:xfrm>
            <a:off x="431106" y="5065767"/>
            <a:ext cx="4319587" cy="2616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r>
              <a:rPr lang="es-CO" sz="1100" dirty="0">
                <a:latin typeface="+mn-lt"/>
              </a:rPr>
              <a:t>Reunión de bienvenida para los estudiantes internacionales – 2012.</a:t>
            </a:r>
          </a:p>
        </p:txBody>
      </p:sp>
      <p:sp>
        <p:nvSpPr>
          <p:cNvPr id="3" name="2 Rectángulo"/>
          <p:cNvSpPr/>
          <p:nvPr/>
        </p:nvSpPr>
        <p:spPr>
          <a:xfrm>
            <a:off x="4606925" y="1150913"/>
            <a:ext cx="5256213" cy="6463308"/>
          </a:xfrm>
          <a:prstGeom prst="rect">
            <a:avLst/>
          </a:prstGeom>
        </p:spPr>
        <p:txBody>
          <a:bodyPr>
            <a:spAutoFit/>
          </a:bodyPr>
          <a:lstStyle/>
          <a:p>
            <a:pPr algn="just">
              <a:defRPr/>
            </a:pPr>
            <a:endParaRPr lang="es-CO" dirty="0">
              <a:solidFill>
                <a:schemeClr val="dk1"/>
              </a:solidFill>
              <a:latin typeface="+mn-lt"/>
              <a:ea typeface="+mn-ea"/>
            </a:endParaRPr>
          </a:p>
          <a:p>
            <a:pPr marL="285750" indent="-285750" algn="just">
              <a:buFont typeface="Wingdings" pitchFamily="2" charset="2"/>
              <a:buChar char="ü"/>
              <a:defRPr/>
            </a:pPr>
            <a:r>
              <a:rPr lang="es-CO" dirty="0">
                <a:solidFill>
                  <a:schemeClr val="dk1"/>
                </a:solidFill>
                <a:latin typeface="+mn-lt"/>
                <a:ea typeface="+mn-ea"/>
              </a:rPr>
              <a:t>Se han desarrollado estrategias de comunicación, como guías informativas para estudiantes extranjeros y estudiantes UTP; y la difusión de formatos para la aplicación a la movilidad de extranjeros en la UTP. </a:t>
            </a:r>
          </a:p>
          <a:p>
            <a:pPr algn="just">
              <a:defRPr/>
            </a:pPr>
            <a:endParaRPr lang="es-CO" dirty="0">
              <a:solidFill>
                <a:schemeClr val="dk1"/>
              </a:solidFill>
              <a:latin typeface="+mn-lt"/>
              <a:ea typeface="+mn-ea"/>
            </a:endParaRPr>
          </a:p>
          <a:p>
            <a:pPr marL="285750" indent="-285750" algn="just">
              <a:buFont typeface="Wingdings" pitchFamily="2" charset="2"/>
              <a:buChar char="ü"/>
              <a:defRPr/>
            </a:pPr>
            <a:r>
              <a:rPr lang="es-CO" dirty="0">
                <a:solidFill>
                  <a:schemeClr val="dk1"/>
                </a:solidFill>
                <a:latin typeface="+mn-lt"/>
                <a:ea typeface="+mn-ea"/>
              </a:rPr>
              <a:t>Se han firmado convenios como Universidad asociada a ASCUN, para apoyo y promoción de la movilidad estudiantil internacional con Argentina (Movilidad Académica Colombia Argentina - MACA) y con Brasil (Brasil Colombia, BRACOL), en ambas vías.</a:t>
            </a:r>
          </a:p>
          <a:p>
            <a:pPr marL="285750" indent="-285750" algn="just">
              <a:buFont typeface="Wingdings" pitchFamily="2" charset="2"/>
              <a:buChar char="ü"/>
              <a:defRPr/>
            </a:pPr>
            <a:endParaRPr lang="es-CO" dirty="0">
              <a:solidFill>
                <a:schemeClr val="dk1"/>
              </a:solidFill>
              <a:latin typeface="+mn-lt"/>
              <a:ea typeface="+mn-ea"/>
            </a:endParaRPr>
          </a:p>
          <a:p>
            <a:pPr marL="285750" indent="-285750" algn="just">
              <a:buFont typeface="Wingdings" pitchFamily="2" charset="2"/>
              <a:buChar char="ü"/>
              <a:defRPr/>
            </a:pPr>
            <a:r>
              <a:rPr lang="es-CO" dirty="0">
                <a:solidFill>
                  <a:schemeClr val="dk1"/>
                </a:solidFill>
                <a:latin typeface="+mn-lt"/>
                <a:ea typeface="+mn-ea"/>
              </a:rPr>
              <a:t>En el 2012 se desplazaron 187 docentes al exterior.</a:t>
            </a:r>
          </a:p>
          <a:p>
            <a:pPr marL="285750" indent="-285750" algn="just">
              <a:buFont typeface="Wingdings" pitchFamily="2" charset="2"/>
              <a:buChar char="ü"/>
              <a:defRPr/>
            </a:pPr>
            <a:endParaRPr lang="es-CO" dirty="0">
              <a:solidFill>
                <a:schemeClr val="dk1"/>
              </a:solidFill>
              <a:latin typeface="+mn-lt"/>
              <a:ea typeface="+mn-ea"/>
            </a:endParaRPr>
          </a:p>
          <a:p>
            <a:pPr marL="285750" indent="-285750" algn="just">
              <a:buFont typeface="Wingdings" pitchFamily="2" charset="2"/>
              <a:buChar char="ü"/>
              <a:defRPr/>
            </a:pPr>
            <a:r>
              <a:rPr lang="es-CO" dirty="0">
                <a:solidFill>
                  <a:schemeClr val="dk1"/>
                </a:solidFill>
                <a:latin typeface="+mn-lt"/>
                <a:ea typeface="+mn-ea"/>
              </a:rPr>
              <a:t>7 asignaturas fueron dictadas por docentes extranjeros.</a:t>
            </a:r>
          </a:p>
          <a:p>
            <a:pPr marL="285750" indent="-285750" algn="just">
              <a:buFont typeface="Wingdings" pitchFamily="2" charset="2"/>
              <a:buChar char="ü"/>
              <a:defRPr/>
            </a:pPr>
            <a:endParaRPr lang="es-CO" dirty="0">
              <a:solidFill>
                <a:schemeClr val="dk1"/>
              </a:solidFill>
              <a:latin typeface="+mn-lt"/>
              <a:ea typeface="+mn-ea"/>
            </a:endParaRPr>
          </a:p>
          <a:p>
            <a:pPr marL="285750" indent="-285750" algn="just">
              <a:buFont typeface="Wingdings" pitchFamily="2" charset="2"/>
              <a:buChar char="ü"/>
              <a:defRPr/>
            </a:pPr>
            <a:r>
              <a:rPr lang="es-CO" dirty="0">
                <a:solidFill>
                  <a:schemeClr val="dk1"/>
                </a:solidFill>
                <a:latin typeface="+mn-lt"/>
                <a:ea typeface="+mn-ea"/>
              </a:rPr>
              <a:t>Se realizaron 5 eventos internacionales.</a:t>
            </a:r>
          </a:p>
          <a:p>
            <a:pPr marL="285750" indent="-285750" algn="just">
              <a:buFont typeface="Wingdings" pitchFamily="2" charset="2"/>
              <a:buChar char="ü"/>
              <a:defRPr/>
            </a:pPr>
            <a:endParaRPr lang="es-CO" dirty="0">
              <a:solidFill>
                <a:schemeClr val="dk1"/>
              </a:solidFill>
              <a:latin typeface="+mn-lt"/>
              <a:ea typeface="+mn-ea"/>
            </a:endParaRPr>
          </a:p>
          <a:p>
            <a:pPr marL="285750" indent="-285750" algn="just">
              <a:buFont typeface="Wingdings" pitchFamily="2" charset="2"/>
              <a:buChar char="ü"/>
              <a:defRPr/>
            </a:pPr>
            <a:r>
              <a:rPr lang="es-ES" dirty="0">
                <a:latin typeface="+mn-lt"/>
              </a:rPr>
              <a:t>Para el año 2012, la Universidad contaba con un total de </a:t>
            </a:r>
            <a:r>
              <a:rPr lang="es-ES" b="1" dirty="0">
                <a:latin typeface="+mn-lt"/>
              </a:rPr>
              <a:t>4</a:t>
            </a:r>
            <a:r>
              <a:rPr lang="es-ES" dirty="0">
                <a:latin typeface="+mn-lt"/>
              </a:rPr>
              <a:t> membresías de carácter internacional.</a:t>
            </a:r>
            <a:endParaRPr lang="es-CO" dirty="0">
              <a:solidFill>
                <a:schemeClr val="dk1"/>
              </a:solidFill>
              <a:latin typeface="+mn-lt"/>
              <a:ea typeface="+mn-ea"/>
            </a:endParaRP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CO" dirty="0" smtClean="0"/>
              <a:t>IMPACTO REGIONAL</a:t>
            </a:r>
            <a:endParaRPr lang="es-CO" dirty="0"/>
          </a:p>
        </p:txBody>
      </p:sp>
      <p:sp>
        <p:nvSpPr>
          <p:cNvPr id="3" name="2 Marcador de texto"/>
          <p:cNvSpPr>
            <a:spLocks noGrp="1"/>
          </p:cNvSpPr>
          <p:nvPr>
            <p:ph type="body" idx="1"/>
          </p:nvPr>
        </p:nvSpPr>
        <p:spPr/>
        <p:txBody>
          <a:bodyPr/>
          <a:lstStyle/>
          <a:p>
            <a:r>
              <a:rPr lang="es-CO" dirty="0" smtClean="0"/>
              <a:t>RESULTADOS POR OBJETIVOS</a:t>
            </a:r>
            <a:endParaRPr lang="es-CO" dirty="0"/>
          </a:p>
        </p:txBody>
      </p:sp>
    </p:spTree>
    <p:extLst>
      <p:ext uri="{BB962C8B-B14F-4D97-AF65-F5344CB8AC3E}">
        <p14:creationId xmlns:p14="http://schemas.microsoft.com/office/powerpoint/2010/main" xmlns="" val="142282909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2 Imagen" descr="Sistema de Gerencia Final Transparente.png"/>
          <p:cNvPicPr>
            <a:picLocks noChangeAspect="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36563" y="50800"/>
            <a:ext cx="8759825" cy="77104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 name="5 Rectángulo redondeado"/>
          <p:cNvSpPr/>
          <p:nvPr/>
        </p:nvSpPr>
        <p:spPr>
          <a:xfrm>
            <a:off x="2736850" y="4873625"/>
            <a:ext cx="4127500" cy="2660650"/>
          </a:xfrm>
          <a:prstGeom prst="round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lIns="102833" tIns="51417" rIns="102833" bIns="51417"/>
          <a:lstStyle/>
          <a:p>
            <a:pPr algn="ctr">
              <a:defRPr/>
            </a:pPr>
            <a:r>
              <a:rPr lang="es-CO" b="1" dirty="0"/>
              <a:t>Objetivos</a:t>
            </a:r>
          </a:p>
        </p:txBody>
      </p:sp>
      <p:sp>
        <p:nvSpPr>
          <p:cNvPr id="5" name="4 Rectángulo redondeado"/>
          <p:cNvSpPr/>
          <p:nvPr/>
        </p:nvSpPr>
        <p:spPr>
          <a:xfrm>
            <a:off x="3133725" y="5788025"/>
            <a:ext cx="3413125" cy="1746250"/>
          </a:xfrm>
          <a:prstGeom prst="round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lIns="102833" tIns="51417" rIns="102833" bIns="51417"/>
          <a:lstStyle/>
          <a:p>
            <a:pPr algn="ctr">
              <a:defRPr/>
            </a:pPr>
            <a:r>
              <a:rPr lang="es-CO" dirty="0"/>
              <a:t>Componentes</a:t>
            </a:r>
          </a:p>
        </p:txBody>
      </p:sp>
      <p:sp>
        <p:nvSpPr>
          <p:cNvPr id="4" name="3 Rectángulo redondeado"/>
          <p:cNvSpPr/>
          <p:nvPr/>
        </p:nvSpPr>
        <p:spPr>
          <a:xfrm>
            <a:off x="3292475" y="6370638"/>
            <a:ext cx="3016250" cy="1163637"/>
          </a:xfrm>
          <a:prstGeom prst="roundRect">
            <a:avLst/>
          </a:prstGeom>
          <a:solidFill>
            <a:schemeClr val="accent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lIns="102833" tIns="51417" rIns="102833" bIns="51417" anchor="ctr"/>
          <a:lstStyle/>
          <a:p>
            <a:pPr algn="ctr">
              <a:defRPr/>
            </a:pPr>
            <a:r>
              <a:rPr lang="es-CO" dirty="0"/>
              <a:t>Proyectos</a:t>
            </a: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40" name="1 Título"/>
          <p:cNvSpPr>
            <a:spLocks/>
          </p:cNvSpPr>
          <p:nvPr/>
        </p:nvSpPr>
        <p:spPr bwMode="auto">
          <a:xfrm>
            <a:off x="574675" y="214313"/>
            <a:ext cx="9069388" cy="6810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102833" tIns="51417" rIns="102833" bIns="51417" anchor="ctr"/>
          <a:lstStyle/>
          <a:p>
            <a:pPr algn="ctr" defTabSz="1028700"/>
            <a:r>
              <a:rPr lang="es-ES_tradnl" sz="2800" b="1" dirty="0" smtClean="0">
                <a:solidFill>
                  <a:srgbClr val="002060"/>
                </a:solidFill>
                <a:latin typeface="Calibri" pitchFamily="34" charset="0"/>
              </a:rPr>
              <a:t>IMPACTO REGIONAL</a:t>
            </a:r>
            <a:endParaRPr lang="es-ES_tradnl" sz="5400" b="1" dirty="0">
              <a:solidFill>
                <a:srgbClr val="002060"/>
              </a:solidFill>
              <a:latin typeface="Calibri" pitchFamily="34" charset="0"/>
            </a:endParaRPr>
          </a:p>
        </p:txBody>
      </p:sp>
      <p:sp>
        <p:nvSpPr>
          <p:cNvPr id="14342" name="1 Rectángulo"/>
          <p:cNvSpPr>
            <a:spLocks noChangeArrowheads="1"/>
          </p:cNvSpPr>
          <p:nvPr/>
        </p:nvSpPr>
        <p:spPr bwMode="auto">
          <a:xfrm>
            <a:off x="215180" y="1222921"/>
            <a:ext cx="9647958" cy="4001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ctr"/>
            <a:r>
              <a:rPr lang="es-CO" sz="2000" b="1" dirty="0" smtClean="0">
                <a:latin typeface="+mn-lt"/>
              </a:rPr>
              <a:t>Desempeño </a:t>
            </a:r>
            <a:r>
              <a:rPr lang="es-CO" sz="2000" b="1" dirty="0">
                <a:latin typeface="+mn-lt"/>
              </a:rPr>
              <a:t>Institucional en alcanzar el impacto regional para el año 2012.</a:t>
            </a:r>
          </a:p>
        </p:txBody>
      </p:sp>
      <p:sp>
        <p:nvSpPr>
          <p:cNvPr id="3" name="2 Rectángulo"/>
          <p:cNvSpPr/>
          <p:nvPr/>
        </p:nvSpPr>
        <p:spPr>
          <a:xfrm>
            <a:off x="358205" y="5111353"/>
            <a:ext cx="9504933" cy="2246769"/>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algn="just">
              <a:defRPr/>
            </a:pPr>
            <a:r>
              <a:rPr lang="es-ES" sz="2800" dirty="0">
                <a:ea typeface="Calibri"/>
                <a:cs typeface="Calibri"/>
              </a:rPr>
              <a:t>Se concretan nuevas alianzas con la </a:t>
            </a:r>
            <a:r>
              <a:rPr lang="es-ES" sz="2800" b="1" dirty="0">
                <a:ea typeface="Calibri"/>
                <a:cs typeface="Calibri"/>
              </a:rPr>
              <a:t>Universidad del Quindío</a:t>
            </a:r>
            <a:r>
              <a:rPr lang="es-ES" sz="2800" dirty="0">
                <a:ea typeface="Calibri"/>
                <a:cs typeface="Calibri"/>
              </a:rPr>
              <a:t>, Alianza para el proyecto </a:t>
            </a:r>
            <a:r>
              <a:rPr lang="es-ES" sz="2800" b="1" dirty="0" smtClean="0">
                <a:ea typeface="Calibri"/>
                <a:cs typeface="Calibri"/>
              </a:rPr>
              <a:t>HIMIGRA </a:t>
            </a:r>
            <a:r>
              <a:rPr lang="es-ES" sz="2800" dirty="0" smtClean="0">
                <a:ea typeface="Calibri"/>
                <a:cs typeface="Calibri"/>
              </a:rPr>
              <a:t>con </a:t>
            </a:r>
            <a:r>
              <a:rPr lang="es-ES" sz="2800" b="1" dirty="0">
                <a:ea typeface="Calibri"/>
                <a:cs typeface="Calibri"/>
              </a:rPr>
              <a:t>Incubar Eje Cafetero </a:t>
            </a:r>
            <a:r>
              <a:rPr lang="es-ES" sz="2800" dirty="0">
                <a:ea typeface="Calibri"/>
                <a:cs typeface="Calibri"/>
              </a:rPr>
              <a:t>y una Alianza Interinstitucional para el fortalecimiento de cadenas </a:t>
            </a:r>
            <a:r>
              <a:rPr lang="es-ES" sz="2800" b="1" dirty="0">
                <a:ea typeface="Calibri"/>
                <a:cs typeface="Calibri"/>
              </a:rPr>
              <a:t>productivas para la agroindustria </a:t>
            </a:r>
            <a:r>
              <a:rPr lang="es-ES" sz="2800" dirty="0">
                <a:ea typeface="Calibri"/>
                <a:cs typeface="Calibri"/>
              </a:rPr>
              <a:t>(UTP, SENA, Comité de Cafeteros, SENA, Municipios, entre otros).</a:t>
            </a:r>
            <a:endParaRPr lang="es-CO" sz="2800" dirty="0"/>
          </a:p>
        </p:txBody>
      </p:sp>
      <p:graphicFrame>
        <p:nvGraphicFramePr>
          <p:cNvPr id="10" name="1 Gráfico"/>
          <p:cNvGraphicFramePr>
            <a:graphicFrameLocks/>
          </p:cNvGraphicFramePr>
          <p:nvPr>
            <p:extLst>
              <p:ext uri="{D42A27DB-BD31-4B8C-83A1-F6EECF244321}">
                <p14:modId xmlns:p14="http://schemas.microsoft.com/office/powerpoint/2010/main" xmlns="" val="4033272155"/>
              </p:ext>
            </p:extLst>
          </p:nvPr>
        </p:nvGraphicFramePr>
        <p:xfrm>
          <a:off x="1078285" y="1726977"/>
          <a:ext cx="7776864" cy="3168352"/>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40" name="1 Título"/>
          <p:cNvSpPr>
            <a:spLocks/>
          </p:cNvSpPr>
          <p:nvPr/>
        </p:nvSpPr>
        <p:spPr bwMode="auto">
          <a:xfrm>
            <a:off x="574675" y="214313"/>
            <a:ext cx="9069388" cy="6810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102833" tIns="51417" rIns="102833" bIns="51417" anchor="ctr"/>
          <a:lstStyle/>
          <a:p>
            <a:pPr algn="ctr" defTabSz="1028700"/>
            <a:r>
              <a:rPr lang="es-ES_tradnl" sz="2800" b="1" dirty="0" smtClean="0">
                <a:solidFill>
                  <a:srgbClr val="002060"/>
                </a:solidFill>
                <a:latin typeface="Calibri" pitchFamily="34" charset="0"/>
              </a:rPr>
              <a:t>IMPACTO REGIONAL</a:t>
            </a:r>
            <a:endParaRPr lang="es-ES_tradnl" sz="5400" b="1" dirty="0">
              <a:solidFill>
                <a:srgbClr val="002060"/>
              </a:solidFill>
              <a:latin typeface="Calibri" pitchFamily="34" charset="0"/>
            </a:endParaRPr>
          </a:p>
        </p:txBody>
      </p:sp>
      <p:sp>
        <p:nvSpPr>
          <p:cNvPr id="14344" name="3 Rectángulo"/>
          <p:cNvSpPr>
            <a:spLocks noChangeArrowheads="1"/>
          </p:cNvSpPr>
          <p:nvPr/>
        </p:nvSpPr>
        <p:spPr bwMode="auto">
          <a:xfrm>
            <a:off x="358205" y="1366937"/>
            <a:ext cx="4960893" cy="70788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ctr"/>
            <a:r>
              <a:rPr lang="es-CO" sz="2000" b="1" dirty="0" smtClean="0">
                <a:latin typeface="+mn-lt"/>
              </a:rPr>
              <a:t>Transferencia </a:t>
            </a:r>
            <a:r>
              <a:rPr lang="es-CO" sz="2000" b="1" dirty="0">
                <a:latin typeface="+mn-lt"/>
              </a:rPr>
              <a:t>del conocimiento al sector productivo</a:t>
            </a:r>
          </a:p>
        </p:txBody>
      </p:sp>
      <p:sp>
        <p:nvSpPr>
          <p:cNvPr id="5" name="4 Rectángulo"/>
          <p:cNvSpPr/>
          <p:nvPr/>
        </p:nvSpPr>
        <p:spPr>
          <a:xfrm>
            <a:off x="430213" y="5578822"/>
            <a:ext cx="9361040" cy="1692771"/>
          </a:xfrm>
          <a:prstGeom prst="rect">
            <a:avLst/>
          </a:prstGeom>
        </p:spPr>
        <p:style>
          <a:lnRef idx="2">
            <a:schemeClr val="accent3"/>
          </a:lnRef>
          <a:fillRef idx="1">
            <a:schemeClr val="lt1"/>
          </a:fillRef>
          <a:effectRef idx="0">
            <a:schemeClr val="accent3"/>
          </a:effectRef>
          <a:fontRef idx="minor">
            <a:schemeClr val="dk1"/>
          </a:fontRef>
        </p:style>
        <p:txBody>
          <a:bodyPr wrap="square">
            <a:spAutoFit/>
          </a:bodyPr>
          <a:lstStyle/>
          <a:p>
            <a:pPr algn="just">
              <a:defRPr/>
            </a:pPr>
            <a:r>
              <a:rPr lang="es-CO" sz="2600" dirty="0" smtClean="0">
                <a:ea typeface="Calibri"/>
                <a:cs typeface="Calibri"/>
              </a:rPr>
              <a:t>Se </a:t>
            </a:r>
            <a:r>
              <a:rPr lang="es-CO" sz="2600" dirty="0">
                <a:ea typeface="Calibri"/>
                <a:cs typeface="Calibri"/>
              </a:rPr>
              <a:t>destaca el trabajo realizado a fin de establecer proyectos de carácter regional que se esperan sean financiados por los nuevos recursos del Sistema General de Regalías y lo que se pueda derivar en los diversos procesos asociados a la agroindustria.</a:t>
            </a:r>
          </a:p>
        </p:txBody>
      </p:sp>
      <p:graphicFrame>
        <p:nvGraphicFramePr>
          <p:cNvPr id="9" name="1 Gráfico"/>
          <p:cNvGraphicFramePr>
            <a:graphicFrameLocks/>
          </p:cNvGraphicFramePr>
          <p:nvPr>
            <p:extLst>
              <p:ext uri="{D42A27DB-BD31-4B8C-83A1-F6EECF244321}">
                <p14:modId xmlns:p14="http://schemas.microsoft.com/office/powerpoint/2010/main" xmlns="" val="172213618"/>
              </p:ext>
            </p:extLst>
          </p:nvPr>
        </p:nvGraphicFramePr>
        <p:xfrm>
          <a:off x="408881" y="2096055"/>
          <a:ext cx="5349924" cy="3015297"/>
        </p:xfrm>
        <a:graphic>
          <a:graphicData uri="http://schemas.openxmlformats.org/drawingml/2006/chart">
            <c:chart xmlns:c="http://schemas.openxmlformats.org/drawingml/2006/chart" xmlns:r="http://schemas.openxmlformats.org/officeDocument/2006/relationships" r:id="rId2"/>
          </a:graphicData>
        </a:graphic>
      </p:graphicFrame>
      <p:pic>
        <p:nvPicPr>
          <p:cNvPr id="12" name="Picture 5"/>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6043613" y="2074823"/>
            <a:ext cx="3600450" cy="244792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145033042"/>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1 Título"/>
          <p:cNvSpPr>
            <a:spLocks/>
          </p:cNvSpPr>
          <p:nvPr/>
        </p:nvSpPr>
        <p:spPr bwMode="auto">
          <a:xfrm>
            <a:off x="574675" y="214313"/>
            <a:ext cx="9069388" cy="6810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102833" tIns="51417" rIns="102833" bIns="51417" anchor="ctr"/>
          <a:lstStyle/>
          <a:p>
            <a:pPr algn="ctr" defTabSz="1028700"/>
            <a:r>
              <a:rPr lang="es-ES_tradnl" sz="2800" b="1" dirty="0" smtClean="0">
                <a:solidFill>
                  <a:srgbClr val="002060"/>
                </a:solidFill>
                <a:latin typeface="Calibri" pitchFamily="34" charset="0"/>
              </a:rPr>
              <a:t>IMPACTO REGIONAL</a:t>
            </a:r>
            <a:endParaRPr lang="es-ES_tradnl" sz="5400" b="1" dirty="0">
              <a:solidFill>
                <a:srgbClr val="002060"/>
              </a:solidFill>
              <a:latin typeface="Calibri" pitchFamily="34" charset="0"/>
            </a:endParaRPr>
          </a:p>
        </p:txBody>
      </p:sp>
      <p:sp>
        <p:nvSpPr>
          <p:cNvPr id="3" name="2 Rectángulo"/>
          <p:cNvSpPr/>
          <p:nvPr/>
        </p:nvSpPr>
        <p:spPr>
          <a:xfrm>
            <a:off x="4390653" y="1006897"/>
            <a:ext cx="5472485" cy="3323987"/>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marL="171450" indent="-171450" algn="just">
              <a:buFont typeface="Wingdings" pitchFamily="2" charset="2"/>
              <a:buChar char="ü"/>
              <a:defRPr/>
            </a:pPr>
            <a:r>
              <a:rPr lang="es-CO" sz="1400" dirty="0"/>
              <a:t>Ordenanza para Risaralda "Por el cual se formaliza el presupuesto participativo en el departamento de Risaralda", cuyo resultado es la dinamización de procesos de participación ciudadana: conformación del nodo del Eje Cafetero de Planeación y Presupuesto Participativo, V Encuentro Nacional de Planeación y PP realizado en Pereira, generación de dinámicas asociadas al Sistema Municipal de Participación Ciudadana.</a:t>
            </a:r>
          </a:p>
          <a:p>
            <a:pPr algn="just">
              <a:defRPr/>
            </a:pPr>
            <a:endParaRPr lang="es-CO" sz="1400" dirty="0"/>
          </a:p>
          <a:p>
            <a:pPr marL="171450" indent="-171450" algn="just">
              <a:buFont typeface="Wingdings" pitchFamily="2" charset="2"/>
              <a:buChar char="ü"/>
              <a:defRPr/>
            </a:pPr>
            <a:r>
              <a:rPr lang="es-CO" sz="1400" dirty="0"/>
              <a:t>Política pública Pereira activa, saludable e incluyente Proyecto de Acuerdo No. 108 del municipio de Pereira para la Actividad Física, Salud, Deporte y Recreación.</a:t>
            </a:r>
          </a:p>
          <a:p>
            <a:pPr algn="just">
              <a:defRPr/>
            </a:pPr>
            <a:r>
              <a:rPr lang="es-CO" sz="1400" dirty="0"/>
              <a:t> </a:t>
            </a:r>
          </a:p>
          <a:p>
            <a:pPr marL="171450" indent="-171450" algn="just">
              <a:buFont typeface="Wingdings" pitchFamily="2" charset="2"/>
              <a:buChar char="ü"/>
              <a:defRPr/>
            </a:pPr>
            <a:r>
              <a:rPr lang="es-CO" sz="1400" dirty="0"/>
              <a:t>Propuesta de política pública Plan Integral de Desarrollo Metropolitano para Pereira, Dosquebradas, Santa Rosa y la Virginia (Risaralda</a:t>
            </a:r>
            <a:r>
              <a:rPr lang="es-CO" sz="1400" dirty="0" smtClean="0"/>
              <a:t>).</a:t>
            </a:r>
            <a:endParaRPr lang="es-CO" sz="1600" dirty="0"/>
          </a:p>
        </p:txBody>
      </p:sp>
      <p:sp>
        <p:nvSpPr>
          <p:cNvPr id="4" name="3 Rectángulo"/>
          <p:cNvSpPr/>
          <p:nvPr/>
        </p:nvSpPr>
        <p:spPr>
          <a:xfrm>
            <a:off x="5546725" y="4705727"/>
            <a:ext cx="4316413" cy="261610"/>
          </a:xfrm>
          <a:prstGeom prst="rect">
            <a:avLst/>
          </a:prstGeom>
        </p:spPr>
        <p:txBody>
          <a:bodyPr>
            <a:spAutoFit/>
          </a:bodyPr>
          <a:lstStyle/>
          <a:p>
            <a:pPr algn="ctr">
              <a:defRPr/>
            </a:pPr>
            <a:r>
              <a:rPr lang="es-CO" sz="1100" b="1" dirty="0" smtClean="0">
                <a:latin typeface="+mn-lt"/>
              </a:rPr>
              <a:t>Políticas </a:t>
            </a:r>
            <a:r>
              <a:rPr lang="es-CO" sz="1100" b="1" dirty="0">
                <a:latin typeface="+mn-lt"/>
              </a:rPr>
              <a:t>Públicas formuladas o intervenidas a nivel </a:t>
            </a:r>
            <a:r>
              <a:rPr lang="es-CO" sz="1100" b="1" dirty="0" smtClean="0">
                <a:latin typeface="+mn-lt"/>
              </a:rPr>
              <a:t>regional</a:t>
            </a:r>
            <a:endParaRPr lang="es-CO" sz="1400" b="1" dirty="0">
              <a:latin typeface="+mn-lt"/>
            </a:endParaRPr>
          </a:p>
        </p:txBody>
      </p:sp>
      <p:sp>
        <p:nvSpPr>
          <p:cNvPr id="5" name="4 Rectángulo"/>
          <p:cNvSpPr/>
          <p:nvPr/>
        </p:nvSpPr>
        <p:spPr>
          <a:xfrm>
            <a:off x="500062" y="4751313"/>
            <a:ext cx="4538663" cy="2862322"/>
          </a:xfrm>
          <a:prstGeom prst="rect">
            <a:avLst/>
          </a:prstGeom>
        </p:spPr>
        <p:style>
          <a:lnRef idx="2">
            <a:schemeClr val="accent3"/>
          </a:lnRef>
          <a:fillRef idx="1">
            <a:schemeClr val="lt1"/>
          </a:fillRef>
          <a:effectRef idx="0">
            <a:schemeClr val="accent3"/>
          </a:effectRef>
          <a:fontRef idx="minor">
            <a:schemeClr val="dk1"/>
          </a:fontRef>
        </p:style>
        <p:txBody>
          <a:bodyPr>
            <a:spAutoFit/>
          </a:bodyPr>
          <a:lstStyle/>
          <a:p>
            <a:pPr algn="just">
              <a:defRPr/>
            </a:pPr>
            <a:r>
              <a:rPr lang="es-ES" u="sng" dirty="0"/>
              <a:t>Postgrados en Red con la participación de la UTP:</a:t>
            </a:r>
            <a:r>
              <a:rPr lang="es-ES" dirty="0"/>
              <a:t> Se desarrolla actualmente 5 postgrados en Red: </a:t>
            </a:r>
          </a:p>
          <a:p>
            <a:pPr algn="just">
              <a:defRPr/>
            </a:pPr>
            <a:r>
              <a:rPr lang="es-ES" b="1" dirty="0"/>
              <a:t>   </a:t>
            </a:r>
            <a:endParaRPr lang="es-CO" dirty="0"/>
          </a:p>
          <a:p>
            <a:pPr marL="285750" indent="-285750" algn="just">
              <a:buFont typeface="Arial" pitchFamily="34" charset="0"/>
              <a:buChar char="•"/>
              <a:defRPr/>
            </a:pPr>
            <a:r>
              <a:rPr lang="es-CO" dirty="0"/>
              <a:t>Migraciones internacionales.</a:t>
            </a:r>
          </a:p>
          <a:p>
            <a:pPr marL="285750" indent="-285750" algn="just">
              <a:buFont typeface="Arial" pitchFamily="34" charset="0"/>
              <a:buChar char="•"/>
              <a:defRPr/>
            </a:pPr>
            <a:r>
              <a:rPr lang="es-CO" dirty="0"/>
              <a:t>Doctorado Ciencias Educación.</a:t>
            </a:r>
          </a:p>
          <a:p>
            <a:pPr marL="285750" indent="-285750" algn="just">
              <a:buFont typeface="Arial" pitchFamily="34" charset="0"/>
              <a:buChar char="•"/>
              <a:defRPr/>
            </a:pPr>
            <a:r>
              <a:rPr lang="es-CO" dirty="0"/>
              <a:t>Doctorado Ciencias Biomédicas.</a:t>
            </a:r>
          </a:p>
          <a:p>
            <a:pPr marL="285750" indent="-285750" algn="just">
              <a:buFont typeface="Arial" pitchFamily="34" charset="0"/>
              <a:buChar char="•"/>
              <a:defRPr/>
            </a:pPr>
            <a:r>
              <a:rPr lang="es-ES" dirty="0"/>
              <a:t>Doctorado en Ciencias Ambientales</a:t>
            </a:r>
          </a:p>
          <a:p>
            <a:pPr marL="285750" indent="-285750" algn="just">
              <a:buFont typeface="Arial" pitchFamily="34" charset="0"/>
              <a:buChar char="•"/>
              <a:defRPr/>
            </a:pPr>
            <a:r>
              <a:rPr lang="es-CO" dirty="0"/>
              <a:t>Doctorado en Administración en convenio con la UNAM</a:t>
            </a:r>
            <a:r>
              <a:rPr lang="es-CO" dirty="0" smtClean="0"/>
              <a:t>.</a:t>
            </a:r>
            <a:endParaRPr lang="es-CO" dirty="0">
              <a:ea typeface="Calibri"/>
              <a:cs typeface="Calibri"/>
            </a:endParaRPr>
          </a:p>
        </p:txBody>
      </p:sp>
      <p:pic>
        <p:nvPicPr>
          <p:cNvPr id="15368"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573857" y="1365449"/>
            <a:ext cx="3384748" cy="201771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xmlns="" w="9525">
                <a:solidFill>
                  <a:srgbClr val="000000"/>
                </a:solidFill>
                <a:miter lim="800000"/>
                <a:headEnd/>
                <a:tailEnd/>
              </a14:hiddenLine>
            </a:ext>
          </a:extLst>
        </p:spPr>
      </p:pic>
      <p:graphicFrame>
        <p:nvGraphicFramePr>
          <p:cNvPr id="9" name="1 Gráfico"/>
          <p:cNvGraphicFramePr>
            <a:graphicFrameLocks/>
          </p:cNvGraphicFramePr>
          <p:nvPr>
            <p:extLst>
              <p:ext uri="{D42A27DB-BD31-4B8C-83A1-F6EECF244321}">
                <p14:modId xmlns:p14="http://schemas.microsoft.com/office/powerpoint/2010/main" xmlns="" val="255894515"/>
              </p:ext>
            </p:extLst>
          </p:nvPr>
        </p:nvGraphicFramePr>
        <p:xfrm>
          <a:off x="5546725" y="5039345"/>
          <a:ext cx="4249087" cy="2736304"/>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1 Título"/>
          <p:cNvSpPr>
            <a:spLocks/>
          </p:cNvSpPr>
          <p:nvPr/>
        </p:nvSpPr>
        <p:spPr bwMode="auto">
          <a:xfrm>
            <a:off x="574675" y="214313"/>
            <a:ext cx="9069388" cy="6810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102833" tIns="51417" rIns="102833" bIns="51417" anchor="ctr"/>
          <a:lstStyle/>
          <a:p>
            <a:pPr algn="ctr" defTabSz="1028700"/>
            <a:r>
              <a:rPr lang="es-ES_tradnl" sz="2800" b="1" dirty="0" smtClean="0">
                <a:solidFill>
                  <a:srgbClr val="002060"/>
                </a:solidFill>
                <a:latin typeface="Calibri" pitchFamily="34" charset="0"/>
              </a:rPr>
              <a:t>IMPACTO REGIONAL</a:t>
            </a:r>
            <a:endParaRPr lang="es-ES_tradnl" sz="5400" b="1" dirty="0">
              <a:solidFill>
                <a:srgbClr val="002060"/>
              </a:solidFill>
              <a:latin typeface="Calibri" pitchFamily="34" charset="0"/>
            </a:endParaRPr>
          </a:p>
        </p:txBody>
      </p:sp>
      <p:sp>
        <p:nvSpPr>
          <p:cNvPr id="8197" name="2 CuadroTexto"/>
          <p:cNvSpPr txBox="1">
            <a:spLocks noChangeArrowheads="1"/>
          </p:cNvSpPr>
          <p:nvPr/>
        </p:nvSpPr>
        <p:spPr bwMode="auto">
          <a:xfrm>
            <a:off x="646113" y="935038"/>
            <a:ext cx="3744912" cy="400050"/>
          </a:xfrm>
          <a:prstGeom prst="rect">
            <a:avLst/>
          </a:prstGeom>
          <a:ln/>
        </p:spPr>
        <p:style>
          <a:lnRef idx="2">
            <a:schemeClr val="accent3"/>
          </a:lnRef>
          <a:fillRef idx="1">
            <a:schemeClr val="lt1"/>
          </a:fillRef>
          <a:effectRef idx="0">
            <a:schemeClr val="accent3"/>
          </a:effectRef>
          <a:fontRef idx="minor">
            <a:schemeClr val="dk1"/>
          </a:fontRef>
        </p:style>
        <p:txBody>
          <a:bodyPr>
            <a:spAutoFit/>
          </a:bodyPr>
          <a:lstStyle>
            <a:lvl1pPr marL="342900" indent="-342900"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eaLnBrk="1" hangingPunct="1">
              <a:defRPr/>
            </a:pPr>
            <a:r>
              <a:rPr lang="es-CO" sz="2000" b="1" dirty="0" smtClean="0">
                <a:solidFill>
                  <a:srgbClr val="002060"/>
                </a:solidFill>
                <a:latin typeface="Calibri" pitchFamily="34" charset="0"/>
              </a:rPr>
              <a:t>Impacto Regional-Algunos logros</a:t>
            </a:r>
          </a:p>
        </p:txBody>
      </p:sp>
      <p:sp>
        <p:nvSpPr>
          <p:cNvPr id="2" name="1 Rectángulo"/>
          <p:cNvSpPr/>
          <p:nvPr/>
        </p:nvSpPr>
        <p:spPr>
          <a:xfrm>
            <a:off x="4391025" y="1438945"/>
            <a:ext cx="5327650" cy="2800767"/>
          </a:xfrm>
          <a:prstGeom prst="rect">
            <a:avLst/>
          </a:prstGeom>
        </p:spPr>
        <p:style>
          <a:lnRef idx="2">
            <a:schemeClr val="accent5"/>
          </a:lnRef>
          <a:fillRef idx="1">
            <a:schemeClr val="lt1"/>
          </a:fillRef>
          <a:effectRef idx="0">
            <a:schemeClr val="accent5"/>
          </a:effectRef>
          <a:fontRef idx="minor">
            <a:schemeClr val="dk1"/>
          </a:fontRef>
        </p:style>
        <p:txBody>
          <a:bodyPr>
            <a:spAutoFit/>
          </a:bodyPr>
          <a:lstStyle/>
          <a:p>
            <a:pPr marL="285750" indent="-285750" algn="just">
              <a:buFont typeface="Wingdings" pitchFamily="2" charset="2"/>
              <a:buChar char="ü"/>
              <a:defRPr/>
            </a:pPr>
            <a:r>
              <a:rPr lang="es-CO" sz="1600" b="1" dirty="0">
                <a:ea typeface="Calibri"/>
                <a:cs typeface="Calibri"/>
              </a:rPr>
              <a:t>Paisaje Cultural </a:t>
            </a:r>
            <a:r>
              <a:rPr lang="es-CO" sz="1600" b="1" dirty="0" smtClean="0">
                <a:ea typeface="Calibri"/>
                <a:cs typeface="Calibri"/>
              </a:rPr>
              <a:t>Cafetero</a:t>
            </a:r>
            <a:r>
              <a:rPr lang="es-CO" sz="1600" b="1" dirty="0">
                <a:ea typeface="Calibri"/>
                <a:cs typeface="Calibri"/>
              </a:rPr>
              <a:t>: </a:t>
            </a:r>
            <a:r>
              <a:rPr lang="es-CO" sz="1600" dirty="0" smtClean="0">
                <a:ea typeface="Calibri"/>
                <a:cs typeface="Calibri"/>
              </a:rPr>
              <a:t>Gestiones para contrato </a:t>
            </a:r>
            <a:r>
              <a:rPr lang="es-CO" sz="1600" dirty="0">
                <a:ea typeface="Calibri"/>
                <a:cs typeface="Calibri"/>
              </a:rPr>
              <a:t>plan para el PCC, encuentro de Alcaldes del PCC, propuesta de documento CONPES – PCC, encuentros ciudadanos para el PCC, II Encuentro de Cuencas del Paisaje Cultural Cafetero.</a:t>
            </a:r>
          </a:p>
          <a:p>
            <a:pPr marL="285750" indent="-285750" algn="just">
              <a:buFont typeface="Wingdings" pitchFamily="2" charset="2"/>
              <a:buChar char="ü"/>
              <a:defRPr/>
            </a:pPr>
            <a:endParaRPr lang="es-CO" sz="1600" dirty="0">
              <a:ea typeface="Calibri"/>
              <a:cs typeface="Calibri"/>
            </a:endParaRPr>
          </a:p>
          <a:p>
            <a:pPr marL="285750" indent="-285750" algn="just">
              <a:buFont typeface="Wingdings" pitchFamily="2" charset="2"/>
              <a:buChar char="ü"/>
              <a:defRPr/>
            </a:pPr>
            <a:r>
              <a:rPr lang="es-CO" sz="1600" dirty="0">
                <a:ea typeface="Calibri"/>
                <a:cs typeface="Calibri"/>
              </a:rPr>
              <a:t>Escenarios de participación regional: mesas de trabajo de ajuste de los Planes de Desarrollo, I Foro Regional Soberanía Alimentaria, Comité Técnico de la Ecorregión, política local para el Plan de Desarrollo Nacional, Encuentro de Consejos Territoriales de Planeación del Quindío</a:t>
            </a:r>
          </a:p>
        </p:txBody>
      </p:sp>
      <p:pic>
        <p:nvPicPr>
          <p:cNvPr id="49157" name="Picture 3"/>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718691" y="1555964"/>
            <a:ext cx="3095898" cy="254727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xmlns="" w="9525">
                <a:solidFill>
                  <a:srgbClr val="000000"/>
                </a:solidFill>
                <a:miter lim="800000"/>
                <a:headEnd/>
                <a:tailEnd/>
              </a14:hiddenLine>
            </a:ext>
          </a:extLst>
        </p:spPr>
      </p:pic>
      <p:pic>
        <p:nvPicPr>
          <p:cNvPr id="49158"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678685" y="4606925"/>
            <a:ext cx="4781104" cy="269398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xmlns="" w="9525">
                <a:solidFill>
                  <a:srgbClr val="000000"/>
                </a:solidFill>
                <a:miter lim="800000"/>
                <a:headEnd/>
                <a:tailEnd/>
              </a14:hiddenLine>
            </a:ext>
          </a:extLst>
        </p:spPr>
      </p:pic>
      <p:pic>
        <p:nvPicPr>
          <p:cNvPr id="8" name="0 Imagen"/>
          <p:cNvPicPr/>
          <p:nvPr/>
        </p:nvPicPr>
        <p:blipFill>
          <a:blip r:embed="rId4" cstate="print">
            <a:extLst>
              <a:ext uri="{28A0092B-C50C-407E-A947-70E740481C1C}">
                <a14:useLocalDpi xmlns:a14="http://schemas.microsoft.com/office/drawing/2010/main" xmlns="" val="0"/>
              </a:ext>
            </a:extLst>
          </a:blip>
          <a:stretch>
            <a:fillRect/>
          </a:stretch>
        </p:blipFill>
        <p:spPr>
          <a:xfrm>
            <a:off x="574229" y="4679305"/>
            <a:ext cx="3322462" cy="252028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CO" dirty="0" smtClean="0"/>
              <a:t>ALIANZAS ESTRATÉGICAS</a:t>
            </a:r>
            <a:endParaRPr lang="es-CO" dirty="0"/>
          </a:p>
        </p:txBody>
      </p:sp>
      <p:sp>
        <p:nvSpPr>
          <p:cNvPr id="3" name="2 Marcador de texto"/>
          <p:cNvSpPr>
            <a:spLocks noGrp="1"/>
          </p:cNvSpPr>
          <p:nvPr>
            <p:ph type="body" idx="1"/>
          </p:nvPr>
        </p:nvSpPr>
        <p:spPr/>
        <p:txBody>
          <a:bodyPr/>
          <a:lstStyle/>
          <a:p>
            <a:r>
              <a:rPr lang="es-CO" dirty="0" smtClean="0"/>
              <a:t>RESULTADOS POR OBJETIVOS</a:t>
            </a:r>
            <a:endParaRPr lang="es-CO" dirty="0"/>
          </a:p>
        </p:txBody>
      </p:sp>
    </p:spTree>
    <p:extLst>
      <p:ext uri="{BB962C8B-B14F-4D97-AF65-F5344CB8AC3E}">
        <p14:creationId xmlns:p14="http://schemas.microsoft.com/office/powerpoint/2010/main" xmlns="" val="1422829093"/>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7" name="1 Título"/>
          <p:cNvSpPr>
            <a:spLocks/>
          </p:cNvSpPr>
          <p:nvPr/>
        </p:nvSpPr>
        <p:spPr bwMode="auto">
          <a:xfrm>
            <a:off x="574675" y="214313"/>
            <a:ext cx="9069388" cy="6810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102833" tIns="51417" rIns="102833" bIns="51417" anchor="ctr"/>
          <a:lstStyle/>
          <a:p>
            <a:pPr algn="ctr" defTabSz="1028700"/>
            <a:r>
              <a:rPr lang="es-ES_tradnl" sz="3600" b="1" dirty="0" smtClean="0">
                <a:solidFill>
                  <a:srgbClr val="002060"/>
                </a:solidFill>
                <a:latin typeface="Calibri" pitchFamily="34" charset="0"/>
              </a:rPr>
              <a:t>ALIANZAS ESTRATÉGICAS</a:t>
            </a:r>
            <a:endParaRPr lang="es-ES_tradnl" sz="6600" b="1" dirty="0">
              <a:solidFill>
                <a:srgbClr val="002060"/>
              </a:solidFill>
              <a:latin typeface="Calibri" pitchFamily="34" charset="0"/>
            </a:endParaRPr>
          </a:p>
        </p:txBody>
      </p:sp>
      <p:sp>
        <p:nvSpPr>
          <p:cNvPr id="16389" name="Rectángulo 1"/>
          <p:cNvSpPr>
            <a:spLocks noChangeArrowheads="1"/>
          </p:cNvSpPr>
          <p:nvPr/>
        </p:nvSpPr>
        <p:spPr bwMode="auto">
          <a:xfrm>
            <a:off x="4824413" y="1654969"/>
            <a:ext cx="5038725" cy="3385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ctr"/>
            <a:r>
              <a:rPr lang="es-ES" sz="1600" b="1" dirty="0" smtClean="0">
                <a:latin typeface="+mn-lt"/>
              </a:rPr>
              <a:t>Número </a:t>
            </a:r>
            <a:r>
              <a:rPr lang="es-ES" sz="1600" b="1" dirty="0">
                <a:latin typeface="+mn-lt"/>
              </a:rPr>
              <a:t>de Alianzas Estratégicas Activas en el 2012.</a:t>
            </a:r>
            <a:r>
              <a:rPr lang="es-ES_tradnl" sz="1600" b="1" dirty="0">
                <a:latin typeface="+mn-lt"/>
              </a:rPr>
              <a:t> </a:t>
            </a:r>
            <a:endParaRPr lang="es-ES" sz="1600" b="1" dirty="0">
              <a:latin typeface="+mn-lt"/>
            </a:endParaRPr>
          </a:p>
        </p:txBody>
      </p:sp>
      <p:graphicFrame>
        <p:nvGraphicFramePr>
          <p:cNvPr id="2" name="1 Tabla"/>
          <p:cNvGraphicFramePr>
            <a:graphicFrameLocks noGrp="1"/>
          </p:cNvGraphicFramePr>
          <p:nvPr>
            <p:extLst>
              <p:ext uri="{D42A27DB-BD31-4B8C-83A1-F6EECF244321}">
                <p14:modId xmlns:p14="http://schemas.microsoft.com/office/powerpoint/2010/main" xmlns="" val="2178718200"/>
              </p:ext>
            </p:extLst>
          </p:nvPr>
        </p:nvGraphicFramePr>
        <p:xfrm>
          <a:off x="285750" y="1072934"/>
          <a:ext cx="4321175" cy="6630707"/>
        </p:xfrm>
        <a:graphic>
          <a:graphicData uri="http://schemas.openxmlformats.org/drawingml/2006/table">
            <a:tbl>
              <a:tblPr firstRow="1" bandRow="1" bandCol="1"/>
              <a:tblGrid>
                <a:gridCol w="1341959"/>
                <a:gridCol w="1466800"/>
                <a:gridCol w="1512416"/>
              </a:tblGrid>
              <a:tr h="324177">
                <a:tc gridSpan="3">
                  <a:txBody>
                    <a:bodyPr/>
                    <a:lstStyle/>
                    <a:p>
                      <a:pPr algn="ctr">
                        <a:spcAft>
                          <a:spcPts val="0"/>
                        </a:spcAft>
                      </a:pPr>
                      <a:r>
                        <a:rPr lang="es-ES" sz="1400" b="1" dirty="0">
                          <a:effectLst/>
                          <a:latin typeface="Calibri"/>
                          <a:ea typeface="Calibri"/>
                          <a:cs typeface="Times New Roman"/>
                        </a:rPr>
                        <a:t>ALIANZAS ESTRATEGICAS FIRMADAS</a:t>
                      </a:r>
                      <a:endParaRPr lang="es-CO" sz="2000" dirty="0">
                        <a:effectLst/>
                        <a:latin typeface="Calibri"/>
                        <a:ea typeface="Calibri"/>
                        <a:cs typeface="Times New Roman"/>
                      </a:endParaRPr>
                    </a:p>
                  </a:txBody>
                  <a:tcPr marL="68591" marR="68591" marT="0" marB="0" anchor="ctr">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28575" cap="flat" cmpd="sng" algn="ctr">
                      <a:solidFill>
                        <a:srgbClr val="4F81BD"/>
                      </a:solidFill>
                      <a:prstDash val="solid"/>
                      <a:round/>
                      <a:headEnd type="none" w="med" len="med"/>
                      <a:tailEnd type="none" w="med" len="med"/>
                    </a:lnB>
                    <a:solidFill>
                      <a:srgbClr val="D3DFEE"/>
                    </a:solidFill>
                  </a:tcPr>
                </a:tc>
                <a:tc hMerge="1">
                  <a:txBody>
                    <a:bodyPr/>
                    <a:lstStyle/>
                    <a:p>
                      <a:endParaRPr lang="es-CO"/>
                    </a:p>
                  </a:txBody>
                  <a:tcPr/>
                </a:tc>
                <a:tc hMerge="1">
                  <a:txBody>
                    <a:bodyPr/>
                    <a:lstStyle/>
                    <a:p>
                      <a:endParaRPr lang="es-CO"/>
                    </a:p>
                  </a:txBody>
                  <a:tcPr/>
                </a:tc>
              </a:tr>
              <a:tr h="708139">
                <a:tc>
                  <a:txBody>
                    <a:bodyPr/>
                    <a:lstStyle/>
                    <a:p>
                      <a:pPr>
                        <a:spcAft>
                          <a:spcPts val="0"/>
                        </a:spcAft>
                      </a:pPr>
                      <a:r>
                        <a:rPr lang="es-ES" sz="1400">
                          <a:effectLst/>
                          <a:latin typeface="Calibri"/>
                          <a:ea typeface="Calibri"/>
                          <a:cs typeface="Times New Roman"/>
                        </a:rPr>
                        <a:t>Alianza con 13 universidades para trabajar en la movilización social, </a:t>
                      </a:r>
                      <a:endParaRPr lang="es-CO" sz="2000">
                        <a:effectLst/>
                        <a:latin typeface="Calibri"/>
                        <a:ea typeface="Calibri"/>
                        <a:cs typeface="Times New Roman"/>
                      </a:endParaRPr>
                    </a:p>
                  </a:txBody>
                  <a:tcPr marL="68591" marR="68591" marT="0" marB="0" anchor="ctr">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28575"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D3DFEE"/>
                    </a:solidFill>
                  </a:tcPr>
                </a:tc>
                <a:tc>
                  <a:txBody>
                    <a:bodyPr/>
                    <a:lstStyle/>
                    <a:p>
                      <a:pPr>
                        <a:spcAft>
                          <a:spcPts val="0"/>
                        </a:spcAft>
                      </a:pPr>
                      <a:r>
                        <a:rPr lang="es-ES" sz="1400" dirty="0">
                          <a:effectLst/>
                          <a:latin typeface="Calibri"/>
                          <a:ea typeface="Calibri"/>
                          <a:cs typeface="Times New Roman"/>
                        </a:rPr>
                        <a:t>Fundación Empresarios por la Educación, </a:t>
                      </a:r>
                      <a:endParaRPr lang="es-CO" sz="2000" dirty="0">
                        <a:effectLst/>
                        <a:latin typeface="Calibri"/>
                        <a:ea typeface="Calibri"/>
                        <a:cs typeface="Times New Roman"/>
                      </a:endParaRPr>
                    </a:p>
                  </a:txBody>
                  <a:tcPr marL="68591" marR="68591" marT="0" marB="0" anchor="ctr">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28575"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D3DFEE"/>
                    </a:solidFill>
                  </a:tcPr>
                </a:tc>
                <a:tc>
                  <a:txBody>
                    <a:bodyPr/>
                    <a:lstStyle/>
                    <a:p>
                      <a:pPr>
                        <a:spcAft>
                          <a:spcPts val="0"/>
                        </a:spcAft>
                      </a:pPr>
                      <a:r>
                        <a:rPr lang="es-ES" sz="1400">
                          <a:effectLst/>
                          <a:latin typeface="Calibri"/>
                          <a:ea typeface="Calibri"/>
                          <a:cs typeface="Times New Roman"/>
                        </a:rPr>
                        <a:t>Alianza Agroindustrial Interna: Mecatrónica, </a:t>
                      </a:r>
                      <a:endParaRPr lang="es-CO" sz="2000">
                        <a:effectLst/>
                        <a:latin typeface="Calibri"/>
                        <a:ea typeface="Calibri"/>
                        <a:cs typeface="Times New Roman"/>
                      </a:endParaRPr>
                    </a:p>
                  </a:txBody>
                  <a:tcPr marL="68591" marR="68591" marT="0" marB="0" anchor="ctr">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28575"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D3DFEE"/>
                    </a:solidFill>
                  </a:tcPr>
                </a:tc>
              </a:tr>
              <a:tr h="354069">
                <a:tc>
                  <a:txBody>
                    <a:bodyPr/>
                    <a:lstStyle/>
                    <a:p>
                      <a:pPr>
                        <a:spcAft>
                          <a:spcPts val="0"/>
                        </a:spcAft>
                      </a:pPr>
                      <a:r>
                        <a:rPr lang="es-ES" sz="1400">
                          <a:effectLst/>
                          <a:latin typeface="Calibri"/>
                          <a:ea typeface="Calibri"/>
                          <a:cs typeface="Times New Roman"/>
                        </a:rPr>
                        <a:t>Alianza con Grupo Juveniles, </a:t>
                      </a:r>
                      <a:endParaRPr lang="es-CO" sz="2000">
                        <a:effectLst/>
                        <a:latin typeface="Calibri"/>
                        <a:ea typeface="Calibri"/>
                        <a:cs typeface="Times New Roman"/>
                      </a:endParaRPr>
                    </a:p>
                  </a:txBody>
                  <a:tcPr marL="68591" marR="68591" marT="0" marB="0" anchor="ctr">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D3DFEE"/>
                    </a:solidFill>
                  </a:tcPr>
                </a:tc>
                <a:tc>
                  <a:txBody>
                    <a:bodyPr/>
                    <a:lstStyle/>
                    <a:p>
                      <a:pPr>
                        <a:spcAft>
                          <a:spcPts val="0"/>
                        </a:spcAft>
                      </a:pPr>
                      <a:r>
                        <a:rPr lang="es-ES" sz="1400">
                          <a:effectLst/>
                          <a:latin typeface="Calibri"/>
                          <a:ea typeface="Calibri"/>
                          <a:cs typeface="Times New Roman"/>
                        </a:rPr>
                        <a:t>Concejo Municipal de Pereira, </a:t>
                      </a:r>
                      <a:endParaRPr lang="es-CO" sz="2000">
                        <a:effectLst/>
                        <a:latin typeface="Calibri"/>
                        <a:ea typeface="Calibri"/>
                        <a:cs typeface="Times New Roman"/>
                      </a:endParaRPr>
                    </a:p>
                  </a:txBody>
                  <a:tcPr marL="68591" marR="68591" marT="0" marB="0" anchor="ctr">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a:spcAft>
                          <a:spcPts val="0"/>
                        </a:spcAft>
                      </a:pPr>
                      <a:r>
                        <a:rPr lang="es-ES" sz="1400">
                          <a:effectLst/>
                          <a:latin typeface="Calibri"/>
                          <a:ea typeface="Calibri"/>
                          <a:cs typeface="Times New Roman"/>
                        </a:rPr>
                        <a:t>Alma Mater, </a:t>
                      </a:r>
                      <a:endParaRPr lang="es-CO" sz="2000">
                        <a:effectLst/>
                        <a:latin typeface="Calibri"/>
                        <a:ea typeface="Calibri"/>
                        <a:cs typeface="Times New Roman"/>
                      </a:endParaRPr>
                    </a:p>
                  </a:txBody>
                  <a:tcPr marL="68591" marR="68591" marT="0" marB="0" anchor="ctr">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D3DFEE"/>
                    </a:solidFill>
                  </a:tcPr>
                </a:tc>
              </a:tr>
              <a:tr h="648353">
                <a:tc>
                  <a:txBody>
                    <a:bodyPr/>
                    <a:lstStyle/>
                    <a:p>
                      <a:pPr>
                        <a:spcAft>
                          <a:spcPts val="0"/>
                        </a:spcAft>
                      </a:pPr>
                      <a:r>
                        <a:rPr lang="es-ES" sz="1400">
                          <a:effectLst/>
                          <a:latin typeface="Calibri"/>
                          <a:ea typeface="Calibri"/>
                          <a:cs typeface="Times New Roman"/>
                        </a:rPr>
                        <a:t>Juntas de Acción Comunal y Gestores Sociales, </a:t>
                      </a:r>
                      <a:endParaRPr lang="es-CO" sz="2000">
                        <a:effectLst/>
                        <a:latin typeface="Calibri"/>
                        <a:ea typeface="Calibri"/>
                        <a:cs typeface="Times New Roman"/>
                      </a:endParaRPr>
                    </a:p>
                  </a:txBody>
                  <a:tcPr marL="68591" marR="68591" marT="0" marB="0" anchor="ctr">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D3DFEE"/>
                    </a:solidFill>
                  </a:tcPr>
                </a:tc>
                <a:tc>
                  <a:txBody>
                    <a:bodyPr/>
                    <a:lstStyle/>
                    <a:p>
                      <a:pPr>
                        <a:spcAft>
                          <a:spcPts val="0"/>
                        </a:spcAft>
                      </a:pPr>
                      <a:r>
                        <a:rPr lang="es-ES" sz="1400">
                          <a:effectLst/>
                          <a:latin typeface="Calibri"/>
                          <a:ea typeface="Calibri"/>
                          <a:cs typeface="Times New Roman"/>
                        </a:rPr>
                        <a:t>Rectores Colegios Núcleo No 8, </a:t>
                      </a:r>
                      <a:endParaRPr lang="es-CO" sz="2000">
                        <a:effectLst/>
                        <a:latin typeface="Calibri"/>
                        <a:ea typeface="Calibri"/>
                        <a:cs typeface="Times New Roman"/>
                      </a:endParaRPr>
                    </a:p>
                  </a:txBody>
                  <a:tcPr marL="68591" marR="68591" marT="0" marB="0" anchor="ctr">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D3DFEE"/>
                    </a:solidFill>
                  </a:tcPr>
                </a:tc>
                <a:tc>
                  <a:txBody>
                    <a:bodyPr/>
                    <a:lstStyle/>
                    <a:p>
                      <a:pPr>
                        <a:spcAft>
                          <a:spcPts val="0"/>
                        </a:spcAft>
                      </a:pPr>
                      <a:r>
                        <a:rPr lang="es-ES" sz="1400">
                          <a:effectLst/>
                          <a:latin typeface="Calibri"/>
                          <a:ea typeface="Calibri"/>
                          <a:cs typeface="Times New Roman"/>
                        </a:rPr>
                        <a:t>RUDE Colombia, </a:t>
                      </a:r>
                      <a:endParaRPr lang="es-CO" sz="2000">
                        <a:effectLst/>
                        <a:latin typeface="Calibri"/>
                        <a:ea typeface="Calibri"/>
                        <a:cs typeface="Times New Roman"/>
                      </a:endParaRPr>
                    </a:p>
                  </a:txBody>
                  <a:tcPr marL="68591" marR="68591" marT="0" marB="0" anchor="ctr">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D3DFEE"/>
                    </a:solidFill>
                  </a:tcPr>
                </a:tc>
              </a:tr>
              <a:tr h="648353">
                <a:tc>
                  <a:txBody>
                    <a:bodyPr/>
                    <a:lstStyle/>
                    <a:p>
                      <a:pPr>
                        <a:spcAft>
                          <a:spcPts val="0"/>
                        </a:spcAft>
                      </a:pPr>
                      <a:r>
                        <a:rPr lang="es-ES" sz="1400">
                          <a:effectLst/>
                          <a:latin typeface="Calibri"/>
                          <a:ea typeface="Calibri"/>
                          <a:cs typeface="Times New Roman"/>
                        </a:rPr>
                        <a:t>Alianza Parquesoft, </a:t>
                      </a:r>
                      <a:endParaRPr lang="es-CO" sz="2000">
                        <a:effectLst/>
                        <a:latin typeface="Calibri"/>
                        <a:ea typeface="Calibri"/>
                        <a:cs typeface="Times New Roman"/>
                      </a:endParaRPr>
                    </a:p>
                  </a:txBody>
                  <a:tcPr marL="68591" marR="68591" marT="0" marB="0" anchor="ctr">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D3DFEE"/>
                    </a:solidFill>
                  </a:tcPr>
                </a:tc>
                <a:tc>
                  <a:txBody>
                    <a:bodyPr/>
                    <a:lstStyle/>
                    <a:p>
                      <a:pPr>
                        <a:spcAft>
                          <a:spcPts val="0"/>
                        </a:spcAft>
                      </a:pPr>
                      <a:r>
                        <a:rPr lang="es-ES" sz="1400">
                          <a:effectLst/>
                          <a:latin typeface="Calibri"/>
                          <a:ea typeface="Calibri"/>
                          <a:cs typeface="Times New Roman"/>
                        </a:rPr>
                        <a:t>Instituciones de atención a primera infancia. </a:t>
                      </a:r>
                      <a:endParaRPr lang="es-CO" sz="2000">
                        <a:effectLst/>
                        <a:latin typeface="Calibri"/>
                        <a:ea typeface="Calibri"/>
                        <a:cs typeface="Times New Roman"/>
                      </a:endParaRPr>
                    </a:p>
                  </a:txBody>
                  <a:tcPr marL="68591" marR="68591" marT="0" marB="0" anchor="ctr">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a:spcAft>
                          <a:spcPts val="0"/>
                        </a:spcAft>
                      </a:pPr>
                      <a:r>
                        <a:rPr lang="es-ES" sz="1400" dirty="0" err="1">
                          <a:effectLst/>
                          <a:latin typeface="Calibri"/>
                          <a:ea typeface="Calibri"/>
                          <a:cs typeface="Times New Roman"/>
                        </a:rPr>
                        <a:t>Comfamiliar</a:t>
                      </a:r>
                      <a:r>
                        <a:rPr lang="es-ES" sz="1400" dirty="0">
                          <a:effectLst/>
                          <a:latin typeface="Calibri"/>
                          <a:ea typeface="Calibri"/>
                          <a:cs typeface="Times New Roman"/>
                        </a:rPr>
                        <a:t> Risaralda, </a:t>
                      </a:r>
                      <a:endParaRPr lang="es-CO" sz="2000" dirty="0">
                        <a:effectLst/>
                        <a:latin typeface="Calibri"/>
                        <a:ea typeface="Calibri"/>
                        <a:cs typeface="Times New Roman"/>
                      </a:endParaRPr>
                    </a:p>
                  </a:txBody>
                  <a:tcPr marL="68591" marR="68591" marT="0" marB="0" anchor="ctr">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D3DFEE"/>
                    </a:solidFill>
                  </a:tcPr>
                </a:tc>
              </a:tr>
              <a:tr h="648353">
                <a:tc>
                  <a:txBody>
                    <a:bodyPr/>
                    <a:lstStyle/>
                    <a:p>
                      <a:pPr>
                        <a:spcAft>
                          <a:spcPts val="0"/>
                        </a:spcAft>
                      </a:pPr>
                      <a:r>
                        <a:rPr lang="es-ES" sz="1400">
                          <a:effectLst/>
                          <a:latin typeface="Calibri"/>
                          <a:ea typeface="Calibri"/>
                          <a:cs typeface="Times New Roman"/>
                        </a:rPr>
                        <a:t>Incubar, </a:t>
                      </a:r>
                      <a:endParaRPr lang="es-CO" sz="2000">
                        <a:effectLst/>
                        <a:latin typeface="Calibri"/>
                        <a:ea typeface="Calibri"/>
                        <a:cs typeface="Times New Roman"/>
                      </a:endParaRPr>
                    </a:p>
                  </a:txBody>
                  <a:tcPr marL="68591" marR="68591" marT="0" marB="0" anchor="ctr">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D3DFEE"/>
                    </a:solidFill>
                  </a:tcPr>
                </a:tc>
                <a:tc>
                  <a:txBody>
                    <a:bodyPr/>
                    <a:lstStyle/>
                    <a:p>
                      <a:pPr>
                        <a:spcAft>
                          <a:spcPts val="0"/>
                        </a:spcAft>
                      </a:pPr>
                      <a:r>
                        <a:rPr lang="es-ES" sz="1400">
                          <a:effectLst/>
                          <a:latin typeface="Calibri"/>
                          <a:ea typeface="Calibri"/>
                          <a:cs typeface="Times New Roman"/>
                        </a:rPr>
                        <a:t>Gobernación – UTP- Alcaldías:  Risaralda Profesional, </a:t>
                      </a:r>
                      <a:endParaRPr lang="es-CO" sz="2000">
                        <a:effectLst/>
                        <a:latin typeface="Calibri"/>
                        <a:ea typeface="Calibri"/>
                        <a:cs typeface="Times New Roman"/>
                      </a:endParaRPr>
                    </a:p>
                  </a:txBody>
                  <a:tcPr marL="68591" marR="68591" marT="0" marB="0" anchor="ctr">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D3DFEE"/>
                    </a:solidFill>
                  </a:tcPr>
                </a:tc>
                <a:tc>
                  <a:txBody>
                    <a:bodyPr/>
                    <a:lstStyle/>
                    <a:p>
                      <a:pPr>
                        <a:spcAft>
                          <a:spcPts val="0"/>
                        </a:spcAft>
                      </a:pPr>
                      <a:r>
                        <a:rPr lang="es-ES" sz="1400">
                          <a:effectLst/>
                          <a:latin typeface="Calibri"/>
                          <a:ea typeface="Calibri"/>
                          <a:cs typeface="Times New Roman"/>
                        </a:rPr>
                        <a:t>Centro Colombo Americano de Pereira, </a:t>
                      </a:r>
                      <a:endParaRPr lang="es-CO" sz="2000">
                        <a:effectLst/>
                        <a:latin typeface="Calibri"/>
                        <a:ea typeface="Calibri"/>
                        <a:cs typeface="Times New Roman"/>
                      </a:endParaRPr>
                    </a:p>
                  </a:txBody>
                  <a:tcPr marL="68591" marR="68591" marT="0" marB="0" anchor="ctr">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D3DFEE"/>
                    </a:solidFill>
                  </a:tcPr>
                </a:tc>
              </a:tr>
              <a:tr h="354069">
                <a:tc>
                  <a:txBody>
                    <a:bodyPr/>
                    <a:lstStyle/>
                    <a:p>
                      <a:pPr>
                        <a:spcAft>
                          <a:spcPts val="0"/>
                        </a:spcAft>
                      </a:pPr>
                      <a:r>
                        <a:rPr lang="es-ES" sz="1400">
                          <a:effectLst/>
                          <a:latin typeface="Calibri"/>
                          <a:ea typeface="Calibri"/>
                          <a:cs typeface="Times New Roman"/>
                        </a:rPr>
                        <a:t>Partidos Políticos – Candidatos, </a:t>
                      </a:r>
                      <a:endParaRPr lang="es-CO" sz="2000">
                        <a:effectLst/>
                        <a:latin typeface="Calibri"/>
                        <a:ea typeface="Calibri"/>
                        <a:cs typeface="Times New Roman"/>
                      </a:endParaRPr>
                    </a:p>
                  </a:txBody>
                  <a:tcPr marL="68591" marR="68591" marT="0" marB="0" anchor="ctr">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D3DFEE"/>
                    </a:solidFill>
                  </a:tcPr>
                </a:tc>
                <a:tc>
                  <a:txBody>
                    <a:bodyPr/>
                    <a:lstStyle/>
                    <a:p>
                      <a:pPr>
                        <a:spcAft>
                          <a:spcPts val="0"/>
                        </a:spcAft>
                      </a:pPr>
                      <a:r>
                        <a:rPr lang="es-ES" sz="1400">
                          <a:effectLst/>
                          <a:latin typeface="Calibri"/>
                          <a:ea typeface="Calibri"/>
                          <a:cs typeface="Times New Roman"/>
                        </a:rPr>
                        <a:t>Convenio CARDER – UTP,  </a:t>
                      </a:r>
                      <a:endParaRPr lang="es-CO" sz="2000">
                        <a:effectLst/>
                        <a:latin typeface="Calibri"/>
                        <a:ea typeface="Calibri"/>
                        <a:cs typeface="Times New Roman"/>
                      </a:endParaRPr>
                    </a:p>
                  </a:txBody>
                  <a:tcPr marL="68591" marR="68591" marT="0" marB="0" anchor="ctr">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a:spcAft>
                          <a:spcPts val="0"/>
                        </a:spcAft>
                      </a:pPr>
                      <a:r>
                        <a:rPr lang="es-ES" sz="1400">
                          <a:effectLst/>
                          <a:latin typeface="Calibri"/>
                          <a:ea typeface="Calibri"/>
                          <a:cs typeface="Times New Roman"/>
                        </a:rPr>
                        <a:t>RADAR, </a:t>
                      </a:r>
                      <a:endParaRPr lang="es-CO" sz="2000">
                        <a:effectLst/>
                        <a:latin typeface="Calibri"/>
                        <a:ea typeface="Calibri"/>
                        <a:cs typeface="Times New Roman"/>
                      </a:endParaRPr>
                    </a:p>
                  </a:txBody>
                  <a:tcPr marL="68591" marR="68591" marT="0" marB="0" anchor="ctr">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D3DFEE"/>
                    </a:solidFill>
                  </a:tcPr>
                </a:tc>
              </a:tr>
              <a:tr h="648353">
                <a:tc>
                  <a:txBody>
                    <a:bodyPr/>
                    <a:lstStyle/>
                    <a:p>
                      <a:pPr>
                        <a:spcAft>
                          <a:spcPts val="0"/>
                        </a:spcAft>
                      </a:pPr>
                      <a:r>
                        <a:rPr lang="es-ES" sz="1400">
                          <a:effectLst/>
                          <a:latin typeface="Calibri"/>
                          <a:ea typeface="Calibri"/>
                          <a:cs typeface="Times New Roman"/>
                        </a:rPr>
                        <a:t>Sector Ambiental, </a:t>
                      </a:r>
                      <a:endParaRPr lang="es-CO" sz="2000">
                        <a:effectLst/>
                        <a:latin typeface="Calibri"/>
                        <a:ea typeface="Calibri"/>
                        <a:cs typeface="Times New Roman"/>
                      </a:endParaRPr>
                    </a:p>
                  </a:txBody>
                  <a:tcPr marL="68591" marR="68591" marT="0" marB="0" anchor="ctr">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D3DFEE"/>
                    </a:solidFill>
                  </a:tcPr>
                </a:tc>
                <a:tc>
                  <a:txBody>
                    <a:bodyPr/>
                    <a:lstStyle/>
                    <a:p>
                      <a:pPr>
                        <a:spcAft>
                          <a:spcPts val="0"/>
                        </a:spcAft>
                      </a:pPr>
                      <a:r>
                        <a:rPr lang="es-ES" sz="1400">
                          <a:effectLst/>
                          <a:latin typeface="Calibri"/>
                          <a:ea typeface="Calibri"/>
                          <a:cs typeface="Times New Roman"/>
                        </a:rPr>
                        <a:t>Red de Nodos (Colciencias, Alcaldía, Gobernación), </a:t>
                      </a:r>
                      <a:endParaRPr lang="es-CO" sz="2000">
                        <a:effectLst/>
                        <a:latin typeface="Calibri"/>
                        <a:ea typeface="Calibri"/>
                        <a:cs typeface="Times New Roman"/>
                      </a:endParaRPr>
                    </a:p>
                  </a:txBody>
                  <a:tcPr marL="68591" marR="68591" marT="0" marB="0" anchor="ctr">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D3DFEE"/>
                    </a:solidFill>
                  </a:tcPr>
                </a:tc>
                <a:tc>
                  <a:txBody>
                    <a:bodyPr/>
                    <a:lstStyle/>
                    <a:p>
                      <a:pPr>
                        <a:spcAft>
                          <a:spcPts val="0"/>
                        </a:spcAft>
                      </a:pPr>
                      <a:r>
                        <a:rPr lang="es-ES" sz="1400">
                          <a:effectLst/>
                          <a:latin typeface="Calibri"/>
                          <a:ea typeface="Calibri"/>
                          <a:cs typeface="Times New Roman"/>
                        </a:rPr>
                        <a:t>Frisby y Fundación Frisby  </a:t>
                      </a:r>
                      <a:endParaRPr lang="es-CO" sz="2000">
                        <a:effectLst/>
                        <a:latin typeface="Calibri"/>
                        <a:ea typeface="Calibri"/>
                        <a:cs typeface="Times New Roman"/>
                      </a:endParaRPr>
                    </a:p>
                  </a:txBody>
                  <a:tcPr marL="68591" marR="68591" marT="0" marB="0" anchor="ctr">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D3DFEE"/>
                    </a:solidFill>
                  </a:tcPr>
                </a:tc>
              </a:tr>
              <a:tr h="324177">
                <a:tc>
                  <a:txBody>
                    <a:bodyPr/>
                    <a:lstStyle/>
                    <a:p>
                      <a:pPr>
                        <a:spcAft>
                          <a:spcPts val="0"/>
                        </a:spcAft>
                      </a:pPr>
                      <a:r>
                        <a:rPr lang="es-ES" sz="1400">
                          <a:effectLst/>
                          <a:latin typeface="Calibri"/>
                          <a:ea typeface="Calibri"/>
                          <a:cs typeface="Times New Roman"/>
                        </a:rPr>
                        <a:t>ANDI, </a:t>
                      </a:r>
                      <a:endParaRPr lang="es-CO" sz="2000">
                        <a:effectLst/>
                        <a:latin typeface="Calibri"/>
                        <a:ea typeface="Calibri"/>
                        <a:cs typeface="Times New Roman"/>
                      </a:endParaRPr>
                    </a:p>
                  </a:txBody>
                  <a:tcPr marL="68591" marR="68591" marT="0" marB="0" anchor="ctr">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D3DFEE"/>
                    </a:solidFill>
                  </a:tcPr>
                </a:tc>
                <a:tc>
                  <a:txBody>
                    <a:bodyPr/>
                    <a:lstStyle/>
                    <a:p>
                      <a:pPr>
                        <a:spcAft>
                          <a:spcPts val="0"/>
                        </a:spcAft>
                      </a:pPr>
                      <a:r>
                        <a:rPr lang="es-ES" sz="1400">
                          <a:effectLst/>
                          <a:latin typeface="Calibri"/>
                          <a:ea typeface="Calibri"/>
                          <a:cs typeface="Times New Roman"/>
                        </a:rPr>
                        <a:t>CIEBREG, </a:t>
                      </a:r>
                      <a:endParaRPr lang="es-CO" sz="2000">
                        <a:effectLst/>
                        <a:latin typeface="Calibri"/>
                        <a:ea typeface="Calibri"/>
                        <a:cs typeface="Times New Roman"/>
                      </a:endParaRPr>
                    </a:p>
                  </a:txBody>
                  <a:tcPr marL="68591" marR="68591" marT="0" marB="0" anchor="ctr">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a:spcAft>
                          <a:spcPts val="0"/>
                        </a:spcAft>
                      </a:pPr>
                      <a:r>
                        <a:rPr lang="es-ES" sz="1400">
                          <a:effectLst/>
                          <a:latin typeface="Calibri"/>
                          <a:ea typeface="Calibri"/>
                          <a:cs typeface="Times New Roman"/>
                        </a:rPr>
                        <a:t>Centrales Obreras.</a:t>
                      </a:r>
                      <a:endParaRPr lang="es-CO" sz="2000">
                        <a:effectLst/>
                        <a:latin typeface="Calibri"/>
                        <a:ea typeface="Calibri"/>
                        <a:cs typeface="Times New Roman"/>
                      </a:endParaRPr>
                    </a:p>
                  </a:txBody>
                  <a:tcPr marL="68591" marR="68591" marT="0" marB="0" anchor="ctr">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D3DFEE"/>
                    </a:solidFill>
                  </a:tcPr>
                </a:tc>
              </a:tr>
              <a:tr h="274319">
                <a:tc>
                  <a:txBody>
                    <a:bodyPr/>
                    <a:lstStyle/>
                    <a:p>
                      <a:pPr>
                        <a:spcAft>
                          <a:spcPts val="0"/>
                        </a:spcAft>
                      </a:pPr>
                      <a:r>
                        <a:rPr lang="es-ES" sz="1400">
                          <a:effectLst/>
                          <a:latin typeface="Calibri"/>
                          <a:ea typeface="Calibri"/>
                          <a:cs typeface="Times New Roman"/>
                        </a:rPr>
                        <a:t>Egresados UTP, </a:t>
                      </a:r>
                      <a:endParaRPr lang="es-CO" sz="2000">
                        <a:effectLst/>
                        <a:latin typeface="Calibri"/>
                        <a:ea typeface="Calibri"/>
                        <a:cs typeface="Times New Roman"/>
                      </a:endParaRPr>
                    </a:p>
                  </a:txBody>
                  <a:tcPr marL="68591" marR="68591" marT="0" marB="0" anchor="ctr">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D3DFEE"/>
                    </a:solidFill>
                  </a:tcPr>
                </a:tc>
                <a:tc>
                  <a:txBody>
                    <a:bodyPr/>
                    <a:lstStyle/>
                    <a:p>
                      <a:pPr>
                        <a:spcAft>
                          <a:spcPts val="0"/>
                        </a:spcAft>
                      </a:pPr>
                      <a:r>
                        <a:rPr lang="es-ES" sz="1400" dirty="0">
                          <a:effectLst/>
                          <a:latin typeface="Calibri"/>
                          <a:ea typeface="Calibri"/>
                          <a:cs typeface="Times New Roman"/>
                        </a:rPr>
                        <a:t>CERES (Ministerio de Educación),</a:t>
                      </a:r>
                      <a:endParaRPr lang="es-CO" sz="2000" dirty="0">
                        <a:effectLst/>
                        <a:latin typeface="Calibri"/>
                        <a:ea typeface="Calibri"/>
                        <a:cs typeface="Times New Roman"/>
                      </a:endParaRPr>
                    </a:p>
                  </a:txBody>
                  <a:tcPr marL="68591" marR="68591" marT="0" marB="0" anchor="ctr">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D3DFEE"/>
                    </a:solidFill>
                  </a:tcPr>
                </a:tc>
                <a:tc>
                  <a:txBody>
                    <a:bodyPr/>
                    <a:lstStyle/>
                    <a:p>
                      <a:pPr>
                        <a:spcAft>
                          <a:spcPts val="0"/>
                        </a:spcAft>
                      </a:pPr>
                      <a:r>
                        <a:rPr lang="es-ES" sz="1400" dirty="0">
                          <a:effectLst/>
                          <a:latin typeface="Calibri"/>
                          <a:ea typeface="Calibri"/>
                          <a:cs typeface="Times New Roman"/>
                        </a:rPr>
                        <a:t> </a:t>
                      </a:r>
                      <a:endParaRPr lang="es-CO" sz="2000" dirty="0">
                        <a:effectLst/>
                        <a:latin typeface="Calibri"/>
                        <a:ea typeface="Calibri"/>
                        <a:cs typeface="Times New Roman"/>
                      </a:endParaRPr>
                    </a:p>
                  </a:txBody>
                  <a:tcPr marL="68591" marR="68591" marT="0" marB="0" anchor="ctr">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D3DFEE"/>
                    </a:solidFill>
                  </a:tcPr>
                </a:tc>
              </a:tr>
            </a:tbl>
          </a:graphicData>
        </a:graphic>
      </p:graphicFrame>
      <p:sp>
        <p:nvSpPr>
          <p:cNvPr id="3" name="2 CuadroTexto"/>
          <p:cNvSpPr txBox="1"/>
          <p:nvPr/>
        </p:nvSpPr>
        <p:spPr>
          <a:xfrm>
            <a:off x="4824413" y="5476617"/>
            <a:ext cx="5038725" cy="1938992"/>
          </a:xfrm>
          <a:prstGeom prst="rect">
            <a:avLst/>
          </a:prstGeom>
          <a:noFill/>
        </p:spPr>
        <p:txBody>
          <a:bodyPr wrap="square" rtlCol="0">
            <a:spAutoFit/>
          </a:bodyPr>
          <a:lstStyle/>
          <a:p>
            <a:pPr algn="just"/>
            <a:r>
              <a:rPr lang="es-CO" sz="2400" dirty="0" smtClean="0">
                <a:latin typeface="+mn-lt"/>
              </a:rPr>
              <a:t>Se diseñó el sistema de gerencia para gestión de capacidades, la puesta en marcha del ejercicio piloto para su implementación se realizará en el año </a:t>
            </a:r>
            <a:r>
              <a:rPr lang="es-CO" sz="2400" b="1" dirty="0" smtClean="0">
                <a:latin typeface="+mn-lt"/>
              </a:rPr>
              <a:t>2013</a:t>
            </a:r>
            <a:r>
              <a:rPr lang="es-CO" sz="2400" dirty="0" smtClean="0">
                <a:latin typeface="+mn-lt"/>
              </a:rPr>
              <a:t>.</a:t>
            </a:r>
            <a:endParaRPr lang="es-CO" sz="2400" dirty="0">
              <a:latin typeface="+mn-lt"/>
            </a:endParaRPr>
          </a:p>
        </p:txBody>
      </p:sp>
      <p:graphicFrame>
        <p:nvGraphicFramePr>
          <p:cNvPr id="8" name="1 Gráfico"/>
          <p:cNvGraphicFramePr>
            <a:graphicFrameLocks/>
          </p:cNvGraphicFramePr>
          <p:nvPr>
            <p:extLst>
              <p:ext uri="{D42A27DB-BD31-4B8C-83A1-F6EECF244321}">
                <p14:modId xmlns:p14="http://schemas.microsoft.com/office/powerpoint/2010/main" xmlns="" val="2452550303"/>
              </p:ext>
            </p:extLst>
          </p:nvPr>
        </p:nvGraphicFramePr>
        <p:xfrm>
          <a:off x="4957762" y="2065531"/>
          <a:ext cx="4772025" cy="3101568"/>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2" name="1 Título"/>
          <p:cNvSpPr>
            <a:spLocks/>
          </p:cNvSpPr>
          <p:nvPr/>
        </p:nvSpPr>
        <p:spPr bwMode="auto">
          <a:xfrm>
            <a:off x="574675" y="214313"/>
            <a:ext cx="9069388" cy="6810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102833" tIns="51417" rIns="102833" bIns="51417" anchor="ctr"/>
          <a:lstStyle/>
          <a:p>
            <a:pPr algn="ctr" defTabSz="1028700"/>
            <a:r>
              <a:rPr lang="es-ES_tradnl" sz="3200" b="1" dirty="0" smtClean="0">
                <a:solidFill>
                  <a:srgbClr val="002060"/>
                </a:solidFill>
                <a:latin typeface="Calibri" pitchFamily="34" charset="0"/>
              </a:rPr>
              <a:t>ALIANZAS ESTRATÉGICAS</a:t>
            </a:r>
            <a:endParaRPr lang="es-ES_tradnl" sz="6000" b="1" dirty="0">
              <a:solidFill>
                <a:srgbClr val="002060"/>
              </a:solidFill>
              <a:latin typeface="Calibri" pitchFamily="34" charset="0"/>
            </a:endParaRPr>
          </a:p>
        </p:txBody>
      </p:sp>
      <p:sp>
        <p:nvSpPr>
          <p:cNvPr id="11269" name="Rectángulo 1"/>
          <p:cNvSpPr>
            <a:spLocks noChangeArrowheads="1"/>
          </p:cNvSpPr>
          <p:nvPr/>
        </p:nvSpPr>
        <p:spPr bwMode="auto">
          <a:xfrm>
            <a:off x="5110163" y="1222375"/>
            <a:ext cx="5038725" cy="307777"/>
          </a:xfrm>
          <a:prstGeom prst="rect">
            <a:avLst/>
          </a:prstGeom>
          <a:noFill/>
          <a:ln>
            <a:noFill/>
          </a:ln>
          <a:extLst/>
        </p:spPr>
        <p:txBody>
          <a:bodyPr>
            <a:spAutoFit/>
          </a:bodyPr>
          <a:lstStyle/>
          <a:p>
            <a:pPr algn="ctr">
              <a:defRPr/>
            </a:pPr>
            <a:r>
              <a:rPr lang="es-ES" sz="1400" b="1" dirty="0">
                <a:latin typeface="+mn-lt"/>
              </a:rPr>
              <a:t>Metas Grupos de Interés en Alianzas Estratégicas en el 2012</a:t>
            </a:r>
            <a:r>
              <a:rPr lang="es-ES_tradnl" sz="1400" dirty="0">
                <a:latin typeface="+mn-lt"/>
              </a:rPr>
              <a:t> </a:t>
            </a:r>
            <a:endParaRPr lang="es-ES" sz="1400" dirty="0">
              <a:latin typeface="+mn-lt"/>
            </a:endParaRPr>
          </a:p>
        </p:txBody>
      </p:sp>
      <p:sp>
        <p:nvSpPr>
          <p:cNvPr id="11270" name="Rectángulo 2"/>
          <p:cNvSpPr>
            <a:spLocks noChangeArrowheads="1"/>
          </p:cNvSpPr>
          <p:nvPr/>
        </p:nvSpPr>
        <p:spPr bwMode="auto">
          <a:xfrm>
            <a:off x="142082" y="1726977"/>
            <a:ext cx="4967287" cy="2308324"/>
          </a:xfrm>
          <a:prstGeom prst="rect">
            <a:avLst/>
          </a:prstGeom>
          <a:ln/>
        </p:spPr>
        <p:style>
          <a:lnRef idx="2">
            <a:schemeClr val="accent3"/>
          </a:lnRef>
          <a:fillRef idx="1">
            <a:schemeClr val="lt1"/>
          </a:fillRef>
          <a:effectRef idx="0">
            <a:schemeClr val="accent3"/>
          </a:effectRef>
          <a:fontRef idx="minor">
            <a:schemeClr val="dk1"/>
          </a:fontRef>
        </p:style>
        <p:txBody>
          <a:bodyPr>
            <a:spAutoFit/>
          </a:bodyPr>
          <a:lstStyle/>
          <a:p>
            <a:pPr algn="just">
              <a:defRPr/>
            </a:pPr>
            <a:r>
              <a:rPr lang="es-ES" dirty="0"/>
              <a:t>La universidad ha definido </a:t>
            </a:r>
            <a:r>
              <a:rPr lang="es-ES" b="1" dirty="0"/>
              <a:t>8</a:t>
            </a:r>
            <a:r>
              <a:rPr lang="es-ES" dirty="0"/>
              <a:t> grupos de interés, actualmente con las alianzas estratégicas firmadas se cubren </a:t>
            </a:r>
            <a:r>
              <a:rPr lang="es-ES" b="1" dirty="0"/>
              <a:t>7</a:t>
            </a:r>
            <a:r>
              <a:rPr lang="es-ES" dirty="0"/>
              <a:t> grupos (Gobierno, Academia, Sociedad, Empresarial, Egresados, Complementarios e Internos UTP, </a:t>
            </a:r>
            <a:r>
              <a:rPr lang="es-ES" dirty="0" smtClean="0"/>
              <a:t>el grupo de proveedores se trabajará con base en el Sistema de Gerencia para alianzas dado que tiene relación con la teoría del cambio.</a:t>
            </a:r>
            <a:endParaRPr lang="es-ES_tradnl" dirty="0"/>
          </a:p>
        </p:txBody>
      </p:sp>
      <p:sp>
        <p:nvSpPr>
          <p:cNvPr id="17416" name="1 Rectángulo"/>
          <p:cNvSpPr>
            <a:spLocks noChangeArrowheads="1"/>
          </p:cNvSpPr>
          <p:nvPr/>
        </p:nvSpPr>
        <p:spPr bwMode="auto">
          <a:xfrm>
            <a:off x="213618" y="4546322"/>
            <a:ext cx="4537075" cy="5232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ctr"/>
            <a:r>
              <a:rPr lang="es-CO" sz="1400" b="1" dirty="0" smtClean="0">
                <a:latin typeface="+mn-lt"/>
              </a:rPr>
              <a:t>Tiempo </a:t>
            </a:r>
            <a:r>
              <a:rPr lang="es-CO" sz="1400" b="1" dirty="0">
                <a:latin typeface="+mn-lt"/>
              </a:rPr>
              <a:t>Promedio de Formalización de una Alianza Estratégica</a:t>
            </a:r>
          </a:p>
        </p:txBody>
      </p:sp>
      <p:sp>
        <p:nvSpPr>
          <p:cNvPr id="3" name="2 Rectángulo"/>
          <p:cNvSpPr/>
          <p:nvPr/>
        </p:nvSpPr>
        <p:spPr>
          <a:xfrm>
            <a:off x="5109369" y="5588114"/>
            <a:ext cx="4534694" cy="1323439"/>
          </a:xfrm>
          <a:prstGeom prst="rect">
            <a:avLst/>
          </a:prstGeom>
        </p:spPr>
        <p:style>
          <a:lnRef idx="2">
            <a:schemeClr val="accent3"/>
          </a:lnRef>
          <a:fillRef idx="1">
            <a:schemeClr val="lt1"/>
          </a:fillRef>
          <a:effectRef idx="0">
            <a:schemeClr val="accent3"/>
          </a:effectRef>
          <a:fontRef idx="minor">
            <a:schemeClr val="dk1"/>
          </a:fontRef>
        </p:style>
        <p:txBody>
          <a:bodyPr wrap="square">
            <a:spAutoFit/>
          </a:bodyPr>
          <a:lstStyle/>
          <a:p>
            <a:pPr algn="just">
              <a:defRPr/>
            </a:pPr>
            <a:r>
              <a:rPr lang="es-CO" sz="2000" dirty="0"/>
              <a:t>El tiempo promedio de formalización de una Alianza tuvo un resultado de </a:t>
            </a:r>
            <a:r>
              <a:rPr lang="es-CO" sz="2000" b="1" dirty="0"/>
              <a:t>7 </a:t>
            </a:r>
            <a:r>
              <a:rPr lang="es-CO" sz="2000" dirty="0"/>
              <a:t>meses, sobre una meta de </a:t>
            </a:r>
            <a:r>
              <a:rPr lang="es-CO" sz="2000" b="1" dirty="0"/>
              <a:t>6 </a:t>
            </a:r>
            <a:r>
              <a:rPr lang="es-CO" sz="2000" dirty="0"/>
              <a:t>meses, alcanzando un resultado del </a:t>
            </a:r>
            <a:r>
              <a:rPr lang="es-CO" sz="2000" b="1" dirty="0"/>
              <a:t>83</a:t>
            </a:r>
            <a:r>
              <a:rPr lang="es-CO" sz="2000" b="1" dirty="0" smtClean="0"/>
              <a:t>%.</a:t>
            </a:r>
            <a:endParaRPr lang="es-CO" sz="2000" b="1" dirty="0"/>
          </a:p>
        </p:txBody>
      </p:sp>
      <p:graphicFrame>
        <p:nvGraphicFramePr>
          <p:cNvPr id="10" name="1 Gráfico"/>
          <p:cNvGraphicFramePr>
            <a:graphicFrameLocks/>
          </p:cNvGraphicFramePr>
          <p:nvPr>
            <p:extLst>
              <p:ext uri="{D42A27DB-BD31-4B8C-83A1-F6EECF244321}">
                <p14:modId xmlns:p14="http://schemas.microsoft.com/office/powerpoint/2010/main" xmlns="" val="106215785"/>
              </p:ext>
            </p:extLst>
          </p:nvPr>
        </p:nvGraphicFramePr>
        <p:xfrm>
          <a:off x="5305425" y="1619944"/>
          <a:ext cx="4772025" cy="2627313"/>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1" name="1 Gráfico"/>
          <p:cNvGraphicFramePr>
            <a:graphicFrameLocks/>
          </p:cNvGraphicFramePr>
          <p:nvPr>
            <p:extLst>
              <p:ext uri="{D42A27DB-BD31-4B8C-83A1-F6EECF244321}">
                <p14:modId xmlns:p14="http://schemas.microsoft.com/office/powerpoint/2010/main" xmlns="" val="3885735804"/>
              </p:ext>
            </p:extLst>
          </p:nvPr>
        </p:nvGraphicFramePr>
        <p:xfrm>
          <a:off x="239712" y="4967337"/>
          <a:ext cx="4654997" cy="2664296"/>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1 Título"/>
          <p:cNvSpPr>
            <a:spLocks/>
          </p:cNvSpPr>
          <p:nvPr/>
        </p:nvSpPr>
        <p:spPr bwMode="auto">
          <a:xfrm>
            <a:off x="574675" y="214313"/>
            <a:ext cx="9069388" cy="6810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102833" tIns="51417" rIns="102833" bIns="51417" anchor="ctr"/>
          <a:lstStyle/>
          <a:p>
            <a:pPr algn="ctr" defTabSz="1028700"/>
            <a:r>
              <a:rPr lang="es-ES_tradnl" sz="2800" b="1" dirty="0" smtClean="0">
                <a:solidFill>
                  <a:srgbClr val="002060"/>
                </a:solidFill>
                <a:latin typeface="Calibri" pitchFamily="34" charset="0"/>
              </a:rPr>
              <a:t>ALIANZAS ESTRATÉGICAS</a:t>
            </a:r>
            <a:endParaRPr lang="es-ES_tradnl" sz="5400" b="1" dirty="0">
              <a:solidFill>
                <a:srgbClr val="002060"/>
              </a:solidFill>
              <a:latin typeface="Calibri" pitchFamily="34" charset="0"/>
            </a:endParaRPr>
          </a:p>
        </p:txBody>
      </p:sp>
      <p:sp>
        <p:nvSpPr>
          <p:cNvPr id="50179" name="2 CuadroTexto"/>
          <p:cNvSpPr txBox="1">
            <a:spLocks noChangeArrowheads="1"/>
          </p:cNvSpPr>
          <p:nvPr/>
        </p:nvSpPr>
        <p:spPr bwMode="auto">
          <a:xfrm>
            <a:off x="646113" y="935038"/>
            <a:ext cx="4643437" cy="400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marL="342900" indent="-342900"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eaLnBrk="1" hangingPunct="1"/>
            <a:r>
              <a:rPr lang="es-CO" sz="2000" b="1">
                <a:solidFill>
                  <a:srgbClr val="002060"/>
                </a:solidFill>
                <a:latin typeface="Calibri" pitchFamily="34" charset="0"/>
              </a:rPr>
              <a:t>Alianzas Estratégicas -  Algunos logros</a:t>
            </a:r>
          </a:p>
        </p:txBody>
      </p:sp>
      <p:sp>
        <p:nvSpPr>
          <p:cNvPr id="7" name="Rectángulo 6"/>
          <p:cNvSpPr/>
          <p:nvPr/>
        </p:nvSpPr>
        <p:spPr>
          <a:xfrm>
            <a:off x="430212" y="5279176"/>
            <a:ext cx="9288463" cy="1200329"/>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algn="just">
              <a:defRPr/>
            </a:pPr>
            <a:r>
              <a:rPr lang="es-ES" dirty="0"/>
              <a:t>La Red de Nodos de Innovación, Ciencia y Tecnología se concibe como uno de los programas de inversión en ciencia, tecnología e innovación para la transformación productiva y la competitividad de </a:t>
            </a:r>
            <a:r>
              <a:rPr lang="es-ES" dirty="0" smtClean="0"/>
              <a:t>Risaralda, </a:t>
            </a:r>
            <a:r>
              <a:rPr lang="es-ES" dirty="0"/>
              <a:t>educación e investigación e </a:t>
            </a:r>
            <a:r>
              <a:rPr lang="es-ES" dirty="0" smtClean="0"/>
              <a:t>innovación  con inclusión y equidad social.</a:t>
            </a:r>
            <a:endParaRPr lang="es-ES_tradnl" dirty="0">
              <a:solidFill>
                <a:srgbClr val="000000"/>
              </a:solidFill>
              <a:ea typeface="ＭＳ Ｐゴシック" pitchFamily="34" charset="-128"/>
            </a:endParaRPr>
          </a:p>
        </p:txBody>
      </p:sp>
      <p:sp>
        <p:nvSpPr>
          <p:cNvPr id="2" name="1 Rectángulo"/>
          <p:cNvSpPr/>
          <p:nvPr/>
        </p:nvSpPr>
        <p:spPr>
          <a:xfrm>
            <a:off x="429766" y="6551513"/>
            <a:ext cx="9288909" cy="1200329"/>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algn="just">
              <a:defRPr/>
            </a:pPr>
            <a:r>
              <a:rPr lang="es-CO" dirty="0"/>
              <a:t>Puesta en marcha de por lo menos un Proyecto Piloto con niños entre 0 – 6 años de los Jardines, para el desarrollo del pensamiento científico, el aprendizaje de una segunda lengua (inglés), complementado con infraestructura de calidad, articulado con los colegios públicos de básica y </a:t>
            </a:r>
            <a:r>
              <a:rPr lang="es-CO" dirty="0" smtClean="0"/>
              <a:t>media, piloto jardín social Tokio y Colegio.</a:t>
            </a:r>
            <a:endParaRPr lang="es-CO" dirty="0"/>
          </a:p>
        </p:txBody>
      </p:sp>
      <p:sp>
        <p:nvSpPr>
          <p:cNvPr id="8" name="Rectángulo 6"/>
          <p:cNvSpPr/>
          <p:nvPr/>
        </p:nvSpPr>
        <p:spPr>
          <a:xfrm>
            <a:off x="430212" y="4321006"/>
            <a:ext cx="9288463" cy="646331"/>
          </a:xfrm>
          <a:prstGeom prst="rect">
            <a:avLst/>
          </a:prstGeom>
        </p:spPr>
        <p:style>
          <a:lnRef idx="2">
            <a:schemeClr val="accent5"/>
          </a:lnRef>
          <a:fillRef idx="1">
            <a:schemeClr val="lt1"/>
          </a:fillRef>
          <a:effectRef idx="0">
            <a:schemeClr val="accent5"/>
          </a:effectRef>
          <a:fontRef idx="minor">
            <a:schemeClr val="dk1"/>
          </a:fontRef>
        </p:style>
        <p:txBody>
          <a:bodyPr wrap="square">
            <a:spAutoFit/>
          </a:bodyPr>
          <a:lstStyle/>
          <a:p>
            <a:pPr algn="just">
              <a:defRPr/>
            </a:pPr>
            <a:r>
              <a:rPr lang="es-ES" dirty="0"/>
              <a:t>Articulación de las capacidades de generación y uso del conocimiento del sistema educativo (estudiantes de todos los niveles, tesistas, grupos, semilleros y proyectos de investigación), </a:t>
            </a:r>
            <a:endParaRPr lang="es-ES_tradnl" dirty="0">
              <a:solidFill>
                <a:srgbClr val="000000"/>
              </a:solidFill>
              <a:ea typeface="ＭＳ Ｐゴシック" pitchFamily="34" charset="-128"/>
            </a:endParaRPr>
          </a:p>
        </p:txBody>
      </p:sp>
      <p:sp>
        <p:nvSpPr>
          <p:cNvPr id="3" name="2 Rectángulo"/>
          <p:cNvSpPr/>
          <p:nvPr/>
        </p:nvSpPr>
        <p:spPr>
          <a:xfrm>
            <a:off x="430213" y="1511300"/>
            <a:ext cx="9288463" cy="2585323"/>
          </a:xfrm>
          <a:prstGeom prst="rect">
            <a:avLst/>
          </a:prstGeom>
        </p:spPr>
        <p:style>
          <a:lnRef idx="2">
            <a:schemeClr val="accent6"/>
          </a:lnRef>
          <a:fillRef idx="1">
            <a:schemeClr val="lt1"/>
          </a:fillRef>
          <a:effectRef idx="0">
            <a:schemeClr val="accent6"/>
          </a:effectRef>
          <a:fontRef idx="minor">
            <a:schemeClr val="dk1"/>
          </a:fontRef>
        </p:style>
        <p:txBody>
          <a:bodyPr>
            <a:spAutoFit/>
          </a:bodyPr>
          <a:lstStyle/>
          <a:p>
            <a:pPr algn="just">
              <a:defRPr/>
            </a:pPr>
            <a:r>
              <a:rPr lang="es-CO" dirty="0"/>
              <a:t>A través  de la movilización social se realizaron 5 acuerdos o memorandos de entendimiento y 3 políticas </a:t>
            </a:r>
            <a:r>
              <a:rPr lang="es-CO" dirty="0" smtClean="0"/>
              <a:t>públicas </a:t>
            </a:r>
            <a:r>
              <a:rPr lang="es-CO" dirty="0"/>
              <a:t>Insumos con jóvenes investigadores, propuesta formulada en conjunto con la sociedad civil y el gobierno departamental y municipal. Formulación del proyecto regional Política Pública Regional para el Contrato Plan. </a:t>
            </a:r>
            <a:r>
              <a:rPr lang="es-CO" dirty="0" smtClean="0"/>
              <a:t>:</a:t>
            </a:r>
            <a:endParaRPr lang="es-CO" dirty="0"/>
          </a:p>
          <a:p>
            <a:pPr lvl="1" algn="just">
              <a:defRPr/>
            </a:pPr>
            <a:r>
              <a:rPr lang="es-CO" dirty="0"/>
              <a:t>1. </a:t>
            </a:r>
            <a:r>
              <a:rPr lang="es-CO" dirty="0" smtClean="0"/>
              <a:t>Política </a:t>
            </a:r>
            <a:r>
              <a:rPr lang="es-CO" dirty="0"/>
              <a:t>Ambiental “Risaralda un bosque modelo para el mundo”</a:t>
            </a:r>
          </a:p>
          <a:p>
            <a:pPr lvl="1" algn="just">
              <a:defRPr/>
            </a:pPr>
            <a:r>
              <a:rPr lang="es-CO" dirty="0"/>
              <a:t>2. </a:t>
            </a:r>
            <a:r>
              <a:rPr lang="es-CO" dirty="0" smtClean="0"/>
              <a:t>Política </a:t>
            </a:r>
            <a:r>
              <a:rPr lang="es-CO" dirty="0"/>
              <a:t>Pública de Ciencia, Tecnología e Innovación del Municipio de Pereira denominada “Pereira Innova” la cual fue aprobada por el Concejo de Pereira.</a:t>
            </a:r>
          </a:p>
          <a:p>
            <a:pPr lvl="1" algn="just">
              <a:defRPr/>
            </a:pPr>
            <a:r>
              <a:rPr lang="es-CO" dirty="0"/>
              <a:t>3. </a:t>
            </a:r>
            <a:r>
              <a:rPr lang="es-CO" dirty="0" smtClean="0"/>
              <a:t>Política </a:t>
            </a:r>
            <a:r>
              <a:rPr lang="es-CO" dirty="0"/>
              <a:t>Pública de Primera Infancia "Pereira Municipio Amigo de la Primera Infancia y </a:t>
            </a:r>
            <a:r>
              <a:rPr lang="es-CO" dirty="0" smtClean="0"/>
              <a:t>Adolescencia“.</a:t>
            </a:r>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42" name="Picture 2" descr="C:\Users\UTP Usuario\Downloads\fondo.png"/>
          <p:cNvPicPr>
            <a:picLocks noChangeAspect="1" noChangeArrowheads="1"/>
          </p:cNvPicPr>
          <p:nvPr/>
        </p:nvPicPr>
        <p:blipFill>
          <a:blip r:embed="rId2" cstate="print"/>
          <a:srcRect/>
          <a:stretch>
            <a:fillRect/>
          </a:stretch>
        </p:blipFill>
        <p:spPr bwMode="auto">
          <a:xfrm>
            <a:off x="4102916" y="3451637"/>
            <a:ext cx="5974535" cy="4466814"/>
          </a:xfrm>
          <a:prstGeom prst="rect">
            <a:avLst/>
          </a:prstGeom>
          <a:noFill/>
        </p:spPr>
      </p:pic>
      <p:pic>
        <p:nvPicPr>
          <p:cNvPr id="61441" name="Picture 1" descr="C:\Users\UTP Usuario\Downloads\header-object.png"/>
          <p:cNvPicPr>
            <a:picLocks noChangeAspect="1" noChangeArrowheads="1"/>
          </p:cNvPicPr>
          <p:nvPr/>
        </p:nvPicPr>
        <p:blipFill>
          <a:blip r:embed="rId3" cstate="print"/>
          <a:srcRect/>
          <a:stretch>
            <a:fillRect/>
          </a:stretch>
        </p:blipFill>
        <p:spPr bwMode="auto">
          <a:xfrm>
            <a:off x="8279607" y="430833"/>
            <a:ext cx="1655662" cy="907544"/>
          </a:xfrm>
          <a:prstGeom prst="rect">
            <a:avLst/>
          </a:prstGeom>
          <a:noFill/>
        </p:spPr>
      </p:pic>
      <p:sp>
        <p:nvSpPr>
          <p:cNvPr id="2" name="1 Rectángulo"/>
          <p:cNvSpPr/>
          <p:nvPr/>
        </p:nvSpPr>
        <p:spPr>
          <a:xfrm>
            <a:off x="502221" y="1222921"/>
            <a:ext cx="6478679" cy="461628"/>
          </a:xfrm>
          <a:prstGeom prst="rect">
            <a:avLst/>
          </a:prstGeom>
          <a:noFill/>
        </p:spPr>
        <p:txBody>
          <a:bodyPr wrap="square" lIns="91403" tIns="45702" rIns="91403" bIns="45702">
            <a:spAutoFit/>
          </a:bodyPr>
          <a:lstStyle/>
          <a:p>
            <a:pPr>
              <a:defRPr/>
            </a:pPr>
            <a:r>
              <a:rPr lang="es-ES" sz="2400" b="1" dirty="0">
                <a:ln w="18415" cmpd="sng">
                  <a:noFill/>
                  <a:prstDash val="solid"/>
                </a:ln>
                <a:solidFill>
                  <a:schemeClr val="accent1">
                    <a:lumMod val="50000"/>
                  </a:schemeClr>
                </a:solidFill>
                <a:latin typeface="+mn-lt"/>
              </a:rPr>
              <a:t>Movilización Social o Sociedad en Movimiento</a:t>
            </a:r>
          </a:p>
        </p:txBody>
      </p:sp>
      <p:sp>
        <p:nvSpPr>
          <p:cNvPr id="4" name="3 Rectángulo redondeado"/>
          <p:cNvSpPr/>
          <p:nvPr/>
        </p:nvSpPr>
        <p:spPr>
          <a:xfrm>
            <a:off x="359679" y="2015788"/>
            <a:ext cx="4463090" cy="5470415"/>
          </a:xfrm>
          <a:prstGeom prst="roundRect">
            <a:avLst/>
          </a:prstGeom>
          <a:ln/>
        </p:spPr>
        <p:style>
          <a:lnRef idx="2">
            <a:schemeClr val="accent1"/>
          </a:lnRef>
          <a:fillRef idx="1">
            <a:schemeClr val="lt1"/>
          </a:fillRef>
          <a:effectRef idx="0">
            <a:schemeClr val="accent1"/>
          </a:effectRef>
          <a:fontRef idx="minor">
            <a:schemeClr val="dk1"/>
          </a:fontRef>
        </p:style>
        <p:txBody>
          <a:bodyPr lIns="91403" tIns="45702" rIns="91403" bIns="45702" anchor="ctr"/>
          <a:lstStyle/>
          <a:p>
            <a:pPr algn="ctr">
              <a:defRPr/>
            </a:pPr>
            <a:endParaRPr lang="es-CO"/>
          </a:p>
        </p:txBody>
      </p:sp>
      <p:sp>
        <p:nvSpPr>
          <p:cNvPr id="5" name="4 Rectángulo"/>
          <p:cNvSpPr/>
          <p:nvPr/>
        </p:nvSpPr>
        <p:spPr>
          <a:xfrm>
            <a:off x="719605" y="2159746"/>
            <a:ext cx="3743237" cy="5137809"/>
          </a:xfrm>
          <a:prstGeom prst="rect">
            <a:avLst/>
          </a:prstGeom>
        </p:spPr>
        <p:txBody>
          <a:bodyPr wrap="square" lIns="91403" tIns="45702" rIns="91403" bIns="45702">
            <a:spAutoFit/>
          </a:bodyPr>
          <a:lstStyle/>
          <a:p>
            <a:pPr algn="ctr"/>
            <a:r>
              <a:rPr lang="es-CO" sz="4000" dirty="0">
                <a:ln w="18415" cmpd="sng">
                  <a:noFill/>
                  <a:prstDash val="solid"/>
                </a:ln>
                <a:solidFill>
                  <a:sysClr val="windowText" lastClr="000000"/>
                </a:solidFill>
                <a:effectLst>
                  <a:outerShdw blurRad="63500" dir="3600000" algn="tl" rotWithShape="0">
                    <a:srgbClr val="000000">
                      <a:alpha val="70000"/>
                    </a:srgbClr>
                  </a:outerShdw>
                </a:effectLst>
              </a:rPr>
              <a:t>100</a:t>
            </a:r>
          </a:p>
          <a:p>
            <a:pPr algn="ctr"/>
            <a:r>
              <a:rPr lang="es-CO" sz="1900" dirty="0">
                <a:ln w="18415" cmpd="sng">
                  <a:noFill/>
                  <a:prstDash val="solid"/>
                </a:ln>
                <a:solidFill>
                  <a:sysClr val="windowText" lastClr="000000"/>
                </a:solidFill>
                <a:effectLst>
                  <a:outerShdw blurRad="63500" dir="3600000" algn="tl" rotWithShape="0">
                    <a:srgbClr val="000000">
                      <a:alpha val="70000"/>
                    </a:srgbClr>
                  </a:outerShdw>
                </a:effectLst>
              </a:rPr>
              <a:t>instituciones vinculadas al proceso de la Movilización </a:t>
            </a:r>
          </a:p>
          <a:p>
            <a:pPr algn="ctr"/>
            <a:r>
              <a:rPr lang="es-CO" sz="1900" dirty="0">
                <a:ln w="18415" cmpd="sng">
                  <a:noFill/>
                  <a:prstDash val="solid"/>
                </a:ln>
                <a:solidFill>
                  <a:sysClr val="windowText" lastClr="000000"/>
                </a:solidFill>
                <a:effectLst>
                  <a:outerShdw blurRad="63500" dir="3600000" algn="tl" rotWithShape="0">
                    <a:srgbClr val="000000">
                      <a:alpha val="70000"/>
                    </a:srgbClr>
                  </a:outerShdw>
                </a:effectLst>
              </a:rPr>
              <a:t>(90 en el 2011)</a:t>
            </a:r>
          </a:p>
          <a:p>
            <a:pPr algn="ctr"/>
            <a:r>
              <a:rPr lang="es-CO" dirty="0" smtClean="0">
                <a:ln w="18415" cmpd="sng">
                  <a:noFill/>
                  <a:prstDash val="solid"/>
                </a:ln>
                <a:solidFill>
                  <a:sysClr val="windowText" lastClr="000000"/>
                </a:solidFill>
                <a:effectLst>
                  <a:outerShdw blurRad="63500" dir="3600000" algn="tl" rotWithShape="0">
                    <a:srgbClr val="000000">
                      <a:alpha val="70000"/>
                    </a:srgbClr>
                  </a:outerShdw>
                </a:effectLst>
              </a:rPr>
              <a:t> </a:t>
            </a:r>
          </a:p>
          <a:p>
            <a:pPr algn="ctr"/>
            <a:r>
              <a:rPr lang="es-CO" sz="4000" dirty="0">
                <a:ln w="18415" cmpd="sng">
                  <a:noFill/>
                  <a:prstDash val="solid"/>
                </a:ln>
                <a:solidFill>
                  <a:sysClr val="windowText" lastClr="000000"/>
                </a:solidFill>
                <a:effectLst>
                  <a:outerShdw blurRad="63500" dir="3600000" algn="tl" rotWithShape="0">
                    <a:srgbClr val="000000">
                      <a:alpha val="70000"/>
                    </a:srgbClr>
                  </a:outerShdw>
                </a:effectLst>
              </a:rPr>
              <a:t>20.194 </a:t>
            </a:r>
            <a:endParaRPr lang="es-CO" dirty="0" smtClean="0">
              <a:ln w="18415" cmpd="sng">
                <a:noFill/>
                <a:prstDash val="solid"/>
              </a:ln>
              <a:solidFill>
                <a:sysClr val="windowText" lastClr="000000"/>
              </a:solidFill>
              <a:effectLst>
                <a:outerShdw blurRad="63500" dir="3600000" algn="tl" rotWithShape="0">
                  <a:srgbClr val="000000">
                    <a:alpha val="70000"/>
                  </a:srgbClr>
                </a:outerShdw>
              </a:effectLst>
            </a:endParaRPr>
          </a:p>
          <a:p>
            <a:pPr algn="ctr"/>
            <a:r>
              <a:rPr lang="es-CO" sz="1900" dirty="0">
                <a:ln w="18415" cmpd="sng">
                  <a:noFill/>
                  <a:prstDash val="solid"/>
                </a:ln>
                <a:solidFill>
                  <a:sysClr val="windowText" lastClr="000000"/>
                </a:solidFill>
                <a:effectLst>
                  <a:outerShdw blurRad="63500" dir="3600000" algn="tl" rotWithShape="0">
                    <a:srgbClr val="000000">
                      <a:alpha val="70000"/>
                    </a:srgbClr>
                  </a:outerShdw>
                </a:effectLst>
              </a:rPr>
              <a:t>Personas a las que se les ha presentado el movimiento.</a:t>
            </a:r>
          </a:p>
          <a:p>
            <a:pPr algn="ctr"/>
            <a:r>
              <a:rPr lang="es-CO" sz="1900" dirty="0">
                <a:ln w="18415" cmpd="sng">
                  <a:noFill/>
                  <a:prstDash val="solid"/>
                </a:ln>
                <a:solidFill>
                  <a:sysClr val="windowText" lastClr="000000"/>
                </a:solidFill>
                <a:effectLst>
                  <a:outerShdw blurRad="63500" dir="3600000" algn="tl" rotWithShape="0">
                    <a:srgbClr val="000000">
                      <a:alpha val="70000"/>
                    </a:srgbClr>
                  </a:outerShdw>
                </a:effectLst>
              </a:rPr>
              <a:t>(15.063 en el 2011)</a:t>
            </a:r>
          </a:p>
          <a:p>
            <a:pPr algn="ctr"/>
            <a:endParaRPr lang="es-CO" sz="1900" dirty="0">
              <a:ln w="18415" cmpd="sng">
                <a:noFill/>
                <a:prstDash val="solid"/>
              </a:ln>
              <a:solidFill>
                <a:sysClr val="windowText" lastClr="000000"/>
              </a:solidFill>
              <a:effectLst>
                <a:outerShdw blurRad="63500" dir="3600000" algn="tl" rotWithShape="0">
                  <a:srgbClr val="000000">
                    <a:alpha val="70000"/>
                  </a:srgbClr>
                </a:outerShdw>
              </a:effectLst>
            </a:endParaRPr>
          </a:p>
          <a:p>
            <a:pPr algn="ctr"/>
            <a:r>
              <a:rPr lang="es-CO" sz="4000" dirty="0">
                <a:ln w="18415" cmpd="sng">
                  <a:noFill/>
                  <a:prstDash val="solid"/>
                </a:ln>
                <a:solidFill>
                  <a:sysClr val="windowText" lastClr="000000"/>
                </a:solidFill>
                <a:effectLst>
                  <a:outerShdw blurRad="63500" dir="3600000" algn="tl" rotWithShape="0">
                    <a:srgbClr val="000000">
                      <a:alpha val="70000"/>
                    </a:srgbClr>
                  </a:outerShdw>
                </a:effectLst>
              </a:rPr>
              <a:t>236</a:t>
            </a:r>
            <a:endParaRPr lang="es-CO" sz="1900" dirty="0">
              <a:ln w="18415" cmpd="sng">
                <a:noFill/>
                <a:prstDash val="solid"/>
              </a:ln>
              <a:solidFill>
                <a:sysClr val="windowText" lastClr="000000"/>
              </a:solidFill>
              <a:effectLst>
                <a:outerShdw blurRad="63500" dir="3600000" algn="tl" rotWithShape="0">
                  <a:srgbClr val="000000">
                    <a:alpha val="70000"/>
                  </a:srgbClr>
                </a:outerShdw>
              </a:effectLst>
            </a:endParaRPr>
          </a:p>
          <a:p>
            <a:pPr algn="ctr"/>
            <a:r>
              <a:rPr lang="es-CO" sz="1900" dirty="0" err="1">
                <a:ln w="18415" cmpd="sng">
                  <a:noFill/>
                  <a:prstDash val="solid"/>
                </a:ln>
                <a:solidFill>
                  <a:sysClr val="windowText" lastClr="000000"/>
                </a:solidFill>
                <a:effectLst>
                  <a:outerShdw blurRad="63500" dir="3600000" algn="tl" rotWithShape="0">
                    <a:srgbClr val="000000">
                      <a:alpha val="70000"/>
                    </a:srgbClr>
                  </a:outerShdw>
                </a:effectLst>
              </a:rPr>
              <a:t>Reeditores</a:t>
            </a:r>
            <a:r>
              <a:rPr lang="es-CO" sz="1900" dirty="0">
                <a:ln w="18415" cmpd="sng">
                  <a:noFill/>
                  <a:prstDash val="solid"/>
                </a:ln>
                <a:solidFill>
                  <a:sysClr val="windowText" lastClr="000000"/>
                </a:solidFill>
                <a:effectLst>
                  <a:outerShdw blurRad="63500" dir="3600000" algn="tl" rotWithShape="0">
                    <a:srgbClr val="000000">
                      <a:alpha val="70000"/>
                    </a:srgbClr>
                  </a:outerShdw>
                </a:effectLst>
              </a:rPr>
              <a:t> del Sentido de la Movilización</a:t>
            </a:r>
          </a:p>
          <a:p>
            <a:pPr algn="ctr"/>
            <a:r>
              <a:rPr lang="es-CO" sz="1900" dirty="0">
                <a:ln w="18415" cmpd="sng">
                  <a:noFill/>
                  <a:prstDash val="solid"/>
                </a:ln>
                <a:solidFill>
                  <a:sysClr val="windowText" lastClr="000000"/>
                </a:solidFill>
                <a:effectLst>
                  <a:outerShdw blurRad="63500" dir="3600000" algn="tl" rotWithShape="0">
                    <a:srgbClr val="000000">
                      <a:alpha val="70000"/>
                    </a:srgbClr>
                  </a:outerShdw>
                </a:effectLst>
              </a:rPr>
              <a:t>(218 en el 2011)</a:t>
            </a:r>
            <a:endParaRPr lang="es-CO" sz="1900" dirty="0">
              <a:ln w="18415" cmpd="sng">
                <a:noFill/>
                <a:prstDash val="solid"/>
              </a:ln>
              <a:solidFill>
                <a:sysClr val="windowText" lastClr="000000"/>
              </a:solidFill>
            </a:endParaRPr>
          </a:p>
        </p:txBody>
      </p:sp>
      <p:pic>
        <p:nvPicPr>
          <p:cNvPr id="7" name="6 Imagen" descr="jardin_social_tokio.jpg"/>
          <p:cNvPicPr>
            <a:picLocks noChangeAspect="1"/>
          </p:cNvPicPr>
          <p:nvPr/>
        </p:nvPicPr>
        <p:blipFill>
          <a:blip r:embed="rId4" cstate="print"/>
          <a:stretch>
            <a:fillRect/>
          </a:stretch>
        </p:blipFill>
        <p:spPr>
          <a:xfrm>
            <a:off x="5542622" y="1943809"/>
            <a:ext cx="3657048" cy="274255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8" name="7 Imagen" descr="preaudiencia_san_nicolas.jpg"/>
          <p:cNvPicPr>
            <a:picLocks noChangeAspect="1"/>
          </p:cNvPicPr>
          <p:nvPr/>
        </p:nvPicPr>
        <p:blipFill>
          <a:blip r:embed="rId5" cstate="print"/>
          <a:stretch>
            <a:fillRect/>
          </a:stretch>
        </p:blipFill>
        <p:spPr>
          <a:xfrm>
            <a:off x="5542622" y="4894953"/>
            <a:ext cx="3671251" cy="2645233"/>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9" name="1 Título"/>
          <p:cNvSpPr>
            <a:spLocks/>
          </p:cNvSpPr>
          <p:nvPr/>
        </p:nvSpPr>
        <p:spPr bwMode="auto">
          <a:xfrm>
            <a:off x="574675" y="214313"/>
            <a:ext cx="9069388" cy="6810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102833" tIns="51417" rIns="102833" bIns="51417" anchor="ctr"/>
          <a:lstStyle/>
          <a:p>
            <a:pPr algn="ctr" defTabSz="1028700"/>
            <a:r>
              <a:rPr lang="es-ES_tradnl" sz="2800" b="1" dirty="0" smtClean="0">
                <a:solidFill>
                  <a:srgbClr val="002060"/>
                </a:solidFill>
                <a:latin typeface="Calibri" pitchFamily="34" charset="0"/>
              </a:rPr>
              <a:t>ALIANZAS ESTRATÉGICAS</a:t>
            </a:r>
            <a:endParaRPr lang="es-ES_tradnl" sz="5400" b="1" dirty="0">
              <a:solidFill>
                <a:srgbClr val="002060"/>
              </a:solidFill>
              <a:latin typeface="Calibri" pitchFamily="34" charset="0"/>
            </a:endParaRPr>
          </a:p>
        </p:txBody>
      </p:sp>
    </p:spTree>
    <p:extLst>
      <p:ext uri="{BB962C8B-B14F-4D97-AF65-F5344CB8AC3E}">
        <p14:creationId xmlns:p14="http://schemas.microsoft.com/office/powerpoint/2010/main" xmlns="" val="569288530"/>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Rectángulo"/>
          <p:cNvSpPr/>
          <p:nvPr/>
        </p:nvSpPr>
        <p:spPr>
          <a:xfrm>
            <a:off x="503650" y="1275801"/>
            <a:ext cx="9287604" cy="523184"/>
          </a:xfrm>
          <a:prstGeom prst="rect">
            <a:avLst/>
          </a:prstGeom>
          <a:noFill/>
        </p:spPr>
        <p:txBody>
          <a:bodyPr wrap="square" lIns="91403" tIns="45702" rIns="91403" bIns="45702">
            <a:spAutoFit/>
          </a:bodyPr>
          <a:lstStyle/>
          <a:p>
            <a:pPr algn="r">
              <a:defRPr/>
            </a:pPr>
            <a:r>
              <a:rPr lang="es-ES" sz="2800" b="1" dirty="0">
                <a:ln w="18415" cmpd="sng">
                  <a:noFill/>
                  <a:prstDash val="solid"/>
                </a:ln>
                <a:solidFill>
                  <a:schemeClr val="accent1">
                    <a:lumMod val="50000"/>
                  </a:schemeClr>
                </a:solidFill>
                <a:latin typeface="+mn-lt"/>
              </a:rPr>
              <a:t>Red de Nodos de Innovación, Ciencia y Tecnología</a:t>
            </a:r>
          </a:p>
        </p:txBody>
      </p:sp>
      <p:sp>
        <p:nvSpPr>
          <p:cNvPr id="5" name="4 Rectángulo redondeado"/>
          <p:cNvSpPr/>
          <p:nvPr/>
        </p:nvSpPr>
        <p:spPr>
          <a:xfrm>
            <a:off x="359679" y="1943001"/>
            <a:ext cx="9430077" cy="2735207"/>
          </a:xfrm>
          <a:prstGeom prst="roundRect">
            <a:avLst/>
          </a:prstGeom>
          <a:ln/>
        </p:spPr>
        <p:style>
          <a:lnRef idx="2">
            <a:schemeClr val="accent1"/>
          </a:lnRef>
          <a:fillRef idx="1">
            <a:schemeClr val="lt1"/>
          </a:fillRef>
          <a:effectRef idx="0">
            <a:schemeClr val="accent1"/>
          </a:effectRef>
          <a:fontRef idx="minor">
            <a:schemeClr val="dk1"/>
          </a:fontRef>
        </p:style>
        <p:txBody>
          <a:bodyPr lIns="91403" tIns="45702" rIns="91403" bIns="45702" anchor="ctr"/>
          <a:lstStyle/>
          <a:p>
            <a:pPr algn="ctr">
              <a:defRPr/>
            </a:pPr>
            <a:endParaRPr lang="es-CO">
              <a:solidFill>
                <a:schemeClr val="tx1"/>
              </a:solidFill>
            </a:endParaRPr>
          </a:p>
        </p:txBody>
      </p:sp>
      <p:sp>
        <p:nvSpPr>
          <p:cNvPr id="4" name="3 CuadroTexto"/>
          <p:cNvSpPr txBox="1"/>
          <p:nvPr/>
        </p:nvSpPr>
        <p:spPr>
          <a:xfrm>
            <a:off x="503649" y="2216548"/>
            <a:ext cx="5831220" cy="2246733"/>
          </a:xfrm>
          <a:prstGeom prst="rect">
            <a:avLst/>
          </a:prstGeom>
          <a:noFill/>
        </p:spPr>
        <p:txBody>
          <a:bodyPr wrap="square" lIns="91403" tIns="45702" rIns="91403" bIns="45702" rtlCol="0">
            <a:spAutoFit/>
          </a:bodyPr>
          <a:lstStyle/>
          <a:p>
            <a:pPr algn="just"/>
            <a:r>
              <a:rPr lang="es-ES" sz="2800" dirty="0">
                <a:ln w="18415" cmpd="sng">
                  <a:noFill/>
                  <a:prstDash val="solid"/>
                </a:ln>
                <a:effectLst>
                  <a:outerShdw blurRad="38100" dist="38100" dir="2700000" algn="tl">
                    <a:srgbClr val="000000">
                      <a:alpha val="43137"/>
                    </a:srgbClr>
                  </a:outerShdw>
                </a:effectLst>
                <a:latin typeface="+mn-lt"/>
              </a:rPr>
              <a:t>La Red de Nodos de Innovación, Ciencia y Tecnología busca la transformación productiva del departamento de Risaralda, mediante la gestión de un clúster de innovación</a:t>
            </a:r>
            <a:r>
              <a:rPr lang="es-ES" sz="2800" dirty="0" smtClean="0">
                <a:ln w="18415" cmpd="sng">
                  <a:noFill/>
                  <a:prstDash val="solid"/>
                </a:ln>
                <a:effectLst>
                  <a:outerShdw blurRad="38100" dist="38100" dir="2700000" algn="tl">
                    <a:srgbClr val="000000">
                      <a:alpha val="43137"/>
                    </a:srgbClr>
                  </a:outerShdw>
                </a:effectLst>
                <a:latin typeface="+mn-lt"/>
              </a:rPr>
              <a:t>.</a:t>
            </a:r>
            <a:endParaRPr lang="es-CO" dirty="0">
              <a:latin typeface="+mn-lt"/>
            </a:endParaRPr>
          </a:p>
        </p:txBody>
      </p:sp>
      <p:pic>
        <p:nvPicPr>
          <p:cNvPr id="6" name="1 Imagen" descr="logo.jpg"/>
          <p:cNvPicPr/>
          <p:nvPr/>
        </p:nvPicPr>
        <p:blipFill>
          <a:blip r:embed="rId2" cstate="print"/>
          <a:stretch>
            <a:fillRect/>
          </a:stretch>
        </p:blipFill>
        <p:spPr>
          <a:xfrm>
            <a:off x="6553803" y="2231725"/>
            <a:ext cx="2948011" cy="2212377"/>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60418" name="Rectangle 2"/>
          <p:cNvSpPr>
            <a:spLocks noChangeArrowheads="1"/>
          </p:cNvSpPr>
          <p:nvPr/>
        </p:nvSpPr>
        <p:spPr bwMode="auto">
          <a:xfrm>
            <a:off x="503649" y="4812551"/>
            <a:ext cx="9286106" cy="2862286"/>
          </a:xfrm>
          <a:prstGeom prst="rect">
            <a:avLst/>
          </a:prstGeom>
          <a:noFill/>
          <a:ln w="9525">
            <a:noFill/>
            <a:miter lim="800000"/>
            <a:headEnd/>
            <a:tailEnd/>
          </a:ln>
          <a:effectLst/>
        </p:spPr>
        <p:txBody>
          <a:bodyPr vert="horz" wrap="square" lIns="91403" tIns="45702" rIns="91403" bIns="45702" numCol="1" anchor="ctr" anchorCtr="0" compatLnSpc="1">
            <a:prstTxWarp prst="textNoShape">
              <a:avLst/>
            </a:prstTxWarp>
            <a:spAutoFit/>
          </a:bodyPr>
          <a:lstStyle/>
          <a:p>
            <a:pPr lvl="0" algn="just" fontAlgn="base">
              <a:spcBef>
                <a:spcPct val="0"/>
              </a:spcBef>
              <a:spcAft>
                <a:spcPct val="0"/>
              </a:spcAft>
            </a:pPr>
            <a:r>
              <a:rPr lang="es-ES" sz="2000" b="1" dirty="0">
                <a:ea typeface="Calibri" pitchFamily="34" charset="0"/>
                <a:cs typeface="Tahoma" pitchFamily="34" charset="0"/>
              </a:rPr>
              <a:t>1. Nodo Central - Centro de Innovación y Desarrollo Tecnológico</a:t>
            </a:r>
            <a:r>
              <a:rPr lang="es-ES" sz="2000" dirty="0">
                <a:ea typeface="Calibri" pitchFamily="34" charset="0"/>
                <a:cs typeface="Tahoma" pitchFamily="34" charset="0"/>
              </a:rPr>
              <a:t> (UTP).</a:t>
            </a:r>
            <a:endParaRPr lang="es-CO" sz="1200" dirty="0">
              <a:cs typeface="Arial" pitchFamily="34" charset="0"/>
            </a:endParaRPr>
          </a:p>
          <a:p>
            <a:pPr lvl="0" algn="just" eaLnBrk="0" fontAlgn="base" hangingPunct="0">
              <a:spcBef>
                <a:spcPct val="0"/>
              </a:spcBef>
              <a:spcAft>
                <a:spcPct val="0"/>
              </a:spcAft>
            </a:pPr>
            <a:r>
              <a:rPr lang="es-ES" sz="2000" b="1" dirty="0">
                <a:ea typeface="Calibri" pitchFamily="34" charset="0"/>
                <a:cs typeface="Tahoma" pitchFamily="34" charset="0"/>
              </a:rPr>
              <a:t>2.</a:t>
            </a:r>
            <a:r>
              <a:rPr lang="es-ES" sz="2000" dirty="0">
                <a:ea typeface="Calibri" pitchFamily="34" charset="0"/>
                <a:cs typeface="Tahoma" pitchFamily="34" charset="0"/>
              </a:rPr>
              <a:t> </a:t>
            </a:r>
            <a:r>
              <a:rPr lang="es-ES" sz="2000" b="1" dirty="0">
                <a:ea typeface="Calibri" pitchFamily="34" charset="0"/>
                <a:cs typeface="Tahoma" pitchFamily="34" charset="0"/>
              </a:rPr>
              <a:t>Nodo de Metalmecánica - CINDETEM</a:t>
            </a:r>
            <a:r>
              <a:rPr lang="es-ES" sz="2000" dirty="0">
                <a:ea typeface="Calibri" pitchFamily="34" charset="0"/>
                <a:cs typeface="Tahoma" pitchFamily="34" charset="0"/>
              </a:rPr>
              <a:t> (Cámara de Comercio de Dosquebradas).</a:t>
            </a:r>
            <a:endParaRPr lang="es-CO" sz="1200" dirty="0">
              <a:cs typeface="Arial" pitchFamily="34" charset="0"/>
            </a:endParaRPr>
          </a:p>
          <a:p>
            <a:pPr algn="just" defTabSz="914034" eaLnBrk="0" hangingPunct="0"/>
            <a:r>
              <a:rPr lang="es-ES" sz="2000" b="1" dirty="0">
                <a:ea typeface="Calibri" pitchFamily="34" charset="0"/>
                <a:cs typeface="Tahoma" pitchFamily="34" charset="0"/>
              </a:rPr>
              <a:t>3.</a:t>
            </a:r>
            <a:r>
              <a:rPr lang="es-ES" sz="2000" dirty="0">
                <a:ea typeface="Calibri" pitchFamily="34" charset="0"/>
                <a:cs typeface="Tahoma" pitchFamily="34" charset="0"/>
              </a:rPr>
              <a:t> </a:t>
            </a:r>
            <a:r>
              <a:rPr lang="es-ES" sz="2000" b="1" dirty="0">
                <a:ea typeface="Calibri" pitchFamily="34" charset="0"/>
                <a:cs typeface="Tahoma" pitchFamily="34" charset="0"/>
              </a:rPr>
              <a:t>Nodo de Tics/BPO</a:t>
            </a:r>
            <a:r>
              <a:rPr lang="es-ES" sz="2000" dirty="0">
                <a:ea typeface="Calibri" pitchFamily="34" charset="0"/>
                <a:cs typeface="Tahoma" pitchFamily="34" charset="0"/>
              </a:rPr>
              <a:t> (</a:t>
            </a:r>
            <a:r>
              <a:rPr lang="es-ES" sz="2000" dirty="0" err="1">
                <a:ea typeface="Calibri" pitchFamily="34" charset="0"/>
                <a:cs typeface="Tahoma" pitchFamily="34" charset="0"/>
              </a:rPr>
              <a:t>Parquesoft</a:t>
            </a:r>
            <a:r>
              <a:rPr lang="es-ES" sz="2000" dirty="0">
                <a:ea typeface="Calibri" pitchFamily="34" charset="0"/>
                <a:cs typeface="Tahoma" pitchFamily="34" charset="0"/>
              </a:rPr>
              <a:t> Pereira).</a:t>
            </a:r>
            <a:endParaRPr lang="es-CO" sz="1200" dirty="0">
              <a:cs typeface="Arial" pitchFamily="34" charset="0"/>
            </a:endParaRPr>
          </a:p>
          <a:p>
            <a:pPr algn="just" defTabSz="914034" eaLnBrk="0" hangingPunct="0"/>
            <a:r>
              <a:rPr lang="es-ES" sz="2000" b="1" dirty="0">
                <a:ea typeface="Calibri" pitchFamily="34" charset="0"/>
                <a:cs typeface="Tahoma" pitchFamily="34" charset="0"/>
              </a:rPr>
              <a:t>4.</a:t>
            </a:r>
            <a:r>
              <a:rPr lang="es-ES" sz="2000" dirty="0">
                <a:ea typeface="Calibri" pitchFamily="34" charset="0"/>
                <a:cs typeface="Tahoma" pitchFamily="34" charset="0"/>
              </a:rPr>
              <a:t> </a:t>
            </a:r>
            <a:r>
              <a:rPr lang="es-ES" sz="2000" b="1" dirty="0">
                <a:ea typeface="Calibri" pitchFamily="34" charset="0"/>
                <a:cs typeface="Tahoma" pitchFamily="34" charset="0"/>
              </a:rPr>
              <a:t>Nodo Agropecuario</a:t>
            </a:r>
            <a:r>
              <a:rPr lang="es-ES" sz="2000" dirty="0">
                <a:ea typeface="Calibri" pitchFamily="34" charset="0"/>
                <a:cs typeface="Tahoma" pitchFamily="34" charset="0"/>
              </a:rPr>
              <a:t> y Agroindustrial (</a:t>
            </a:r>
            <a:r>
              <a:rPr lang="es-ES" sz="2000" dirty="0" err="1">
                <a:ea typeface="Calibri" pitchFamily="34" charset="0"/>
                <a:cs typeface="Tahoma" pitchFamily="34" charset="0"/>
              </a:rPr>
              <a:t>Unisarc</a:t>
            </a:r>
            <a:r>
              <a:rPr lang="es-ES" sz="2000" dirty="0">
                <a:ea typeface="Calibri" pitchFamily="34" charset="0"/>
                <a:cs typeface="Tahoma" pitchFamily="34" charset="0"/>
              </a:rPr>
              <a:t>).</a:t>
            </a:r>
            <a:endParaRPr lang="es-CO" sz="1200" dirty="0">
              <a:cs typeface="Arial" pitchFamily="34" charset="0"/>
            </a:endParaRPr>
          </a:p>
          <a:p>
            <a:pPr algn="just" defTabSz="914034" eaLnBrk="0" hangingPunct="0"/>
            <a:r>
              <a:rPr lang="es-ES" sz="2000" b="1" dirty="0">
                <a:ea typeface="Calibri" pitchFamily="34" charset="0"/>
                <a:cs typeface="Tahoma" pitchFamily="34" charset="0"/>
              </a:rPr>
              <a:t>5.</a:t>
            </a:r>
            <a:r>
              <a:rPr lang="es-ES" sz="2000" dirty="0">
                <a:ea typeface="Calibri" pitchFamily="34" charset="0"/>
                <a:cs typeface="Tahoma" pitchFamily="34" charset="0"/>
              </a:rPr>
              <a:t> </a:t>
            </a:r>
            <a:r>
              <a:rPr lang="es-ES" sz="2000" b="1" dirty="0">
                <a:ea typeface="Calibri" pitchFamily="34" charset="0"/>
                <a:cs typeface="Tahoma" pitchFamily="34" charset="0"/>
              </a:rPr>
              <a:t>Clúster de Indumentaria</a:t>
            </a:r>
            <a:r>
              <a:rPr lang="es-ES" sz="2000" dirty="0">
                <a:ea typeface="Calibri" pitchFamily="34" charset="0"/>
                <a:cs typeface="Tahoma" pitchFamily="34" charset="0"/>
              </a:rPr>
              <a:t> (Fundación Universitaria del Área Andina).</a:t>
            </a:r>
            <a:endParaRPr lang="es-CO" sz="1200" dirty="0">
              <a:cs typeface="Arial" pitchFamily="34" charset="0"/>
            </a:endParaRPr>
          </a:p>
          <a:p>
            <a:pPr algn="just" defTabSz="914034" eaLnBrk="0" hangingPunct="0"/>
            <a:r>
              <a:rPr lang="es-ES" sz="2000" b="1" dirty="0">
                <a:ea typeface="Calibri" pitchFamily="34" charset="0"/>
                <a:cs typeface="Tahoma" pitchFamily="34" charset="0"/>
              </a:rPr>
              <a:t>6.</a:t>
            </a:r>
            <a:r>
              <a:rPr lang="es-ES" sz="2000" dirty="0">
                <a:ea typeface="Calibri" pitchFamily="34" charset="0"/>
                <a:cs typeface="Tahoma" pitchFamily="34" charset="0"/>
              </a:rPr>
              <a:t> </a:t>
            </a:r>
            <a:r>
              <a:rPr lang="es-ES" sz="2000" b="1" dirty="0">
                <a:ea typeface="Calibri" pitchFamily="34" charset="0"/>
                <a:cs typeface="Tahoma" pitchFamily="34" charset="0"/>
              </a:rPr>
              <a:t>Nodo de Biotecnología</a:t>
            </a:r>
            <a:r>
              <a:rPr lang="es-ES" sz="2000" dirty="0">
                <a:ea typeface="Calibri" pitchFamily="34" charset="0"/>
                <a:cs typeface="Tahoma" pitchFamily="34" charset="0"/>
              </a:rPr>
              <a:t> (Universidad Libre).</a:t>
            </a:r>
            <a:endParaRPr lang="es-CO" sz="1200" dirty="0">
              <a:cs typeface="Arial" pitchFamily="34" charset="0"/>
            </a:endParaRPr>
          </a:p>
          <a:p>
            <a:pPr algn="just" defTabSz="914034" eaLnBrk="0" hangingPunct="0"/>
            <a:r>
              <a:rPr lang="es-ES" sz="2000" b="1" dirty="0">
                <a:ea typeface="Calibri" pitchFamily="34" charset="0"/>
                <a:cs typeface="Tahoma" pitchFamily="34" charset="0"/>
              </a:rPr>
              <a:t>7.</a:t>
            </a:r>
            <a:r>
              <a:rPr lang="es-ES" sz="2000" dirty="0">
                <a:ea typeface="Calibri" pitchFamily="34" charset="0"/>
                <a:cs typeface="Tahoma" pitchFamily="34" charset="0"/>
              </a:rPr>
              <a:t> </a:t>
            </a:r>
            <a:r>
              <a:rPr lang="es-ES" sz="2000" b="1" dirty="0">
                <a:ea typeface="Calibri" pitchFamily="34" charset="0"/>
                <a:cs typeface="Tahoma" pitchFamily="34" charset="0"/>
              </a:rPr>
              <a:t>Nodo de Biodiversidad</a:t>
            </a:r>
            <a:r>
              <a:rPr lang="es-ES" sz="2000" dirty="0">
                <a:ea typeface="Calibri" pitchFamily="34" charset="0"/>
                <a:cs typeface="Tahoma" pitchFamily="34" charset="0"/>
              </a:rPr>
              <a:t> (</a:t>
            </a:r>
            <a:r>
              <a:rPr lang="es-ES" sz="2000" dirty="0" err="1">
                <a:ea typeface="Calibri" pitchFamily="34" charset="0"/>
                <a:cs typeface="Tahoma" pitchFamily="34" charset="0"/>
              </a:rPr>
              <a:t>Carder</a:t>
            </a:r>
            <a:r>
              <a:rPr lang="es-ES" sz="2000" dirty="0">
                <a:ea typeface="Calibri" pitchFamily="34" charset="0"/>
                <a:cs typeface="Tahoma" pitchFamily="34" charset="0"/>
              </a:rPr>
              <a:t> y </a:t>
            </a:r>
            <a:r>
              <a:rPr lang="es-ES" sz="2000" dirty="0" err="1">
                <a:ea typeface="Calibri" pitchFamily="34" charset="0"/>
                <a:cs typeface="Tahoma" pitchFamily="34" charset="0"/>
              </a:rPr>
              <a:t>Ciebreg</a:t>
            </a:r>
            <a:r>
              <a:rPr lang="es-ES" sz="2000" dirty="0">
                <a:ea typeface="Calibri" pitchFamily="34" charset="0"/>
                <a:cs typeface="Tahoma" pitchFamily="34" charset="0"/>
              </a:rPr>
              <a:t>).</a:t>
            </a:r>
            <a:endParaRPr lang="es-CO" sz="1200" dirty="0">
              <a:cs typeface="Arial" pitchFamily="34" charset="0"/>
            </a:endParaRPr>
          </a:p>
          <a:p>
            <a:pPr algn="just" defTabSz="914034" eaLnBrk="0" hangingPunct="0"/>
            <a:r>
              <a:rPr lang="es-ES" sz="2000" b="1" dirty="0">
                <a:ea typeface="Calibri" pitchFamily="34" charset="0"/>
                <a:cs typeface="Tahoma" pitchFamily="34" charset="0"/>
              </a:rPr>
              <a:t>8.</a:t>
            </a:r>
            <a:r>
              <a:rPr lang="es-ES" sz="2000" dirty="0">
                <a:ea typeface="Calibri" pitchFamily="34" charset="0"/>
                <a:cs typeface="Tahoma" pitchFamily="34" charset="0"/>
              </a:rPr>
              <a:t> </a:t>
            </a:r>
            <a:r>
              <a:rPr lang="es-ES" sz="2000" b="1" dirty="0">
                <a:ea typeface="Calibri" pitchFamily="34" charset="0"/>
                <a:cs typeface="Tahoma" pitchFamily="34" charset="0"/>
              </a:rPr>
              <a:t>Nodo de Innovación Social</a:t>
            </a:r>
            <a:r>
              <a:rPr lang="es-ES" sz="2000" dirty="0">
                <a:ea typeface="Calibri" pitchFamily="34" charset="0"/>
                <a:cs typeface="Tahoma" pitchFamily="34" charset="0"/>
              </a:rPr>
              <a:t> (Universidad Cooperativa).</a:t>
            </a:r>
            <a:endParaRPr lang="es-ES" sz="3200" dirty="0">
              <a:cs typeface="Arial" pitchFamily="34" charset="0"/>
            </a:endParaRPr>
          </a:p>
        </p:txBody>
      </p:sp>
      <p:sp>
        <p:nvSpPr>
          <p:cNvPr id="7" name="1 Título"/>
          <p:cNvSpPr>
            <a:spLocks/>
          </p:cNvSpPr>
          <p:nvPr/>
        </p:nvSpPr>
        <p:spPr bwMode="auto">
          <a:xfrm>
            <a:off x="574675" y="214313"/>
            <a:ext cx="9069388" cy="6810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102833" tIns="51417" rIns="102833" bIns="51417" anchor="ctr"/>
          <a:lstStyle/>
          <a:p>
            <a:pPr algn="ctr" defTabSz="1028700"/>
            <a:r>
              <a:rPr lang="es-ES_tradnl" sz="2800" b="1" dirty="0" smtClean="0">
                <a:solidFill>
                  <a:srgbClr val="002060"/>
                </a:solidFill>
                <a:latin typeface="Calibri" pitchFamily="34" charset="0"/>
              </a:rPr>
              <a:t>ALIANZAS ESTRATÉGICAS</a:t>
            </a:r>
            <a:endParaRPr lang="es-ES_tradnl" sz="5400" b="1" dirty="0">
              <a:solidFill>
                <a:srgbClr val="002060"/>
              </a:solidFill>
              <a:latin typeface="Calibri" pitchFamily="34" charset="0"/>
            </a:endParaRPr>
          </a:p>
        </p:txBody>
      </p:sp>
    </p:spTree>
    <p:extLst>
      <p:ext uri="{BB962C8B-B14F-4D97-AF65-F5344CB8AC3E}">
        <p14:creationId xmlns:p14="http://schemas.microsoft.com/office/powerpoint/2010/main" xmlns="" val="261331231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1 Título"/>
          <p:cNvSpPr>
            <a:spLocks noGrp="1"/>
          </p:cNvSpPr>
          <p:nvPr>
            <p:ph type="title"/>
          </p:nvPr>
        </p:nvSpPr>
        <p:spPr>
          <a:xfrm>
            <a:off x="790575" y="-1588"/>
            <a:ext cx="9069388" cy="681038"/>
          </a:xfrm>
        </p:spPr>
        <p:txBody>
          <a:bodyPr/>
          <a:lstStyle/>
          <a:p>
            <a:pPr eaLnBrk="1" hangingPunct="1"/>
            <a:r>
              <a:rPr lang="es-ES_tradnl" sz="3600" b="1" smtClean="0">
                <a:solidFill>
                  <a:srgbClr val="002060"/>
                </a:solidFill>
                <a:ea typeface="ＭＳ Ｐゴシック" pitchFamily="34" charset="-128"/>
              </a:rPr>
              <a:t>1. Introducción</a:t>
            </a:r>
            <a:endParaRPr lang="es-ES_tradnl" sz="6600" b="1" smtClean="0">
              <a:solidFill>
                <a:srgbClr val="002060"/>
              </a:solidFill>
              <a:ea typeface="ＭＳ Ｐゴシック" pitchFamily="34" charset="-128"/>
            </a:endParaRPr>
          </a:p>
        </p:txBody>
      </p:sp>
      <p:grpSp>
        <p:nvGrpSpPr>
          <p:cNvPr id="24579" name="Grupo 23566"/>
          <p:cNvGrpSpPr>
            <a:grpSpLocks/>
          </p:cNvGrpSpPr>
          <p:nvPr/>
        </p:nvGrpSpPr>
        <p:grpSpPr bwMode="auto">
          <a:xfrm>
            <a:off x="514350" y="781050"/>
            <a:ext cx="9164638" cy="6753225"/>
            <a:chOff x="290" y="466"/>
            <a:chExt cx="14433" cy="10634"/>
          </a:xfrm>
        </p:grpSpPr>
        <p:sp>
          <p:nvSpPr>
            <p:cNvPr id="6148" name="AutoShape 58"/>
            <p:cNvSpPr>
              <a:spLocks noChangeArrowheads="1"/>
            </p:cNvSpPr>
            <p:nvPr/>
          </p:nvSpPr>
          <p:spPr bwMode="auto">
            <a:xfrm>
              <a:off x="3030" y="4626"/>
              <a:ext cx="1853" cy="720"/>
            </a:xfrm>
            <a:prstGeom prst="roundRect">
              <a:avLst>
                <a:gd name="adj" fmla="val 16667"/>
              </a:avLst>
            </a:prstGeom>
            <a:gradFill rotWithShape="0">
              <a:gsLst>
                <a:gs pos="0">
                  <a:srgbClr val="95B3D7"/>
                </a:gs>
                <a:gs pos="50000">
                  <a:srgbClr val="DBE5F1"/>
                </a:gs>
                <a:gs pos="100000">
                  <a:srgbClr val="95B3D7"/>
                </a:gs>
              </a:gsLst>
              <a:lin ang="18900000" scaled="1"/>
            </a:gradFill>
            <a:ln w="12700">
              <a:solidFill>
                <a:srgbClr val="95B3D7"/>
              </a:solidFill>
              <a:round/>
              <a:headEnd/>
              <a:tailEnd/>
            </a:ln>
            <a:effectLst>
              <a:outerShdw dist="28398" dir="3806097" algn="ctr" rotWithShape="0">
                <a:srgbClr val="243F60">
                  <a:alpha val="50000"/>
                </a:srgbClr>
              </a:outerShdw>
            </a:effectLst>
          </p:spPr>
          <p:txBody>
            <a:bodyPr/>
            <a:lstStyle/>
            <a:p>
              <a:pPr algn="ctr">
                <a:defRPr/>
              </a:pPr>
              <a:r>
                <a:rPr lang="es-CO" sz="1000" b="1">
                  <a:latin typeface="Calibri" pitchFamily="34" charset="0"/>
                </a:rPr>
                <a:t>Desarrollo Institucional</a:t>
              </a:r>
              <a:endParaRPr lang="es-CO"/>
            </a:p>
          </p:txBody>
        </p:sp>
        <p:sp>
          <p:nvSpPr>
            <p:cNvPr id="6149" name="AutoShape 59"/>
            <p:cNvSpPr>
              <a:spLocks noChangeArrowheads="1"/>
            </p:cNvSpPr>
            <p:nvPr/>
          </p:nvSpPr>
          <p:spPr bwMode="auto">
            <a:xfrm>
              <a:off x="5010" y="4581"/>
              <a:ext cx="643" cy="855"/>
            </a:xfrm>
            <a:custGeom>
              <a:avLst/>
              <a:gdLst>
                <a:gd name="T0" fmla="*/ 0 w 21600"/>
                <a:gd name="T1" fmla="*/ 0 h 21600"/>
                <a:gd name="T2" fmla="*/ 0 w 21600"/>
                <a:gd name="T3" fmla="*/ 0 h 21600"/>
                <a:gd name="T4" fmla="*/ 0 w 21600"/>
                <a:gd name="T5" fmla="*/ 0 h 21600"/>
                <a:gd name="T6" fmla="*/ 0 w 21600"/>
                <a:gd name="T7" fmla="*/ 0 h 21600"/>
                <a:gd name="T8" fmla="*/ 17694720 60000 65536"/>
                <a:gd name="T9" fmla="*/ 11796480 60000 65536"/>
                <a:gd name="T10" fmla="*/ 5898240 60000 65536"/>
                <a:gd name="T11" fmla="*/ 0 60000 65536"/>
                <a:gd name="T12" fmla="*/ 3359 w 21600"/>
                <a:gd name="T13" fmla="*/ 5406 h 21600"/>
                <a:gd name="T14" fmla="*/ 18913 w 21600"/>
                <a:gd name="T15" fmla="*/ 16194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gradFill rotWithShape="0">
              <a:gsLst>
                <a:gs pos="0">
                  <a:srgbClr val="95B3D7"/>
                </a:gs>
                <a:gs pos="50000">
                  <a:srgbClr val="DBE5F1"/>
                </a:gs>
                <a:gs pos="100000">
                  <a:srgbClr val="95B3D7"/>
                </a:gs>
              </a:gsLst>
              <a:lin ang="18900000" scaled="1"/>
            </a:gradFill>
            <a:ln w="12700">
              <a:solidFill>
                <a:srgbClr val="95B3D7"/>
              </a:solidFill>
              <a:miter lim="800000"/>
              <a:headEnd/>
              <a:tailEnd/>
            </a:ln>
            <a:effectLst>
              <a:outerShdw dist="28398" dir="3806097" algn="ctr" rotWithShape="0">
                <a:srgbClr val="243F60">
                  <a:alpha val="50000"/>
                </a:srgbClr>
              </a:outerShdw>
            </a:effectLst>
          </p:spPr>
          <p:txBody>
            <a:bodyPr/>
            <a:lstStyle/>
            <a:p>
              <a:pPr>
                <a:defRPr/>
              </a:pPr>
              <a:endParaRPr lang="es-CO"/>
            </a:p>
          </p:txBody>
        </p:sp>
        <p:sp>
          <p:nvSpPr>
            <p:cNvPr id="6150" name="AutoShape 60"/>
            <p:cNvSpPr>
              <a:spLocks noChangeArrowheads="1"/>
            </p:cNvSpPr>
            <p:nvPr/>
          </p:nvSpPr>
          <p:spPr bwMode="auto">
            <a:xfrm>
              <a:off x="5750" y="2893"/>
              <a:ext cx="4403" cy="4185"/>
            </a:xfrm>
            <a:prstGeom prst="roundRect">
              <a:avLst>
                <a:gd name="adj" fmla="val 16667"/>
              </a:avLst>
            </a:prstGeom>
            <a:gradFill rotWithShape="0">
              <a:gsLst>
                <a:gs pos="0">
                  <a:srgbClr val="95B3D7"/>
                </a:gs>
                <a:gs pos="50000">
                  <a:srgbClr val="DBE5F1"/>
                </a:gs>
                <a:gs pos="100000">
                  <a:srgbClr val="95B3D7"/>
                </a:gs>
              </a:gsLst>
              <a:lin ang="18900000" scaled="1"/>
            </a:gradFill>
            <a:ln w="12700">
              <a:solidFill>
                <a:srgbClr val="95B3D7"/>
              </a:solidFill>
              <a:round/>
              <a:headEnd/>
              <a:tailEnd/>
            </a:ln>
            <a:effectLst>
              <a:outerShdw dist="28398" dir="3806097" algn="ctr" rotWithShape="0">
                <a:srgbClr val="243F60">
                  <a:alpha val="50000"/>
                </a:srgbClr>
              </a:outerShdw>
            </a:effectLst>
          </p:spPr>
          <p:txBody>
            <a:bodyPr/>
            <a:lstStyle/>
            <a:p>
              <a:pPr lvl="1">
                <a:buFont typeface="Wingdings" pitchFamily="2" charset="2"/>
                <a:buChar char="Ø"/>
                <a:defRPr/>
              </a:pPr>
              <a:r>
                <a:rPr lang="es-ES" sz="1000" b="1">
                  <a:latin typeface="Calibri" pitchFamily="34" charset="0"/>
                </a:rPr>
                <a:t>Gestión estratégica del campus</a:t>
              </a:r>
            </a:p>
            <a:p>
              <a:pPr>
                <a:buFont typeface="Wingdings" pitchFamily="2" charset="2"/>
                <a:buChar char="Ø"/>
                <a:defRPr/>
              </a:pPr>
              <a:r>
                <a:rPr lang="es-ES" sz="1000" b="1">
                  <a:latin typeface="Calibri" pitchFamily="34" charset="0"/>
                </a:rPr>
                <a:t>Gestión y sostenibilidad ambiental</a:t>
              </a:r>
            </a:p>
            <a:p>
              <a:pPr>
                <a:buFont typeface="Wingdings" pitchFamily="2" charset="2"/>
                <a:buChar char="Ø"/>
                <a:defRPr/>
              </a:pPr>
              <a:r>
                <a:rPr lang="es-ES" sz="1000" b="1">
                  <a:latin typeface="Calibri" pitchFamily="34" charset="0"/>
                </a:rPr>
                <a:t>Gestión de las sedes alternas</a:t>
              </a:r>
            </a:p>
            <a:p>
              <a:pPr>
                <a:buFont typeface="Wingdings" pitchFamily="2" charset="2"/>
                <a:buChar char="Ø"/>
                <a:defRPr/>
              </a:pPr>
              <a:r>
                <a:rPr lang="es-ES" sz="1000" b="1">
                  <a:latin typeface="Calibri" pitchFamily="34" charset="0"/>
                </a:rPr>
                <a:t>Sostenibilidad de la infraestructura física</a:t>
              </a:r>
            </a:p>
            <a:p>
              <a:pPr>
                <a:buFont typeface="Wingdings" pitchFamily="2" charset="2"/>
                <a:buChar char="Ø"/>
                <a:defRPr/>
              </a:pPr>
              <a:r>
                <a:rPr lang="es-ES" sz="1000" b="1">
                  <a:latin typeface="Calibri" pitchFamily="34" charset="0"/>
                </a:rPr>
                <a:t>Sistemas de información</a:t>
              </a:r>
            </a:p>
            <a:p>
              <a:pPr>
                <a:buFont typeface="Wingdings" pitchFamily="2" charset="2"/>
                <a:buChar char="Ø"/>
                <a:defRPr/>
              </a:pPr>
              <a:r>
                <a:rPr lang="es-ES" sz="1000" b="1">
                  <a:latin typeface="Calibri" pitchFamily="34" charset="0"/>
                </a:rPr>
                <a:t>Automatización de los recursos físicos</a:t>
              </a:r>
            </a:p>
            <a:p>
              <a:pPr>
                <a:buFont typeface="Wingdings" pitchFamily="2" charset="2"/>
                <a:buChar char="Ø"/>
                <a:defRPr/>
              </a:pPr>
              <a:r>
                <a:rPr lang="es-ES" sz="1000" b="1">
                  <a:latin typeface="Calibri" pitchFamily="34" charset="0"/>
                </a:rPr>
                <a:t>Sostenibilidad de hardware y software</a:t>
              </a:r>
            </a:p>
            <a:p>
              <a:pPr>
                <a:buFont typeface="Wingdings" pitchFamily="2" charset="2"/>
                <a:buChar char="Ø"/>
                <a:defRPr/>
              </a:pPr>
              <a:r>
                <a:rPr lang="es-ES" sz="1000" b="1">
                  <a:latin typeface="Calibri" pitchFamily="34" charset="0"/>
                </a:rPr>
                <a:t>Sistemas de comunicación</a:t>
              </a:r>
            </a:p>
            <a:p>
              <a:pPr>
                <a:buFont typeface="Wingdings" pitchFamily="2" charset="2"/>
                <a:buChar char="Ø"/>
                <a:defRPr/>
              </a:pPr>
              <a:r>
                <a:rPr lang="es-ES" sz="1000" b="1">
                  <a:latin typeface="Calibri" pitchFamily="34" charset="0"/>
                </a:rPr>
                <a:t>Procesos de gestión humana</a:t>
              </a:r>
            </a:p>
            <a:p>
              <a:pPr>
                <a:buFont typeface="Wingdings" pitchFamily="2" charset="2"/>
                <a:buChar char="Ø"/>
                <a:defRPr/>
              </a:pPr>
              <a:r>
                <a:rPr lang="es-ES" sz="1000" b="1">
                  <a:latin typeface="Calibri" pitchFamily="34" charset="0"/>
                </a:rPr>
                <a:t>Cultura organizacional</a:t>
              </a:r>
            </a:p>
            <a:p>
              <a:pPr>
                <a:buFont typeface="Wingdings" pitchFamily="2" charset="2"/>
                <a:buChar char="Ø"/>
                <a:defRPr/>
              </a:pPr>
              <a:r>
                <a:rPr lang="es-ES" sz="1000" b="1">
                  <a:latin typeface="Calibri" pitchFamily="34" charset="0"/>
                </a:rPr>
                <a:t>Estructura organizacional</a:t>
              </a:r>
            </a:p>
            <a:p>
              <a:pPr>
                <a:buFont typeface="Wingdings" pitchFamily="2" charset="2"/>
                <a:buChar char="Ø"/>
                <a:defRPr/>
              </a:pPr>
              <a:r>
                <a:rPr lang="es-ES" sz="1000" b="1">
                  <a:latin typeface="Calibri" pitchFamily="34" charset="0"/>
                </a:rPr>
                <a:t>Gestión de procesos</a:t>
              </a:r>
            </a:p>
            <a:p>
              <a:pPr>
                <a:buFont typeface="Wingdings" pitchFamily="2" charset="2"/>
                <a:buChar char="Ø"/>
                <a:defRPr/>
              </a:pPr>
              <a:r>
                <a:rPr lang="es-ES" sz="1000" b="1">
                  <a:latin typeface="Calibri" pitchFamily="34" charset="0"/>
                </a:rPr>
                <a:t>Optimización de ingresos</a:t>
              </a:r>
            </a:p>
            <a:p>
              <a:pPr>
                <a:buFont typeface="Wingdings" pitchFamily="2" charset="2"/>
                <a:buChar char="Ø"/>
                <a:defRPr/>
              </a:pPr>
              <a:r>
                <a:rPr lang="es-ES" sz="1000" b="1">
                  <a:latin typeface="Calibri" pitchFamily="34" charset="0"/>
                </a:rPr>
                <a:t>Nuevas líneas de financiamiento</a:t>
              </a:r>
            </a:p>
            <a:p>
              <a:pPr>
                <a:buFont typeface="Wingdings" pitchFamily="2" charset="2"/>
                <a:buChar char="Ø"/>
                <a:defRPr/>
              </a:pPr>
              <a:r>
                <a:rPr lang="es-ES" sz="1000" b="1">
                  <a:latin typeface="Calibri" pitchFamily="34" charset="0"/>
                </a:rPr>
                <a:t>Racionalización del uso de los recursos</a:t>
              </a:r>
              <a:endParaRPr lang="es-CO"/>
            </a:p>
          </p:txBody>
        </p:sp>
        <p:sp>
          <p:nvSpPr>
            <p:cNvPr id="24583" name="AutoShape 61"/>
            <p:cNvSpPr>
              <a:spLocks noChangeArrowheads="1"/>
            </p:cNvSpPr>
            <p:nvPr/>
          </p:nvSpPr>
          <p:spPr bwMode="auto">
            <a:xfrm>
              <a:off x="3029" y="2195"/>
              <a:ext cx="2430" cy="465"/>
            </a:xfrm>
            <a:prstGeom prst="roundRect">
              <a:avLst>
                <a:gd name="adj" fmla="val 16667"/>
              </a:avLst>
            </a:prstGeom>
            <a:solidFill>
              <a:srgbClr val="FFFFFF"/>
            </a:solidFill>
            <a:ln w="31750">
              <a:solidFill>
                <a:srgbClr val="4F81BD"/>
              </a:solidFill>
              <a:round/>
              <a:headEnd/>
              <a:tailEnd/>
            </a:ln>
          </p:spPr>
          <p:txBody>
            <a:bodyPr/>
            <a:lstStyle/>
            <a:p>
              <a:pPr algn="ctr">
                <a:spcAft>
                  <a:spcPts val="1000"/>
                </a:spcAft>
              </a:pPr>
              <a:r>
                <a:rPr lang="es-CO" sz="1100" b="1">
                  <a:latin typeface="Calibri" pitchFamily="34" charset="0"/>
                </a:rPr>
                <a:t>Objetivo Institucional</a:t>
              </a:r>
              <a:endParaRPr lang="es-CO"/>
            </a:p>
          </p:txBody>
        </p:sp>
        <p:sp>
          <p:nvSpPr>
            <p:cNvPr id="24584" name="AutoShape 62"/>
            <p:cNvSpPr>
              <a:spLocks noChangeArrowheads="1"/>
            </p:cNvSpPr>
            <p:nvPr/>
          </p:nvSpPr>
          <p:spPr bwMode="auto">
            <a:xfrm>
              <a:off x="5982" y="2195"/>
              <a:ext cx="3630" cy="465"/>
            </a:xfrm>
            <a:prstGeom prst="roundRect">
              <a:avLst>
                <a:gd name="adj" fmla="val 16667"/>
              </a:avLst>
            </a:prstGeom>
            <a:solidFill>
              <a:srgbClr val="FFFFFF"/>
            </a:solidFill>
            <a:ln w="31750">
              <a:solidFill>
                <a:srgbClr val="4F81BD"/>
              </a:solidFill>
              <a:round/>
              <a:headEnd/>
              <a:tailEnd/>
            </a:ln>
          </p:spPr>
          <p:txBody>
            <a:bodyPr/>
            <a:lstStyle/>
            <a:p>
              <a:pPr algn="ctr">
                <a:spcAft>
                  <a:spcPts val="1000"/>
                </a:spcAft>
              </a:pPr>
              <a:r>
                <a:rPr lang="es-CO" sz="1100" b="1">
                  <a:latin typeface="Calibri" pitchFamily="34" charset="0"/>
                </a:rPr>
                <a:t>Componentes</a:t>
              </a:r>
              <a:endParaRPr lang="es-CO"/>
            </a:p>
          </p:txBody>
        </p:sp>
        <p:sp>
          <p:nvSpPr>
            <p:cNvPr id="6153" name="AutoShape 63"/>
            <p:cNvSpPr>
              <a:spLocks noChangeArrowheads="1"/>
            </p:cNvSpPr>
            <p:nvPr/>
          </p:nvSpPr>
          <p:spPr bwMode="auto">
            <a:xfrm>
              <a:off x="2985" y="7565"/>
              <a:ext cx="1870" cy="1020"/>
            </a:xfrm>
            <a:prstGeom prst="roundRect">
              <a:avLst>
                <a:gd name="adj" fmla="val 16667"/>
              </a:avLst>
            </a:prstGeom>
            <a:gradFill rotWithShape="0">
              <a:gsLst>
                <a:gs pos="0">
                  <a:srgbClr val="95B3D7"/>
                </a:gs>
                <a:gs pos="50000">
                  <a:srgbClr val="DBE5F1"/>
                </a:gs>
                <a:gs pos="100000">
                  <a:srgbClr val="95B3D7"/>
                </a:gs>
              </a:gsLst>
              <a:lin ang="18900000" scaled="1"/>
            </a:gradFill>
            <a:ln w="12700">
              <a:solidFill>
                <a:srgbClr val="95B3D7"/>
              </a:solidFill>
              <a:round/>
              <a:headEnd/>
              <a:tailEnd/>
            </a:ln>
            <a:effectLst>
              <a:outerShdw dist="28398" dir="3806097" algn="ctr" rotWithShape="0">
                <a:srgbClr val="243F60">
                  <a:alpha val="50000"/>
                </a:srgbClr>
              </a:outerShdw>
            </a:effectLst>
          </p:spPr>
          <p:txBody>
            <a:bodyPr/>
            <a:lstStyle/>
            <a:p>
              <a:pPr algn="ctr">
                <a:defRPr/>
              </a:pPr>
              <a:r>
                <a:rPr lang="es-CO" sz="1000" b="1">
                  <a:latin typeface="Calibri" pitchFamily="34" charset="0"/>
                </a:rPr>
                <a:t>Cobertura con calidad de la oferta educativa</a:t>
              </a:r>
              <a:endParaRPr lang="es-CO"/>
            </a:p>
          </p:txBody>
        </p:sp>
        <p:sp>
          <p:nvSpPr>
            <p:cNvPr id="6154" name="AutoShape 64"/>
            <p:cNvSpPr>
              <a:spLocks noChangeArrowheads="1"/>
            </p:cNvSpPr>
            <p:nvPr/>
          </p:nvSpPr>
          <p:spPr bwMode="auto">
            <a:xfrm>
              <a:off x="4945" y="7685"/>
              <a:ext cx="698" cy="855"/>
            </a:xfrm>
            <a:custGeom>
              <a:avLst/>
              <a:gdLst>
                <a:gd name="T0" fmla="*/ 0 w 21600"/>
                <a:gd name="T1" fmla="*/ 0 h 21600"/>
                <a:gd name="T2" fmla="*/ 0 w 21600"/>
                <a:gd name="T3" fmla="*/ 0 h 21600"/>
                <a:gd name="T4" fmla="*/ 0 w 21600"/>
                <a:gd name="T5" fmla="*/ 0 h 21600"/>
                <a:gd name="T6" fmla="*/ 0 w 21600"/>
                <a:gd name="T7" fmla="*/ 0 h 21600"/>
                <a:gd name="T8" fmla="*/ 17694720 60000 65536"/>
                <a:gd name="T9" fmla="*/ 11796480 60000 65536"/>
                <a:gd name="T10" fmla="*/ 5898240 60000 65536"/>
                <a:gd name="T11" fmla="*/ 0 60000 65536"/>
                <a:gd name="T12" fmla="*/ 3373 w 21600"/>
                <a:gd name="T13" fmla="*/ 5406 h 21600"/>
                <a:gd name="T14" fmla="*/ 18908 w 21600"/>
                <a:gd name="T15" fmla="*/ 16194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gradFill rotWithShape="0">
              <a:gsLst>
                <a:gs pos="0">
                  <a:srgbClr val="95B3D7"/>
                </a:gs>
                <a:gs pos="50000">
                  <a:srgbClr val="DBE5F1"/>
                </a:gs>
                <a:gs pos="100000">
                  <a:srgbClr val="95B3D7"/>
                </a:gs>
              </a:gsLst>
              <a:lin ang="18900000" scaled="1"/>
            </a:gradFill>
            <a:ln w="12700">
              <a:solidFill>
                <a:srgbClr val="95B3D7"/>
              </a:solidFill>
              <a:miter lim="800000"/>
              <a:headEnd/>
              <a:tailEnd/>
            </a:ln>
            <a:effectLst>
              <a:outerShdw dist="28398" dir="3806097" algn="ctr" rotWithShape="0">
                <a:srgbClr val="243F60">
                  <a:alpha val="50000"/>
                </a:srgbClr>
              </a:outerShdw>
            </a:effectLst>
          </p:spPr>
          <p:txBody>
            <a:bodyPr/>
            <a:lstStyle/>
            <a:p>
              <a:pPr>
                <a:defRPr/>
              </a:pPr>
              <a:endParaRPr lang="es-CO"/>
            </a:p>
          </p:txBody>
        </p:sp>
        <p:sp>
          <p:nvSpPr>
            <p:cNvPr id="6155" name="AutoShape 65"/>
            <p:cNvSpPr>
              <a:spLocks noChangeArrowheads="1"/>
            </p:cNvSpPr>
            <p:nvPr/>
          </p:nvSpPr>
          <p:spPr bwMode="auto">
            <a:xfrm>
              <a:off x="5745" y="7340"/>
              <a:ext cx="4398" cy="1485"/>
            </a:xfrm>
            <a:prstGeom prst="roundRect">
              <a:avLst>
                <a:gd name="adj" fmla="val 16667"/>
              </a:avLst>
            </a:prstGeom>
            <a:gradFill rotWithShape="0">
              <a:gsLst>
                <a:gs pos="0">
                  <a:srgbClr val="95B3D7"/>
                </a:gs>
                <a:gs pos="50000">
                  <a:srgbClr val="DBE5F1"/>
                </a:gs>
                <a:gs pos="100000">
                  <a:srgbClr val="95B3D7"/>
                </a:gs>
              </a:gsLst>
              <a:lin ang="18900000" scaled="1"/>
            </a:gradFill>
            <a:ln w="12700">
              <a:solidFill>
                <a:srgbClr val="95B3D7"/>
              </a:solidFill>
              <a:round/>
              <a:headEnd/>
              <a:tailEnd/>
            </a:ln>
            <a:effectLst>
              <a:outerShdw dist="28398" dir="3806097" algn="ctr" rotWithShape="0">
                <a:srgbClr val="243F60">
                  <a:alpha val="50000"/>
                </a:srgbClr>
              </a:outerShdw>
            </a:effectLst>
          </p:spPr>
          <p:txBody>
            <a:bodyPr/>
            <a:lstStyle/>
            <a:p>
              <a:pPr lvl="1">
                <a:buFont typeface="Wingdings" pitchFamily="2" charset="2"/>
                <a:buChar char="Ø"/>
                <a:defRPr/>
              </a:pPr>
              <a:r>
                <a:rPr lang="es-ES" sz="1000" b="1">
                  <a:latin typeface="Calibri" pitchFamily="34" charset="0"/>
                </a:rPr>
                <a:t>Educabilidad</a:t>
              </a:r>
            </a:p>
            <a:p>
              <a:pPr>
                <a:buFont typeface="Wingdings" pitchFamily="2" charset="2"/>
                <a:buChar char="Ø"/>
                <a:defRPr/>
              </a:pPr>
              <a:r>
                <a:rPr lang="es-ES" sz="1000" b="1">
                  <a:latin typeface="Calibri" pitchFamily="34" charset="0"/>
                </a:rPr>
                <a:t>Aprendibilidad</a:t>
              </a:r>
            </a:p>
            <a:p>
              <a:pPr>
                <a:buFont typeface="Wingdings" pitchFamily="2" charset="2"/>
                <a:buChar char="Ø"/>
                <a:defRPr/>
              </a:pPr>
              <a:r>
                <a:rPr lang="es-ES" sz="1000" b="1">
                  <a:latin typeface="Calibri" pitchFamily="34" charset="0"/>
                </a:rPr>
                <a:t>Educatividad</a:t>
              </a:r>
            </a:p>
            <a:p>
              <a:pPr>
                <a:buFont typeface="Wingdings" pitchFamily="2" charset="2"/>
                <a:buChar char="Ø"/>
                <a:defRPr/>
              </a:pPr>
              <a:r>
                <a:rPr lang="es-ES" sz="1000" b="1">
                  <a:latin typeface="Calibri" pitchFamily="34" charset="0"/>
                </a:rPr>
                <a:t>Enseñabilidad</a:t>
              </a:r>
            </a:p>
            <a:p>
              <a:pPr>
                <a:buFont typeface="Wingdings" pitchFamily="2" charset="2"/>
                <a:buChar char="Ø"/>
                <a:defRPr/>
              </a:pPr>
              <a:r>
                <a:rPr lang="es-ES" sz="1000" b="1">
                  <a:latin typeface="Calibri" pitchFamily="34" charset="0"/>
                </a:rPr>
                <a:t>Cobertura</a:t>
              </a:r>
              <a:endParaRPr lang="es-CO"/>
            </a:p>
          </p:txBody>
        </p:sp>
        <p:sp>
          <p:nvSpPr>
            <p:cNvPr id="6156" name="AutoShape 66"/>
            <p:cNvSpPr>
              <a:spLocks noChangeArrowheads="1"/>
            </p:cNvSpPr>
            <p:nvPr/>
          </p:nvSpPr>
          <p:spPr bwMode="auto">
            <a:xfrm>
              <a:off x="3055" y="9680"/>
              <a:ext cx="1723" cy="825"/>
            </a:xfrm>
            <a:prstGeom prst="roundRect">
              <a:avLst>
                <a:gd name="adj" fmla="val 16667"/>
              </a:avLst>
            </a:prstGeom>
            <a:gradFill rotWithShape="0">
              <a:gsLst>
                <a:gs pos="0">
                  <a:srgbClr val="95B3D7"/>
                </a:gs>
                <a:gs pos="50000">
                  <a:srgbClr val="DBE5F1"/>
                </a:gs>
                <a:gs pos="100000">
                  <a:srgbClr val="95B3D7"/>
                </a:gs>
              </a:gsLst>
              <a:lin ang="18900000" scaled="1"/>
            </a:gradFill>
            <a:ln w="12700">
              <a:solidFill>
                <a:srgbClr val="95B3D7"/>
              </a:solidFill>
              <a:round/>
              <a:headEnd/>
              <a:tailEnd/>
            </a:ln>
            <a:effectLst>
              <a:outerShdw dist="28398" dir="3806097" algn="ctr" rotWithShape="0">
                <a:srgbClr val="243F60">
                  <a:alpha val="50000"/>
                </a:srgbClr>
              </a:outerShdw>
            </a:effectLst>
          </p:spPr>
          <p:txBody>
            <a:bodyPr/>
            <a:lstStyle/>
            <a:p>
              <a:pPr algn="ctr">
                <a:defRPr/>
              </a:pPr>
              <a:r>
                <a:rPr lang="es-CO" sz="1000" b="1">
                  <a:latin typeface="Calibri" pitchFamily="34" charset="0"/>
                </a:rPr>
                <a:t>Bienestar Institucional</a:t>
              </a:r>
              <a:endParaRPr lang="es-CO"/>
            </a:p>
          </p:txBody>
        </p:sp>
        <p:sp>
          <p:nvSpPr>
            <p:cNvPr id="6157" name="AutoShape 67"/>
            <p:cNvSpPr>
              <a:spLocks noChangeArrowheads="1"/>
            </p:cNvSpPr>
            <p:nvPr/>
          </p:nvSpPr>
          <p:spPr bwMode="auto">
            <a:xfrm>
              <a:off x="4895" y="9635"/>
              <a:ext cx="700" cy="855"/>
            </a:xfrm>
            <a:custGeom>
              <a:avLst/>
              <a:gdLst>
                <a:gd name="T0" fmla="*/ 0 w 21600"/>
                <a:gd name="T1" fmla="*/ 0 h 21600"/>
                <a:gd name="T2" fmla="*/ 0 w 21600"/>
                <a:gd name="T3" fmla="*/ 0 h 21600"/>
                <a:gd name="T4" fmla="*/ 0 w 21600"/>
                <a:gd name="T5" fmla="*/ 0 h 21600"/>
                <a:gd name="T6" fmla="*/ 0 w 21600"/>
                <a:gd name="T7" fmla="*/ 0 h 21600"/>
                <a:gd name="T8" fmla="*/ 17694720 60000 65536"/>
                <a:gd name="T9" fmla="*/ 11796480 60000 65536"/>
                <a:gd name="T10" fmla="*/ 5898240 60000 65536"/>
                <a:gd name="T11" fmla="*/ 0 60000 65536"/>
                <a:gd name="T12" fmla="*/ 3363 w 21600"/>
                <a:gd name="T13" fmla="*/ 5406 h 21600"/>
                <a:gd name="T14" fmla="*/ 18915 w 21600"/>
                <a:gd name="T15" fmla="*/ 16194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gradFill rotWithShape="0">
              <a:gsLst>
                <a:gs pos="0">
                  <a:srgbClr val="95B3D7"/>
                </a:gs>
                <a:gs pos="50000">
                  <a:srgbClr val="DBE5F1"/>
                </a:gs>
                <a:gs pos="100000">
                  <a:srgbClr val="95B3D7"/>
                </a:gs>
              </a:gsLst>
              <a:lin ang="18900000" scaled="1"/>
            </a:gradFill>
            <a:ln w="12700">
              <a:solidFill>
                <a:srgbClr val="95B3D7"/>
              </a:solidFill>
              <a:miter lim="800000"/>
              <a:headEnd/>
              <a:tailEnd/>
            </a:ln>
            <a:effectLst>
              <a:outerShdw dist="28398" dir="3806097" algn="ctr" rotWithShape="0">
                <a:srgbClr val="243F60">
                  <a:alpha val="50000"/>
                </a:srgbClr>
              </a:outerShdw>
            </a:effectLst>
          </p:spPr>
          <p:txBody>
            <a:bodyPr/>
            <a:lstStyle/>
            <a:p>
              <a:pPr>
                <a:defRPr/>
              </a:pPr>
              <a:endParaRPr lang="es-CO"/>
            </a:p>
          </p:txBody>
        </p:sp>
        <p:sp>
          <p:nvSpPr>
            <p:cNvPr id="6158" name="AutoShape 68"/>
            <p:cNvSpPr>
              <a:spLocks noChangeArrowheads="1"/>
            </p:cNvSpPr>
            <p:nvPr/>
          </p:nvSpPr>
          <p:spPr bwMode="auto">
            <a:xfrm>
              <a:off x="5718" y="9125"/>
              <a:ext cx="4435" cy="1860"/>
            </a:xfrm>
            <a:prstGeom prst="roundRect">
              <a:avLst>
                <a:gd name="adj" fmla="val 16667"/>
              </a:avLst>
            </a:prstGeom>
            <a:gradFill rotWithShape="0">
              <a:gsLst>
                <a:gs pos="0">
                  <a:srgbClr val="95B3D7"/>
                </a:gs>
                <a:gs pos="50000">
                  <a:srgbClr val="DBE5F1"/>
                </a:gs>
                <a:gs pos="100000">
                  <a:srgbClr val="95B3D7"/>
                </a:gs>
              </a:gsLst>
              <a:lin ang="18900000" scaled="1"/>
            </a:gradFill>
            <a:ln w="12700">
              <a:solidFill>
                <a:srgbClr val="95B3D7"/>
              </a:solidFill>
              <a:round/>
              <a:headEnd/>
              <a:tailEnd/>
            </a:ln>
            <a:effectLst>
              <a:outerShdw dist="28398" dir="3806097" algn="ctr" rotWithShape="0">
                <a:srgbClr val="243F60">
                  <a:alpha val="50000"/>
                </a:srgbClr>
              </a:outerShdw>
            </a:effectLst>
          </p:spPr>
          <p:txBody>
            <a:bodyPr/>
            <a:lstStyle/>
            <a:p>
              <a:pPr lvl="1">
                <a:buFont typeface="Wingdings" pitchFamily="2" charset="2"/>
                <a:buChar char="Ø"/>
                <a:defRPr/>
              </a:pPr>
              <a:r>
                <a:rPr lang="es-ES" sz="1000" b="1">
                  <a:latin typeface="Calibri" pitchFamily="34" charset="0"/>
                </a:rPr>
                <a:t>Formación integral</a:t>
              </a:r>
            </a:p>
            <a:p>
              <a:pPr>
                <a:buFont typeface="Wingdings" pitchFamily="2" charset="2"/>
                <a:buChar char="Ø"/>
                <a:defRPr/>
              </a:pPr>
              <a:r>
                <a:rPr lang="es-ES" sz="1000" b="1">
                  <a:latin typeface="Calibri" pitchFamily="34" charset="0"/>
                </a:rPr>
                <a:t>Salud Integral</a:t>
              </a:r>
            </a:p>
            <a:p>
              <a:pPr>
                <a:buFont typeface="Wingdings" pitchFamily="2" charset="2"/>
                <a:buChar char="Ø"/>
                <a:defRPr/>
              </a:pPr>
              <a:r>
                <a:rPr lang="es-ES" sz="1000" b="1">
                  <a:latin typeface="Calibri" pitchFamily="34" charset="0"/>
                </a:rPr>
                <a:t>Atención integral y cultura democrática, participativa e incluyente</a:t>
              </a:r>
            </a:p>
            <a:p>
              <a:pPr>
                <a:buFont typeface="Wingdings" pitchFamily="2" charset="2"/>
                <a:buChar char="Ø"/>
                <a:defRPr/>
              </a:pPr>
              <a:r>
                <a:rPr lang="es-ES" sz="1000" b="1">
                  <a:latin typeface="Calibri" pitchFamily="34" charset="0"/>
                </a:rPr>
                <a:t>Observatorio Social</a:t>
              </a:r>
            </a:p>
            <a:p>
              <a:pPr>
                <a:buFont typeface="Wingdings" pitchFamily="2" charset="2"/>
                <a:buChar char="Ø"/>
                <a:defRPr/>
              </a:pPr>
              <a:r>
                <a:rPr lang="es-ES" sz="1000" b="1">
                  <a:latin typeface="Calibri" pitchFamily="34" charset="0"/>
                </a:rPr>
                <a:t>Gestión estratégica</a:t>
              </a:r>
              <a:endParaRPr lang="es-CO"/>
            </a:p>
          </p:txBody>
        </p:sp>
        <p:sp>
          <p:nvSpPr>
            <p:cNvPr id="24591" name="AutoShape 69"/>
            <p:cNvSpPr>
              <a:spLocks noChangeArrowheads="1"/>
            </p:cNvSpPr>
            <p:nvPr/>
          </p:nvSpPr>
          <p:spPr bwMode="auto">
            <a:xfrm>
              <a:off x="11093" y="2208"/>
              <a:ext cx="3630" cy="465"/>
            </a:xfrm>
            <a:prstGeom prst="roundRect">
              <a:avLst>
                <a:gd name="adj" fmla="val 16667"/>
              </a:avLst>
            </a:prstGeom>
            <a:solidFill>
              <a:srgbClr val="FFFFFF"/>
            </a:solidFill>
            <a:ln w="31750">
              <a:solidFill>
                <a:srgbClr val="4F81BD"/>
              </a:solidFill>
              <a:round/>
              <a:headEnd/>
              <a:tailEnd/>
            </a:ln>
          </p:spPr>
          <p:txBody>
            <a:bodyPr/>
            <a:lstStyle/>
            <a:p>
              <a:pPr algn="ctr">
                <a:spcAft>
                  <a:spcPts val="1000"/>
                </a:spcAft>
              </a:pPr>
              <a:r>
                <a:rPr lang="es-CO" sz="1100" b="1">
                  <a:latin typeface="Calibri" pitchFamily="34" charset="0"/>
                </a:rPr>
                <a:t>Proyectos</a:t>
              </a:r>
              <a:endParaRPr lang="es-CO"/>
            </a:p>
          </p:txBody>
        </p:sp>
        <p:sp>
          <p:nvSpPr>
            <p:cNvPr id="24592" name="AutoShape 70"/>
            <p:cNvSpPr>
              <a:spLocks noChangeArrowheads="1"/>
            </p:cNvSpPr>
            <p:nvPr/>
          </p:nvSpPr>
          <p:spPr bwMode="auto">
            <a:xfrm>
              <a:off x="591" y="2195"/>
              <a:ext cx="1651" cy="465"/>
            </a:xfrm>
            <a:prstGeom prst="roundRect">
              <a:avLst>
                <a:gd name="adj" fmla="val 16667"/>
              </a:avLst>
            </a:prstGeom>
            <a:solidFill>
              <a:srgbClr val="FFFFFF"/>
            </a:solidFill>
            <a:ln w="31750">
              <a:solidFill>
                <a:srgbClr val="4F81BD"/>
              </a:solidFill>
              <a:round/>
              <a:headEnd/>
              <a:tailEnd/>
            </a:ln>
          </p:spPr>
          <p:txBody>
            <a:bodyPr/>
            <a:lstStyle/>
            <a:p>
              <a:pPr algn="ctr">
                <a:spcAft>
                  <a:spcPts val="1000"/>
                </a:spcAft>
              </a:pPr>
              <a:r>
                <a:rPr lang="es-CO" sz="1100" b="1">
                  <a:latin typeface="Calibri" pitchFamily="34" charset="0"/>
                </a:rPr>
                <a:t>Fines</a:t>
              </a:r>
              <a:endParaRPr lang="es-CO"/>
            </a:p>
          </p:txBody>
        </p:sp>
        <p:sp>
          <p:nvSpPr>
            <p:cNvPr id="6161" name="Rectangle 71"/>
            <p:cNvSpPr>
              <a:spLocks noChangeArrowheads="1"/>
            </p:cNvSpPr>
            <p:nvPr/>
          </p:nvSpPr>
          <p:spPr bwMode="auto">
            <a:xfrm>
              <a:off x="11070" y="1301"/>
              <a:ext cx="3630" cy="502"/>
            </a:xfrm>
            <a:prstGeom prst="rect">
              <a:avLst/>
            </a:prstGeom>
            <a:solidFill>
              <a:srgbClr val="9BBB59"/>
            </a:solidFill>
            <a:ln w="38100">
              <a:solidFill>
                <a:srgbClr val="F2F2F2"/>
              </a:solidFill>
              <a:miter lim="800000"/>
              <a:headEnd/>
              <a:tailEnd/>
            </a:ln>
            <a:effectLst>
              <a:outerShdw dist="28398" dir="3806097" algn="ctr" rotWithShape="0">
                <a:srgbClr val="4E6128">
                  <a:alpha val="50000"/>
                </a:srgbClr>
              </a:outerShdw>
            </a:effectLst>
          </p:spPr>
          <p:txBody>
            <a:bodyPr/>
            <a:lstStyle/>
            <a:p>
              <a:pPr algn="ctr">
                <a:spcAft>
                  <a:spcPts val="1000"/>
                </a:spcAft>
                <a:defRPr/>
              </a:pPr>
              <a:r>
                <a:rPr lang="es-CO" sz="1100" b="1">
                  <a:latin typeface="Calibri" pitchFamily="34" charset="0"/>
                </a:rPr>
                <a:t>Nivel operativo</a:t>
              </a:r>
              <a:endParaRPr lang="es-CO"/>
            </a:p>
          </p:txBody>
        </p:sp>
        <p:sp>
          <p:nvSpPr>
            <p:cNvPr id="6162" name="Rectangle 72"/>
            <p:cNvSpPr>
              <a:spLocks noChangeArrowheads="1"/>
            </p:cNvSpPr>
            <p:nvPr/>
          </p:nvSpPr>
          <p:spPr bwMode="auto">
            <a:xfrm>
              <a:off x="5983" y="1276"/>
              <a:ext cx="3630" cy="500"/>
            </a:xfrm>
            <a:prstGeom prst="rect">
              <a:avLst/>
            </a:prstGeom>
            <a:solidFill>
              <a:srgbClr val="9BBB59"/>
            </a:solidFill>
            <a:ln w="38100">
              <a:solidFill>
                <a:srgbClr val="F2F2F2"/>
              </a:solidFill>
              <a:miter lim="800000"/>
              <a:headEnd/>
              <a:tailEnd/>
            </a:ln>
            <a:effectLst>
              <a:outerShdw dist="28398" dir="3806097" algn="ctr" rotWithShape="0">
                <a:srgbClr val="4E6128">
                  <a:alpha val="50000"/>
                </a:srgbClr>
              </a:outerShdw>
            </a:effectLst>
          </p:spPr>
          <p:txBody>
            <a:bodyPr/>
            <a:lstStyle/>
            <a:p>
              <a:pPr algn="ctr">
                <a:spcAft>
                  <a:spcPts val="1000"/>
                </a:spcAft>
                <a:defRPr/>
              </a:pPr>
              <a:r>
                <a:rPr lang="es-CO" sz="1100" b="1">
                  <a:latin typeface="Calibri" pitchFamily="34" charset="0"/>
                </a:rPr>
                <a:t>Nivel táctico</a:t>
              </a:r>
              <a:endParaRPr lang="es-CO"/>
            </a:p>
          </p:txBody>
        </p:sp>
        <p:sp>
          <p:nvSpPr>
            <p:cNvPr id="6163" name="Rectangle 73"/>
            <p:cNvSpPr>
              <a:spLocks noChangeArrowheads="1"/>
            </p:cNvSpPr>
            <p:nvPr/>
          </p:nvSpPr>
          <p:spPr bwMode="auto">
            <a:xfrm>
              <a:off x="590" y="1263"/>
              <a:ext cx="4818" cy="500"/>
            </a:xfrm>
            <a:prstGeom prst="rect">
              <a:avLst/>
            </a:prstGeom>
            <a:solidFill>
              <a:srgbClr val="9BBB59"/>
            </a:solidFill>
            <a:ln w="38100">
              <a:solidFill>
                <a:srgbClr val="F2F2F2"/>
              </a:solidFill>
              <a:miter lim="800000"/>
              <a:headEnd/>
              <a:tailEnd/>
            </a:ln>
            <a:effectLst>
              <a:outerShdw dist="28398" dir="3806097" algn="ctr" rotWithShape="0">
                <a:srgbClr val="4E6128">
                  <a:alpha val="50000"/>
                </a:srgbClr>
              </a:outerShdw>
            </a:effectLst>
          </p:spPr>
          <p:txBody>
            <a:bodyPr/>
            <a:lstStyle/>
            <a:p>
              <a:pPr algn="ctr">
                <a:spcAft>
                  <a:spcPts val="1000"/>
                </a:spcAft>
                <a:defRPr/>
              </a:pPr>
              <a:r>
                <a:rPr lang="es-CO" sz="1100" b="1">
                  <a:latin typeface="Calibri" pitchFamily="34" charset="0"/>
                </a:rPr>
                <a:t>Nivel estratégico</a:t>
              </a:r>
              <a:endParaRPr lang="es-CO"/>
            </a:p>
          </p:txBody>
        </p:sp>
        <p:sp>
          <p:nvSpPr>
            <p:cNvPr id="6164" name="AutoShape 74"/>
            <p:cNvSpPr>
              <a:spLocks noChangeArrowheads="1"/>
            </p:cNvSpPr>
            <p:nvPr/>
          </p:nvSpPr>
          <p:spPr bwMode="auto">
            <a:xfrm>
              <a:off x="290" y="4451"/>
              <a:ext cx="2543" cy="3175"/>
            </a:xfrm>
            <a:prstGeom prst="roundRect">
              <a:avLst>
                <a:gd name="adj" fmla="val 16667"/>
              </a:avLst>
            </a:prstGeom>
            <a:gradFill rotWithShape="0">
              <a:gsLst>
                <a:gs pos="0">
                  <a:srgbClr val="95B3D7"/>
                </a:gs>
                <a:gs pos="50000">
                  <a:srgbClr val="DBE5F1"/>
                </a:gs>
                <a:gs pos="100000">
                  <a:srgbClr val="95B3D7"/>
                </a:gs>
              </a:gsLst>
              <a:lin ang="18900000" scaled="1"/>
            </a:gradFill>
            <a:ln w="12700">
              <a:solidFill>
                <a:srgbClr val="95B3D7"/>
              </a:solidFill>
              <a:round/>
              <a:headEnd/>
              <a:tailEnd/>
            </a:ln>
            <a:effectLst>
              <a:outerShdw dist="28398" dir="3806097" algn="ctr" rotWithShape="0">
                <a:srgbClr val="243F60">
                  <a:alpha val="50000"/>
                </a:srgbClr>
              </a:outerShdw>
            </a:effectLst>
          </p:spPr>
          <p:txBody>
            <a:bodyPr/>
            <a:lstStyle/>
            <a:p>
              <a:pPr marL="88900" lvl="1" algn="ctr">
                <a:defRPr/>
              </a:pPr>
              <a:r>
                <a:rPr lang="es-CO" sz="1000" b="1" dirty="0">
                  <a:latin typeface="Calibri" pitchFamily="34" charset="0"/>
                </a:rPr>
                <a:t>Realizar aportes para la trasformación del  desarrollo social, económico, competitivo, científico tecnológico y financiero de la región, teniendo en cuenta las alianzas estratégicas enmarcadas dentro del respeto y la ética</a:t>
              </a:r>
              <a:endParaRPr lang="es-CO" sz="1000" dirty="0"/>
            </a:p>
          </p:txBody>
        </p:sp>
        <p:sp>
          <p:nvSpPr>
            <p:cNvPr id="6165" name="AutoShape 75"/>
            <p:cNvSpPr>
              <a:spLocks noChangeArrowheads="1"/>
            </p:cNvSpPr>
            <p:nvPr/>
          </p:nvSpPr>
          <p:spPr bwMode="auto">
            <a:xfrm>
              <a:off x="10980" y="4083"/>
              <a:ext cx="3668" cy="1730"/>
            </a:xfrm>
            <a:prstGeom prst="roundRect">
              <a:avLst>
                <a:gd name="adj" fmla="val 16667"/>
              </a:avLst>
            </a:prstGeom>
            <a:gradFill rotWithShape="0">
              <a:gsLst>
                <a:gs pos="0">
                  <a:srgbClr val="95B3D7"/>
                </a:gs>
                <a:gs pos="50000">
                  <a:srgbClr val="DBE5F1"/>
                </a:gs>
                <a:gs pos="100000">
                  <a:srgbClr val="95B3D7"/>
                </a:gs>
              </a:gsLst>
              <a:lin ang="18900000" scaled="1"/>
            </a:gradFill>
            <a:ln w="12700">
              <a:solidFill>
                <a:srgbClr val="95B3D7"/>
              </a:solidFill>
              <a:round/>
              <a:headEnd/>
              <a:tailEnd/>
            </a:ln>
            <a:effectLst>
              <a:outerShdw dist="28398" dir="3806097" algn="ctr" rotWithShape="0">
                <a:srgbClr val="243F60">
                  <a:alpha val="50000"/>
                </a:srgbClr>
              </a:outerShdw>
            </a:effectLst>
          </p:spPr>
          <p:txBody>
            <a:bodyPr/>
            <a:lstStyle/>
            <a:p>
              <a:pPr lvl="1">
                <a:buFont typeface="Wingdings" pitchFamily="2" charset="2"/>
                <a:buChar char="Ø"/>
                <a:defRPr/>
              </a:pPr>
              <a:r>
                <a:rPr lang="es-CO" sz="1000" b="1">
                  <a:latin typeface="Calibri" pitchFamily="34" charset="0"/>
                </a:rPr>
                <a:t>Desarrollo físico sostenible</a:t>
              </a:r>
              <a:endParaRPr lang="es-ES" sz="1000" b="1">
                <a:latin typeface="Times New Roman" pitchFamily="18" charset="0"/>
              </a:endParaRPr>
            </a:p>
            <a:p>
              <a:pPr>
                <a:buFont typeface="Wingdings" pitchFamily="2" charset="2"/>
                <a:buChar char="Ø"/>
                <a:defRPr/>
              </a:pPr>
              <a:r>
                <a:rPr lang="es-CO" sz="1000" b="1">
                  <a:latin typeface="Calibri" pitchFamily="34" charset="0"/>
                </a:rPr>
                <a:t>Desarrollo informático y de comunicaciones</a:t>
              </a:r>
              <a:endParaRPr lang="es-ES" sz="1000" b="1">
                <a:latin typeface="Times New Roman" pitchFamily="18" charset="0"/>
              </a:endParaRPr>
            </a:p>
            <a:p>
              <a:pPr>
                <a:buFont typeface="Wingdings" pitchFamily="2" charset="2"/>
                <a:buChar char="Ø"/>
                <a:defRPr/>
              </a:pPr>
              <a:r>
                <a:rPr lang="es-CO" sz="1000" b="1">
                  <a:latin typeface="Calibri" pitchFamily="34" charset="0"/>
                </a:rPr>
                <a:t>Desarrollo Humano y Organizacional</a:t>
              </a:r>
              <a:endParaRPr lang="es-ES" sz="1000" b="1">
                <a:latin typeface="Times New Roman" pitchFamily="18" charset="0"/>
              </a:endParaRPr>
            </a:p>
            <a:p>
              <a:pPr>
                <a:buFont typeface="Wingdings" pitchFamily="2" charset="2"/>
                <a:buChar char="Ø"/>
                <a:defRPr/>
              </a:pPr>
              <a:r>
                <a:rPr lang="es-CO" sz="1000" b="1">
                  <a:latin typeface="Calibri" pitchFamily="34" charset="0"/>
                </a:rPr>
                <a:t>Desarrollo Financiero</a:t>
              </a:r>
              <a:endParaRPr lang="es-CO"/>
            </a:p>
          </p:txBody>
        </p:sp>
        <p:sp>
          <p:nvSpPr>
            <p:cNvPr id="6166" name="AutoShape 76"/>
            <p:cNvSpPr>
              <a:spLocks noChangeArrowheads="1"/>
            </p:cNvSpPr>
            <p:nvPr/>
          </p:nvSpPr>
          <p:spPr bwMode="auto">
            <a:xfrm>
              <a:off x="10220" y="4491"/>
              <a:ext cx="645" cy="855"/>
            </a:xfrm>
            <a:custGeom>
              <a:avLst/>
              <a:gdLst>
                <a:gd name="T0" fmla="*/ 0 w 21600"/>
                <a:gd name="T1" fmla="*/ 0 h 21600"/>
                <a:gd name="T2" fmla="*/ 0 w 21600"/>
                <a:gd name="T3" fmla="*/ 0 h 21600"/>
                <a:gd name="T4" fmla="*/ 0 w 21600"/>
                <a:gd name="T5" fmla="*/ 0 h 21600"/>
                <a:gd name="T6" fmla="*/ 0 w 21600"/>
                <a:gd name="T7" fmla="*/ 0 h 21600"/>
                <a:gd name="T8" fmla="*/ 17694720 60000 65536"/>
                <a:gd name="T9" fmla="*/ 11796480 60000 65536"/>
                <a:gd name="T10" fmla="*/ 5898240 60000 65536"/>
                <a:gd name="T11" fmla="*/ 0 60000 65536"/>
                <a:gd name="T12" fmla="*/ 3382 w 21600"/>
                <a:gd name="T13" fmla="*/ 5406 h 21600"/>
                <a:gd name="T14" fmla="*/ 18887 w 21600"/>
                <a:gd name="T15" fmla="*/ 16194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gradFill rotWithShape="0">
              <a:gsLst>
                <a:gs pos="0">
                  <a:srgbClr val="95B3D7"/>
                </a:gs>
                <a:gs pos="50000">
                  <a:srgbClr val="DBE5F1"/>
                </a:gs>
                <a:gs pos="100000">
                  <a:srgbClr val="95B3D7"/>
                </a:gs>
              </a:gsLst>
              <a:lin ang="18900000" scaled="1"/>
            </a:gradFill>
            <a:ln w="12700">
              <a:solidFill>
                <a:srgbClr val="95B3D7"/>
              </a:solidFill>
              <a:miter lim="800000"/>
              <a:headEnd/>
              <a:tailEnd/>
            </a:ln>
            <a:effectLst>
              <a:outerShdw dist="28398" dir="3806097" algn="ctr" rotWithShape="0">
                <a:srgbClr val="243F60">
                  <a:alpha val="50000"/>
                </a:srgbClr>
              </a:outerShdw>
            </a:effectLst>
          </p:spPr>
          <p:txBody>
            <a:bodyPr/>
            <a:lstStyle/>
            <a:p>
              <a:pPr>
                <a:defRPr/>
              </a:pPr>
              <a:endParaRPr lang="es-CO"/>
            </a:p>
          </p:txBody>
        </p:sp>
        <p:sp>
          <p:nvSpPr>
            <p:cNvPr id="6167" name="AutoShape 77"/>
            <p:cNvSpPr>
              <a:spLocks noChangeArrowheads="1"/>
            </p:cNvSpPr>
            <p:nvPr/>
          </p:nvSpPr>
          <p:spPr bwMode="auto">
            <a:xfrm>
              <a:off x="10220" y="7685"/>
              <a:ext cx="645" cy="855"/>
            </a:xfrm>
            <a:custGeom>
              <a:avLst/>
              <a:gdLst>
                <a:gd name="T0" fmla="*/ 0 w 21600"/>
                <a:gd name="T1" fmla="*/ 0 h 21600"/>
                <a:gd name="T2" fmla="*/ 0 w 21600"/>
                <a:gd name="T3" fmla="*/ 0 h 21600"/>
                <a:gd name="T4" fmla="*/ 0 w 21600"/>
                <a:gd name="T5" fmla="*/ 0 h 21600"/>
                <a:gd name="T6" fmla="*/ 0 w 21600"/>
                <a:gd name="T7" fmla="*/ 0 h 21600"/>
                <a:gd name="T8" fmla="*/ 17694720 60000 65536"/>
                <a:gd name="T9" fmla="*/ 11796480 60000 65536"/>
                <a:gd name="T10" fmla="*/ 5898240 60000 65536"/>
                <a:gd name="T11" fmla="*/ 0 60000 65536"/>
                <a:gd name="T12" fmla="*/ 3382 w 21600"/>
                <a:gd name="T13" fmla="*/ 5406 h 21600"/>
                <a:gd name="T14" fmla="*/ 18887 w 21600"/>
                <a:gd name="T15" fmla="*/ 16194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gradFill rotWithShape="0">
              <a:gsLst>
                <a:gs pos="0">
                  <a:srgbClr val="95B3D7"/>
                </a:gs>
                <a:gs pos="50000">
                  <a:srgbClr val="DBE5F1"/>
                </a:gs>
                <a:gs pos="100000">
                  <a:srgbClr val="95B3D7"/>
                </a:gs>
              </a:gsLst>
              <a:lin ang="18900000" scaled="1"/>
            </a:gradFill>
            <a:ln w="12700">
              <a:solidFill>
                <a:srgbClr val="95B3D7"/>
              </a:solidFill>
              <a:miter lim="800000"/>
              <a:headEnd/>
              <a:tailEnd/>
            </a:ln>
            <a:effectLst>
              <a:outerShdw dist="28398" dir="3806097" algn="ctr" rotWithShape="0">
                <a:srgbClr val="243F60">
                  <a:alpha val="50000"/>
                </a:srgbClr>
              </a:outerShdw>
            </a:effectLst>
          </p:spPr>
          <p:txBody>
            <a:bodyPr/>
            <a:lstStyle/>
            <a:p>
              <a:pPr>
                <a:defRPr/>
              </a:pPr>
              <a:endParaRPr lang="es-CO"/>
            </a:p>
          </p:txBody>
        </p:sp>
        <p:sp>
          <p:nvSpPr>
            <p:cNvPr id="6168" name="AutoShape 78"/>
            <p:cNvSpPr>
              <a:spLocks noChangeArrowheads="1"/>
            </p:cNvSpPr>
            <p:nvPr/>
          </p:nvSpPr>
          <p:spPr bwMode="auto">
            <a:xfrm>
              <a:off x="10980" y="7340"/>
              <a:ext cx="3743" cy="1485"/>
            </a:xfrm>
            <a:prstGeom prst="roundRect">
              <a:avLst>
                <a:gd name="adj" fmla="val 16667"/>
              </a:avLst>
            </a:prstGeom>
            <a:gradFill rotWithShape="0">
              <a:gsLst>
                <a:gs pos="0">
                  <a:srgbClr val="95B3D7"/>
                </a:gs>
                <a:gs pos="50000">
                  <a:srgbClr val="DBE5F1"/>
                </a:gs>
                <a:gs pos="100000">
                  <a:srgbClr val="95B3D7"/>
                </a:gs>
              </a:gsLst>
              <a:lin ang="18900000" scaled="1"/>
            </a:gradFill>
            <a:ln w="12700">
              <a:solidFill>
                <a:srgbClr val="95B3D7"/>
              </a:solidFill>
              <a:round/>
              <a:headEnd/>
              <a:tailEnd/>
            </a:ln>
            <a:effectLst>
              <a:outerShdw dist="28398" dir="3806097" algn="ctr" rotWithShape="0">
                <a:srgbClr val="243F60">
                  <a:alpha val="50000"/>
                </a:srgbClr>
              </a:outerShdw>
            </a:effectLst>
          </p:spPr>
          <p:txBody>
            <a:bodyPr/>
            <a:lstStyle/>
            <a:p>
              <a:pPr lvl="1">
                <a:buFont typeface="Wingdings" pitchFamily="2" charset="2"/>
                <a:buChar char="Ø"/>
                <a:defRPr/>
              </a:pPr>
              <a:r>
                <a:rPr lang="es-ES" sz="1000" b="1">
                  <a:latin typeface="Calibri" pitchFamily="34" charset="0"/>
                </a:rPr>
                <a:t>Educabilidad</a:t>
              </a:r>
            </a:p>
            <a:p>
              <a:pPr>
                <a:buFont typeface="Wingdings" pitchFamily="2" charset="2"/>
                <a:buChar char="Ø"/>
                <a:defRPr/>
              </a:pPr>
              <a:r>
                <a:rPr lang="es-ES" sz="1000" b="1">
                  <a:latin typeface="Calibri" pitchFamily="34" charset="0"/>
                </a:rPr>
                <a:t>Aprendibilidad</a:t>
              </a:r>
            </a:p>
            <a:p>
              <a:pPr>
                <a:buFont typeface="Wingdings" pitchFamily="2" charset="2"/>
                <a:buChar char="Ø"/>
                <a:defRPr/>
              </a:pPr>
              <a:r>
                <a:rPr lang="es-ES" sz="1000" b="1">
                  <a:latin typeface="Calibri" pitchFamily="34" charset="0"/>
                </a:rPr>
                <a:t>Educatividad</a:t>
              </a:r>
            </a:p>
            <a:p>
              <a:pPr>
                <a:buFont typeface="Wingdings" pitchFamily="2" charset="2"/>
                <a:buChar char="Ø"/>
                <a:defRPr/>
              </a:pPr>
              <a:r>
                <a:rPr lang="es-ES" sz="1000" b="1">
                  <a:latin typeface="Calibri" pitchFamily="34" charset="0"/>
                </a:rPr>
                <a:t>Enseñabilidad</a:t>
              </a:r>
            </a:p>
            <a:p>
              <a:pPr>
                <a:buFont typeface="Wingdings" pitchFamily="2" charset="2"/>
                <a:buChar char="Ø"/>
                <a:defRPr/>
              </a:pPr>
              <a:r>
                <a:rPr lang="es-ES" sz="1000" b="1">
                  <a:latin typeface="Calibri" pitchFamily="34" charset="0"/>
                </a:rPr>
                <a:t>Cobertura</a:t>
              </a:r>
              <a:endParaRPr lang="es-CO"/>
            </a:p>
          </p:txBody>
        </p:sp>
        <p:sp>
          <p:nvSpPr>
            <p:cNvPr id="6169" name="AutoShape 79"/>
            <p:cNvSpPr>
              <a:spLocks noChangeArrowheads="1"/>
            </p:cNvSpPr>
            <p:nvPr/>
          </p:nvSpPr>
          <p:spPr bwMode="auto">
            <a:xfrm>
              <a:off x="10220" y="9635"/>
              <a:ext cx="645" cy="855"/>
            </a:xfrm>
            <a:custGeom>
              <a:avLst/>
              <a:gdLst>
                <a:gd name="T0" fmla="*/ 0 w 21600"/>
                <a:gd name="T1" fmla="*/ 0 h 21600"/>
                <a:gd name="T2" fmla="*/ 0 w 21600"/>
                <a:gd name="T3" fmla="*/ 0 h 21600"/>
                <a:gd name="T4" fmla="*/ 0 w 21600"/>
                <a:gd name="T5" fmla="*/ 0 h 21600"/>
                <a:gd name="T6" fmla="*/ 0 w 21600"/>
                <a:gd name="T7" fmla="*/ 0 h 21600"/>
                <a:gd name="T8" fmla="*/ 17694720 60000 65536"/>
                <a:gd name="T9" fmla="*/ 11796480 60000 65536"/>
                <a:gd name="T10" fmla="*/ 5898240 60000 65536"/>
                <a:gd name="T11" fmla="*/ 0 60000 65536"/>
                <a:gd name="T12" fmla="*/ 3382 w 21600"/>
                <a:gd name="T13" fmla="*/ 5406 h 21600"/>
                <a:gd name="T14" fmla="*/ 18887 w 21600"/>
                <a:gd name="T15" fmla="*/ 16194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gradFill rotWithShape="0">
              <a:gsLst>
                <a:gs pos="0">
                  <a:srgbClr val="95B3D7"/>
                </a:gs>
                <a:gs pos="50000">
                  <a:srgbClr val="DBE5F1"/>
                </a:gs>
                <a:gs pos="100000">
                  <a:srgbClr val="95B3D7"/>
                </a:gs>
              </a:gsLst>
              <a:lin ang="18900000" scaled="1"/>
            </a:gradFill>
            <a:ln w="12700">
              <a:solidFill>
                <a:srgbClr val="95B3D7"/>
              </a:solidFill>
              <a:miter lim="800000"/>
              <a:headEnd/>
              <a:tailEnd/>
            </a:ln>
            <a:effectLst>
              <a:outerShdw dist="28398" dir="3806097" algn="ctr" rotWithShape="0">
                <a:srgbClr val="243F60">
                  <a:alpha val="50000"/>
                </a:srgbClr>
              </a:outerShdw>
            </a:effectLst>
          </p:spPr>
          <p:txBody>
            <a:bodyPr/>
            <a:lstStyle/>
            <a:p>
              <a:pPr>
                <a:defRPr/>
              </a:pPr>
              <a:endParaRPr lang="es-CO"/>
            </a:p>
          </p:txBody>
        </p:sp>
        <p:sp>
          <p:nvSpPr>
            <p:cNvPr id="6170" name="AutoShape 80"/>
            <p:cNvSpPr>
              <a:spLocks noChangeArrowheads="1"/>
            </p:cNvSpPr>
            <p:nvPr/>
          </p:nvSpPr>
          <p:spPr bwMode="auto">
            <a:xfrm>
              <a:off x="10980" y="9028"/>
              <a:ext cx="3743" cy="2072"/>
            </a:xfrm>
            <a:prstGeom prst="roundRect">
              <a:avLst>
                <a:gd name="adj" fmla="val 16667"/>
              </a:avLst>
            </a:prstGeom>
            <a:gradFill rotWithShape="0">
              <a:gsLst>
                <a:gs pos="0">
                  <a:srgbClr val="95B3D7"/>
                </a:gs>
                <a:gs pos="50000">
                  <a:srgbClr val="DBE5F1"/>
                </a:gs>
                <a:gs pos="100000">
                  <a:srgbClr val="95B3D7"/>
                </a:gs>
              </a:gsLst>
              <a:lin ang="18900000" scaled="1"/>
            </a:gradFill>
            <a:ln w="12700">
              <a:solidFill>
                <a:srgbClr val="95B3D7"/>
              </a:solidFill>
              <a:round/>
              <a:headEnd/>
              <a:tailEnd/>
            </a:ln>
            <a:effectLst>
              <a:outerShdw dist="28398" dir="3806097" algn="ctr" rotWithShape="0">
                <a:srgbClr val="243F60">
                  <a:alpha val="50000"/>
                </a:srgbClr>
              </a:outerShdw>
            </a:effectLst>
          </p:spPr>
          <p:txBody>
            <a:bodyPr/>
            <a:lstStyle/>
            <a:p>
              <a:pPr lvl="1">
                <a:buFont typeface="Wingdings" pitchFamily="2" charset="2"/>
                <a:buChar char="Ø"/>
                <a:defRPr/>
              </a:pPr>
              <a:r>
                <a:rPr lang="es-ES" sz="1000" b="1">
                  <a:latin typeface="Calibri" pitchFamily="34" charset="0"/>
                </a:rPr>
                <a:t>Formación integral</a:t>
              </a:r>
            </a:p>
            <a:p>
              <a:pPr>
                <a:buFont typeface="Wingdings" pitchFamily="2" charset="2"/>
                <a:buChar char="Ø"/>
                <a:defRPr/>
              </a:pPr>
              <a:r>
                <a:rPr lang="es-ES" sz="1000" b="1">
                  <a:latin typeface="Calibri" pitchFamily="34" charset="0"/>
                </a:rPr>
                <a:t>Salud Integral</a:t>
              </a:r>
            </a:p>
            <a:p>
              <a:pPr>
                <a:buFont typeface="Wingdings" pitchFamily="2" charset="2"/>
                <a:buChar char="Ø"/>
                <a:defRPr/>
              </a:pPr>
              <a:r>
                <a:rPr lang="es-ES" sz="1000" b="1">
                  <a:latin typeface="Calibri" pitchFamily="34" charset="0"/>
                </a:rPr>
                <a:t>Atención integral y cultura democrática, participativa e incluyente</a:t>
              </a:r>
            </a:p>
            <a:p>
              <a:pPr>
                <a:buFont typeface="Wingdings" pitchFamily="2" charset="2"/>
                <a:buChar char="Ø"/>
                <a:defRPr/>
              </a:pPr>
              <a:r>
                <a:rPr lang="es-ES" sz="1000" b="1">
                  <a:latin typeface="Calibri" pitchFamily="34" charset="0"/>
                </a:rPr>
                <a:t>Observatorio Social</a:t>
              </a:r>
            </a:p>
            <a:p>
              <a:pPr>
                <a:buFont typeface="Wingdings" pitchFamily="2" charset="2"/>
                <a:buChar char="Ø"/>
                <a:defRPr/>
              </a:pPr>
              <a:r>
                <a:rPr lang="es-ES" sz="1000" b="1">
                  <a:latin typeface="Calibri" pitchFamily="34" charset="0"/>
                </a:rPr>
                <a:t>Gestión estratégica</a:t>
              </a:r>
              <a:endParaRPr lang="es-CO"/>
            </a:p>
          </p:txBody>
        </p:sp>
        <p:sp>
          <p:nvSpPr>
            <p:cNvPr id="6171" name="Rectangle 81"/>
            <p:cNvSpPr>
              <a:spLocks noChangeArrowheads="1"/>
            </p:cNvSpPr>
            <p:nvPr/>
          </p:nvSpPr>
          <p:spPr bwMode="auto">
            <a:xfrm>
              <a:off x="2833" y="466"/>
              <a:ext cx="9600" cy="500"/>
            </a:xfrm>
            <a:prstGeom prst="rect">
              <a:avLst/>
            </a:prstGeom>
            <a:solidFill>
              <a:srgbClr val="4F81BD"/>
            </a:solidFill>
            <a:ln w="38100">
              <a:solidFill>
                <a:srgbClr val="F2F2F2"/>
              </a:solidFill>
              <a:miter lim="800000"/>
              <a:headEnd/>
              <a:tailEnd/>
            </a:ln>
            <a:effectLst>
              <a:outerShdw dist="28398" dir="3806097" algn="ctr" rotWithShape="0">
                <a:srgbClr val="243F60">
                  <a:alpha val="50000"/>
                </a:srgbClr>
              </a:outerShdw>
            </a:effectLst>
          </p:spPr>
          <p:txBody>
            <a:bodyPr/>
            <a:lstStyle/>
            <a:p>
              <a:pPr algn="ctr">
                <a:spcAft>
                  <a:spcPts val="1000"/>
                </a:spcAft>
                <a:defRPr/>
              </a:pPr>
              <a:r>
                <a:rPr lang="es-CO" sz="1100" b="1">
                  <a:latin typeface="Calibri" pitchFamily="34" charset="0"/>
                </a:rPr>
                <a:t>Estructura de la cadena de logro del Plan de Desarrollo Institucional</a:t>
              </a:r>
              <a:endParaRPr lang="es-CO"/>
            </a:p>
          </p:txBody>
        </p:sp>
      </p:gr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8 Rectángulo redondeado"/>
          <p:cNvSpPr/>
          <p:nvPr/>
        </p:nvSpPr>
        <p:spPr>
          <a:xfrm>
            <a:off x="287693" y="2015788"/>
            <a:ext cx="4535075" cy="5470415"/>
          </a:xfrm>
          <a:prstGeom prst="roundRect">
            <a:avLst/>
          </a:prstGeom>
          <a:ln/>
        </p:spPr>
        <p:style>
          <a:lnRef idx="2">
            <a:schemeClr val="accent1"/>
          </a:lnRef>
          <a:fillRef idx="1">
            <a:schemeClr val="lt1"/>
          </a:fillRef>
          <a:effectRef idx="0">
            <a:schemeClr val="accent1"/>
          </a:effectRef>
          <a:fontRef idx="minor">
            <a:schemeClr val="dk1"/>
          </a:fontRef>
        </p:style>
        <p:txBody>
          <a:bodyPr lIns="91403" tIns="45702" rIns="91403" bIns="45702" anchor="ctr"/>
          <a:lstStyle/>
          <a:p>
            <a:pPr algn="ctr">
              <a:defRPr/>
            </a:pPr>
            <a:endParaRPr lang="es-CO">
              <a:solidFill>
                <a:schemeClr val="tx1"/>
              </a:solidFill>
            </a:endParaRPr>
          </a:p>
        </p:txBody>
      </p:sp>
      <p:sp>
        <p:nvSpPr>
          <p:cNvPr id="59393" name="Rectangle 1"/>
          <p:cNvSpPr>
            <a:spLocks noChangeArrowheads="1"/>
          </p:cNvSpPr>
          <p:nvPr/>
        </p:nvSpPr>
        <p:spPr bwMode="auto">
          <a:xfrm>
            <a:off x="575634" y="2221475"/>
            <a:ext cx="3959193" cy="4893611"/>
          </a:xfrm>
          <a:prstGeom prst="rect">
            <a:avLst/>
          </a:prstGeom>
          <a:noFill/>
          <a:ln w="9525">
            <a:noFill/>
            <a:miter lim="800000"/>
            <a:headEnd/>
            <a:tailEnd/>
          </a:ln>
          <a:effectLst/>
        </p:spPr>
        <p:txBody>
          <a:bodyPr vert="horz" wrap="square" lIns="91403" tIns="45702" rIns="91403" bIns="45702" numCol="1" anchor="ctr" anchorCtr="0" compatLnSpc="1">
            <a:prstTxWarp prst="textNoShape">
              <a:avLst/>
            </a:prstTxWarp>
            <a:spAutoFit/>
          </a:bodyPr>
          <a:lstStyle/>
          <a:p>
            <a:pPr lvl="0" algn="just" eaLnBrk="0" fontAlgn="base" hangingPunct="0">
              <a:spcBef>
                <a:spcPct val="0"/>
              </a:spcBef>
              <a:spcAft>
                <a:spcPct val="0"/>
              </a:spcAft>
            </a:pPr>
            <a:r>
              <a:rPr lang="es-CO" sz="2400" dirty="0">
                <a:ln w="18415" cmpd="sng">
                  <a:noFill/>
                  <a:prstDash val="solid"/>
                </a:ln>
                <a:effectLst>
                  <a:outerShdw blurRad="38100" dist="38100" dir="2700000" algn="tl">
                    <a:srgbClr val="000000">
                      <a:alpha val="43137"/>
                    </a:srgbClr>
                  </a:outerShdw>
                </a:effectLst>
              </a:rPr>
              <a:t>El nodo central “Centro de Innovación y Desarrollo Tecnológico”, es el articulador de los demás nodos de la red, liderado por la Universidad Tecnológica de Pereira, gestora del proyecto. Se pretende la creación de modelos innovadores para el desarrollo de una sociedad equitativa e incluyente. </a:t>
            </a:r>
            <a:endParaRPr lang="es-ES" sz="2400" dirty="0">
              <a:ln w="18415" cmpd="sng">
                <a:noFill/>
                <a:prstDash val="solid"/>
              </a:ln>
              <a:effectLst>
                <a:outerShdw blurRad="38100" dist="38100" dir="2700000" algn="tl">
                  <a:srgbClr val="000000">
                    <a:alpha val="43137"/>
                  </a:srgbClr>
                </a:outerShdw>
              </a:effectLst>
            </a:endParaRPr>
          </a:p>
        </p:txBody>
      </p:sp>
      <p:sp>
        <p:nvSpPr>
          <p:cNvPr id="5" name="4 Rectángulo"/>
          <p:cNvSpPr/>
          <p:nvPr/>
        </p:nvSpPr>
        <p:spPr>
          <a:xfrm>
            <a:off x="1367473" y="1294929"/>
            <a:ext cx="8350297" cy="646294"/>
          </a:xfrm>
          <a:prstGeom prst="rect">
            <a:avLst/>
          </a:prstGeom>
          <a:noFill/>
        </p:spPr>
        <p:txBody>
          <a:bodyPr wrap="square" lIns="91403" tIns="45702" rIns="91403" bIns="45702">
            <a:spAutoFit/>
          </a:bodyPr>
          <a:lstStyle/>
          <a:p>
            <a:pPr algn="r">
              <a:defRPr/>
            </a:pPr>
            <a:r>
              <a:rPr lang="es-CO" sz="2400" b="1" dirty="0">
                <a:ln w="18415" cmpd="sng">
                  <a:noFill/>
                  <a:prstDash val="solid"/>
                </a:ln>
                <a:solidFill>
                  <a:schemeClr val="accent1">
                    <a:lumMod val="50000"/>
                  </a:schemeClr>
                </a:solidFill>
              </a:rPr>
              <a:t>Centro de Innovación y Desarrollo Tecnológico - CI&amp;DT </a:t>
            </a:r>
            <a:r>
              <a:rPr lang="es-CO" sz="1200" b="1" dirty="0">
                <a:ln w="18415" cmpd="sng">
                  <a:noFill/>
                  <a:prstDash val="solid"/>
                </a:ln>
                <a:solidFill>
                  <a:schemeClr val="accent1">
                    <a:lumMod val="50000"/>
                  </a:schemeClr>
                </a:solidFill>
              </a:rPr>
              <a:t>(UTP)</a:t>
            </a:r>
            <a:endParaRPr lang="es-ES" sz="1200" b="1" dirty="0">
              <a:ln w="18415" cmpd="sng">
                <a:noFill/>
                <a:prstDash val="solid"/>
              </a:ln>
              <a:solidFill>
                <a:schemeClr val="accent1">
                  <a:lumMod val="50000"/>
                </a:schemeClr>
              </a:solidFill>
            </a:endParaRPr>
          </a:p>
        </p:txBody>
      </p:sp>
      <p:sp>
        <p:nvSpPr>
          <p:cNvPr id="59395" name="Rectangle 3"/>
          <p:cNvSpPr>
            <a:spLocks noChangeArrowheads="1"/>
          </p:cNvSpPr>
          <p:nvPr/>
        </p:nvSpPr>
        <p:spPr bwMode="auto">
          <a:xfrm>
            <a:off x="0" y="43860"/>
            <a:ext cx="184656" cy="369296"/>
          </a:xfrm>
          <a:prstGeom prst="rect">
            <a:avLst/>
          </a:prstGeom>
          <a:noFill/>
          <a:ln w="9525">
            <a:noFill/>
            <a:miter lim="800000"/>
            <a:headEnd/>
            <a:tailEnd/>
          </a:ln>
          <a:effectLst/>
        </p:spPr>
        <p:txBody>
          <a:bodyPr vert="horz" wrap="none" lIns="91403" tIns="45702" rIns="91403" bIns="45702" numCol="1" anchor="ctr" anchorCtr="0" compatLnSpc="1">
            <a:prstTxWarp prst="textNoShape">
              <a:avLst/>
            </a:prstTxWarp>
            <a:spAutoFit/>
          </a:bodyPr>
          <a:lstStyle/>
          <a:p>
            <a:endParaRPr lang="es-CO"/>
          </a:p>
        </p:txBody>
      </p:sp>
      <p:pic>
        <p:nvPicPr>
          <p:cNvPr id="7" name="6 Imagen" descr="C:\Users\UTP Usuario\Desktop\_DSC7342.JPG"/>
          <p:cNvPicPr>
            <a:picLocks noChangeAspect="1"/>
          </p:cNvPicPr>
          <p:nvPr/>
        </p:nvPicPr>
        <p:blipFill>
          <a:blip r:embed="rId2" cstate="print"/>
          <a:srcRect/>
          <a:stretch>
            <a:fillRect/>
          </a:stretch>
        </p:blipFill>
        <p:spPr bwMode="auto">
          <a:xfrm>
            <a:off x="5891862" y="2087768"/>
            <a:ext cx="3370788" cy="1889817"/>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59396" name="Rectangle 4"/>
          <p:cNvSpPr>
            <a:spLocks noChangeArrowheads="1"/>
          </p:cNvSpPr>
          <p:nvPr/>
        </p:nvSpPr>
        <p:spPr bwMode="auto">
          <a:xfrm>
            <a:off x="6046519" y="6746096"/>
            <a:ext cx="3095369" cy="584541"/>
          </a:xfrm>
          <a:prstGeom prst="rect">
            <a:avLst/>
          </a:prstGeom>
          <a:noFill/>
          <a:ln w="9525">
            <a:noFill/>
            <a:miter lim="800000"/>
            <a:headEnd/>
            <a:tailEnd/>
          </a:ln>
          <a:effectLst/>
        </p:spPr>
        <p:txBody>
          <a:bodyPr vert="horz" wrap="square" lIns="91403" tIns="45702" rIns="91403" bIns="45702" numCol="1" anchor="ctr" anchorCtr="0" compatLnSpc="1">
            <a:prstTxWarp prst="textNoShape">
              <a:avLst/>
            </a:prstTxWarp>
            <a:spAutoFit/>
          </a:bodyPr>
          <a:lstStyle/>
          <a:p>
            <a:pPr algn="ctr" defTabSz="914034"/>
            <a:r>
              <a:rPr lang="es-ES" sz="1600" b="1" i="1" dirty="0">
                <a:latin typeface="Arial" pitchFamily="34" charset="0"/>
                <a:ea typeface="Calibri" pitchFamily="34" charset="0"/>
                <a:cs typeface="Times New Roman" pitchFamily="18" charset="0"/>
              </a:rPr>
              <a:t>Centro de Gestión de Tráfico  (Nodo Central)</a:t>
            </a:r>
            <a:endParaRPr lang="es-ES" sz="3600" dirty="0">
              <a:latin typeface="Arial" pitchFamily="34" charset="0"/>
              <a:cs typeface="Arial" pitchFamily="34" charset="0"/>
            </a:endParaRPr>
          </a:p>
        </p:txBody>
      </p:sp>
      <p:pic>
        <p:nvPicPr>
          <p:cNvPr id="59398" name="Picture 6" descr="C:\Users\UTP Usuario\Desktop\Imagen1.jpg"/>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5758578" y="4425093"/>
            <a:ext cx="3516792" cy="2053402"/>
          </a:xfrm>
          <a:prstGeom prst="rect">
            <a:avLst/>
          </a:prstGeom>
          <a:noFill/>
        </p:spPr>
      </p:pic>
      <p:sp>
        <p:nvSpPr>
          <p:cNvPr id="10" name="1 Título"/>
          <p:cNvSpPr>
            <a:spLocks/>
          </p:cNvSpPr>
          <p:nvPr/>
        </p:nvSpPr>
        <p:spPr bwMode="auto">
          <a:xfrm>
            <a:off x="574675" y="214313"/>
            <a:ext cx="9069388" cy="6810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102833" tIns="51417" rIns="102833" bIns="51417" anchor="ctr"/>
          <a:lstStyle/>
          <a:p>
            <a:pPr algn="ctr" defTabSz="1028700"/>
            <a:r>
              <a:rPr lang="es-ES_tradnl" sz="2800" b="1" dirty="0" smtClean="0">
                <a:solidFill>
                  <a:srgbClr val="002060"/>
                </a:solidFill>
                <a:latin typeface="Calibri" pitchFamily="34" charset="0"/>
              </a:rPr>
              <a:t>ALIANZAS ESTRATÉGICAS</a:t>
            </a:r>
            <a:endParaRPr lang="es-ES_tradnl" sz="5400" b="1" dirty="0">
              <a:solidFill>
                <a:srgbClr val="002060"/>
              </a:solidFill>
              <a:latin typeface="Calibri" pitchFamily="34" charset="0"/>
            </a:endParaRPr>
          </a:p>
        </p:txBody>
      </p:sp>
    </p:spTree>
    <p:extLst>
      <p:ext uri="{BB962C8B-B14F-4D97-AF65-F5344CB8AC3E}">
        <p14:creationId xmlns:p14="http://schemas.microsoft.com/office/powerpoint/2010/main" xmlns="" val="1749933878"/>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8 Rectángulo redondeado"/>
          <p:cNvSpPr/>
          <p:nvPr/>
        </p:nvSpPr>
        <p:spPr>
          <a:xfrm>
            <a:off x="287694" y="2519642"/>
            <a:ext cx="9502062" cy="5110519"/>
          </a:xfrm>
          <a:prstGeom prst="roundRect">
            <a:avLst/>
          </a:prstGeom>
          <a:ln/>
        </p:spPr>
        <p:style>
          <a:lnRef idx="2">
            <a:schemeClr val="accent1"/>
          </a:lnRef>
          <a:fillRef idx="1">
            <a:schemeClr val="lt1"/>
          </a:fillRef>
          <a:effectRef idx="0">
            <a:schemeClr val="accent1"/>
          </a:effectRef>
          <a:fontRef idx="minor">
            <a:schemeClr val="dk1"/>
          </a:fontRef>
        </p:style>
        <p:txBody>
          <a:bodyPr lIns="91403" tIns="45702" rIns="91403" bIns="45702" anchor="ctr"/>
          <a:lstStyle/>
          <a:p>
            <a:pPr algn="ctr">
              <a:defRPr/>
            </a:pPr>
            <a:endParaRPr lang="es-CO"/>
          </a:p>
        </p:txBody>
      </p:sp>
      <p:pic>
        <p:nvPicPr>
          <p:cNvPr id="7" name="30 Imagen" descr="DSC00927.JPG"/>
          <p:cNvPicPr/>
          <p:nvPr/>
        </p:nvPicPr>
        <p:blipFill>
          <a:blip r:embed="rId2" cstate="print"/>
          <a:srcRect l="14053"/>
          <a:stretch>
            <a:fillRect/>
          </a:stretch>
        </p:blipFill>
        <p:spPr>
          <a:xfrm>
            <a:off x="4678798" y="1882323"/>
            <a:ext cx="4823016" cy="3156589"/>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4" name="3 Rectángulo"/>
          <p:cNvSpPr/>
          <p:nvPr/>
        </p:nvSpPr>
        <p:spPr>
          <a:xfrm>
            <a:off x="1367473" y="1222921"/>
            <a:ext cx="8350297" cy="369296"/>
          </a:xfrm>
          <a:prstGeom prst="rect">
            <a:avLst/>
          </a:prstGeom>
          <a:noFill/>
        </p:spPr>
        <p:txBody>
          <a:bodyPr wrap="square" lIns="91403" tIns="45702" rIns="91403" bIns="45702">
            <a:spAutoFit/>
          </a:bodyPr>
          <a:lstStyle/>
          <a:p>
            <a:pPr algn="r">
              <a:defRPr/>
            </a:pPr>
            <a:r>
              <a:rPr lang="es-CO" b="1" dirty="0">
                <a:ln w="18415" cmpd="sng">
                  <a:noFill/>
                  <a:prstDash val="solid"/>
                </a:ln>
                <a:solidFill>
                  <a:schemeClr val="accent1">
                    <a:lumMod val="50000"/>
                  </a:schemeClr>
                </a:solidFill>
              </a:rPr>
              <a:t>Evento: Primera Piedra del Centro de Innovación y Desarrollo Tecnológico </a:t>
            </a:r>
            <a:endParaRPr lang="es-ES" sz="1050" b="1" dirty="0">
              <a:ln w="18415" cmpd="sng">
                <a:noFill/>
                <a:prstDash val="solid"/>
              </a:ln>
              <a:solidFill>
                <a:schemeClr val="accent1">
                  <a:lumMod val="50000"/>
                </a:schemeClr>
              </a:solidFill>
            </a:endParaRPr>
          </a:p>
        </p:txBody>
      </p:sp>
      <p:pic>
        <p:nvPicPr>
          <p:cNvPr id="6" name="17 Imagen" descr="DSC00914.JPG"/>
          <p:cNvPicPr/>
          <p:nvPr/>
        </p:nvPicPr>
        <p:blipFill>
          <a:blip r:embed="rId3" cstate="print"/>
          <a:srcRect l="37201"/>
          <a:stretch>
            <a:fillRect/>
          </a:stretch>
        </p:blipFill>
        <p:spPr>
          <a:xfrm>
            <a:off x="719605" y="1871830"/>
            <a:ext cx="3524058" cy="3156589"/>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8" name="7 Rectángulo"/>
          <p:cNvSpPr/>
          <p:nvPr/>
        </p:nvSpPr>
        <p:spPr>
          <a:xfrm>
            <a:off x="647620" y="5182870"/>
            <a:ext cx="8854194" cy="2307399"/>
          </a:xfrm>
          <a:prstGeom prst="rect">
            <a:avLst/>
          </a:prstGeom>
        </p:spPr>
        <p:txBody>
          <a:bodyPr wrap="square" lIns="91403" tIns="45702" rIns="91403" bIns="45702">
            <a:spAutoFit/>
          </a:bodyPr>
          <a:lstStyle/>
          <a:p>
            <a:pPr algn="just"/>
            <a:r>
              <a:rPr lang="es-ES" sz="2400" dirty="0">
                <a:ln w="18415" cmpd="sng">
                  <a:noFill/>
                  <a:prstDash val="solid"/>
                </a:ln>
                <a:effectLst>
                  <a:outerShdw blurRad="63500" dir="3600000" algn="tl" rotWithShape="0">
                    <a:srgbClr val="000000">
                      <a:alpha val="70000"/>
                    </a:srgbClr>
                  </a:outerShdw>
                </a:effectLst>
              </a:rPr>
              <a:t>El concepto es dar prioridad a los niños, como símbolo del futuro que desde la Sociedad en Movimiento, con la Red de Nodos de Innovación, Ciencia y Tecnología y el Nodo Central “Centro de Innovación y Desarrollo Tecnológico” se viene construyendo para ellos, como una sociedad justa, equitativa, incluyente dentro de una economía del conocimiento. </a:t>
            </a:r>
            <a:endParaRPr lang="es-CO" sz="2400" dirty="0">
              <a:ln w="18415" cmpd="sng">
                <a:noFill/>
                <a:prstDash val="solid"/>
              </a:ln>
              <a:effectLst>
                <a:outerShdw blurRad="63500" dir="3600000" algn="tl" rotWithShape="0">
                  <a:srgbClr val="000000">
                    <a:alpha val="70000"/>
                  </a:srgbClr>
                </a:outerShdw>
              </a:effectLst>
            </a:endParaRPr>
          </a:p>
        </p:txBody>
      </p:sp>
      <p:sp>
        <p:nvSpPr>
          <p:cNvPr id="10" name="1 Título"/>
          <p:cNvSpPr>
            <a:spLocks/>
          </p:cNvSpPr>
          <p:nvPr/>
        </p:nvSpPr>
        <p:spPr bwMode="auto">
          <a:xfrm>
            <a:off x="574675" y="214313"/>
            <a:ext cx="9069388" cy="6810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102833" tIns="51417" rIns="102833" bIns="51417" anchor="ctr"/>
          <a:lstStyle/>
          <a:p>
            <a:pPr algn="ctr" defTabSz="1028700"/>
            <a:r>
              <a:rPr lang="es-ES_tradnl" sz="2800" b="1" dirty="0" smtClean="0">
                <a:solidFill>
                  <a:srgbClr val="002060"/>
                </a:solidFill>
                <a:latin typeface="Calibri" pitchFamily="34" charset="0"/>
              </a:rPr>
              <a:t>ALIANZAS ESTRATÉGICAS</a:t>
            </a:r>
            <a:endParaRPr lang="es-ES_tradnl" sz="5400" b="1" dirty="0">
              <a:solidFill>
                <a:srgbClr val="002060"/>
              </a:solidFill>
              <a:latin typeface="Calibri" pitchFamily="34" charset="0"/>
            </a:endParaRPr>
          </a:p>
        </p:txBody>
      </p:sp>
    </p:spTree>
    <p:extLst>
      <p:ext uri="{BB962C8B-B14F-4D97-AF65-F5344CB8AC3E}">
        <p14:creationId xmlns:p14="http://schemas.microsoft.com/office/powerpoint/2010/main" xmlns="" val="2557843015"/>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503238" y="335756"/>
            <a:ext cx="9070975" cy="1319213"/>
          </a:xfrm>
        </p:spPr>
        <p:txBody>
          <a:bodyPr/>
          <a:lstStyle/>
          <a:p>
            <a:r>
              <a:rPr lang="es-CO" sz="4800" dirty="0" smtClean="0">
                <a:solidFill>
                  <a:schemeClr val="accent1">
                    <a:lumMod val="50000"/>
                  </a:schemeClr>
                </a:solidFill>
              </a:rPr>
              <a:t>RESULTADOS GENERALES DEL PLAN DE DESARROLLO 2012</a:t>
            </a:r>
            <a:endParaRPr lang="es-CO" sz="4800" dirty="0">
              <a:solidFill>
                <a:schemeClr val="accent1">
                  <a:lumMod val="50000"/>
                </a:schemeClr>
              </a:solidFill>
            </a:endParaRPr>
          </a:p>
        </p:txBody>
      </p:sp>
      <p:graphicFrame>
        <p:nvGraphicFramePr>
          <p:cNvPr id="5" name="4 Tabla"/>
          <p:cNvGraphicFramePr>
            <a:graphicFrameLocks noGrp="1"/>
          </p:cNvGraphicFramePr>
          <p:nvPr>
            <p:extLst>
              <p:ext uri="{D42A27DB-BD31-4B8C-83A1-F6EECF244321}">
                <p14:modId xmlns:p14="http://schemas.microsoft.com/office/powerpoint/2010/main" xmlns="" val="1361772546"/>
              </p:ext>
            </p:extLst>
          </p:nvPr>
        </p:nvGraphicFramePr>
        <p:xfrm>
          <a:off x="574230" y="2087017"/>
          <a:ext cx="8928991" cy="4039350"/>
        </p:xfrm>
        <a:graphic>
          <a:graphicData uri="http://schemas.openxmlformats.org/drawingml/2006/table">
            <a:tbl>
              <a:tblPr firstRow="1" lastRow="1">
                <a:tableStyleId>{5C22544A-7EE6-4342-B048-85BDC9FD1C3A}</a:tableStyleId>
              </a:tblPr>
              <a:tblGrid>
                <a:gridCol w="4230874"/>
                <a:gridCol w="1463348"/>
                <a:gridCol w="1463348"/>
                <a:gridCol w="1771421"/>
              </a:tblGrid>
              <a:tr h="1083606">
                <a:tc>
                  <a:txBody>
                    <a:bodyPr/>
                    <a:lstStyle/>
                    <a:p>
                      <a:pPr algn="ctr" rtl="0" fontAlgn="ctr"/>
                      <a:r>
                        <a:rPr lang="es-CO" sz="1800" b="1" u="none" strike="noStrike" dirty="0">
                          <a:effectLst/>
                        </a:rPr>
                        <a:t>Objetivo Institucional</a:t>
                      </a:r>
                      <a:endParaRPr lang="es-CO" sz="1800" b="1" i="0" u="none" strike="noStrike" dirty="0">
                        <a:solidFill>
                          <a:srgbClr val="000000"/>
                        </a:solidFill>
                        <a:effectLst/>
                        <a:latin typeface="Calibri"/>
                      </a:endParaRPr>
                    </a:p>
                  </a:txBody>
                  <a:tcPr marL="9525" marR="9525" marT="9525" marB="0" anchor="ctr"/>
                </a:tc>
                <a:tc>
                  <a:txBody>
                    <a:bodyPr/>
                    <a:lstStyle/>
                    <a:p>
                      <a:pPr algn="ctr" rtl="0" fontAlgn="ctr"/>
                      <a:r>
                        <a:rPr lang="es-CO" sz="1800" b="1" u="none" strike="noStrike" dirty="0">
                          <a:effectLst/>
                        </a:rPr>
                        <a:t>Resultado a Nivel de Propósitos</a:t>
                      </a:r>
                      <a:endParaRPr lang="es-CO" sz="1800" b="1" i="0" u="none" strike="noStrike" dirty="0">
                        <a:solidFill>
                          <a:srgbClr val="000000"/>
                        </a:solidFill>
                        <a:effectLst/>
                        <a:latin typeface="Calibri"/>
                      </a:endParaRPr>
                    </a:p>
                  </a:txBody>
                  <a:tcPr marL="9525" marR="9525" marT="9525" marB="0" anchor="ctr"/>
                </a:tc>
                <a:tc>
                  <a:txBody>
                    <a:bodyPr/>
                    <a:lstStyle/>
                    <a:p>
                      <a:pPr algn="ctr" rtl="0" fontAlgn="ctr"/>
                      <a:r>
                        <a:rPr lang="es-CO" sz="1800" b="1" u="none" strike="noStrike" dirty="0">
                          <a:effectLst/>
                        </a:rPr>
                        <a:t>Resultado a Nivel de Componentes</a:t>
                      </a:r>
                      <a:endParaRPr lang="es-CO" sz="1800" b="1" i="0" u="none" strike="noStrike" dirty="0">
                        <a:solidFill>
                          <a:srgbClr val="000000"/>
                        </a:solidFill>
                        <a:effectLst/>
                        <a:latin typeface="Calibri"/>
                      </a:endParaRPr>
                    </a:p>
                  </a:txBody>
                  <a:tcPr marL="9525" marR="9525" marT="9525" marB="0" anchor="ctr"/>
                </a:tc>
                <a:tc>
                  <a:txBody>
                    <a:bodyPr/>
                    <a:lstStyle/>
                    <a:p>
                      <a:pPr algn="ctr" rtl="0" fontAlgn="ctr"/>
                      <a:r>
                        <a:rPr lang="es-CO" sz="1800" b="1" u="none" strike="noStrike" dirty="0">
                          <a:effectLst/>
                        </a:rPr>
                        <a:t>Resultado a Nivel de Proyectos</a:t>
                      </a:r>
                      <a:endParaRPr lang="es-CO" sz="1800" b="1" i="0" u="none" strike="noStrike" dirty="0">
                        <a:solidFill>
                          <a:srgbClr val="000000"/>
                        </a:solidFill>
                        <a:effectLst/>
                        <a:latin typeface="Calibri"/>
                      </a:endParaRPr>
                    </a:p>
                  </a:txBody>
                  <a:tcPr marL="9525" marR="9525" marT="9525" marB="0" anchor="ctr"/>
                </a:tc>
              </a:tr>
              <a:tr h="369468">
                <a:tc>
                  <a:txBody>
                    <a:bodyPr/>
                    <a:lstStyle/>
                    <a:p>
                      <a:pPr algn="l" rtl="0" fontAlgn="ctr"/>
                      <a:r>
                        <a:rPr lang="es-CO" sz="1800" u="none" strike="noStrike" dirty="0">
                          <a:effectLst/>
                        </a:rPr>
                        <a:t>Desarrollo institucional</a:t>
                      </a:r>
                      <a:endParaRPr lang="es-CO" sz="1800" b="0" i="0" u="none" strike="noStrike" dirty="0">
                        <a:solidFill>
                          <a:srgbClr val="000000"/>
                        </a:solidFill>
                        <a:effectLst/>
                        <a:latin typeface="Calibri"/>
                      </a:endParaRPr>
                    </a:p>
                  </a:txBody>
                  <a:tcPr marL="9525" marR="9525" marT="9525" marB="0" anchor="ctr"/>
                </a:tc>
                <a:tc>
                  <a:txBody>
                    <a:bodyPr/>
                    <a:lstStyle/>
                    <a:p>
                      <a:pPr algn="ctr" rtl="0" fontAlgn="ctr"/>
                      <a:r>
                        <a:rPr lang="es-CO" sz="1800" u="none" strike="noStrike">
                          <a:effectLst/>
                        </a:rPr>
                        <a:t>98,23%</a:t>
                      </a:r>
                      <a:endParaRPr lang="es-CO" sz="1800" b="0" i="0" u="none" strike="noStrike">
                        <a:solidFill>
                          <a:srgbClr val="000000"/>
                        </a:solidFill>
                        <a:effectLst/>
                        <a:latin typeface="Calibri"/>
                      </a:endParaRPr>
                    </a:p>
                  </a:txBody>
                  <a:tcPr marL="9525" marR="9525" marT="9525" marB="0" anchor="ctr"/>
                </a:tc>
                <a:tc>
                  <a:txBody>
                    <a:bodyPr/>
                    <a:lstStyle/>
                    <a:p>
                      <a:pPr algn="ctr" fontAlgn="ctr"/>
                      <a:r>
                        <a:rPr lang="es-CO" sz="1800" u="none" strike="noStrike">
                          <a:effectLst/>
                        </a:rPr>
                        <a:t>94,80%</a:t>
                      </a:r>
                      <a:endParaRPr lang="es-CO" sz="1800" b="0" i="0" u="none" strike="noStrike">
                        <a:solidFill>
                          <a:srgbClr val="000000"/>
                        </a:solidFill>
                        <a:effectLst/>
                        <a:latin typeface="Calibri"/>
                      </a:endParaRPr>
                    </a:p>
                  </a:txBody>
                  <a:tcPr marL="9525" marR="9525" marT="9525" marB="0" anchor="ctr"/>
                </a:tc>
                <a:tc>
                  <a:txBody>
                    <a:bodyPr/>
                    <a:lstStyle/>
                    <a:p>
                      <a:pPr algn="ctr" rtl="0" fontAlgn="ctr"/>
                      <a:r>
                        <a:rPr lang="es-CO" sz="1800" u="none" strike="noStrike" dirty="0">
                          <a:effectLst/>
                        </a:rPr>
                        <a:t>92,20%</a:t>
                      </a:r>
                      <a:endParaRPr lang="es-CO" sz="1800" b="0" i="0" u="none" strike="noStrike" dirty="0">
                        <a:solidFill>
                          <a:srgbClr val="000000"/>
                        </a:solidFill>
                        <a:effectLst/>
                        <a:latin typeface="Calibri"/>
                      </a:endParaRPr>
                    </a:p>
                  </a:txBody>
                  <a:tcPr marL="9525" marR="9525" marT="9525" marB="0" anchor="ctr"/>
                </a:tc>
              </a:tr>
              <a:tr h="369468">
                <a:tc>
                  <a:txBody>
                    <a:bodyPr/>
                    <a:lstStyle/>
                    <a:p>
                      <a:pPr algn="l" rtl="0" fontAlgn="ctr"/>
                      <a:r>
                        <a:rPr lang="es-CO" sz="1800" u="none" strike="noStrike" dirty="0">
                          <a:effectLst/>
                        </a:rPr>
                        <a:t>Cobertura con calidad</a:t>
                      </a:r>
                      <a:endParaRPr lang="es-CO" sz="1800" b="0" i="0" u="none" strike="noStrike" dirty="0">
                        <a:solidFill>
                          <a:srgbClr val="000000"/>
                        </a:solidFill>
                        <a:effectLst/>
                        <a:latin typeface="Calibri"/>
                      </a:endParaRPr>
                    </a:p>
                  </a:txBody>
                  <a:tcPr marL="9525" marR="9525" marT="9525" marB="0" anchor="ctr"/>
                </a:tc>
                <a:tc>
                  <a:txBody>
                    <a:bodyPr/>
                    <a:lstStyle/>
                    <a:p>
                      <a:pPr algn="ctr" rtl="0" fontAlgn="ctr"/>
                      <a:r>
                        <a:rPr lang="es-CO" sz="1800" u="none" strike="noStrike">
                          <a:effectLst/>
                        </a:rPr>
                        <a:t>95,93%</a:t>
                      </a:r>
                      <a:endParaRPr lang="es-CO" sz="1800" b="0" i="0" u="none" strike="noStrike">
                        <a:solidFill>
                          <a:srgbClr val="000000"/>
                        </a:solidFill>
                        <a:effectLst/>
                        <a:latin typeface="Calibri"/>
                      </a:endParaRPr>
                    </a:p>
                  </a:txBody>
                  <a:tcPr marL="9525" marR="9525" marT="9525" marB="0" anchor="ctr"/>
                </a:tc>
                <a:tc>
                  <a:txBody>
                    <a:bodyPr/>
                    <a:lstStyle/>
                    <a:p>
                      <a:pPr algn="ctr" fontAlgn="ctr"/>
                      <a:r>
                        <a:rPr lang="es-CO" sz="1800" u="none" strike="noStrike">
                          <a:effectLst/>
                        </a:rPr>
                        <a:t>95,93%</a:t>
                      </a:r>
                      <a:endParaRPr lang="es-CO" sz="1800" b="0" i="0" u="none" strike="noStrike">
                        <a:solidFill>
                          <a:srgbClr val="000000"/>
                        </a:solidFill>
                        <a:effectLst/>
                        <a:latin typeface="Calibri"/>
                      </a:endParaRPr>
                    </a:p>
                  </a:txBody>
                  <a:tcPr marL="9525" marR="9525" marT="9525" marB="0" anchor="ctr"/>
                </a:tc>
                <a:tc>
                  <a:txBody>
                    <a:bodyPr/>
                    <a:lstStyle/>
                    <a:p>
                      <a:pPr algn="ctr" rtl="0" fontAlgn="ctr"/>
                      <a:r>
                        <a:rPr lang="es-CO" sz="1800" u="none" strike="noStrike" dirty="0">
                          <a:effectLst/>
                        </a:rPr>
                        <a:t>96,84%</a:t>
                      </a:r>
                      <a:endParaRPr lang="es-CO" sz="1800" b="0" i="0" u="none" strike="noStrike" dirty="0">
                        <a:solidFill>
                          <a:srgbClr val="000000"/>
                        </a:solidFill>
                        <a:effectLst/>
                        <a:latin typeface="Calibri"/>
                      </a:endParaRPr>
                    </a:p>
                  </a:txBody>
                  <a:tcPr marL="9525" marR="9525" marT="9525" marB="0" anchor="ctr"/>
                </a:tc>
              </a:tr>
              <a:tr h="369468">
                <a:tc>
                  <a:txBody>
                    <a:bodyPr/>
                    <a:lstStyle/>
                    <a:p>
                      <a:pPr algn="l" rtl="0" fontAlgn="ctr"/>
                      <a:r>
                        <a:rPr lang="es-CO" sz="1800" u="none" strike="noStrike">
                          <a:effectLst/>
                        </a:rPr>
                        <a:t>Bienestar institucional</a:t>
                      </a:r>
                      <a:endParaRPr lang="es-CO" sz="1800" b="0" i="0" u="none" strike="noStrike">
                        <a:solidFill>
                          <a:srgbClr val="000000"/>
                        </a:solidFill>
                        <a:effectLst/>
                        <a:latin typeface="Calibri"/>
                      </a:endParaRPr>
                    </a:p>
                  </a:txBody>
                  <a:tcPr marL="9525" marR="9525" marT="9525" marB="0" anchor="ctr"/>
                </a:tc>
                <a:tc>
                  <a:txBody>
                    <a:bodyPr/>
                    <a:lstStyle/>
                    <a:p>
                      <a:pPr algn="ctr" rtl="0" fontAlgn="ctr"/>
                      <a:r>
                        <a:rPr lang="es-CO" sz="1800" u="none" strike="noStrike">
                          <a:effectLst/>
                        </a:rPr>
                        <a:t>100,00%</a:t>
                      </a:r>
                      <a:endParaRPr lang="es-CO" sz="1800" b="0" i="0" u="none" strike="noStrike">
                        <a:solidFill>
                          <a:srgbClr val="000000"/>
                        </a:solidFill>
                        <a:effectLst/>
                        <a:latin typeface="Calibri"/>
                      </a:endParaRPr>
                    </a:p>
                  </a:txBody>
                  <a:tcPr marL="9525" marR="9525" marT="9525" marB="0" anchor="ctr"/>
                </a:tc>
                <a:tc>
                  <a:txBody>
                    <a:bodyPr/>
                    <a:lstStyle/>
                    <a:p>
                      <a:pPr algn="ctr" fontAlgn="ctr"/>
                      <a:r>
                        <a:rPr lang="es-CO" sz="1800" u="none" strike="noStrike">
                          <a:effectLst/>
                        </a:rPr>
                        <a:t>96,84%</a:t>
                      </a:r>
                      <a:endParaRPr lang="es-CO" sz="1800" b="0" i="0" u="none" strike="noStrike">
                        <a:solidFill>
                          <a:srgbClr val="000000"/>
                        </a:solidFill>
                        <a:effectLst/>
                        <a:latin typeface="Calibri"/>
                      </a:endParaRPr>
                    </a:p>
                  </a:txBody>
                  <a:tcPr marL="9525" marR="9525" marT="9525" marB="0" anchor="ctr"/>
                </a:tc>
                <a:tc>
                  <a:txBody>
                    <a:bodyPr/>
                    <a:lstStyle/>
                    <a:p>
                      <a:pPr algn="ctr" rtl="0" fontAlgn="ctr"/>
                      <a:r>
                        <a:rPr lang="es-CO" sz="1800" u="none" strike="noStrike" dirty="0">
                          <a:effectLst/>
                        </a:rPr>
                        <a:t>93,46%</a:t>
                      </a:r>
                      <a:endParaRPr lang="es-CO" sz="1800" b="0" i="0" u="none" strike="noStrike" dirty="0">
                        <a:solidFill>
                          <a:srgbClr val="000000"/>
                        </a:solidFill>
                        <a:effectLst/>
                        <a:latin typeface="Calibri"/>
                      </a:endParaRPr>
                    </a:p>
                  </a:txBody>
                  <a:tcPr marL="9525" marR="9525" marT="9525" marB="0" anchor="ctr"/>
                </a:tc>
              </a:tr>
              <a:tr h="369468">
                <a:tc>
                  <a:txBody>
                    <a:bodyPr/>
                    <a:lstStyle/>
                    <a:p>
                      <a:pPr algn="l" rtl="0" fontAlgn="ctr"/>
                      <a:r>
                        <a:rPr lang="es-CO" sz="1800" u="none" strike="noStrike">
                          <a:effectLst/>
                        </a:rPr>
                        <a:t>Investigación, innovación y extensión</a:t>
                      </a:r>
                      <a:endParaRPr lang="es-CO" sz="1800" b="0" i="0" u="none" strike="noStrike">
                        <a:solidFill>
                          <a:srgbClr val="000000"/>
                        </a:solidFill>
                        <a:effectLst/>
                        <a:latin typeface="Calibri"/>
                      </a:endParaRPr>
                    </a:p>
                  </a:txBody>
                  <a:tcPr marL="9525" marR="9525" marT="9525" marB="0" anchor="ctr"/>
                </a:tc>
                <a:tc>
                  <a:txBody>
                    <a:bodyPr/>
                    <a:lstStyle/>
                    <a:p>
                      <a:pPr algn="ctr" rtl="0" fontAlgn="ctr"/>
                      <a:r>
                        <a:rPr lang="es-CO" sz="1800" u="none" strike="noStrike">
                          <a:effectLst/>
                        </a:rPr>
                        <a:t>86,57%</a:t>
                      </a:r>
                      <a:endParaRPr lang="es-CO" sz="1800" b="0" i="0" u="none" strike="noStrike">
                        <a:solidFill>
                          <a:srgbClr val="000000"/>
                        </a:solidFill>
                        <a:effectLst/>
                        <a:latin typeface="Calibri"/>
                      </a:endParaRPr>
                    </a:p>
                  </a:txBody>
                  <a:tcPr marL="9525" marR="9525" marT="9525" marB="0" anchor="ctr"/>
                </a:tc>
                <a:tc>
                  <a:txBody>
                    <a:bodyPr/>
                    <a:lstStyle/>
                    <a:p>
                      <a:pPr algn="ctr" fontAlgn="ctr"/>
                      <a:r>
                        <a:rPr lang="es-CO" sz="1800" u="none" strike="noStrike">
                          <a:effectLst/>
                        </a:rPr>
                        <a:t>87,66%</a:t>
                      </a:r>
                      <a:endParaRPr lang="es-CO" sz="1800" b="0" i="0" u="none" strike="noStrike">
                        <a:solidFill>
                          <a:srgbClr val="000000"/>
                        </a:solidFill>
                        <a:effectLst/>
                        <a:latin typeface="Calibri"/>
                      </a:endParaRPr>
                    </a:p>
                  </a:txBody>
                  <a:tcPr marL="9525" marR="9525" marT="9525" marB="0" anchor="ctr"/>
                </a:tc>
                <a:tc>
                  <a:txBody>
                    <a:bodyPr/>
                    <a:lstStyle/>
                    <a:p>
                      <a:pPr algn="ctr" rtl="0" fontAlgn="ctr"/>
                      <a:r>
                        <a:rPr lang="es-CO" sz="1800" u="none" strike="noStrike" dirty="0">
                          <a:effectLst/>
                        </a:rPr>
                        <a:t>88,83%</a:t>
                      </a:r>
                      <a:endParaRPr lang="es-CO" sz="1800" b="0" i="0" u="none" strike="noStrike" dirty="0">
                        <a:solidFill>
                          <a:srgbClr val="000000"/>
                        </a:solidFill>
                        <a:effectLst/>
                        <a:latin typeface="Calibri"/>
                      </a:endParaRPr>
                    </a:p>
                  </a:txBody>
                  <a:tcPr marL="9525" marR="9525" marT="9525" marB="0" anchor="ctr"/>
                </a:tc>
              </a:tr>
              <a:tr h="369468">
                <a:tc>
                  <a:txBody>
                    <a:bodyPr/>
                    <a:lstStyle/>
                    <a:p>
                      <a:pPr algn="l" rtl="0" fontAlgn="ctr"/>
                      <a:r>
                        <a:rPr lang="es-CO" sz="1800" u="none" strike="noStrike">
                          <a:effectLst/>
                        </a:rPr>
                        <a:t>Internacionalización</a:t>
                      </a:r>
                      <a:endParaRPr lang="es-CO" sz="1800" b="0" i="0" u="none" strike="noStrike">
                        <a:solidFill>
                          <a:srgbClr val="000000"/>
                        </a:solidFill>
                        <a:effectLst/>
                        <a:latin typeface="Calibri"/>
                      </a:endParaRPr>
                    </a:p>
                  </a:txBody>
                  <a:tcPr marL="9525" marR="9525" marT="9525" marB="0" anchor="ctr"/>
                </a:tc>
                <a:tc>
                  <a:txBody>
                    <a:bodyPr/>
                    <a:lstStyle/>
                    <a:p>
                      <a:pPr algn="ctr" rtl="0" fontAlgn="ctr"/>
                      <a:r>
                        <a:rPr lang="es-CO" sz="1800" u="none" strike="noStrike">
                          <a:effectLst/>
                        </a:rPr>
                        <a:t>100,00%</a:t>
                      </a:r>
                      <a:endParaRPr lang="es-CO" sz="1800" b="0" i="0" u="none" strike="noStrike">
                        <a:solidFill>
                          <a:srgbClr val="000000"/>
                        </a:solidFill>
                        <a:effectLst/>
                        <a:latin typeface="Calibri"/>
                      </a:endParaRPr>
                    </a:p>
                  </a:txBody>
                  <a:tcPr marL="9525" marR="9525" marT="9525" marB="0" anchor="ctr"/>
                </a:tc>
                <a:tc>
                  <a:txBody>
                    <a:bodyPr/>
                    <a:lstStyle/>
                    <a:p>
                      <a:pPr algn="ctr" fontAlgn="ctr"/>
                      <a:r>
                        <a:rPr lang="es-CO" sz="1800" u="none" strike="noStrike">
                          <a:effectLst/>
                        </a:rPr>
                        <a:t>75,94%</a:t>
                      </a:r>
                      <a:endParaRPr lang="es-CO" sz="1800" b="0" i="0" u="none" strike="noStrike">
                        <a:solidFill>
                          <a:srgbClr val="000000"/>
                        </a:solidFill>
                        <a:effectLst/>
                        <a:latin typeface="Calibri"/>
                      </a:endParaRPr>
                    </a:p>
                  </a:txBody>
                  <a:tcPr marL="9525" marR="9525" marT="9525" marB="0" anchor="ctr"/>
                </a:tc>
                <a:tc>
                  <a:txBody>
                    <a:bodyPr/>
                    <a:lstStyle/>
                    <a:p>
                      <a:pPr algn="ctr" rtl="0" fontAlgn="ctr"/>
                      <a:r>
                        <a:rPr lang="es-CO" sz="1800" u="none" strike="noStrike" dirty="0">
                          <a:effectLst/>
                        </a:rPr>
                        <a:t>99,94%</a:t>
                      </a:r>
                      <a:endParaRPr lang="es-CO" sz="1800" b="0" i="0" u="none" strike="noStrike" dirty="0">
                        <a:solidFill>
                          <a:srgbClr val="000000"/>
                        </a:solidFill>
                        <a:effectLst/>
                        <a:latin typeface="Calibri"/>
                      </a:endParaRPr>
                    </a:p>
                  </a:txBody>
                  <a:tcPr marL="9525" marR="9525" marT="9525" marB="0" anchor="ctr"/>
                </a:tc>
              </a:tr>
              <a:tr h="369468">
                <a:tc>
                  <a:txBody>
                    <a:bodyPr/>
                    <a:lstStyle/>
                    <a:p>
                      <a:pPr algn="l" rtl="0" fontAlgn="ctr"/>
                      <a:r>
                        <a:rPr lang="es-CO" sz="1800" u="none" strike="noStrike">
                          <a:effectLst/>
                        </a:rPr>
                        <a:t>Impacto regional</a:t>
                      </a:r>
                      <a:endParaRPr lang="es-CO" sz="1800" b="0" i="0" u="none" strike="noStrike">
                        <a:solidFill>
                          <a:srgbClr val="000000"/>
                        </a:solidFill>
                        <a:effectLst/>
                        <a:latin typeface="Calibri"/>
                      </a:endParaRPr>
                    </a:p>
                  </a:txBody>
                  <a:tcPr marL="9525" marR="9525" marT="9525" marB="0" anchor="ctr"/>
                </a:tc>
                <a:tc>
                  <a:txBody>
                    <a:bodyPr/>
                    <a:lstStyle/>
                    <a:p>
                      <a:pPr algn="ctr" rtl="0" fontAlgn="ctr"/>
                      <a:r>
                        <a:rPr lang="es-CO" sz="1800" u="none" strike="noStrike" dirty="0">
                          <a:effectLst/>
                        </a:rPr>
                        <a:t>95,00%</a:t>
                      </a:r>
                      <a:endParaRPr lang="es-CO" sz="1800" b="0" i="0" u="none" strike="noStrike" dirty="0">
                        <a:solidFill>
                          <a:srgbClr val="000000"/>
                        </a:solidFill>
                        <a:effectLst/>
                        <a:latin typeface="Calibri"/>
                      </a:endParaRPr>
                    </a:p>
                  </a:txBody>
                  <a:tcPr marL="9525" marR="9525" marT="9525" marB="0" anchor="ctr"/>
                </a:tc>
                <a:tc>
                  <a:txBody>
                    <a:bodyPr/>
                    <a:lstStyle/>
                    <a:p>
                      <a:pPr algn="ctr" fontAlgn="ctr"/>
                      <a:r>
                        <a:rPr lang="es-CO" sz="1800" u="none" strike="noStrike">
                          <a:effectLst/>
                        </a:rPr>
                        <a:t>94,59%</a:t>
                      </a:r>
                      <a:endParaRPr lang="es-CO" sz="1800" b="0" i="0" u="none" strike="noStrike">
                        <a:solidFill>
                          <a:srgbClr val="000000"/>
                        </a:solidFill>
                        <a:effectLst/>
                        <a:latin typeface="Calibri"/>
                      </a:endParaRPr>
                    </a:p>
                  </a:txBody>
                  <a:tcPr marL="9525" marR="9525" marT="9525" marB="0" anchor="ctr"/>
                </a:tc>
                <a:tc>
                  <a:txBody>
                    <a:bodyPr/>
                    <a:lstStyle/>
                    <a:p>
                      <a:pPr algn="ctr" rtl="0" fontAlgn="ctr"/>
                      <a:r>
                        <a:rPr lang="es-CO" sz="1800" u="none" strike="noStrike" dirty="0">
                          <a:effectLst/>
                        </a:rPr>
                        <a:t>98,48%</a:t>
                      </a:r>
                      <a:endParaRPr lang="es-CO" sz="1800" b="0" i="0" u="none" strike="noStrike" dirty="0">
                        <a:solidFill>
                          <a:srgbClr val="000000"/>
                        </a:solidFill>
                        <a:effectLst/>
                        <a:latin typeface="Calibri"/>
                      </a:endParaRPr>
                    </a:p>
                  </a:txBody>
                  <a:tcPr marL="9525" marR="9525" marT="9525" marB="0" anchor="ctr"/>
                </a:tc>
              </a:tr>
              <a:tr h="369468">
                <a:tc>
                  <a:txBody>
                    <a:bodyPr/>
                    <a:lstStyle/>
                    <a:p>
                      <a:pPr algn="l" rtl="0" fontAlgn="ctr"/>
                      <a:r>
                        <a:rPr lang="es-CO" sz="1800" u="none" strike="noStrike">
                          <a:effectLst/>
                        </a:rPr>
                        <a:t>Alianzas estratégicas</a:t>
                      </a:r>
                      <a:endParaRPr lang="es-CO" sz="1800" b="0" i="0" u="none" strike="noStrike">
                        <a:solidFill>
                          <a:srgbClr val="000000"/>
                        </a:solidFill>
                        <a:effectLst/>
                        <a:latin typeface="Calibri"/>
                      </a:endParaRPr>
                    </a:p>
                  </a:txBody>
                  <a:tcPr marL="9525" marR="9525" marT="9525" marB="0" anchor="ctr"/>
                </a:tc>
                <a:tc>
                  <a:txBody>
                    <a:bodyPr/>
                    <a:lstStyle/>
                    <a:p>
                      <a:pPr algn="ctr" rtl="0" fontAlgn="ctr"/>
                      <a:r>
                        <a:rPr lang="es-CO" sz="1800" u="none" strike="noStrike">
                          <a:effectLst/>
                        </a:rPr>
                        <a:t>88,06%</a:t>
                      </a:r>
                      <a:endParaRPr lang="es-CO" sz="1800" b="0" i="0" u="none" strike="noStrike">
                        <a:solidFill>
                          <a:srgbClr val="000000"/>
                        </a:solidFill>
                        <a:effectLst/>
                        <a:latin typeface="Calibri"/>
                      </a:endParaRPr>
                    </a:p>
                  </a:txBody>
                  <a:tcPr marL="9525" marR="9525" marT="9525" marB="0" anchor="ctr"/>
                </a:tc>
                <a:tc>
                  <a:txBody>
                    <a:bodyPr/>
                    <a:lstStyle/>
                    <a:p>
                      <a:pPr algn="ctr" fontAlgn="ctr"/>
                      <a:r>
                        <a:rPr lang="es-CO" sz="1800" u="none" strike="noStrike">
                          <a:effectLst/>
                        </a:rPr>
                        <a:t>85,06%</a:t>
                      </a:r>
                      <a:endParaRPr lang="es-CO" sz="1800" b="0" i="0" u="none" strike="noStrike">
                        <a:solidFill>
                          <a:srgbClr val="000000"/>
                        </a:solidFill>
                        <a:effectLst/>
                        <a:latin typeface="Calibri"/>
                      </a:endParaRPr>
                    </a:p>
                  </a:txBody>
                  <a:tcPr marL="9525" marR="9525" marT="9525" marB="0" anchor="ctr"/>
                </a:tc>
                <a:tc>
                  <a:txBody>
                    <a:bodyPr/>
                    <a:lstStyle/>
                    <a:p>
                      <a:pPr algn="ctr" rtl="0" fontAlgn="ctr"/>
                      <a:r>
                        <a:rPr lang="es-CO" sz="1800" u="none" strike="noStrike" dirty="0">
                          <a:effectLst/>
                        </a:rPr>
                        <a:t>98,98%</a:t>
                      </a:r>
                      <a:endParaRPr lang="es-CO" sz="1800" b="0" i="0" u="none" strike="noStrike" dirty="0">
                        <a:solidFill>
                          <a:srgbClr val="000000"/>
                        </a:solidFill>
                        <a:effectLst/>
                        <a:latin typeface="Calibri"/>
                      </a:endParaRPr>
                    </a:p>
                  </a:txBody>
                  <a:tcPr marL="9525" marR="9525" marT="9525" marB="0" anchor="ctr"/>
                </a:tc>
              </a:tr>
              <a:tr h="369468">
                <a:tc>
                  <a:txBody>
                    <a:bodyPr/>
                    <a:lstStyle/>
                    <a:p>
                      <a:pPr algn="l" rtl="0" fontAlgn="ctr"/>
                      <a:r>
                        <a:rPr lang="es-CO" sz="1800" u="none" strike="noStrike">
                          <a:effectLst/>
                        </a:rPr>
                        <a:t>Resultado 2012</a:t>
                      </a:r>
                      <a:endParaRPr lang="es-CO" sz="1800" b="1" i="0" u="none" strike="noStrike">
                        <a:solidFill>
                          <a:srgbClr val="000000"/>
                        </a:solidFill>
                        <a:effectLst/>
                        <a:latin typeface="Calibri"/>
                      </a:endParaRPr>
                    </a:p>
                  </a:txBody>
                  <a:tcPr marL="9525" marR="9525" marT="9525" marB="0" anchor="ctr"/>
                </a:tc>
                <a:tc>
                  <a:txBody>
                    <a:bodyPr/>
                    <a:lstStyle/>
                    <a:p>
                      <a:pPr algn="ctr" rtl="0" fontAlgn="ctr"/>
                      <a:r>
                        <a:rPr lang="es-CO" sz="1800" u="none" strike="noStrike">
                          <a:effectLst/>
                        </a:rPr>
                        <a:t>94,03%</a:t>
                      </a:r>
                      <a:endParaRPr lang="es-CO" sz="1800" b="1" i="0" u="none" strike="noStrike">
                        <a:solidFill>
                          <a:srgbClr val="000000"/>
                        </a:solidFill>
                        <a:effectLst/>
                        <a:latin typeface="Calibri"/>
                      </a:endParaRPr>
                    </a:p>
                  </a:txBody>
                  <a:tcPr marL="9525" marR="9525" marT="9525" marB="0" anchor="ctr"/>
                </a:tc>
                <a:tc>
                  <a:txBody>
                    <a:bodyPr/>
                    <a:lstStyle/>
                    <a:p>
                      <a:pPr algn="ctr" rtl="0" fontAlgn="ctr"/>
                      <a:r>
                        <a:rPr lang="es-CO" sz="1800" u="none" strike="noStrike">
                          <a:effectLst/>
                        </a:rPr>
                        <a:t>90,58%</a:t>
                      </a:r>
                      <a:endParaRPr lang="es-CO" sz="1800" b="1" i="0" u="none" strike="noStrike">
                        <a:solidFill>
                          <a:srgbClr val="000000"/>
                        </a:solidFill>
                        <a:effectLst/>
                        <a:latin typeface="Calibri"/>
                      </a:endParaRPr>
                    </a:p>
                  </a:txBody>
                  <a:tcPr marL="9525" marR="9525" marT="9525" marB="0" anchor="ctr"/>
                </a:tc>
                <a:tc>
                  <a:txBody>
                    <a:bodyPr/>
                    <a:lstStyle/>
                    <a:p>
                      <a:pPr algn="ctr" rtl="0" fontAlgn="ctr"/>
                      <a:r>
                        <a:rPr lang="es-CO" sz="1800" u="none" strike="noStrike" dirty="0">
                          <a:effectLst/>
                        </a:rPr>
                        <a:t>94,74%</a:t>
                      </a:r>
                      <a:endParaRPr lang="es-CO" sz="1800" b="1" i="0" u="none" strike="noStrike" dirty="0">
                        <a:solidFill>
                          <a:srgbClr val="000000"/>
                        </a:solidFill>
                        <a:effectLst/>
                        <a:latin typeface="Calibri"/>
                      </a:endParaRPr>
                    </a:p>
                  </a:txBody>
                  <a:tcPr marL="9525" marR="9525" marT="9525" marB="0" anchor="ctr"/>
                </a:tc>
              </a:tr>
            </a:tbl>
          </a:graphicData>
        </a:graphic>
      </p:graphicFrame>
    </p:spTree>
    <p:extLst>
      <p:ext uri="{BB962C8B-B14F-4D97-AF65-F5344CB8AC3E}">
        <p14:creationId xmlns:p14="http://schemas.microsoft.com/office/powerpoint/2010/main" xmlns="" val="1752139731"/>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503238" y="286817"/>
            <a:ext cx="9070975" cy="887165"/>
          </a:xfrm>
        </p:spPr>
        <p:txBody>
          <a:bodyPr/>
          <a:lstStyle/>
          <a:p>
            <a:r>
              <a:rPr lang="es-CO" sz="3600" dirty="0" smtClean="0">
                <a:solidFill>
                  <a:schemeClr val="accent1">
                    <a:lumMod val="50000"/>
                  </a:schemeClr>
                </a:solidFill>
              </a:rPr>
              <a:t>RESULTADOS 2012 A NIVEL DE PROPÓSITOS</a:t>
            </a:r>
            <a:endParaRPr lang="es-CO" sz="3600" dirty="0">
              <a:solidFill>
                <a:schemeClr val="accent1">
                  <a:lumMod val="50000"/>
                </a:schemeClr>
              </a:solidFill>
            </a:endParaRPr>
          </a:p>
        </p:txBody>
      </p:sp>
      <p:graphicFrame>
        <p:nvGraphicFramePr>
          <p:cNvPr id="3" name="2 Tabla"/>
          <p:cNvGraphicFramePr>
            <a:graphicFrameLocks noGrp="1"/>
          </p:cNvGraphicFramePr>
          <p:nvPr>
            <p:extLst>
              <p:ext uri="{D42A27DB-BD31-4B8C-83A1-F6EECF244321}">
                <p14:modId xmlns:p14="http://schemas.microsoft.com/office/powerpoint/2010/main" xmlns="" val="1426139280"/>
              </p:ext>
            </p:extLst>
          </p:nvPr>
        </p:nvGraphicFramePr>
        <p:xfrm>
          <a:off x="358206" y="1060705"/>
          <a:ext cx="9505056" cy="6426914"/>
        </p:xfrm>
        <a:graphic>
          <a:graphicData uri="http://schemas.openxmlformats.org/drawingml/2006/table">
            <a:tbl>
              <a:tblPr firstRow="1" bandRow="1">
                <a:tableStyleId>{5C22544A-7EE6-4342-B048-85BDC9FD1C3A}</a:tableStyleId>
              </a:tblPr>
              <a:tblGrid>
                <a:gridCol w="1169852"/>
                <a:gridCol w="2924633"/>
                <a:gridCol w="541818"/>
                <a:gridCol w="1066730"/>
                <a:gridCol w="950506"/>
                <a:gridCol w="877390"/>
                <a:gridCol w="584927"/>
                <a:gridCol w="658042"/>
                <a:gridCol w="731158"/>
              </a:tblGrid>
              <a:tr h="910871">
                <a:tc gridSpan="2">
                  <a:txBody>
                    <a:bodyPr/>
                    <a:lstStyle/>
                    <a:p>
                      <a:pPr algn="ctr" fontAlgn="ctr"/>
                      <a:r>
                        <a:rPr lang="es-CO" sz="1400" u="none" strike="noStrike" dirty="0">
                          <a:effectLst/>
                        </a:rPr>
                        <a:t>OBJETIVOS INSTITUCIONALES</a:t>
                      </a:r>
                      <a:endParaRPr lang="es-CO" sz="1400" b="1" i="0" u="none" strike="noStrike" dirty="0">
                        <a:effectLst/>
                        <a:latin typeface="Calibri"/>
                      </a:endParaRPr>
                    </a:p>
                  </a:txBody>
                  <a:tcPr marL="5939" marR="5939" marT="5939" marB="0" anchor="ctr"/>
                </a:tc>
                <a:tc hMerge="1">
                  <a:txBody>
                    <a:bodyPr/>
                    <a:lstStyle/>
                    <a:p>
                      <a:endParaRPr lang="es-CO"/>
                    </a:p>
                  </a:txBody>
                  <a:tcPr/>
                </a:tc>
                <a:tc>
                  <a:txBody>
                    <a:bodyPr/>
                    <a:lstStyle/>
                    <a:p>
                      <a:pPr algn="ctr" fontAlgn="ctr"/>
                      <a:r>
                        <a:rPr lang="es-CO" sz="1400" u="none" strike="noStrike">
                          <a:effectLst/>
                        </a:rPr>
                        <a:t>Meta 2012</a:t>
                      </a:r>
                      <a:endParaRPr lang="es-CO" sz="1400" b="1" i="0" u="none" strike="noStrike">
                        <a:effectLst/>
                        <a:latin typeface="Calibri"/>
                      </a:endParaRPr>
                    </a:p>
                  </a:txBody>
                  <a:tcPr marL="5939" marR="5939" marT="5939" marB="0" anchor="ctr"/>
                </a:tc>
                <a:tc>
                  <a:txBody>
                    <a:bodyPr/>
                    <a:lstStyle/>
                    <a:p>
                      <a:pPr algn="ctr" fontAlgn="ctr"/>
                      <a:r>
                        <a:rPr lang="es-CO" sz="1400" u="none" strike="noStrike" dirty="0" smtClean="0">
                          <a:effectLst/>
                        </a:rPr>
                        <a:t>Resultado 2012</a:t>
                      </a:r>
                      <a:endParaRPr lang="es-CO" sz="1400" b="1" i="0" u="none" strike="noStrike" dirty="0">
                        <a:effectLst/>
                        <a:latin typeface="Calibri"/>
                      </a:endParaRPr>
                    </a:p>
                  </a:txBody>
                  <a:tcPr marL="5939" marR="5939" marT="5939" marB="0" anchor="ctr"/>
                </a:tc>
                <a:tc>
                  <a:txBody>
                    <a:bodyPr/>
                    <a:lstStyle/>
                    <a:p>
                      <a:pPr algn="ctr" fontAlgn="ctr"/>
                      <a:r>
                        <a:rPr lang="es-CO" sz="1400" u="none" strike="noStrike" dirty="0">
                          <a:effectLst/>
                        </a:rPr>
                        <a:t>Avance </a:t>
                      </a:r>
                      <a:r>
                        <a:rPr lang="es-CO" sz="1400" u="none" strike="noStrike" dirty="0" smtClean="0">
                          <a:effectLst/>
                        </a:rPr>
                        <a:t>Indicador</a:t>
                      </a:r>
                      <a:endParaRPr lang="es-CO" sz="1400" b="1" i="0" u="none" strike="noStrike" dirty="0">
                        <a:effectLst/>
                        <a:latin typeface="Calibri"/>
                      </a:endParaRPr>
                    </a:p>
                  </a:txBody>
                  <a:tcPr marL="5939" marR="5939" marT="5939" marB="0" anchor="ctr"/>
                </a:tc>
                <a:tc>
                  <a:txBody>
                    <a:bodyPr/>
                    <a:lstStyle/>
                    <a:p>
                      <a:pPr algn="ctr" fontAlgn="ctr"/>
                      <a:r>
                        <a:rPr lang="es-CO" sz="1400" u="none" strike="noStrike" dirty="0">
                          <a:effectLst/>
                        </a:rPr>
                        <a:t>Ponderador Indicador</a:t>
                      </a:r>
                      <a:endParaRPr lang="es-CO" sz="1400" b="1" i="0" u="none" strike="noStrike" dirty="0">
                        <a:effectLst/>
                        <a:latin typeface="Calibri"/>
                      </a:endParaRPr>
                    </a:p>
                  </a:txBody>
                  <a:tcPr marL="5939" marR="5939" marT="5939" marB="0" anchor="ctr"/>
                </a:tc>
                <a:tc>
                  <a:txBody>
                    <a:bodyPr/>
                    <a:lstStyle/>
                    <a:p>
                      <a:pPr algn="ctr" fontAlgn="ctr"/>
                      <a:r>
                        <a:rPr lang="es-CO" sz="1400" u="none" strike="noStrike" dirty="0">
                          <a:effectLst/>
                        </a:rPr>
                        <a:t>Resultado </a:t>
                      </a:r>
                      <a:r>
                        <a:rPr lang="es-CO" sz="1400" u="none" strike="noStrike" dirty="0" smtClean="0">
                          <a:effectLst/>
                        </a:rPr>
                        <a:t>Del </a:t>
                      </a:r>
                      <a:r>
                        <a:rPr lang="es-CO" sz="1400" u="none" strike="noStrike" dirty="0">
                          <a:effectLst/>
                        </a:rPr>
                        <a:t>Objetivo</a:t>
                      </a:r>
                      <a:endParaRPr lang="es-CO" sz="1400" b="1" i="0" u="none" strike="noStrike" dirty="0">
                        <a:effectLst/>
                        <a:latin typeface="Calibri"/>
                      </a:endParaRPr>
                    </a:p>
                  </a:txBody>
                  <a:tcPr marL="5939" marR="5939" marT="5939" marB="0" anchor="ctr"/>
                </a:tc>
                <a:tc>
                  <a:txBody>
                    <a:bodyPr/>
                    <a:lstStyle/>
                    <a:p>
                      <a:pPr algn="ctr" fontAlgn="ctr"/>
                      <a:r>
                        <a:rPr lang="es-CO" sz="1400" u="none" strike="noStrike">
                          <a:effectLst/>
                        </a:rPr>
                        <a:t>Ponderador Objetivo</a:t>
                      </a:r>
                      <a:endParaRPr lang="es-CO" sz="1400" b="1" i="0" u="none" strike="noStrike">
                        <a:effectLst/>
                        <a:latin typeface="Calibri"/>
                      </a:endParaRPr>
                    </a:p>
                  </a:txBody>
                  <a:tcPr marL="5939" marR="5939" marT="5939" marB="0" anchor="ctr"/>
                </a:tc>
                <a:tc>
                  <a:txBody>
                    <a:bodyPr/>
                    <a:lstStyle/>
                    <a:p>
                      <a:pPr algn="ctr" fontAlgn="ctr"/>
                      <a:r>
                        <a:rPr lang="es-CO" sz="1400" u="none" strike="noStrike" dirty="0" smtClean="0">
                          <a:effectLst/>
                        </a:rPr>
                        <a:t>RESULTADODEL </a:t>
                      </a:r>
                      <a:r>
                        <a:rPr lang="es-CO" sz="1400" u="none" strike="noStrike" dirty="0">
                          <a:effectLst/>
                        </a:rPr>
                        <a:t>PDI</a:t>
                      </a:r>
                      <a:endParaRPr lang="es-CO" sz="1400" b="1" i="0" u="none" strike="noStrike" dirty="0">
                        <a:effectLst/>
                        <a:latin typeface="Calibri"/>
                      </a:endParaRPr>
                    </a:p>
                  </a:txBody>
                  <a:tcPr marL="5939" marR="5939" marT="5939" marB="0" anchor="ctr"/>
                </a:tc>
              </a:tr>
              <a:tr h="458583">
                <a:tc>
                  <a:txBody>
                    <a:bodyPr/>
                    <a:lstStyle/>
                    <a:p>
                      <a:pPr algn="ctr" fontAlgn="ctr"/>
                      <a:r>
                        <a:rPr lang="es-CO" sz="1400" u="none" strike="noStrike">
                          <a:effectLst/>
                        </a:rPr>
                        <a:t>Desarrollo Institucional</a:t>
                      </a:r>
                      <a:endParaRPr lang="es-CO" sz="1400" b="0" i="0" u="none" strike="noStrike">
                        <a:effectLst/>
                        <a:latin typeface="Calibri"/>
                      </a:endParaRPr>
                    </a:p>
                  </a:txBody>
                  <a:tcPr marL="5939" marR="5939" marT="5939" marB="0" anchor="ctr"/>
                </a:tc>
                <a:tc>
                  <a:txBody>
                    <a:bodyPr/>
                    <a:lstStyle/>
                    <a:p>
                      <a:pPr algn="l" fontAlgn="ctr"/>
                      <a:r>
                        <a:rPr lang="es-CO" sz="1400" u="none" strike="noStrike">
                          <a:effectLst/>
                        </a:rPr>
                        <a:t>Eficiencia administrativa</a:t>
                      </a:r>
                      <a:endParaRPr lang="es-CO" sz="1400" b="0" i="0" u="none" strike="noStrike">
                        <a:effectLst/>
                        <a:latin typeface="Calibri"/>
                      </a:endParaRPr>
                    </a:p>
                  </a:txBody>
                  <a:tcPr marL="5939" marR="5939" marT="5939" marB="0" anchor="ctr"/>
                </a:tc>
                <a:tc>
                  <a:txBody>
                    <a:bodyPr/>
                    <a:lstStyle/>
                    <a:p>
                      <a:pPr algn="ctr" fontAlgn="ctr"/>
                      <a:r>
                        <a:rPr lang="es-CO" sz="1400" u="none" strike="noStrike" dirty="0" smtClean="0">
                          <a:effectLst/>
                        </a:rPr>
                        <a:t>68,4%</a:t>
                      </a:r>
                      <a:endParaRPr lang="es-CO" sz="1400" b="0" i="0" u="none" strike="noStrike" dirty="0">
                        <a:solidFill>
                          <a:srgbClr val="000000"/>
                        </a:solidFill>
                        <a:effectLst/>
                        <a:latin typeface="Calibri"/>
                      </a:endParaRPr>
                    </a:p>
                  </a:txBody>
                  <a:tcPr marL="5939" marR="5939" marT="5939" marB="0" anchor="ctr"/>
                </a:tc>
                <a:tc>
                  <a:txBody>
                    <a:bodyPr/>
                    <a:lstStyle/>
                    <a:p>
                      <a:pPr algn="ctr" fontAlgn="ctr"/>
                      <a:r>
                        <a:rPr lang="es-CO" sz="1400" u="none" strike="noStrike" dirty="0" smtClean="0">
                          <a:effectLst/>
                        </a:rPr>
                        <a:t>67,19%</a:t>
                      </a:r>
                      <a:endParaRPr lang="es-CO" sz="1400" b="0" i="0" u="none" strike="noStrike" dirty="0">
                        <a:effectLst/>
                        <a:latin typeface="Calibri"/>
                      </a:endParaRPr>
                    </a:p>
                  </a:txBody>
                  <a:tcPr marL="5939" marR="5939" marT="5939" marB="0" anchor="ctr"/>
                </a:tc>
                <a:tc>
                  <a:txBody>
                    <a:bodyPr/>
                    <a:lstStyle/>
                    <a:p>
                      <a:pPr algn="ctr" fontAlgn="ctr"/>
                      <a:r>
                        <a:rPr lang="es-CO" sz="1400" u="none" strike="noStrike">
                          <a:effectLst/>
                        </a:rPr>
                        <a:t>98,23%</a:t>
                      </a:r>
                      <a:endParaRPr lang="es-CO" sz="1400" b="0" i="0" u="none" strike="noStrike">
                        <a:effectLst/>
                        <a:latin typeface="Calibri"/>
                      </a:endParaRPr>
                    </a:p>
                  </a:txBody>
                  <a:tcPr marL="5939" marR="5939" marT="5939" marB="0" anchor="ctr"/>
                </a:tc>
                <a:tc>
                  <a:txBody>
                    <a:bodyPr/>
                    <a:lstStyle/>
                    <a:p>
                      <a:pPr algn="ctr" fontAlgn="ctr"/>
                      <a:r>
                        <a:rPr lang="es-CO" sz="1400" u="none" strike="noStrike" dirty="0" smtClean="0">
                          <a:effectLst/>
                        </a:rPr>
                        <a:t>100%</a:t>
                      </a:r>
                      <a:endParaRPr lang="es-CO" sz="1400" b="0" i="0" u="none" strike="noStrike" dirty="0">
                        <a:effectLst/>
                        <a:latin typeface="Calibri"/>
                      </a:endParaRPr>
                    </a:p>
                  </a:txBody>
                  <a:tcPr marL="5939" marR="5939" marT="5939" marB="0" anchor="ctr"/>
                </a:tc>
                <a:tc>
                  <a:txBody>
                    <a:bodyPr/>
                    <a:lstStyle/>
                    <a:p>
                      <a:pPr algn="ctr" fontAlgn="ctr"/>
                      <a:r>
                        <a:rPr lang="es-CO" sz="1400" u="none" strike="noStrike">
                          <a:effectLst/>
                        </a:rPr>
                        <a:t>98,23%</a:t>
                      </a:r>
                      <a:endParaRPr lang="es-CO" sz="1400" b="0" i="0" u="none" strike="noStrike">
                        <a:effectLst/>
                        <a:latin typeface="Calibri"/>
                      </a:endParaRPr>
                    </a:p>
                  </a:txBody>
                  <a:tcPr marL="5939" marR="5939" marT="5939" marB="0" anchor="ctr"/>
                </a:tc>
                <a:tc>
                  <a:txBody>
                    <a:bodyPr/>
                    <a:lstStyle/>
                    <a:p>
                      <a:pPr algn="ctr" fontAlgn="ctr"/>
                      <a:r>
                        <a:rPr lang="es-CO" sz="1400" u="none" strike="noStrike">
                          <a:effectLst/>
                        </a:rPr>
                        <a:t>12,10%</a:t>
                      </a:r>
                      <a:endParaRPr lang="es-CO" sz="1400" b="0" i="0" u="none" strike="noStrike">
                        <a:effectLst/>
                        <a:latin typeface="Calibri"/>
                      </a:endParaRPr>
                    </a:p>
                  </a:txBody>
                  <a:tcPr marL="5939" marR="5939" marT="5939" marB="0" anchor="ctr"/>
                </a:tc>
                <a:tc>
                  <a:txBody>
                    <a:bodyPr/>
                    <a:lstStyle/>
                    <a:p>
                      <a:pPr algn="ctr" fontAlgn="ctr"/>
                      <a:r>
                        <a:rPr lang="es-CO" sz="1400" u="none" strike="noStrike">
                          <a:effectLst/>
                        </a:rPr>
                        <a:t>11,89%</a:t>
                      </a:r>
                      <a:endParaRPr lang="es-CO" sz="1400" b="1" i="0" u="none" strike="noStrike">
                        <a:effectLst/>
                        <a:latin typeface="Calibri"/>
                      </a:endParaRPr>
                    </a:p>
                  </a:txBody>
                  <a:tcPr marL="5939" marR="5939" marT="5939" marB="0" anchor="ctr"/>
                </a:tc>
              </a:tr>
              <a:tr h="458583">
                <a:tc rowSpan="5">
                  <a:txBody>
                    <a:bodyPr/>
                    <a:lstStyle/>
                    <a:p>
                      <a:pPr algn="ctr" fontAlgn="ctr"/>
                      <a:r>
                        <a:rPr lang="es-CO" sz="1400" u="none" strike="noStrike">
                          <a:effectLst/>
                        </a:rPr>
                        <a:t>Cobertura Con calidad</a:t>
                      </a:r>
                      <a:endParaRPr lang="es-CO" sz="1400" b="0" i="0" u="none" strike="noStrike">
                        <a:effectLst/>
                        <a:latin typeface="Calibri"/>
                      </a:endParaRPr>
                    </a:p>
                  </a:txBody>
                  <a:tcPr marL="5939" marR="5939" marT="5939" marB="0" anchor="ctr"/>
                </a:tc>
                <a:tc>
                  <a:txBody>
                    <a:bodyPr/>
                    <a:lstStyle/>
                    <a:p>
                      <a:pPr algn="l" fontAlgn="ctr"/>
                      <a:r>
                        <a:rPr lang="es-CO" sz="1400" u="none" strike="noStrike">
                          <a:effectLst/>
                        </a:rPr>
                        <a:t>Estudiantes matriculados (Absorción de la educación media)</a:t>
                      </a:r>
                      <a:endParaRPr lang="es-CO" sz="1400" b="0" i="0" u="none" strike="noStrike">
                        <a:effectLst/>
                        <a:latin typeface="Calibri"/>
                      </a:endParaRPr>
                    </a:p>
                  </a:txBody>
                  <a:tcPr marL="5939" marR="5939" marT="5939" marB="0" anchor="ctr"/>
                </a:tc>
                <a:tc>
                  <a:txBody>
                    <a:bodyPr/>
                    <a:lstStyle/>
                    <a:p>
                      <a:pPr algn="ctr" fontAlgn="ctr"/>
                      <a:r>
                        <a:rPr lang="es-CO" sz="1400" u="none" strike="noStrike" dirty="0" smtClean="0">
                          <a:effectLst/>
                        </a:rPr>
                        <a:t>40%</a:t>
                      </a:r>
                      <a:endParaRPr lang="es-CO" sz="1400" b="0" i="0" u="none" strike="noStrike" dirty="0">
                        <a:solidFill>
                          <a:srgbClr val="000000"/>
                        </a:solidFill>
                        <a:effectLst/>
                        <a:latin typeface="Calibri"/>
                      </a:endParaRPr>
                    </a:p>
                  </a:txBody>
                  <a:tcPr marL="5939" marR="5939" marT="5939" marB="0" anchor="ctr"/>
                </a:tc>
                <a:tc>
                  <a:txBody>
                    <a:bodyPr/>
                    <a:lstStyle/>
                    <a:p>
                      <a:pPr algn="ctr" fontAlgn="ctr"/>
                      <a:r>
                        <a:rPr lang="es-CO" sz="1400" u="none" strike="noStrike" dirty="0" smtClean="0">
                          <a:effectLst/>
                        </a:rPr>
                        <a:t>36,95%</a:t>
                      </a:r>
                      <a:endParaRPr lang="es-CO" sz="1400" b="0" i="0" u="none" strike="noStrike" dirty="0">
                        <a:effectLst/>
                        <a:latin typeface="Calibri"/>
                      </a:endParaRPr>
                    </a:p>
                  </a:txBody>
                  <a:tcPr marL="5939" marR="5939" marT="5939" marB="0" anchor="ctr"/>
                </a:tc>
                <a:tc>
                  <a:txBody>
                    <a:bodyPr/>
                    <a:lstStyle/>
                    <a:p>
                      <a:pPr algn="ctr" fontAlgn="ctr"/>
                      <a:r>
                        <a:rPr lang="es-CO" sz="1400" u="none" strike="noStrike">
                          <a:effectLst/>
                        </a:rPr>
                        <a:t>92,38%</a:t>
                      </a:r>
                      <a:endParaRPr lang="es-CO" sz="1400" b="0" i="0" u="none" strike="noStrike">
                        <a:effectLst/>
                        <a:latin typeface="Calibri"/>
                      </a:endParaRPr>
                    </a:p>
                  </a:txBody>
                  <a:tcPr marL="5939" marR="5939" marT="5939" marB="0" anchor="ctr"/>
                </a:tc>
                <a:tc>
                  <a:txBody>
                    <a:bodyPr/>
                    <a:lstStyle/>
                    <a:p>
                      <a:pPr algn="ctr" fontAlgn="ctr"/>
                      <a:r>
                        <a:rPr lang="es-CO" sz="1400" u="none" strike="noStrike" dirty="0" smtClean="0">
                          <a:effectLst/>
                        </a:rPr>
                        <a:t>20%</a:t>
                      </a:r>
                      <a:endParaRPr lang="es-CO" sz="1400" b="0" i="0" u="none" strike="noStrike" dirty="0">
                        <a:effectLst/>
                        <a:latin typeface="Calibri"/>
                      </a:endParaRPr>
                    </a:p>
                  </a:txBody>
                  <a:tcPr marL="5939" marR="5939" marT="5939" marB="0" anchor="ctr"/>
                </a:tc>
                <a:tc rowSpan="5">
                  <a:txBody>
                    <a:bodyPr/>
                    <a:lstStyle/>
                    <a:p>
                      <a:pPr algn="ctr" fontAlgn="ctr"/>
                      <a:r>
                        <a:rPr lang="es-CO" sz="1400" u="none" strike="noStrike">
                          <a:effectLst/>
                        </a:rPr>
                        <a:t>95,93%</a:t>
                      </a:r>
                      <a:endParaRPr lang="es-CO" sz="1400" b="0" i="0" u="none" strike="noStrike">
                        <a:effectLst/>
                        <a:latin typeface="Calibri"/>
                      </a:endParaRPr>
                    </a:p>
                  </a:txBody>
                  <a:tcPr marL="5939" marR="5939" marT="5939" marB="0" anchor="ctr"/>
                </a:tc>
                <a:tc rowSpan="5">
                  <a:txBody>
                    <a:bodyPr/>
                    <a:lstStyle/>
                    <a:p>
                      <a:pPr algn="ctr" fontAlgn="ctr"/>
                      <a:r>
                        <a:rPr lang="es-CO" sz="1400" u="none" strike="noStrike">
                          <a:effectLst/>
                        </a:rPr>
                        <a:t>20,50%</a:t>
                      </a:r>
                      <a:endParaRPr lang="es-CO" sz="1400" b="0" i="0" u="none" strike="noStrike">
                        <a:effectLst/>
                        <a:latin typeface="Calibri"/>
                      </a:endParaRPr>
                    </a:p>
                  </a:txBody>
                  <a:tcPr marL="5939" marR="5939" marT="5939" marB="0" anchor="ctr"/>
                </a:tc>
                <a:tc rowSpan="5">
                  <a:txBody>
                    <a:bodyPr/>
                    <a:lstStyle/>
                    <a:p>
                      <a:pPr algn="ctr" fontAlgn="ctr"/>
                      <a:r>
                        <a:rPr lang="es-CO" sz="1400" u="none" strike="noStrike">
                          <a:effectLst/>
                        </a:rPr>
                        <a:t>19,67%</a:t>
                      </a:r>
                      <a:endParaRPr lang="es-CO" sz="1400" b="1" i="0" u="none" strike="noStrike">
                        <a:effectLst/>
                        <a:latin typeface="Calibri"/>
                      </a:endParaRPr>
                    </a:p>
                  </a:txBody>
                  <a:tcPr marL="5939" marR="5939" marT="5939" marB="0" anchor="ctr"/>
                </a:tc>
              </a:tr>
              <a:tr h="458583">
                <a:tc vMerge="1">
                  <a:txBody>
                    <a:bodyPr/>
                    <a:lstStyle/>
                    <a:p>
                      <a:endParaRPr lang="es-CO"/>
                    </a:p>
                  </a:txBody>
                  <a:tcPr/>
                </a:tc>
                <a:tc>
                  <a:txBody>
                    <a:bodyPr/>
                    <a:lstStyle/>
                    <a:p>
                      <a:pPr algn="l" fontAlgn="ctr"/>
                      <a:r>
                        <a:rPr lang="es-CO" sz="1400" u="none" strike="noStrike">
                          <a:effectLst/>
                        </a:rPr>
                        <a:t>Absorción de la educación superior (Posgrado)</a:t>
                      </a:r>
                      <a:endParaRPr lang="es-CO" sz="1400" b="0" i="0" u="none" strike="noStrike">
                        <a:effectLst/>
                        <a:latin typeface="Calibri"/>
                      </a:endParaRPr>
                    </a:p>
                  </a:txBody>
                  <a:tcPr marL="5939" marR="5939" marT="5939" marB="0" anchor="ctr"/>
                </a:tc>
                <a:tc>
                  <a:txBody>
                    <a:bodyPr/>
                    <a:lstStyle/>
                    <a:p>
                      <a:pPr algn="ctr" fontAlgn="ctr"/>
                      <a:r>
                        <a:rPr lang="es-CO" sz="1400" u="none" strike="noStrike" dirty="0" smtClean="0">
                          <a:effectLst/>
                        </a:rPr>
                        <a:t>19,3%</a:t>
                      </a:r>
                      <a:endParaRPr lang="es-CO" sz="1400" b="0" i="0" u="none" strike="noStrike" dirty="0">
                        <a:solidFill>
                          <a:srgbClr val="000000"/>
                        </a:solidFill>
                        <a:effectLst/>
                        <a:latin typeface="Calibri"/>
                      </a:endParaRPr>
                    </a:p>
                  </a:txBody>
                  <a:tcPr marL="5939" marR="5939" marT="5939" marB="0" anchor="ctr"/>
                </a:tc>
                <a:tc>
                  <a:txBody>
                    <a:bodyPr/>
                    <a:lstStyle/>
                    <a:p>
                      <a:pPr algn="ctr" fontAlgn="ctr"/>
                      <a:r>
                        <a:rPr lang="es-CO" sz="1400" u="none" strike="noStrike" dirty="0" smtClean="0">
                          <a:effectLst/>
                        </a:rPr>
                        <a:t>18,45%</a:t>
                      </a:r>
                      <a:endParaRPr lang="es-CO" sz="1400" b="0" i="0" u="none" strike="noStrike" dirty="0">
                        <a:effectLst/>
                        <a:latin typeface="Calibri"/>
                      </a:endParaRPr>
                    </a:p>
                  </a:txBody>
                  <a:tcPr marL="5939" marR="5939" marT="5939" marB="0" anchor="ctr"/>
                </a:tc>
                <a:tc>
                  <a:txBody>
                    <a:bodyPr/>
                    <a:lstStyle/>
                    <a:p>
                      <a:pPr algn="ctr" fontAlgn="ctr"/>
                      <a:r>
                        <a:rPr lang="es-CO" sz="1400" u="none" strike="noStrike">
                          <a:effectLst/>
                        </a:rPr>
                        <a:t>95,60%</a:t>
                      </a:r>
                      <a:endParaRPr lang="es-CO" sz="1400" b="0" i="0" u="none" strike="noStrike">
                        <a:effectLst/>
                        <a:latin typeface="Calibri"/>
                      </a:endParaRPr>
                    </a:p>
                  </a:txBody>
                  <a:tcPr marL="5939" marR="5939" marT="5939" marB="0" anchor="ctr"/>
                </a:tc>
                <a:tc>
                  <a:txBody>
                    <a:bodyPr/>
                    <a:lstStyle/>
                    <a:p>
                      <a:pPr algn="ctr" fontAlgn="ctr"/>
                      <a:r>
                        <a:rPr lang="es-CO" sz="1400" u="none" strike="noStrike" dirty="0" smtClean="0">
                          <a:effectLst/>
                        </a:rPr>
                        <a:t>20%</a:t>
                      </a:r>
                      <a:endParaRPr lang="es-CO" sz="1400" b="0" i="0" u="none" strike="noStrike" dirty="0">
                        <a:effectLst/>
                        <a:latin typeface="Calibri"/>
                      </a:endParaRPr>
                    </a:p>
                  </a:txBody>
                  <a:tcPr marL="5939" marR="5939" marT="5939" marB="0" anchor="ctr"/>
                </a:tc>
                <a:tc vMerge="1">
                  <a:txBody>
                    <a:bodyPr/>
                    <a:lstStyle/>
                    <a:p>
                      <a:endParaRPr lang="es-CO"/>
                    </a:p>
                  </a:txBody>
                  <a:tcPr/>
                </a:tc>
                <a:tc vMerge="1">
                  <a:txBody>
                    <a:bodyPr/>
                    <a:lstStyle/>
                    <a:p>
                      <a:endParaRPr lang="es-CO"/>
                    </a:p>
                  </a:txBody>
                  <a:tcPr/>
                </a:tc>
                <a:tc vMerge="1">
                  <a:txBody>
                    <a:bodyPr/>
                    <a:lstStyle/>
                    <a:p>
                      <a:endParaRPr lang="es-CO"/>
                    </a:p>
                  </a:txBody>
                  <a:tcPr/>
                </a:tc>
              </a:tr>
              <a:tr h="251781">
                <a:tc vMerge="1">
                  <a:txBody>
                    <a:bodyPr/>
                    <a:lstStyle/>
                    <a:p>
                      <a:endParaRPr lang="es-CO"/>
                    </a:p>
                  </a:txBody>
                  <a:tcPr/>
                </a:tc>
                <a:tc>
                  <a:txBody>
                    <a:bodyPr/>
                    <a:lstStyle/>
                    <a:p>
                      <a:pPr algn="l" fontAlgn="ctr"/>
                      <a:r>
                        <a:rPr lang="es-CO" sz="1400" u="none" strike="noStrike">
                          <a:effectLst/>
                        </a:rPr>
                        <a:t>Estudiantes graduados por cohorte</a:t>
                      </a:r>
                      <a:endParaRPr lang="es-CO" sz="1400" b="0" i="0" u="none" strike="noStrike">
                        <a:effectLst/>
                        <a:latin typeface="Calibri"/>
                      </a:endParaRPr>
                    </a:p>
                  </a:txBody>
                  <a:tcPr marL="5939" marR="5939" marT="5939" marB="0" anchor="ctr"/>
                </a:tc>
                <a:tc>
                  <a:txBody>
                    <a:bodyPr/>
                    <a:lstStyle/>
                    <a:p>
                      <a:pPr algn="ctr" fontAlgn="ctr"/>
                      <a:r>
                        <a:rPr lang="es-CO" sz="1400" u="none" strike="noStrike" dirty="0" smtClean="0">
                          <a:effectLst/>
                        </a:rPr>
                        <a:t>30%</a:t>
                      </a:r>
                      <a:endParaRPr lang="es-CO" sz="1400" b="0" i="0" u="none" strike="noStrike" dirty="0">
                        <a:solidFill>
                          <a:srgbClr val="000000"/>
                        </a:solidFill>
                        <a:effectLst/>
                        <a:latin typeface="Calibri"/>
                      </a:endParaRPr>
                    </a:p>
                  </a:txBody>
                  <a:tcPr marL="5939" marR="5939" marT="5939" marB="0" anchor="ctr"/>
                </a:tc>
                <a:tc>
                  <a:txBody>
                    <a:bodyPr/>
                    <a:lstStyle/>
                    <a:p>
                      <a:pPr algn="ctr" fontAlgn="ctr"/>
                      <a:r>
                        <a:rPr lang="es-CO" sz="1400" u="none" strike="noStrike" dirty="0" smtClean="0">
                          <a:effectLst/>
                        </a:rPr>
                        <a:t>27,50%</a:t>
                      </a:r>
                      <a:endParaRPr lang="es-CO" sz="1400" b="0" i="0" u="none" strike="noStrike" dirty="0">
                        <a:effectLst/>
                        <a:latin typeface="Calibri"/>
                      </a:endParaRPr>
                    </a:p>
                  </a:txBody>
                  <a:tcPr marL="5939" marR="5939" marT="5939" marB="0" anchor="ctr"/>
                </a:tc>
                <a:tc>
                  <a:txBody>
                    <a:bodyPr/>
                    <a:lstStyle/>
                    <a:p>
                      <a:pPr algn="ctr" fontAlgn="ctr"/>
                      <a:r>
                        <a:rPr lang="es-CO" sz="1400" u="none" strike="noStrike">
                          <a:effectLst/>
                        </a:rPr>
                        <a:t>91,67%</a:t>
                      </a:r>
                      <a:endParaRPr lang="es-CO" sz="1400" b="0" i="0" u="none" strike="noStrike">
                        <a:effectLst/>
                        <a:latin typeface="Calibri"/>
                      </a:endParaRPr>
                    </a:p>
                  </a:txBody>
                  <a:tcPr marL="5939" marR="5939" marT="5939" marB="0" anchor="ctr"/>
                </a:tc>
                <a:tc>
                  <a:txBody>
                    <a:bodyPr/>
                    <a:lstStyle/>
                    <a:p>
                      <a:pPr algn="ctr" fontAlgn="ctr"/>
                      <a:r>
                        <a:rPr lang="es-CO" sz="1400" u="none" strike="noStrike" dirty="0" smtClean="0">
                          <a:effectLst/>
                        </a:rPr>
                        <a:t>20%</a:t>
                      </a:r>
                      <a:endParaRPr lang="es-CO" sz="1400" b="0" i="0" u="none" strike="noStrike" dirty="0">
                        <a:effectLst/>
                        <a:latin typeface="Calibri"/>
                      </a:endParaRPr>
                    </a:p>
                  </a:txBody>
                  <a:tcPr marL="5939" marR="5939" marT="5939" marB="0" anchor="ctr"/>
                </a:tc>
                <a:tc vMerge="1">
                  <a:txBody>
                    <a:bodyPr/>
                    <a:lstStyle/>
                    <a:p>
                      <a:endParaRPr lang="es-CO"/>
                    </a:p>
                  </a:txBody>
                  <a:tcPr/>
                </a:tc>
                <a:tc vMerge="1">
                  <a:txBody>
                    <a:bodyPr/>
                    <a:lstStyle/>
                    <a:p>
                      <a:endParaRPr lang="es-CO"/>
                    </a:p>
                  </a:txBody>
                  <a:tcPr/>
                </a:tc>
                <a:tc vMerge="1">
                  <a:txBody>
                    <a:bodyPr/>
                    <a:lstStyle/>
                    <a:p>
                      <a:endParaRPr lang="es-CO"/>
                    </a:p>
                  </a:txBody>
                  <a:tcPr/>
                </a:tc>
              </a:tr>
              <a:tr h="458583">
                <a:tc vMerge="1">
                  <a:txBody>
                    <a:bodyPr/>
                    <a:lstStyle/>
                    <a:p>
                      <a:endParaRPr lang="es-CO"/>
                    </a:p>
                  </a:txBody>
                  <a:tcPr/>
                </a:tc>
                <a:tc>
                  <a:txBody>
                    <a:bodyPr/>
                    <a:lstStyle/>
                    <a:p>
                      <a:pPr algn="l" fontAlgn="ctr"/>
                      <a:r>
                        <a:rPr lang="es-CO" sz="1400" u="none" strike="noStrike" dirty="0">
                          <a:effectLst/>
                        </a:rPr>
                        <a:t>Programas acreditados de alta calidad (Posgrado)</a:t>
                      </a:r>
                      <a:endParaRPr lang="es-CO" sz="1400" b="0" i="0" u="none" strike="noStrike" dirty="0">
                        <a:effectLst/>
                        <a:latin typeface="Calibri"/>
                      </a:endParaRPr>
                    </a:p>
                  </a:txBody>
                  <a:tcPr marL="5939" marR="5939" marT="5939" marB="0" anchor="ctr"/>
                </a:tc>
                <a:tc>
                  <a:txBody>
                    <a:bodyPr/>
                    <a:lstStyle/>
                    <a:p>
                      <a:pPr algn="ctr" fontAlgn="ctr"/>
                      <a:r>
                        <a:rPr lang="es-CO" sz="1400" u="none" strike="noStrike" dirty="0" smtClean="0">
                          <a:effectLst/>
                        </a:rPr>
                        <a:t>20%</a:t>
                      </a:r>
                      <a:endParaRPr lang="es-CO" sz="1400" b="0" i="0" u="none" strike="noStrike" dirty="0">
                        <a:solidFill>
                          <a:srgbClr val="000000"/>
                        </a:solidFill>
                        <a:effectLst/>
                        <a:latin typeface="Calibri"/>
                      </a:endParaRPr>
                    </a:p>
                  </a:txBody>
                  <a:tcPr marL="5939" marR="5939" marT="5939" marB="0" anchor="ctr"/>
                </a:tc>
                <a:tc>
                  <a:txBody>
                    <a:bodyPr/>
                    <a:lstStyle/>
                    <a:p>
                      <a:pPr algn="ctr" fontAlgn="ctr"/>
                      <a:r>
                        <a:rPr lang="es-CO" sz="1400" u="none" strike="noStrike" dirty="0" smtClean="0">
                          <a:effectLst/>
                        </a:rPr>
                        <a:t>20%</a:t>
                      </a:r>
                      <a:endParaRPr lang="es-CO" sz="1400" b="0" i="0" u="none" strike="noStrike" dirty="0">
                        <a:effectLst/>
                        <a:latin typeface="Calibri"/>
                      </a:endParaRPr>
                    </a:p>
                  </a:txBody>
                  <a:tcPr marL="5939" marR="5939" marT="5939" marB="0" anchor="ctr"/>
                </a:tc>
                <a:tc>
                  <a:txBody>
                    <a:bodyPr/>
                    <a:lstStyle/>
                    <a:p>
                      <a:pPr algn="ctr" fontAlgn="ctr"/>
                      <a:r>
                        <a:rPr lang="es-CO" sz="1400" u="none" strike="noStrike" dirty="0" smtClean="0">
                          <a:effectLst/>
                        </a:rPr>
                        <a:t>100%</a:t>
                      </a:r>
                      <a:endParaRPr lang="es-CO" sz="1400" b="0" i="0" u="none" strike="noStrike" dirty="0">
                        <a:effectLst/>
                        <a:latin typeface="Calibri"/>
                      </a:endParaRPr>
                    </a:p>
                  </a:txBody>
                  <a:tcPr marL="5939" marR="5939" marT="5939" marB="0" anchor="ctr"/>
                </a:tc>
                <a:tc>
                  <a:txBody>
                    <a:bodyPr/>
                    <a:lstStyle/>
                    <a:p>
                      <a:pPr algn="ctr" fontAlgn="ctr"/>
                      <a:r>
                        <a:rPr lang="es-CO" sz="1400" u="none" strike="noStrike" dirty="0" smtClean="0">
                          <a:effectLst/>
                        </a:rPr>
                        <a:t>20%</a:t>
                      </a:r>
                      <a:endParaRPr lang="es-CO" sz="1400" b="0" i="0" u="none" strike="noStrike" dirty="0">
                        <a:effectLst/>
                        <a:latin typeface="Calibri"/>
                      </a:endParaRPr>
                    </a:p>
                  </a:txBody>
                  <a:tcPr marL="5939" marR="5939" marT="5939" marB="0" anchor="ctr"/>
                </a:tc>
                <a:tc vMerge="1">
                  <a:txBody>
                    <a:bodyPr/>
                    <a:lstStyle/>
                    <a:p>
                      <a:endParaRPr lang="es-CO"/>
                    </a:p>
                  </a:txBody>
                  <a:tcPr/>
                </a:tc>
                <a:tc vMerge="1">
                  <a:txBody>
                    <a:bodyPr/>
                    <a:lstStyle/>
                    <a:p>
                      <a:endParaRPr lang="es-CO"/>
                    </a:p>
                  </a:txBody>
                  <a:tcPr/>
                </a:tc>
                <a:tc vMerge="1">
                  <a:txBody>
                    <a:bodyPr/>
                    <a:lstStyle/>
                    <a:p>
                      <a:endParaRPr lang="es-CO"/>
                    </a:p>
                  </a:txBody>
                  <a:tcPr/>
                </a:tc>
              </a:tr>
              <a:tr h="458583">
                <a:tc vMerge="1">
                  <a:txBody>
                    <a:bodyPr/>
                    <a:lstStyle/>
                    <a:p>
                      <a:endParaRPr lang="es-CO"/>
                    </a:p>
                  </a:txBody>
                  <a:tcPr/>
                </a:tc>
                <a:tc>
                  <a:txBody>
                    <a:bodyPr/>
                    <a:lstStyle/>
                    <a:p>
                      <a:pPr algn="l" fontAlgn="ctr"/>
                      <a:r>
                        <a:rPr lang="es-CO" sz="1400" u="none" strike="noStrike">
                          <a:effectLst/>
                        </a:rPr>
                        <a:t>Programas acreditados de alta calidad (Pregrado)</a:t>
                      </a:r>
                      <a:endParaRPr lang="es-CO" sz="1400" b="0" i="0" u="none" strike="noStrike">
                        <a:effectLst/>
                        <a:latin typeface="Calibri"/>
                      </a:endParaRPr>
                    </a:p>
                  </a:txBody>
                  <a:tcPr marL="5939" marR="5939" marT="5939" marB="0" anchor="ctr"/>
                </a:tc>
                <a:tc>
                  <a:txBody>
                    <a:bodyPr/>
                    <a:lstStyle/>
                    <a:p>
                      <a:pPr algn="ctr" fontAlgn="ctr"/>
                      <a:r>
                        <a:rPr lang="es-CO" sz="1400" u="none" strike="noStrike" dirty="0" smtClean="0">
                          <a:effectLst/>
                        </a:rPr>
                        <a:t>75%</a:t>
                      </a:r>
                      <a:endParaRPr lang="es-CO" sz="1400" b="0" i="0" u="none" strike="noStrike" dirty="0">
                        <a:solidFill>
                          <a:srgbClr val="000000"/>
                        </a:solidFill>
                        <a:effectLst/>
                        <a:latin typeface="Calibri"/>
                      </a:endParaRPr>
                    </a:p>
                  </a:txBody>
                  <a:tcPr marL="5939" marR="5939" marT="5939" marB="0" anchor="ctr"/>
                </a:tc>
                <a:tc>
                  <a:txBody>
                    <a:bodyPr/>
                    <a:lstStyle/>
                    <a:p>
                      <a:pPr algn="ctr" fontAlgn="ctr"/>
                      <a:r>
                        <a:rPr lang="es-CO" sz="1400" u="none" strike="noStrike" dirty="0" smtClean="0">
                          <a:effectLst/>
                        </a:rPr>
                        <a:t>76,19%</a:t>
                      </a:r>
                      <a:endParaRPr lang="es-CO" sz="1400" b="0" i="0" u="none" strike="noStrike" dirty="0">
                        <a:effectLst/>
                        <a:latin typeface="Calibri"/>
                      </a:endParaRPr>
                    </a:p>
                  </a:txBody>
                  <a:tcPr marL="5939" marR="5939" marT="5939" marB="0" anchor="ctr"/>
                </a:tc>
                <a:tc>
                  <a:txBody>
                    <a:bodyPr/>
                    <a:lstStyle/>
                    <a:p>
                      <a:pPr algn="ctr" fontAlgn="ctr"/>
                      <a:r>
                        <a:rPr lang="es-CO" sz="1400" u="none" strike="noStrike" dirty="0" smtClean="0">
                          <a:effectLst/>
                        </a:rPr>
                        <a:t>100%</a:t>
                      </a:r>
                      <a:endParaRPr lang="es-CO" sz="1400" b="0" i="0" u="none" strike="noStrike" dirty="0">
                        <a:effectLst/>
                        <a:latin typeface="Calibri"/>
                      </a:endParaRPr>
                    </a:p>
                  </a:txBody>
                  <a:tcPr marL="5939" marR="5939" marT="5939" marB="0" anchor="ctr"/>
                </a:tc>
                <a:tc>
                  <a:txBody>
                    <a:bodyPr/>
                    <a:lstStyle/>
                    <a:p>
                      <a:pPr algn="ctr" fontAlgn="ctr"/>
                      <a:r>
                        <a:rPr lang="es-CO" sz="1400" u="none" strike="noStrike" dirty="0" smtClean="0">
                          <a:effectLst/>
                        </a:rPr>
                        <a:t>20%</a:t>
                      </a:r>
                      <a:endParaRPr lang="es-CO" sz="1400" b="0" i="0" u="none" strike="noStrike" dirty="0">
                        <a:effectLst/>
                        <a:latin typeface="Calibri"/>
                      </a:endParaRPr>
                    </a:p>
                  </a:txBody>
                  <a:tcPr marL="5939" marR="5939" marT="5939" marB="0" anchor="ctr"/>
                </a:tc>
                <a:tc vMerge="1">
                  <a:txBody>
                    <a:bodyPr/>
                    <a:lstStyle/>
                    <a:p>
                      <a:endParaRPr lang="es-CO"/>
                    </a:p>
                  </a:txBody>
                  <a:tcPr/>
                </a:tc>
                <a:tc vMerge="1">
                  <a:txBody>
                    <a:bodyPr/>
                    <a:lstStyle/>
                    <a:p>
                      <a:endParaRPr lang="es-CO"/>
                    </a:p>
                  </a:txBody>
                  <a:tcPr/>
                </a:tc>
                <a:tc vMerge="1">
                  <a:txBody>
                    <a:bodyPr/>
                    <a:lstStyle/>
                    <a:p>
                      <a:endParaRPr lang="es-CO"/>
                    </a:p>
                  </a:txBody>
                  <a:tcPr/>
                </a:tc>
              </a:tr>
              <a:tr h="684727">
                <a:tc>
                  <a:txBody>
                    <a:bodyPr/>
                    <a:lstStyle/>
                    <a:p>
                      <a:pPr algn="ctr" fontAlgn="ctr"/>
                      <a:r>
                        <a:rPr lang="es-CO" sz="1400" u="none" strike="noStrike">
                          <a:effectLst/>
                        </a:rPr>
                        <a:t>Bienestar Institucional</a:t>
                      </a:r>
                      <a:endParaRPr lang="es-CO" sz="1400" b="0" i="0" u="none" strike="noStrike">
                        <a:effectLst/>
                        <a:latin typeface="Calibri"/>
                      </a:endParaRPr>
                    </a:p>
                  </a:txBody>
                  <a:tcPr marL="5939" marR="5939" marT="5939" marB="0" anchor="ctr"/>
                </a:tc>
                <a:tc>
                  <a:txBody>
                    <a:bodyPr/>
                    <a:lstStyle/>
                    <a:p>
                      <a:pPr algn="l" fontAlgn="ctr"/>
                      <a:r>
                        <a:rPr lang="es-CO" sz="1400" u="none" strike="noStrike">
                          <a:effectLst/>
                        </a:rPr>
                        <a:t>Calidad de vida en contextos universitarios con responsabilidad social</a:t>
                      </a:r>
                      <a:endParaRPr lang="es-CO" sz="1400" b="0" i="0" u="none" strike="noStrike">
                        <a:effectLst/>
                        <a:latin typeface="Calibri"/>
                      </a:endParaRPr>
                    </a:p>
                  </a:txBody>
                  <a:tcPr marL="5939" marR="5939" marT="5939" marB="0" anchor="ctr"/>
                </a:tc>
                <a:tc>
                  <a:txBody>
                    <a:bodyPr/>
                    <a:lstStyle/>
                    <a:p>
                      <a:pPr algn="ctr" fontAlgn="ctr"/>
                      <a:r>
                        <a:rPr lang="es-CO" sz="1400" u="none" strike="noStrike" dirty="0" smtClean="0">
                          <a:effectLst/>
                        </a:rPr>
                        <a:t>67,20%</a:t>
                      </a:r>
                      <a:endParaRPr lang="es-CO" sz="1400" b="0" i="0" u="none" strike="noStrike" dirty="0">
                        <a:solidFill>
                          <a:srgbClr val="000000"/>
                        </a:solidFill>
                        <a:effectLst/>
                        <a:latin typeface="Calibri"/>
                      </a:endParaRPr>
                    </a:p>
                  </a:txBody>
                  <a:tcPr marL="5939" marR="5939" marT="5939" marB="0" anchor="ctr"/>
                </a:tc>
                <a:tc>
                  <a:txBody>
                    <a:bodyPr/>
                    <a:lstStyle/>
                    <a:p>
                      <a:pPr algn="ctr" fontAlgn="ctr"/>
                      <a:r>
                        <a:rPr lang="es-CO" sz="1400" u="none" strike="noStrike" dirty="0" smtClean="0">
                          <a:effectLst/>
                        </a:rPr>
                        <a:t>95,14%</a:t>
                      </a:r>
                      <a:endParaRPr lang="es-CO" sz="1400" b="0" i="0" u="none" strike="noStrike" dirty="0">
                        <a:effectLst/>
                        <a:latin typeface="Calibri"/>
                      </a:endParaRPr>
                    </a:p>
                  </a:txBody>
                  <a:tcPr marL="5939" marR="5939" marT="5939" marB="0" anchor="ctr"/>
                </a:tc>
                <a:tc>
                  <a:txBody>
                    <a:bodyPr/>
                    <a:lstStyle/>
                    <a:p>
                      <a:pPr algn="ctr" fontAlgn="ctr"/>
                      <a:r>
                        <a:rPr lang="es-CO" sz="1400" u="none" strike="noStrike" dirty="0" smtClean="0">
                          <a:effectLst/>
                        </a:rPr>
                        <a:t>100%</a:t>
                      </a:r>
                      <a:endParaRPr lang="es-CO" sz="1400" b="0" i="0" u="none" strike="noStrike" dirty="0">
                        <a:effectLst/>
                        <a:latin typeface="Calibri"/>
                      </a:endParaRPr>
                    </a:p>
                  </a:txBody>
                  <a:tcPr marL="5939" marR="5939" marT="5939" marB="0" anchor="ctr"/>
                </a:tc>
                <a:tc>
                  <a:txBody>
                    <a:bodyPr/>
                    <a:lstStyle/>
                    <a:p>
                      <a:pPr algn="ctr" fontAlgn="ctr"/>
                      <a:r>
                        <a:rPr lang="es-CO" sz="1400" u="none" strike="noStrike" dirty="0" smtClean="0">
                          <a:effectLst/>
                        </a:rPr>
                        <a:t>100%</a:t>
                      </a:r>
                      <a:endParaRPr lang="es-CO" sz="1400" b="0" i="0" u="none" strike="noStrike" dirty="0">
                        <a:effectLst/>
                        <a:latin typeface="Calibri"/>
                      </a:endParaRPr>
                    </a:p>
                  </a:txBody>
                  <a:tcPr marL="5939" marR="5939" marT="5939" marB="0" anchor="ctr"/>
                </a:tc>
                <a:tc>
                  <a:txBody>
                    <a:bodyPr/>
                    <a:lstStyle/>
                    <a:p>
                      <a:pPr algn="ctr" fontAlgn="ctr"/>
                      <a:r>
                        <a:rPr lang="es-CO" sz="1400" u="none" strike="noStrike" dirty="0" smtClean="0">
                          <a:effectLst/>
                        </a:rPr>
                        <a:t>100%</a:t>
                      </a:r>
                      <a:endParaRPr lang="es-CO" sz="1400" b="0" i="0" u="none" strike="noStrike" dirty="0">
                        <a:effectLst/>
                        <a:latin typeface="Calibri"/>
                      </a:endParaRPr>
                    </a:p>
                  </a:txBody>
                  <a:tcPr marL="5939" marR="5939" marT="5939" marB="0" anchor="ctr"/>
                </a:tc>
                <a:tc>
                  <a:txBody>
                    <a:bodyPr/>
                    <a:lstStyle/>
                    <a:p>
                      <a:pPr algn="ctr" fontAlgn="ctr"/>
                      <a:r>
                        <a:rPr lang="es-CO" sz="1400" u="none" strike="noStrike">
                          <a:effectLst/>
                        </a:rPr>
                        <a:t>11,90%</a:t>
                      </a:r>
                      <a:endParaRPr lang="es-CO" sz="1400" b="0" i="0" u="none" strike="noStrike">
                        <a:effectLst/>
                        <a:latin typeface="Calibri"/>
                      </a:endParaRPr>
                    </a:p>
                  </a:txBody>
                  <a:tcPr marL="5939" marR="5939" marT="5939" marB="0" anchor="ctr"/>
                </a:tc>
                <a:tc>
                  <a:txBody>
                    <a:bodyPr/>
                    <a:lstStyle/>
                    <a:p>
                      <a:pPr algn="ctr" fontAlgn="ctr"/>
                      <a:r>
                        <a:rPr lang="es-CO" sz="1400" u="none" strike="noStrike" dirty="0">
                          <a:effectLst/>
                        </a:rPr>
                        <a:t>11,90%</a:t>
                      </a:r>
                      <a:endParaRPr lang="es-CO" sz="1400" b="1" i="0" u="none" strike="noStrike" dirty="0">
                        <a:effectLst/>
                        <a:latin typeface="Calibri"/>
                      </a:endParaRPr>
                    </a:p>
                  </a:txBody>
                  <a:tcPr marL="5939" marR="5939" marT="5939" marB="0" anchor="ctr"/>
                </a:tc>
              </a:tr>
              <a:tr h="684727">
                <a:tc rowSpan="4">
                  <a:txBody>
                    <a:bodyPr/>
                    <a:lstStyle/>
                    <a:p>
                      <a:pPr algn="ctr" fontAlgn="ctr"/>
                      <a:r>
                        <a:rPr lang="es-CO" sz="1400" u="none" strike="noStrike" dirty="0">
                          <a:effectLst/>
                        </a:rPr>
                        <a:t>Investigación, Innovación y Extensión</a:t>
                      </a:r>
                      <a:endParaRPr lang="es-CO" sz="1400" b="0" i="0" u="none" strike="noStrike" dirty="0">
                        <a:effectLst/>
                        <a:latin typeface="Calibri"/>
                      </a:endParaRPr>
                    </a:p>
                  </a:txBody>
                  <a:tcPr marL="5939" marR="5939" marT="5939" marB="0" anchor="ctr"/>
                </a:tc>
                <a:tc>
                  <a:txBody>
                    <a:bodyPr/>
                    <a:lstStyle/>
                    <a:p>
                      <a:pPr algn="l" fontAlgn="ctr"/>
                      <a:r>
                        <a:rPr lang="es-CO" sz="1400" u="none" strike="noStrike">
                          <a:effectLst/>
                        </a:rPr>
                        <a:t>Porcentaje de patentes en trámite o aprobadas que hayan sido comercializadas</a:t>
                      </a:r>
                      <a:endParaRPr lang="es-CO" sz="1400" b="0" i="0" u="none" strike="noStrike">
                        <a:effectLst/>
                        <a:latin typeface="Calibri"/>
                      </a:endParaRPr>
                    </a:p>
                  </a:txBody>
                  <a:tcPr marL="5939" marR="5939" marT="5939" marB="0" anchor="ctr"/>
                </a:tc>
                <a:tc>
                  <a:txBody>
                    <a:bodyPr/>
                    <a:lstStyle/>
                    <a:p>
                      <a:pPr algn="ctr" fontAlgn="ctr"/>
                      <a:r>
                        <a:rPr lang="es-CO" sz="1400" u="none" strike="noStrike" dirty="0" smtClean="0">
                          <a:effectLst/>
                        </a:rPr>
                        <a:t>10%</a:t>
                      </a:r>
                      <a:endParaRPr lang="es-CO" sz="1400" b="0" i="0" u="none" strike="noStrike" dirty="0">
                        <a:solidFill>
                          <a:srgbClr val="000000"/>
                        </a:solidFill>
                        <a:effectLst/>
                        <a:latin typeface="Calibri"/>
                      </a:endParaRPr>
                    </a:p>
                  </a:txBody>
                  <a:tcPr marL="5939" marR="5939" marT="5939" marB="0" anchor="ctr"/>
                </a:tc>
                <a:tc>
                  <a:txBody>
                    <a:bodyPr/>
                    <a:lstStyle/>
                    <a:p>
                      <a:pPr algn="ctr" fontAlgn="ctr"/>
                      <a:r>
                        <a:rPr lang="es-CO" sz="1400" u="none" strike="noStrike" dirty="0" smtClean="0">
                          <a:effectLst/>
                        </a:rPr>
                        <a:t>10%</a:t>
                      </a:r>
                      <a:endParaRPr lang="es-CO" sz="1400" b="0" i="0" u="none" strike="noStrike" dirty="0">
                        <a:effectLst/>
                        <a:latin typeface="Calibri"/>
                      </a:endParaRPr>
                    </a:p>
                  </a:txBody>
                  <a:tcPr marL="5939" marR="5939" marT="5939" marB="0" anchor="ctr"/>
                </a:tc>
                <a:tc>
                  <a:txBody>
                    <a:bodyPr/>
                    <a:lstStyle/>
                    <a:p>
                      <a:pPr algn="ctr" fontAlgn="ctr"/>
                      <a:r>
                        <a:rPr lang="es-CO" sz="1400" u="none" strike="noStrike" dirty="0" smtClean="0">
                          <a:effectLst/>
                        </a:rPr>
                        <a:t>100%</a:t>
                      </a:r>
                      <a:endParaRPr lang="es-CO" sz="1400" b="0" i="0" u="none" strike="noStrike" dirty="0">
                        <a:effectLst/>
                        <a:latin typeface="Calibri"/>
                      </a:endParaRPr>
                    </a:p>
                  </a:txBody>
                  <a:tcPr marL="5939" marR="5939" marT="5939" marB="0" anchor="ctr"/>
                </a:tc>
                <a:tc>
                  <a:txBody>
                    <a:bodyPr/>
                    <a:lstStyle/>
                    <a:p>
                      <a:pPr algn="ctr" fontAlgn="ctr"/>
                      <a:r>
                        <a:rPr lang="es-CO" sz="1400" u="none" strike="noStrike" dirty="0" smtClean="0">
                          <a:effectLst/>
                        </a:rPr>
                        <a:t>25%</a:t>
                      </a:r>
                      <a:endParaRPr lang="es-CO" sz="1400" b="0" i="0" u="none" strike="noStrike" dirty="0">
                        <a:effectLst/>
                        <a:latin typeface="Calibri"/>
                      </a:endParaRPr>
                    </a:p>
                  </a:txBody>
                  <a:tcPr marL="5939" marR="5939" marT="5939" marB="0" anchor="ctr"/>
                </a:tc>
                <a:tc rowSpan="4">
                  <a:txBody>
                    <a:bodyPr/>
                    <a:lstStyle/>
                    <a:p>
                      <a:pPr algn="ctr" fontAlgn="ctr"/>
                      <a:r>
                        <a:rPr lang="es-CO" sz="1400" u="none" strike="noStrike">
                          <a:effectLst/>
                        </a:rPr>
                        <a:t>86,57%</a:t>
                      </a:r>
                      <a:endParaRPr lang="es-CO" sz="1400" b="0" i="0" u="none" strike="noStrike">
                        <a:effectLst/>
                        <a:latin typeface="Calibri"/>
                      </a:endParaRPr>
                    </a:p>
                  </a:txBody>
                  <a:tcPr marL="5939" marR="5939" marT="5939" marB="0" anchor="ctr"/>
                </a:tc>
                <a:tc rowSpan="4">
                  <a:txBody>
                    <a:bodyPr/>
                    <a:lstStyle/>
                    <a:p>
                      <a:pPr algn="ctr" fontAlgn="ctr"/>
                      <a:r>
                        <a:rPr lang="es-CO" sz="1400" u="none" strike="noStrike">
                          <a:effectLst/>
                        </a:rPr>
                        <a:t>23,30%</a:t>
                      </a:r>
                      <a:endParaRPr lang="es-CO" sz="1400" b="0" i="0" u="none" strike="noStrike">
                        <a:effectLst/>
                        <a:latin typeface="Calibri"/>
                      </a:endParaRPr>
                    </a:p>
                  </a:txBody>
                  <a:tcPr marL="5939" marR="5939" marT="5939" marB="0" anchor="ctr"/>
                </a:tc>
                <a:tc rowSpan="4">
                  <a:txBody>
                    <a:bodyPr/>
                    <a:lstStyle/>
                    <a:p>
                      <a:pPr algn="ctr" fontAlgn="ctr"/>
                      <a:r>
                        <a:rPr lang="es-CO" sz="1400" u="none" strike="noStrike" dirty="0">
                          <a:effectLst/>
                        </a:rPr>
                        <a:t>20,17%</a:t>
                      </a:r>
                      <a:endParaRPr lang="es-CO" sz="1400" b="1" i="0" u="none" strike="noStrike" dirty="0">
                        <a:effectLst/>
                        <a:latin typeface="Calibri"/>
                      </a:endParaRPr>
                    </a:p>
                  </a:txBody>
                  <a:tcPr marL="5939" marR="5939" marT="5939" marB="0" anchor="ctr"/>
                </a:tc>
              </a:tr>
              <a:tr h="458583">
                <a:tc vMerge="1">
                  <a:txBody>
                    <a:bodyPr/>
                    <a:lstStyle/>
                    <a:p>
                      <a:endParaRPr lang="es-CO"/>
                    </a:p>
                  </a:txBody>
                  <a:tcPr/>
                </a:tc>
                <a:tc>
                  <a:txBody>
                    <a:bodyPr/>
                    <a:lstStyle/>
                    <a:p>
                      <a:pPr algn="l" fontAlgn="ctr"/>
                      <a:r>
                        <a:rPr lang="es-CO" sz="1400" u="none" strike="noStrike">
                          <a:effectLst/>
                        </a:rPr>
                        <a:t>Porcentaje de software y libros que hayan sido comercializados</a:t>
                      </a:r>
                      <a:endParaRPr lang="es-CO" sz="1400" b="0" i="0" u="none" strike="noStrike">
                        <a:effectLst/>
                        <a:latin typeface="Calibri"/>
                      </a:endParaRPr>
                    </a:p>
                  </a:txBody>
                  <a:tcPr marL="5939" marR="5939" marT="5939" marB="0" anchor="ctr"/>
                </a:tc>
                <a:tc>
                  <a:txBody>
                    <a:bodyPr/>
                    <a:lstStyle/>
                    <a:p>
                      <a:pPr algn="ctr" fontAlgn="ctr"/>
                      <a:r>
                        <a:rPr lang="es-CO" sz="1400" u="none" strike="noStrike" dirty="0" smtClean="0">
                          <a:effectLst/>
                        </a:rPr>
                        <a:t>14%</a:t>
                      </a:r>
                      <a:endParaRPr lang="es-CO" sz="1400" b="0" i="0" u="none" strike="noStrike" dirty="0">
                        <a:solidFill>
                          <a:srgbClr val="000000"/>
                        </a:solidFill>
                        <a:effectLst/>
                        <a:latin typeface="Calibri"/>
                      </a:endParaRPr>
                    </a:p>
                  </a:txBody>
                  <a:tcPr marL="5939" marR="5939" marT="5939" marB="0" anchor="ctr"/>
                </a:tc>
                <a:tc>
                  <a:txBody>
                    <a:bodyPr/>
                    <a:lstStyle/>
                    <a:p>
                      <a:pPr algn="ctr" fontAlgn="ctr"/>
                      <a:r>
                        <a:rPr lang="es-CO" sz="1400" u="none" strike="noStrike" dirty="0" smtClean="0">
                          <a:effectLst/>
                        </a:rPr>
                        <a:t>9,09%</a:t>
                      </a:r>
                      <a:endParaRPr lang="es-CO" sz="1400" b="0" i="0" u="none" strike="noStrike" dirty="0">
                        <a:effectLst/>
                        <a:latin typeface="Calibri"/>
                      </a:endParaRPr>
                    </a:p>
                  </a:txBody>
                  <a:tcPr marL="5939" marR="5939" marT="5939" marB="0" anchor="ctr"/>
                </a:tc>
                <a:tc>
                  <a:txBody>
                    <a:bodyPr/>
                    <a:lstStyle/>
                    <a:p>
                      <a:pPr algn="ctr" fontAlgn="ctr"/>
                      <a:r>
                        <a:rPr lang="es-CO" sz="1400" u="none" strike="noStrike" dirty="0">
                          <a:effectLst/>
                        </a:rPr>
                        <a:t>64,93%</a:t>
                      </a:r>
                      <a:endParaRPr lang="es-CO" sz="1400" b="0" i="0" u="none" strike="noStrike" dirty="0">
                        <a:effectLst/>
                        <a:latin typeface="Calibri"/>
                      </a:endParaRPr>
                    </a:p>
                  </a:txBody>
                  <a:tcPr marL="5939" marR="5939" marT="5939" marB="0" anchor="ctr"/>
                </a:tc>
                <a:tc>
                  <a:txBody>
                    <a:bodyPr/>
                    <a:lstStyle/>
                    <a:p>
                      <a:pPr algn="ctr" fontAlgn="ctr"/>
                      <a:r>
                        <a:rPr lang="es-CO" sz="1400" u="none" strike="noStrike" dirty="0" smtClean="0">
                          <a:effectLst/>
                        </a:rPr>
                        <a:t>25%</a:t>
                      </a:r>
                      <a:endParaRPr lang="es-CO" sz="1400" b="0" i="0" u="none" strike="noStrike" dirty="0">
                        <a:effectLst/>
                        <a:latin typeface="Calibri"/>
                      </a:endParaRPr>
                    </a:p>
                  </a:txBody>
                  <a:tcPr marL="5939" marR="5939" marT="5939" marB="0" anchor="ctr"/>
                </a:tc>
                <a:tc vMerge="1">
                  <a:txBody>
                    <a:bodyPr/>
                    <a:lstStyle/>
                    <a:p>
                      <a:endParaRPr lang="es-CO"/>
                    </a:p>
                  </a:txBody>
                  <a:tcPr/>
                </a:tc>
                <a:tc vMerge="1">
                  <a:txBody>
                    <a:bodyPr/>
                    <a:lstStyle/>
                    <a:p>
                      <a:endParaRPr lang="es-CO"/>
                    </a:p>
                  </a:txBody>
                  <a:tcPr/>
                </a:tc>
                <a:tc vMerge="1">
                  <a:txBody>
                    <a:bodyPr/>
                    <a:lstStyle/>
                    <a:p>
                      <a:endParaRPr lang="es-CO"/>
                    </a:p>
                  </a:txBody>
                  <a:tcPr/>
                </a:tc>
              </a:tr>
              <a:tr h="458583">
                <a:tc vMerge="1">
                  <a:txBody>
                    <a:bodyPr/>
                    <a:lstStyle/>
                    <a:p>
                      <a:endParaRPr lang="es-CO"/>
                    </a:p>
                  </a:txBody>
                  <a:tcPr/>
                </a:tc>
                <a:tc>
                  <a:txBody>
                    <a:bodyPr/>
                    <a:lstStyle/>
                    <a:p>
                      <a:pPr algn="l" fontAlgn="ctr"/>
                      <a:r>
                        <a:rPr lang="es-CO" sz="1400" u="none" strike="noStrike">
                          <a:effectLst/>
                        </a:rPr>
                        <a:t>Número de artículos publicados en los index internacionales</a:t>
                      </a:r>
                      <a:endParaRPr lang="es-CO" sz="1400" b="0" i="0" u="none" strike="noStrike">
                        <a:effectLst/>
                        <a:latin typeface="Calibri"/>
                      </a:endParaRPr>
                    </a:p>
                  </a:txBody>
                  <a:tcPr marL="5939" marR="5939" marT="5939" marB="0" anchor="ctr"/>
                </a:tc>
                <a:tc>
                  <a:txBody>
                    <a:bodyPr/>
                    <a:lstStyle/>
                    <a:p>
                      <a:pPr algn="ctr" fontAlgn="ctr"/>
                      <a:r>
                        <a:rPr lang="es-CO" sz="1400" u="none" strike="noStrike" dirty="0" smtClean="0">
                          <a:effectLst/>
                        </a:rPr>
                        <a:t>71</a:t>
                      </a:r>
                      <a:endParaRPr lang="es-CO" sz="1400" b="0" i="0" u="none" strike="noStrike" dirty="0">
                        <a:solidFill>
                          <a:srgbClr val="000000"/>
                        </a:solidFill>
                        <a:effectLst/>
                        <a:latin typeface="Calibri"/>
                      </a:endParaRPr>
                    </a:p>
                  </a:txBody>
                  <a:tcPr marL="5939" marR="5939" marT="5939" marB="0" anchor="ctr"/>
                </a:tc>
                <a:tc>
                  <a:txBody>
                    <a:bodyPr/>
                    <a:lstStyle/>
                    <a:p>
                      <a:pPr algn="ctr" fontAlgn="ctr"/>
                      <a:r>
                        <a:rPr lang="es-CO" sz="1400" u="none" strike="noStrike" dirty="0" smtClean="0">
                          <a:effectLst/>
                        </a:rPr>
                        <a:t>76</a:t>
                      </a:r>
                      <a:endParaRPr lang="es-CO" sz="1400" b="0" i="0" u="none" strike="noStrike" dirty="0">
                        <a:effectLst/>
                        <a:latin typeface="Calibri"/>
                      </a:endParaRPr>
                    </a:p>
                  </a:txBody>
                  <a:tcPr marL="5939" marR="5939" marT="5939" marB="0" anchor="ctr"/>
                </a:tc>
                <a:tc>
                  <a:txBody>
                    <a:bodyPr/>
                    <a:lstStyle/>
                    <a:p>
                      <a:pPr algn="ctr" fontAlgn="ctr"/>
                      <a:r>
                        <a:rPr lang="es-CO" sz="1400" u="none" strike="noStrike" dirty="0" smtClean="0">
                          <a:effectLst/>
                        </a:rPr>
                        <a:t>100%</a:t>
                      </a:r>
                      <a:endParaRPr lang="es-CO" sz="1400" b="0" i="0" u="none" strike="noStrike" dirty="0">
                        <a:effectLst/>
                        <a:latin typeface="Calibri"/>
                      </a:endParaRPr>
                    </a:p>
                  </a:txBody>
                  <a:tcPr marL="5939" marR="5939" marT="5939" marB="0" anchor="ctr"/>
                </a:tc>
                <a:tc>
                  <a:txBody>
                    <a:bodyPr/>
                    <a:lstStyle/>
                    <a:p>
                      <a:pPr algn="ctr" fontAlgn="ctr"/>
                      <a:r>
                        <a:rPr lang="es-CO" sz="1400" u="none" strike="noStrike" dirty="0" smtClean="0">
                          <a:effectLst/>
                        </a:rPr>
                        <a:t>25%</a:t>
                      </a:r>
                      <a:endParaRPr lang="es-CO" sz="1400" b="0" i="0" u="none" strike="noStrike" dirty="0">
                        <a:effectLst/>
                        <a:latin typeface="Calibri"/>
                      </a:endParaRPr>
                    </a:p>
                  </a:txBody>
                  <a:tcPr marL="5939" marR="5939" marT="5939" marB="0" anchor="ctr"/>
                </a:tc>
                <a:tc vMerge="1">
                  <a:txBody>
                    <a:bodyPr/>
                    <a:lstStyle/>
                    <a:p>
                      <a:endParaRPr lang="es-CO"/>
                    </a:p>
                  </a:txBody>
                  <a:tcPr/>
                </a:tc>
                <a:tc vMerge="1">
                  <a:txBody>
                    <a:bodyPr/>
                    <a:lstStyle/>
                    <a:p>
                      <a:endParaRPr lang="es-CO"/>
                    </a:p>
                  </a:txBody>
                  <a:tcPr/>
                </a:tc>
                <a:tc vMerge="1">
                  <a:txBody>
                    <a:bodyPr/>
                    <a:lstStyle/>
                    <a:p>
                      <a:endParaRPr lang="es-CO"/>
                    </a:p>
                  </a:txBody>
                  <a:tcPr/>
                </a:tc>
              </a:tr>
              <a:tr h="684727">
                <a:tc vMerge="1">
                  <a:txBody>
                    <a:bodyPr/>
                    <a:lstStyle/>
                    <a:p>
                      <a:endParaRPr lang="es-CO"/>
                    </a:p>
                  </a:txBody>
                  <a:tcPr/>
                </a:tc>
                <a:tc>
                  <a:txBody>
                    <a:bodyPr/>
                    <a:lstStyle/>
                    <a:p>
                      <a:pPr algn="l" fontAlgn="ctr"/>
                      <a:r>
                        <a:rPr lang="es-CO" sz="1400" u="none" strike="noStrike" dirty="0">
                          <a:effectLst/>
                        </a:rPr>
                        <a:t>Porcentaje de proyectos de investigación apropiados por la sociedad</a:t>
                      </a:r>
                      <a:endParaRPr lang="es-CO" sz="1400" b="0" i="0" u="none" strike="noStrike" dirty="0">
                        <a:effectLst/>
                        <a:latin typeface="Calibri"/>
                      </a:endParaRPr>
                    </a:p>
                  </a:txBody>
                  <a:tcPr marL="5939" marR="5939" marT="5939" marB="0" anchor="ctr"/>
                </a:tc>
                <a:tc>
                  <a:txBody>
                    <a:bodyPr/>
                    <a:lstStyle/>
                    <a:p>
                      <a:pPr algn="ctr" fontAlgn="ctr"/>
                      <a:r>
                        <a:rPr lang="es-CO" sz="1400" u="none" strike="noStrike" dirty="0" smtClean="0">
                          <a:effectLst/>
                        </a:rPr>
                        <a:t>22%</a:t>
                      </a:r>
                      <a:endParaRPr lang="es-CO" sz="1400" b="0" i="0" u="none" strike="noStrike" dirty="0">
                        <a:solidFill>
                          <a:srgbClr val="000000"/>
                        </a:solidFill>
                        <a:effectLst/>
                        <a:latin typeface="Calibri"/>
                      </a:endParaRPr>
                    </a:p>
                  </a:txBody>
                  <a:tcPr marL="5939" marR="5939" marT="5939" marB="0" anchor="ctr"/>
                </a:tc>
                <a:tc>
                  <a:txBody>
                    <a:bodyPr/>
                    <a:lstStyle/>
                    <a:p>
                      <a:pPr algn="ctr" fontAlgn="ctr"/>
                      <a:r>
                        <a:rPr lang="es-CO" sz="1400" u="none" strike="noStrike" dirty="0" smtClean="0">
                          <a:effectLst/>
                        </a:rPr>
                        <a:t>17,90%</a:t>
                      </a:r>
                      <a:endParaRPr lang="es-CO" sz="1400" b="0" i="0" u="none" strike="noStrike" dirty="0">
                        <a:effectLst/>
                        <a:latin typeface="Calibri"/>
                      </a:endParaRPr>
                    </a:p>
                  </a:txBody>
                  <a:tcPr marL="5939" marR="5939" marT="5939" marB="0" anchor="ctr"/>
                </a:tc>
                <a:tc>
                  <a:txBody>
                    <a:bodyPr/>
                    <a:lstStyle/>
                    <a:p>
                      <a:pPr algn="ctr" fontAlgn="ctr"/>
                      <a:r>
                        <a:rPr lang="es-CO" sz="1400" u="none" strike="noStrike">
                          <a:effectLst/>
                        </a:rPr>
                        <a:t>81,36%</a:t>
                      </a:r>
                      <a:endParaRPr lang="es-CO" sz="1400" b="0" i="0" u="none" strike="noStrike">
                        <a:effectLst/>
                        <a:latin typeface="Calibri"/>
                      </a:endParaRPr>
                    </a:p>
                  </a:txBody>
                  <a:tcPr marL="5939" marR="5939" marT="5939" marB="0" anchor="ctr"/>
                </a:tc>
                <a:tc>
                  <a:txBody>
                    <a:bodyPr/>
                    <a:lstStyle/>
                    <a:p>
                      <a:pPr algn="ctr" fontAlgn="ctr"/>
                      <a:r>
                        <a:rPr lang="es-CO" sz="1400" u="none" strike="noStrike" dirty="0" smtClean="0">
                          <a:effectLst/>
                        </a:rPr>
                        <a:t>25%</a:t>
                      </a:r>
                      <a:endParaRPr lang="es-CO" sz="1400" b="0" i="0" u="none" strike="noStrike" dirty="0">
                        <a:effectLst/>
                        <a:latin typeface="Calibri"/>
                      </a:endParaRPr>
                    </a:p>
                  </a:txBody>
                  <a:tcPr marL="5939" marR="5939" marT="5939" marB="0" anchor="ctr"/>
                </a:tc>
                <a:tc vMerge="1">
                  <a:txBody>
                    <a:bodyPr/>
                    <a:lstStyle/>
                    <a:p>
                      <a:endParaRPr lang="es-CO"/>
                    </a:p>
                  </a:txBody>
                  <a:tcPr/>
                </a:tc>
                <a:tc vMerge="1">
                  <a:txBody>
                    <a:bodyPr/>
                    <a:lstStyle/>
                    <a:p>
                      <a:endParaRPr lang="es-CO"/>
                    </a:p>
                  </a:txBody>
                  <a:tcPr/>
                </a:tc>
                <a:tc vMerge="1">
                  <a:txBody>
                    <a:bodyPr/>
                    <a:lstStyle/>
                    <a:p>
                      <a:endParaRPr lang="es-CO"/>
                    </a:p>
                  </a:txBody>
                  <a:tcPr/>
                </a:tc>
              </a:tr>
            </a:tbl>
          </a:graphicData>
        </a:graphic>
      </p:graphicFrame>
    </p:spTree>
    <p:extLst>
      <p:ext uri="{BB962C8B-B14F-4D97-AF65-F5344CB8AC3E}">
        <p14:creationId xmlns:p14="http://schemas.microsoft.com/office/powerpoint/2010/main" xmlns="" val="3965696110"/>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503238" y="286817"/>
            <a:ext cx="9070975" cy="887165"/>
          </a:xfrm>
        </p:spPr>
        <p:txBody>
          <a:bodyPr/>
          <a:lstStyle/>
          <a:p>
            <a:r>
              <a:rPr lang="es-CO" sz="3600" dirty="0" smtClean="0">
                <a:solidFill>
                  <a:schemeClr val="accent1">
                    <a:lumMod val="50000"/>
                  </a:schemeClr>
                </a:solidFill>
              </a:rPr>
              <a:t>RESULTADOS 2012 A NIVEL DE PROPÓSITOS</a:t>
            </a:r>
            <a:endParaRPr lang="es-CO" sz="3600" dirty="0">
              <a:solidFill>
                <a:schemeClr val="accent1">
                  <a:lumMod val="50000"/>
                </a:schemeClr>
              </a:solidFill>
            </a:endParaRPr>
          </a:p>
        </p:txBody>
      </p:sp>
      <p:graphicFrame>
        <p:nvGraphicFramePr>
          <p:cNvPr id="3" name="2 Tabla"/>
          <p:cNvGraphicFramePr>
            <a:graphicFrameLocks noGrp="1"/>
          </p:cNvGraphicFramePr>
          <p:nvPr>
            <p:extLst>
              <p:ext uri="{D42A27DB-BD31-4B8C-83A1-F6EECF244321}">
                <p14:modId xmlns:p14="http://schemas.microsoft.com/office/powerpoint/2010/main" xmlns="" val="176098026"/>
              </p:ext>
            </p:extLst>
          </p:nvPr>
        </p:nvGraphicFramePr>
        <p:xfrm>
          <a:off x="358206" y="1510953"/>
          <a:ext cx="9433046" cy="5355077"/>
        </p:xfrm>
        <a:graphic>
          <a:graphicData uri="http://schemas.openxmlformats.org/drawingml/2006/table">
            <a:tbl>
              <a:tblPr firstRow="1" lastRow="1" bandRow="1">
                <a:tableStyleId>{5C22544A-7EE6-4342-B048-85BDC9FD1C3A}</a:tableStyleId>
              </a:tblPr>
              <a:tblGrid>
                <a:gridCol w="1031991"/>
                <a:gridCol w="2579980"/>
                <a:gridCol w="477968"/>
                <a:gridCol w="941021"/>
                <a:gridCol w="838493"/>
                <a:gridCol w="773994"/>
                <a:gridCol w="902993"/>
                <a:gridCol w="967492"/>
                <a:gridCol w="919114"/>
              </a:tblGrid>
              <a:tr h="621149">
                <a:tc gridSpan="2">
                  <a:txBody>
                    <a:bodyPr/>
                    <a:lstStyle/>
                    <a:p>
                      <a:pPr algn="ctr" fontAlgn="ctr"/>
                      <a:r>
                        <a:rPr lang="es-CO" sz="1400" u="none" strike="noStrike" dirty="0">
                          <a:effectLst/>
                        </a:rPr>
                        <a:t>OBJETIVOS INSTITUCIONALES</a:t>
                      </a:r>
                      <a:endParaRPr lang="es-CO" sz="1400" b="1" i="0" u="none" strike="noStrike" dirty="0">
                        <a:effectLst/>
                        <a:latin typeface="Calibri"/>
                      </a:endParaRPr>
                    </a:p>
                  </a:txBody>
                  <a:tcPr marL="5939" marR="5939" marT="5939" marB="0" anchor="ctr"/>
                </a:tc>
                <a:tc hMerge="1">
                  <a:txBody>
                    <a:bodyPr/>
                    <a:lstStyle/>
                    <a:p>
                      <a:endParaRPr lang="es-CO"/>
                    </a:p>
                  </a:txBody>
                  <a:tcPr/>
                </a:tc>
                <a:tc>
                  <a:txBody>
                    <a:bodyPr/>
                    <a:lstStyle/>
                    <a:p>
                      <a:pPr algn="ctr" fontAlgn="ctr"/>
                      <a:r>
                        <a:rPr lang="es-CO" sz="1400" u="none" strike="noStrike" dirty="0">
                          <a:effectLst/>
                        </a:rPr>
                        <a:t>Meta 2012</a:t>
                      </a:r>
                      <a:endParaRPr lang="es-CO" sz="1400" b="1" i="0" u="none" strike="noStrike" dirty="0">
                        <a:effectLst/>
                        <a:latin typeface="Calibri"/>
                      </a:endParaRPr>
                    </a:p>
                  </a:txBody>
                  <a:tcPr marL="5939" marR="5939" marT="5939" marB="0" anchor="ctr"/>
                </a:tc>
                <a:tc>
                  <a:txBody>
                    <a:bodyPr/>
                    <a:lstStyle/>
                    <a:p>
                      <a:pPr algn="ctr" fontAlgn="ctr"/>
                      <a:r>
                        <a:rPr lang="es-CO" sz="1400" u="none" strike="noStrike" dirty="0" smtClean="0">
                          <a:effectLst/>
                        </a:rPr>
                        <a:t>Resultado 2012</a:t>
                      </a:r>
                      <a:endParaRPr lang="es-CO" sz="1400" b="1" i="0" u="none" strike="noStrike" dirty="0">
                        <a:effectLst/>
                        <a:latin typeface="+mn-lt"/>
                      </a:endParaRPr>
                    </a:p>
                  </a:txBody>
                  <a:tcPr marL="5939" marR="5939" marT="5939" marB="0" anchor="ctr"/>
                </a:tc>
                <a:tc>
                  <a:txBody>
                    <a:bodyPr/>
                    <a:lstStyle/>
                    <a:p>
                      <a:pPr algn="ctr" fontAlgn="ctr"/>
                      <a:r>
                        <a:rPr lang="es-CO" sz="1400" u="none" strike="noStrike" dirty="0">
                          <a:effectLst/>
                        </a:rPr>
                        <a:t>Avance </a:t>
                      </a:r>
                      <a:r>
                        <a:rPr lang="es-CO" sz="1400" u="none" strike="noStrike" dirty="0" smtClean="0">
                          <a:effectLst/>
                        </a:rPr>
                        <a:t>Indicador</a:t>
                      </a:r>
                      <a:endParaRPr lang="es-CO" sz="1400" b="1" i="0" u="none" strike="noStrike" dirty="0">
                        <a:effectLst/>
                        <a:latin typeface="Calibri"/>
                      </a:endParaRPr>
                    </a:p>
                  </a:txBody>
                  <a:tcPr marL="5939" marR="5939" marT="5939" marB="0" anchor="ctr"/>
                </a:tc>
                <a:tc>
                  <a:txBody>
                    <a:bodyPr/>
                    <a:lstStyle/>
                    <a:p>
                      <a:pPr algn="ctr" fontAlgn="ctr"/>
                      <a:r>
                        <a:rPr lang="es-CO" sz="1400" u="none" strike="noStrike" dirty="0">
                          <a:effectLst/>
                        </a:rPr>
                        <a:t>Ponderador Indicador</a:t>
                      </a:r>
                      <a:endParaRPr lang="es-CO" sz="1400" b="1" i="0" u="none" strike="noStrike" dirty="0">
                        <a:effectLst/>
                        <a:latin typeface="Calibri"/>
                      </a:endParaRPr>
                    </a:p>
                  </a:txBody>
                  <a:tcPr marL="5939" marR="5939" marT="5939" marB="0" anchor="ctr"/>
                </a:tc>
                <a:tc>
                  <a:txBody>
                    <a:bodyPr/>
                    <a:lstStyle/>
                    <a:p>
                      <a:pPr algn="ctr" fontAlgn="ctr"/>
                      <a:r>
                        <a:rPr lang="es-CO" sz="1400" u="none" strike="noStrike" dirty="0">
                          <a:effectLst/>
                        </a:rPr>
                        <a:t>Resultado </a:t>
                      </a:r>
                      <a:r>
                        <a:rPr lang="es-CO" sz="1400" u="none" strike="noStrike" dirty="0" smtClean="0">
                          <a:effectLst/>
                        </a:rPr>
                        <a:t>Del </a:t>
                      </a:r>
                      <a:r>
                        <a:rPr lang="es-CO" sz="1400" u="none" strike="noStrike" dirty="0">
                          <a:effectLst/>
                        </a:rPr>
                        <a:t>Objetivo</a:t>
                      </a:r>
                      <a:endParaRPr lang="es-CO" sz="1400" b="1" i="0" u="none" strike="noStrike" dirty="0">
                        <a:effectLst/>
                        <a:latin typeface="Calibri"/>
                      </a:endParaRPr>
                    </a:p>
                  </a:txBody>
                  <a:tcPr marL="5939" marR="5939" marT="5939" marB="0" anchor="ctr"/>
                </a:tc>
                <a:tc>
                  <a:txBody>
                    <a:bodyPr/>
                    <a:lstStyle/>
                    <a:p>
                      <a:pPr algn="ctr" fontAlgn="ctr"/>
                      <a:r>
                        <a:rPr lang="es-CO" sz="1400" u="none" strike="noStrike" dirty="0">
                          <a:effectLst/>
                        </a:rPr>
                        <a:t>Ponderador Objetivo</a:t>
                      </a:r>
                      <a:endParaRPr lang="es-CO" sz="1400" b="1" i="0" u="none" strike="noStrike" dirty="0">
                        <a:effectLst/>
                        <a:latin typeface="Calibri"/>
                      </a:endParaRPr>
                    </a:p>
                  </a:txBody>
                  <a:tcPr marL="5939" marR="5939" marT="5939" marB="0" anchor="ctr"/>
                </a:tc>
                <a:tc>
                  <a:txBody>
                    <a:bodyPr/>
                    <a:lstStyle/>
                    <a:p>
                      <a:pPr algn="ctr" fontAlgn="ctr"/>
                      <a:r>
                        <a:rPr lang="es-CO" sz="1400" u="none" strike="noStrike" dirty="0" smtClean="0">
                          <a:effectLst/>
                        </a:rPr>
                        <a:t>RESULTADODEL </a:t>
                      </a:r>
                      <a:r>
                        <a:rPr lang="es-CO" sz="1400" u="none" strike="noStrike" dirty="0">
                          <a:effectLst/>
                        </a:rPr>
                        <a:t>PDI</a:t>
                      </a:r>
                      <a:endParaRPr lang="es-CO" sz="1400" b="1" i="0" u="none" strike="noStrike" dirty="0">
                        <a:effectLst/>
                        <a:latin typeface="Calibri"/>
                      </a:endParaRPr>
                    </a:p>
                  </a:txBody>
                  <a:tcPr marL="5939" marR="5939" marT="5939" marB="0" anchor="ctr"/>
                </a:tc>
              </a:tr>
              <a:tr h="725068">
                <a:tc>
                  <a:txBody>
                    <a:bodyPr/>
                    <a:lstStyle/>
                    <a:p>
                      <a:pPr algn="ctr" fontAlgn="ctr"/>
                      <a:r>
                        <a:rPr lang="es-CO" sz="1400" b="1" u="none" strike="noStrike" dirty="0">
                          <a:effectLst/>
                        </a:rPr>
                        <a:t>Internacionalización</a:t>
                      </a:r>
                      <a:endParaRPr lang="es-CO" sz="1400" b="1" i="0" u="none" strike="noStrike" dirty="0">
                        <a:effectLst/>
                        <a:latin typeface="Calibri"/>
                      </a:endParaRPr>
                    </a:p>
                  </a:txBody>
                  <a:tcPr marL="5939" marR="5939" marT="5939" marB="0" anchor="ctr"/>
                </a:tc>
                <a:tc>
                  <a:txBody>
                    <a:bodyPr/>
                    <a:lstStyle/>
                    <a:p>
                      <a:pPr algn="l" fontAlgn="b"/>
                      <a:r>
                        <a:rPr lang="es-CO" sz="1400" u="none" strike="noStrike" dirty="0">
                          <a:effectLst/>
                        </a:rPr>
                        <a:t>Internacionalización de la universidad</a:t>
                      </a:r>
                      <a:endParaRPr lang="es-CO" sz="1400" b="0" i="0" u="none" strike="noStrike" dirty="0">
                        <a:effectLst/>
                        <a:latin typeface="Calibri"/>
                      </a:endParaRPr>
                    </a:p>
                  </a:txBody>
                  <a:tcPr marL="5939" marR="5939" marT="5939" marB="0" anchor="b"/>
                </a:tc>
                <a:tc>
                  <a:txBody>
                    <a:bodyPr/>
                    <a:lstStyle/>
                    <a:p>
                      <a:pPr algn="ctr" fontAlgn="ctr"/>
                      <a:r>
                        <a:rPr lang="es-CO" sz="1400" u="none" strike="noStrike" dirty="0" smtClean="0">
                          <a:effectLst/>
                        </a:rPr>
                        <a:t>85%</a:t>
                      </a:r>
                      <a:endParaRPr lang="es-CO" sz="1400" b="0" i="0" u="none" strike="noStrike" dirty="0">
                        <a:solidFill>
                          <a:srgbClr val="000000"/>
                        </a:solidFill>
                        <a:effectLst/>
                        <a:latin typeface="Calibri"/>
                      </a:endParaRPr>
                    </a:p>
                  </a:txBody>
                  <a:tcPr marL="5939" marR="5939" marT="5939" marB="0" anchor="ctr"/>
                </a:tc>
                <a:tc>
                  <a:txBody>
                    <a:bodyPr/>
                    <a:lstStyle/>
                    <a:p>
                      <a:pPr algn="ctr" fontAlgn="ctr"/>
                      <a:r>
                        <a:rPr lang="es-CO" sz="1400" u="none" strike="noStrike" dirty="0" smtClean="0">
                          <a:effectLst/>
                        </a:rPr>
                        <a:t>96%</a:t>
                      </a:r>
                      <a:endParaRPr lang="es-CO" sz="1400" b="0" i="0" u="none" strike="noStrike" dirty="0">
                        <a:effectLst/>
                        <a:latin typeface="Calibri"/>
                      </a:endParaRPr>
                    </a:p>
                  </a:txBody>
                  <a:tcPr marL="5939" marR="5939" marT="5939" marB="0" anchor="ctr"/>
                </a:tc>
                <a:tc>
                  <a:txBody>
                    <a:bodyPr/>
                    <a:lstStyle/>
                    <a:p>
                      <a:pPr algn="ctr" fontAlgn="ctr"/>
                      <a:r>
                        <a:rPr lang="es-CO" sz="1400" u="none" strike="noStrike" dirty="0" smtClean="0">
                          <a:effectLst/>
                        </a:rPr>
                        <a:t>100%</a:t>
                      </a:r>
                      <a:endParaRPr lang="es-CO" sz="1400" b="0" i="0" u="none" strike="noStrike" dirty="0">
                        <a:effectLst/>
                        <a:latin typeface="Calibri"/>
                      </a:endParaRPr>
                    </a:p>
                  </a:txBody>
                  <a:tcPr marL="5939" marR="5939" marT="5939" marB="0" anchor="ctr"/>
                </a:tc>
                <a:tc>
                  <a:txBody>
                    <a:bodyPr/>
                    <a:lstStyle/>
                    <a:p>
                      <a:pPr algn="ctr" fontAlgn="ctr"/>
                      <a:r>
                        <a:rPr lang="es-CO" sz="1400" u="none" strike="noStrike" dirty="0" smtClean="0">
                          <a:effectLst/>
                        </a:rPr>
                        <a:t>100%</a:t>
                      </a:r>
                      <a:endParaRPr lang="es-CO" sz="1400" b="0" i="0" u="none" strike="noStrike" dirty="0">
                        <a:effectLst/>
                        <a:latin typeface="Calibri"/>
                      </a:endParaRPr>
                    </a:p>
                  </a:txBody>
                  <a:tcPr marL="5939" marR="5939" marT="5939" marB="0" anchor="ctr"/>
                </a:tc>
                <a:tc>
                  <a:txBody>
                    <a:bodyPr/>
                    <a:lstStyle/>
                    <a:p>
                      <a:pPr algn="ctr" fontAlgn="ctr"/>
                      <a:r>
                        <a:rPr lang="es-CO" sz="1400" u="none" strike="noStrike" dirty="0" smtClean="0">
                          <a:effectLst/>
                        </a:rPr>
                        <a:t>100%</a:t>
                      </a:r>
                      <a:endParaRPr lang="es-CO" sz="1400" b="0" i="0" u="none" strike="noStrike" dirty="0">
                        <a:effectLst/>
                        <a:latin typeface="Calibri"/>
                      </a:endParaRPr>
                    </a:p>
                  </a:txBody>
                  <a:tcPr marL="5939" marR="5939" marT="5939" marB="0" anchor="ctr"/>
                </a:tc>
                <a:tc>
                  <a:txBody>
                    <a:bodyPr/>
                    <a:lstStyle/>
                    <a:p>
                      <a:pPr algn="ctr" fontAlgn="ctr"/>
                      <a:r>
                        <a:rPr lang="es-CO" sz="1400" u="none" strike="noStrike">
                          <a:effectLst/>
                        </a:rPr>
                        <a:t>10,60%</a:t>
                      </a:r>
                      <a:endParaRPr lang="es-CO" sz="1400" b="0" i="0" u="none" strike="noStrike">
                        <a:effectLst/>
                        <a:latin typeface="Calibri"/>
                      </a:endParaRPr>
                    </a:p>
                  </a:txBody>
                  <a:tcPr marL="5939" marR="5939" marT="5939" marB="0" anchor="ctr"/>
                </a:tc>
                <a:tc>
                  <a:txBody>
                    <a:bodyPr/>
                    <a:lstStyle/>
                    <a:p>
                      <a:pPr algn="ctr" fontAlgn="ctr"/>
                      <a:r>
                        <a:rPr lang="es-CO" sz="1400" u="none" strike="noStrike">
                          <a:effectLst/>
                        </a:rPr>
                        <a:t>10,60%</a:t>
                      </a:r>
                      <a:endParaRPr lang="es-CO" sz="1400" b="1" i="0" u="none" strike="noStrike">
                        <a:effectLst/>
                        <a:latin typeface="Calibri"/>
                      </a:endParaRPr>
                    </a:p>
                  </a:txBody>
                  <a:tcPr marL="5939" marR="5939" marT="5939" marB="0" anchor="ctr"/>
                </a:tc>
              </a:tr>
              <a:tr h="725068">
                <a:tc>
                  <a:txBody>
                    <a:bodyPr/>
                    <a:lstStyle/>
                    <a:p>
                      <a:pPr algn="ctr" fontAlgn="ctr"/>
                      <a:r>
                        <a:rPr lang="es-CO" sz="1400" b="1" u="none" strike="noStrike" dirty="0">
                          <a:effectLst/>
                        </a:rPr>
                        <a:t>Impacto Regional</a:t>
                      </a:r>
                      <a:endParaRPr lang="es-CO" sz="1400" b="1" i="0" u="none" strike="noStrike" dirty="0">
                        <a:effectLst/>
                        <a:latin typeface="Calibri"/>
                      </a:endParaRPr>
                    </a:p>
                  </a:txBody>
                  <a:tcPr marL="5939" marR="5939" marT="5939" marB="0" anchor="ctr"/>
                </a:tc>
                <a:tc>
                  <a:txBody>
                    <a:bodyPr/>
                    <a:lstStyle/>
                    <a:p>
                      <a:pPr algn="l" fontAlgn="b"/>
                      <a:r>
                        <a:rPr lang="es-CO" sz="1400" u="none" strike="noStrike" dirty="0">
                          <a:effectLst/>
                        </a:rPr>
                        <a:t>Desempeño Institucional en alcanzar el impacto regional</a:t>
                      </a:r>
                      <a:endParaRPr lang="es-CO" sz="1400" b="0" i="0" u="none" strike="noStrike" dirty="0">
                        <a:effectLst/>
                        <a:latin typeface="Calibri"/>
                      </a:endParaRPr>
                    </a:p>
                  </a:txBody>
                  <a:tcPr marL="5939" marR="5939" marT="5939" marB="0" anchor="b"/>
                </a:tc>
                <a:tc>
                  <a:txBody>
                    <a:bodyPr/>
                    <a:lstStyle/>
                    <a:p>
                      <a:pPr algn="ctr" fontAlgn="ctr"/>
                      <a:r>
                        <a:rPr lang="es-CO" sz="1400" u="none" strike="noStrike" dirty="0" smtClean="0">
                          <a:effectLst/>
                        </a:rPr>
                        <a:t>100%</a:t>
                      </a:r>
                      <a:endParaRPr lang="es-CO" sz="1400" b="0" i="0" u="none" strike="noStrike" dirty="0">
                        <a:solidFill>
                          <a:srgbClr val="000000"/>
                        </a:solidFill>
                        <a:effectLst/>
                        <a:latin typeface="Calibri"/>
                      </a:endParaRPr>
                    </a:p>
                  </a:txBody>
                  <a:tcPr marL="5939" marR="5939" marT="5939" marB="0" anchor="ctr"/>
                </a:tc>
                <a:tc>
                  <a:txBody>
                    <a:bodyPr/>
                    <a:lstStyle/>
                    <a:p>
                      <a:pPr algn="ctr" fontAlgn="ctr"/>
                      <a:r>
                        <a:rPr lang="es-CO" sz="1400" u="none" strike="noStrike" dirty="0" smtClean="0">
                          <a:effectLst/>
                        </a:rPr>
                        <a:t>95%</a:t>
                      </a:r>
                      <a:endParaRPr lang="es-CO" sz="1400" b="0" i="0" u="none" strike="noStrike" dirty="0">
                        <a:effectLst/>
                        <a:latin typeface="Calibri"/>
                      </a:endParaRPr>
                    </a:p>
                  </a:txBody>
                  <a:tcPr marL="5939" marR="5939" marT="5939" marB="0" anchor="ctr"/>
                </a:tc>
                <a:tc>
                  <a:txBody>
                    <a:bodyPr/>
                    <a:lstStyle/>
                    <a:p>
                      <a:pPr algn="ctr" fontAlgn="ctr"/>
                      <a:r>
                        <a:rPr lang="es-CO" sz="1400" u="none" strike="noStrike" dirty="0" smtClean="0">
                          <a:effectLst/>
                        </a:rPr>
                        <a:t>95%</a:t>
                      </a:r>
                      <a:endParaRPr lang="es-CO" sz="1400" b="0" i="0" u="none" strike="noStrike" dirty="0">
                        <a:effectLst/>
                        <a:latin typeface="Calibri"/>
                      </a:endParaRPr>
                    </a:p>
                  </a:txBody>
                  <a:tcPr marL="5939" marR="5939" marT="5939" marB="0" anchor="ctr"/>
                </a:tc>
                <a:tc>
                  <a:txBody>
                    <a:bodyPr/>
                    <a:lstStyle/>
                    <a:p>
                      <a:pPr algn="ctr" fontAlgn="ctr"/>
                      <a:r>
                        <a:rPr lang="es-CO" sz="1400" u="none" strike="noStrike" dirty="0" smtClean="0">
                          <a:effectLst/>
                        </a:rPr>
                        <a:t>100%</a:t>
                      </a:r>
                      <a:endParaRPr lang="es-CO" sz="1400" b="0" i="0" u="none" strike="noStrike" dirty="0">
                        <a:effectLst/>
                        <a:latin typeface="Calibri"/>
                      </a:endParaRPr>
                    </a:p>
                  </a:txBody>
                  <a:tcPr marL="5939" marR="5939" marT="5939" marB="0" anchor="ctr"/>
                </a:tc>
                <a:tc>
                  <a:txBody>
                    <a:bodyPr/>
                    <a:lstStyle/>
                    <a:p>
                      <a:pPr algn="ctr" fontAlgn="ctr"/>
                      <a:r>
                        <a:rPr lang="es-CO" sz="1400" u="none" strike="noStrike" dirty="0" smtClean="0">
                          <a:effectLst/>
                        </a:rPr>
                        <a:t>95%</a:t>
                      </a:r>
                      <a:endParaRPr lang="es-CO" sz="1400" b="0" i="0" u="none" strike="noStrike" dirty="0">
                        <a:effectLst/>
                        <a:latin typeface="Calibri"/>
                      </a:endParaRPr>
                    </a:p>
                  </a:txBody>
                  <a:tcPr marL="5939" marR="5939" marT="5939" marB="0" anchor="ctr"/>
                </a:tc>
                <a:tc>
                  <a:txBody>
                    <a:bodyPr/>
                    <a:lstStyle/>
                    <a:p>
                      <a:pPr algn="ctr" fontAlgn="ctr"/>
                      <a:r>
                        <a:rPr lang="es-CO" sz="1400" u="none" strike="noStrike">
                          <a:effectLst/>
                        </a:rPr>
                        <a:t>11,30%</a:t>
                      </a:r>
                      <a:endParaRPr lang="es-CO" sz="1400" b="0" i="0" u="none" strike="noStrike">
                        <a:effectLst/>
                        <a:latin typeface="Calibri"/>
                      </a:endParaRPr>
                    </a:p>
                  </a:txBody>
                  <a:tcPr marL="5939" marR="5939" marT="5939" marB="0" anchor="ctr"/>
                </a:tc>
                <a:tc>
                  <a:txBody>
                    <a:bodyPr/>
                    <a:lstStyle/>
                    <a:p>
                      <a:pPr algn="ctr" fontAlgn="ctr"/>
                      <a:r>
                        <a:rPr lang="es-CO" sz="1400" u="none" strike="noStrike">
                          <a:effectLst/>
                        </a:rPr>
                        <a:t>10,74%</a:t>
                      </a:r>
                      <a:endParaRPr lang="es-CO" sz="1400" b="1" i="0" u="none" strike="noStrike">
                        <a:effectLst/>
                        <a:latin typeface="Calibri"/>
                      </a:endParaRPr>
                    </a:p>
                  </a:txBody>
                  <a:tcPr marL="5939" marR="5939" marT="5939" marB="0" anchor="ctr"/>
                </a:tc>
              </a:tr>
              <a:tr h="1083719">
                <a:tc rowSpan="3">
                  <a:txBody>
                    <a:bodyPr/>
                    <a:lstStyle/>
                    <a:p>
                      <a:pPr algn="ctr" fontAlgn="ctr"/>
                      <a:r>
                        <a:rPr lang="es-CO" sz="1400" b="1" u="none" strike="noStrike" dirty="0">
                          <a:effectLst/>
                        </a:rPr>
                        <a:t>Alianzas Estratégicas</a:t>
                      </a:r>
                      <a:endParaRPr lang="es-CO" sz="1400" b="1" i="0" u="none" strike="noStrike" dirty="0">
                        <a:effectLst/>
                        <a:latin typeface="Calibri"/>
                      </a:endParaRPr>
                    </a:p>
                  </a:txBody>
                  <a:tcPr marL="5939" marR="5939" marT="5939" marB="0" anchor="ctr"/>
                </a:tc>
                <a:tc>
                  <a:txBody>
                    <a:bodyPr/>
                    <a:lstStyle/>
                    <a:p>
                      <a:pPr algn="l" fontAlgn="ctr"/>
                      <a:r>
                        <a:rPr lang="es-CO" sz="1400" u="none" strike="noStrike" dirty="0">
                          <a:effectLst/>
                        </a:rPr>
                        <a:t>Tiempo promedio de formalización de una alianza (Meses)</a:t>
                      </a:r>
                      <a:endParaRPr lang="es-CO" sz="1400" b="0" i="0" u="none" strike="noStrike" dirty="0">
                        <a:effectLst/>
                        <a:latin typeface="Calibri"/>
                      </a:endParaRPr>
                    </a:p>
                  </a:txBody>
                  <a:tcPr marL="5939" marR="5939" marT="5939" marB="0" anchor="ctr"/>
                </a:tc>
                <a:tc>
                  <a:txBody>
                    <a:bodyPr/>
                    <a:lstStyle/>
                    <a:p>
                      <a:pPr algn="ctr" fontAlgn="ctr"/>
                      <a:r>
                        <a:rPr lang="es-CO" sz="1400" u="none" strike="noStrike" dirty="0" smtClean="0">
                          <a:effectLst/>
                        </a:rPr>
                        <a:t>6</a:t>
                      </a:r>
                      <a:endParaRPr lang="es-CO" sz="1400" b="0" i="0" u="none" strike="noStrike" dirty="0">
                        <a:solidFill>
                          <a:srgbClr val="000000"/>
                        </a:solidFill>
                        <a:effectLst/>
                        <a:latin typeface="Calibri"/>
                      </a:endParaRPr>
                    </a:p>
                  </a:txBody>
                  <a:tcPr marL="5939" marR="5939" marT="5939" marB="0" anchor="ctr"/>
                </a:tc>
                <a:tc>
                  <a:txBody>
                    <a:bodyPr/>
                    <a:lstStyle/>
                    <a:p>
                      <a:pPr algn="ctr" fontAlgn="ctr"/>
                      <a:r>
                        <a:rPr lang="es-CO" sz="1400" u="none" strike="noStrike" dirty="0" smtClean="0">
                          <a:effectLst/>
                        </a:rPr>
                        <a:t>7</a:t>
                      </a:r>
                      <a:endParaRPr lang="es-CO" sz="1400" b="0" i="0" u="none" strike="noStrike" dirty="0">
                        <a:effectLst/>
                        <a:latin typeface="Calibri"/>
                      </a:endParaRPr>
                    </a:p>
                  </a:txBody>
                  <a:tcPr marL="5939" marR="5939" marT="5939" marB="0" anchor="ctr"/>
                </a:tc>
                <a:tc>
                  <a:txBody>
                    <a:bodyPr/>
                    <a:lstStyle/>
                    <a:p>
                      <a:pPr algn="ctr" fontAlgn="ctr"/>
                      <a:r>
                        <a:rPr lang="es-CO" sz="1400" u="none" strike="noStrike" dirty="0" smtClean="0">
                          <a:effectLst/>
                        </a:rPr>
                        <a:t>83,3%</a:t>
                      </a:r>
                      <a:endParaRPr lang="es-CO" sz="1400" b="0" i="0" u="none" strike="noStrike" dirty="0">
                        <a:effectLst/>
                        <a:latin typeface="Calibri"/>
                      </a:endParaRPr>
                    </a:p>
                  </a:txBody>
                  <a:tcPr marL="5939" marR="5939" marT="5939" marB="0" anchor="ctr"/>
                </a:tc>
                <a:tc>
                  <a:txBody>
                    <a:bodyPr/>
                    <a:lstStyle/>
                    <a:p>
                      <a:pPr algn="ctr" fontAlgn="ctr"/>
                      <a:r>
                        <a:rPr lang="es-CO" sz="1400" u="none" strike="noStrike" dirty="0">
                          <a:effectLst/>
                        </a:rPr>
                        <a:t>33,33%</a:t>
                      </a:r>
                      <a:endParaRPr lang="es-CO" sz="1400" b="0" i="0" u="none" strike="noStrike" dirty="0">
                        <a:effectLst/>
                        <a:latin typeface="Calibri"/>
                      </a:endParaRPr>
                    </a:p>
                  </a:txBody>
                  <a:tcPr marL="5939" marR="5939" marT="5939" marB="0" anchor="ctr"/>
                </a:tc>
                <a:tc rowSpan="3">
                  <a:txBody>
                    <a:bodyPr/>
                    <a:lstStyle/>
                    <a:p>
                      <a:pPr algn="ctr" fontAlgn="ctr"/>
                      <a:r>
                        <a:rPr lang="es-CO" sz="1400" u="none" strike="noStrike" dirty="0">
                          <a:effectLst/>
                        </a:rPr>
                        <a:t>88,06%</a:t>
                      </a:r>
                      <a:endParaRPr lang="es-CO" sz="1400" b="0" i="0" u="none" strike="noStrike" dirty="0">
                        <a:effectLst/>
                        <a:latin typeface="Calibri"/>
                      </a:endParaRPr>
                    </a:p>
                  </a:txBody>
                  <a:tcPr marL="5939" marR="5939" marT="5939" marB="0" anchor="ctr"/>
                </a:tc>
                <a:tc rowSpan="3">
                  <a:txBody>
                    <a:bodyPr/>
                    <a:lstStyle/>
                    <a:p>
                      <a:pPr algn="ctr" fontAlgn="ctr"/>
                      <a:r>
                        <a:rPr lang="es-CO" sz="1400" u="none" strike="noStrike" dirty="0">
                          <a:effectLst/>
                        </a:rPr>
                        <a:t>10,30%</a:t>
                      </a:r>
                      <a:endParaRPr lang="es-CO" sz="1400" b="0" i="0" u="none" strike="noStrike" dirty="0">
                        <a:effectLst/>
                        <a:latin typeface="Calibri"/>
                      </a:endParaRPr>
                    </a:p>
                  </a:txBody>
                  <a:tcPr marL="5939" marR="5939" marT="5939" marB="0" anchor="ctr"/>
                </a:tc>
                <a:tc rowSpan="3">
                  <a:txBody>
                    <a:bodyPr/>
                    <a:lstStyle/>
                    <a:p>
                      <a:pPr algn="ctr" fontAlgn="ctr"/>
                      <a:r>
                        <a:rPr lang="es-CO" sz="1400" u="none" strike="noStrike">
                          <a:effectLst/>
                        </a:rPr>
                        <a:t>9,07%</a:t>
                      </a:r>
                      <a:endParaRPr lang="es-CO" sz="1400" b="1" i="0" u="none" strike="noStrike">
                        <a:effectLst/>
                        <a:latin typeface="Calibri"/>
                      </a:endParaRPr>
                    </a:p>
                  </a:txBody>
                  <a:tcPr marL="5939" marR="5939" marT="5939" marB="0" anchor="ctr"/>
                </a:tc>
              </a:tr>
              <a:tr h="725068">
                <a:tc vMerge="1">
                  <a:txBody>
                    <a:bodyPr/>
                    <a:lstStyle/>
                    <a:p>
                      <a:endParaRPr lang="es-CO"/>
                    </a:p>
                  </a:txBody>
                  <a:tcPr/>
                </a:tc>
                <a:tc>
                  <a:txBody>
                    <a:bodyPr/>
                    <a:lstStyle/>
                    <a:p>
                      <a:pPr algn="l" fontAlgn="ctr"/>
                      <a:r>
                        <a:rPr lang="es-CO" sz="1400" u="none" strike="noStrike" dirty="0">
                          <a:effectLst/>
                        </a:rPr>
                        <a:t>Número de Alianzas Estratégicas Activas</a:t>
                      </a:r>
                      <a:endParaRPr lang="es-CO" sz="1400" b="0" i="0" u="none" strike="noStrike" dirty="0">
                        <a:effectLst/>
                        <a:latin typeface="Calibri"/>
                      </a:endParaRPr>
                    </a:p>
                  </a:txBody>
                  <a:tcPr marL="5939" marR="5939" marT="5939" marB="0" anchor="ctr"/>
                </a:tc>
                <a:tc>
                  <a:txBody>
                    <a:bodyPr/>
                    <a:lstStyle/>
                    <a:p>
                      <a:pPr algn="ctr" fontAlgn="ctr"/>
                      <a:r>
                        <a:rPr lang="es-CO" sz="1400" u="none" strike="noStrike" dirty="0" smtClean="0">
                          <a:effectLst/>
                        </a:rPr>
                        <a:t>28</a:t>
                      </a:r>
                      <a:endParaRPr lang="es-CO" sz="1400" b="0" i="0" u="none" strike="noStrike" dirty="0">
                        <a:solidFill>
                          <a:srgbClr val="000000"/>
                        </a:solidFill>
                        <a:effectLst/>
                        <a:latin typeface="Calibri"/>
                      </a:endParaRPr>
                    </a:p>
                  </a:txBody>
                  <a:tcPr marL="5939" marR="5939" marT="5939" marB="0" anchor="ctr"/>
                </a:tc>
                <a:tc>
                  <a:txBody>
                    <a:bodyPr/>
                    <a:lstStyle/>
                    <a:p>
                      <a:pPr algn="ctr" fontAlgn="ctr"/>
                      <a:r>
                        <a:rPr lang="es-CO" sz="1400" u="none" strike="noStrike" dirty="0" smtClean="0">
                          <a:effectLst/>
                        </a:rPr>
                        <a:t>26</a:t>
                      </a:r>
                      <a:endParaRPr lang="es-CO" sz="1400" b="0" i="0" u="none" strike="noStrike" dirty="0">
                        <a:effectLst/>
                        <a:latin typeface="Calibri"/>
                      </a:endParaRPr>
                    </a:p>
                  </a:txBody>
                  <a:tcPr marL="5939" marR="5939" marT="5939" marB="0" anchor="ctr"/>
                </a:tc>
                <a:tc>
                  <a:txBody>
                    <a:bodyPr/>
                    <a:lstStyle/>
                    <a:p>
                      <a:pPr algn="ctr" fontAlgn="ctr"/>
                      <a:r>
                        <a:rPr lang="es-CO" sz="1400" u="none" strike="noStrike" dirty="0">
                          <a:effectLst/>
                        </a:rPr>
                        <a:t>92,86%</a:t>
                      </a:r>
                      <a:endParaRPr lang="es-CO" sz="1400" b="0" i="0" u="none" strike="noStrike" dirty="0">
                        <a:effectLst/>
                        <a:latin typeface="Calibri"/>
                      </a:endParaRPr>
                    </a:p>
                  </a:txBody>
                  <a:tcPr marL="5939" marR="5939" marT="5939" marB="0" anchor="ctr"/>
                </a:tc>
                <a:tc>
                  <a:txBody>
                    <a:bodyPr/>
                    <a:lstStyle/>
                    <a:p>
                      <a:pPr algn="ctr" fontAlgn="ctr"/>
                      <a:r>
                        <a:rPr lang="es-CO" sz="1400" u="none" strike="noStrike" dirty="0">
                          <a:effectLst/>
                        </a:rPr>
                        <a:t>33,33%</a:t>
                      </a:r>
                      <a:endParaRPr lang="es-CO" sz="1400" b="0" i="0" u="none" strike="noStrike" dirty="0">
                        <a:effectLst/>
                        <a:latin typeface="Calibri"/>
                      </a:endParaRPr>
                    </a:p>
                  </a:txBody>
                  <a:tcPr marL="5939" marR="5939" marT="5939" marB="0" anchor="ctr"/>
                </a:tc>
                <a:tc vMerge="1">
                  <a:txBody>
                    <a:bodyPr/>
                    <a:lstStyle/>
                    <a:p>
                      <a:endParaRPr lang="es-CO"/>
                    </a:p>
                  </a:txBody>
                  <a:tcPr/>
                </a:tc>
                <a:tc vMerge="1">
                  <a:txBody>
                    <a:bodyPr/>
                    <a:lstStyle/>
                    <a:p>
                      <a:endParaRPr lang="es-CO"/>
                    </a:p>
                  </a:txBody>
                  <a:tcPr/>
                </a:tc>
                <a:tc vMerge="1">
                  <a:txBody>
                    <a:bodyPr/>
                    <a:lstStyle/>
                    <a:p>
                      <a:endParaRPr lang="es-CO"/>
                    </a:p>
                  </a:txBody>
                  <a:tcPr/>
                </a:tc>
              </a:tr>
              <a:tr h="1083719">
                <a:tc vMerge="1">
                  <a:txBody>
                    <a:bodyPr/>
                    <a:lstStyle/>
                    <a:p>
                      <a:endParaRPr lang="es-CO"/>
                    </a:p>
                  </a:txBody>
                  <a:tcPr/>
                </a:tc>
                <a:tc>
                  <a:txBody>
                    <a:bodyPr/>
                    <a:lstStyle/>
                    <a:p>
                      <a:pPr algn="l" fontAlgn="b"/>
                      <a:r>
                        <a:rPr lang="es-CO" sz="1400" u="none" strike="noStrike" dirty="0">
                          <a:effectLst/>
                        </a:rPr>
                        <a:t>Participación de los grupos de interés en las alianzas de la institución</a:t>
                      </a:r>
                      <a:endParaRPr lang="es-CO" sz="1400" b="0" i="0" u="none" strike="noStrike" dirty="0">
                        <a:effectLst/>
                        <a:latin typeface="Calibri"/>
                      </a:endParaRPr>
                    </a:p>
                  </a:txBody>
                  <a:tcPr marL="5939" marR="5939" marT="5939" marB="0" anchor="b"/>
                </a:tc>
                <a:tc>
                  <a:txBody>
                    <a:bodyPr/>
                    <a:lstStyle/>
                    <a:p>
                      <a:pPr algn="ctr" fontAlgn="ctr"/>
                      <a:r>
                        <a:rPr lang="es-CO" sz="1400" u="none" strike="noStrike" dirty="0" smtClean="0">
                          <a:effectLst/>
                        </a:rPr>
                        <a:t>100%</a:t>
                      </a:r>
                      <a:endParaRPr lang="es-CO" sz="1400" b="0" i="0" u="none" strike="noStrike" dirty="0">
                        <a:solidFill>
                          <a:srgbClr val="000000"/>
                        </a:solidFill>
                        <a:effectLst/>
                        <a:latin typeface="Calibri"/>
                      </a:endParaRPr>
                    </a:p>
                  </a:txBody>
                  <a:tcPr marL="5939" marR="5939" marT="5939" marB="0" anchor="ctr"/>
                </a:tc>
                <a:tc>
                  <a:txBody>
                    <a:bodyPr/>
                    <a:lstStyle/>
                    <a:p>
                      <a:pPr algn="ctr" fontAlgn="ctr"/>
                      <a:r>
                        <a:rPr lang="es-CO" sz="1400" u="none" strike="noStrike" dirty="0" smtClean="0">
                          <a:effectLst/>
                        </a:rPr>
                        <a:t>88%</a:t>
                      </a:r>
                      <a:endParaRPr lang="es-CO" sz="1400" b="0" i="0" u="none" strike="noStrike" dirty="0">
                        <a:effectLst/>
                        <a:latin typeface="Calibri"/>
                      </a:endParaRPr>
                    </a:p>
                  </a:txBody>
                  <a:tcPr marL="5939" marR="5939" marT="5939" marB="0" anchor="ctr"/>
                </a:tc>
                <a:tc>
                  <a:txBody>
                    <a:bodyPr/>
                    <a:lstStyle/>
                    <a:p>
                      <a:pPr algn="ctr" fontAlgn="ctr"/>
                      <a:r>
                        <a:rPr lang="es-CO" sz="1400" u="none" strike="noStrike" dirty="0" smtClean="0">
                          <a:effectLst/>
                        </a:rPr>
                        <a:t>88%</a:t>
                      </a:r>
                      <a:endParaRPr lang="es-CO" sz="1400" b="0" i="0" u="none" strike="noStrike" dirty="0">
                        <a:effectLst/>
                        <a:latin typeface="Calibri"/>
                      </a:endParaRPr>
                    </a:p>
                  </a:txBody>
                  <a:tcPr marL="5939" marR="5939" marT="5939" marB="0" anchor="ctr"/>
                </a:tc>
                <a:tc>
                  <a:txBody>
                    <a:bodyPr/>
                    <a:lstStyle/>
                    <a:p>
                      <a:pPr algn="ctr" fontAlgn="ctr"/>
                      <a:r>
                        <a:rPr lang="es-CO" sz="1400" u="none" strike="noStrike" dirty="0">
                          <a:effectLst/>
                        </a:rPr>
                        <a:t>33,33%</a:t>
                      </a:r>
                      <a:endParaRPr lang="es-CO" sz="1400" b="0" i="0" u="none" strike="noStrike" dirty="0">
                        <a:effectLst/>
                        <a:latin typeface="Calibri"/>
                      </a:endParaRPr>
                    </a:p>
                  </a:txBody>
                  <a:tcPr marL="5939" marR="5939" marT="5939" marB="0" anchor="ctr"/>
                </a:tc>
                <a:tc vMerge="1">
                  <a:txBody>
                    <a:bodyPr/>
                    <a:lstStyle/>
                    <a:p>
                      <a:endParaRPr lang="es-CO"/>
                    </a:p>
                  </a:txBody>
                  <a:tcPr/>
                </a:tc>
                <a:tc vMerge="1">
                  <a:txBody>
                    <a:bodyPr/>
                    <a:lstStyle/>
                    <a:p>
                      <a:endParaRPr lang="es-CO"/>
                    </a:p>
                  </a:txBody>
                  <a:tcPr/>
                </a:tc>
                <a:tc vMerge="1">
                  <a:txBody>
                    <a:bodyPr/>
                    <a:lstStyle/>
                    <a:p>
                      <a:endParaRPr lang="es-CO"/>
                    </a:p>
                  </a:txBody>
                  <a:tcPr/>
                </a:tc>
              </a:tr>
              <a:tr h="366416">
                <a:tc gridSpan="8">
                  <a:txBody>
                    <a:bodyPr/>
                    <a:lstStyle/>
                    <a:p>
                      <a:pPr algn="ctr" fontAlgn="b"/>
                      <a:r>
                        <a:rPr lang="es-CO" sz="1800" u="none" strike="noStrike" dirty="0">
                          <a:effectLst/>
                        </a:rPr>
                        <a:t>RESULTADOS PDI POR OBJETIVOS</a:t>
                      </a:r>
                      <a:endParaRPr lang="es-CO" sz="1800" b="1" i="0" u="none" strike="noStrike" dirty="0">
                        <a:effectLst/>
                        <a:latin typeface="Calibri"/>
                      </a:endParaRPr>
                    </a:p>
                  </a:txBody>
                  <a:tcPr marL="5939" marR="5939" marT="5939" marB="0" anchor="ctr"/>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endParaRPr lang="es-CO"/>
                    </a:p>
                  </a:txBody>
                  <a:tcPr/>
                </a:tc>
                <a:tc>
                  <a:txBody>
                    <a:bodyPr/>
                    <a:lstStyle/>
                    <a:p>
                      <a:pPr algn="ctr" fontAlgn="ctr"/>
                      <a:r>
                        <a:rPr lang="es-CO" sz="1800" u="none" strike="noStrike" dirty="0">
                          <a:effectLst/>
                        </a:rPr>
                        <a:t>94,03%</a:t>
                      </a:r>
                      <a:endParaRPr lang="es-CO" sz="1800" b="1" i="0" u="none" strike="noStrike" dirty="0">
                        <a:effectLst/>
                        <a:latin typeface="Calibri"/>
                      </a:endParaRPr>
                    </a:p>
                  </a:txBody>
                  <a:tcPr marL="5939" marR="5939" marT="5939" marB="0" anchor="ctr"/>
                </a:tc>
              </a:tr>
            </a:tbl>
          </a:graphicData>
        </a:graphic>
      </p:graphicFrame>
      <p:sp>
        <p:nvSpPr>
          <p:cNvPr id="4" name="3 CuadroTexto"/>
          <p:cNvSpPr txBox="1"/>
          <p:nvPr/>
        </p:nvSpPr>
        <p:spPr>
          <a:xfrm>
            <a:off x="430213" y="7127577"/>
            <a:ext cx="9361040" cy="369332"/>
          </a:xfrm>
          <a:prstGeom prst="rect">
            <a:avLst/>
          </a:prstGeom>
          <a:noFill/>
        </p:spPr>
        <p:txBody>
          <a:bodyPr wrap="square" rtlCol="0">
            <a:spAutoFit/>
          </a:bodyPr>
          <a:lstStyle/>
          <a:p>
            <a:r>
              <a:rPr lang="es-CO" dirty="0" smtClean="0">
                <a:hlinkClick r:id="rId2" action="ppaction://hlinkfile"/>
              </a:rPr>
              <a:t>Resultados a Nivel de Componentes</a:t>
            </a:r>
            <a:endParaRPr lang="es-CO" dirty="0"/>
          </a:p>
        </p:txBody>
      </p:sp>
    </p:spTree>
    <p:extLst>
      <p:ext uri="{BB962C8B-B14F-4D97-AF65-F5344CB8AC3E}">
        <p14:creationId xmlns:p14="http://schemas.microsoft.com/office/powerpoint/2010/main" xmlns="" val="1646462117"/>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1 Título"/>
          <p:cNvSpPr>
            <a:spLocks/>
          </p:cNvSpPr>
          <p:nvPr/>
        </p:nvSpPr>
        <p:spPr bwMode="auto">
          <a:xfrm>
            <a:off x="574675" y="214313"/>
            <a:ext cx="9069388" cy="6810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102833" tIns="51417" rIns="102833" bIns="51417" anchor="ctr"/>
          <a:lstStyle/>
          <a:p>
            <a:pPr algn="ctr" defTabSz="1028700"/>
            <a:r>
              <a:rPr lang="es-ES_tradnl" sz="3600" b="1">
                <a:solidFill>
                  <a:srgbClr val="002060"/>
                </a:solidFill>
                <a:latin typeface="Calibri" pitchFamily="34" charset="0"/>
              </a:rPr>
              <a:t>6. Conclusiones</a:t>
            </a:r>
            <a:endParaRPr lang="es-ES_tradnl" sz="6600" b="1">
              <a:solidFill>
                <a:srgbClr val="002060"/>
              </a:solidFill>
              <a:latin typeface="Calibri" pitchFamily="34" charset="0"/>
            </a:endParaRPr>
          </a:p>
        </p:txBody>
      </p:sp>
      <p:sp>
        <p:nvSpPr>
          <p:cNvPr id="51203" name="4 CuadroTexto"/>
          <p:cNvSpPr txBox="1">
            <a:spLocks noChangeArrowheads="1"/>
          </p:cNvSpPr>
          <p:nvPr/>
        </p:nvSpPr>
        <p:spPr bwMode="auto">
          <a:xfrm>
            <a:off x="214189" y="1618377"/>
            <a:ext cx="9649072" cy="5509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marL="285750" indent="-285750" algn="just" eaLnBrk="1" hangingPunct="1">
              <a:buFont typeface="Arial" pitchFamily="34" charset="0"/>
              <a:buChar char="•"/>
            </a:pPr>
            <a:r>
              <a:rPr lang="es-CO" sz="2200" dirty="0" smtClean="0">
                <a:latin typeface="+mn-lt"/>
              </a:rPr>
              <a:t>Los </a:t>
            </a:r>
            <a:r>
              <a:rPr lang="es-CO" sz="2200" dirty="0">
                <a:latin typeface="+mn-lt"/>
              </a:rPr>
              <a:t>resultados generales del Plan de Desarrollo Institucional en sus tres niveles estuvieron por encima del 90%, lo que indica que se cumplió en alto grado las metas trazadas para el primer corte de medición definido al año 2012.</a:t>
            </a:r>
          </a:p>
          <a:p>
            <a:pPr marL="285750" indent="-285750" algn="just" eaLnBrk="1" hangingPunct="1">
              <a:buFont typeface="Arial" pitchFamily="34" charset="0"/>
              <a:buChar char="•"/>
            </a:pPr>
            <a:endParaRPr lang="es-CO" sz="2200" dirty="0">
              <a:latin typeface="+mn-lt"/>
            </a:endParaRPr>
          </a:p>
          <a:p>
            <a:pPr marL="285750" indent="-285750" algn="just" eaLnBrk="1" hangingPunct="1">
              <a:buFont typeface="Arial" pitchFamily="34" charset="0"/>
              <a:buChar char="•"/>
            </a:pPr>
            <a:r>
              <a:rPr lang="es-CO" sz="2200" dirty="0" smtClean="0">
                <a:latin typeface="+mn-lt"/>
              </a:rPr>
              <a:t>A </a:t>
            </a:r>
            <a:r>
              <a:rPr lang="es-CO" sz="2200" dirty="0">
                <a:latin typeface="+mn-lt"/>
              </a:rPr>
              <a:t>nivel de Componentes, el objetivo de Internacionalización presentó un resultado por debajo del 80</a:t>
            </a:r>
            <a:r>
              <a:rPr lang="es-CO" sz="2200" dirty="0" smtClean="0">
                <a:latin typeface="+mn-lt"/>
              </a:rPr>
              <a:t>%, por cuanto este incluye la gestión de la información para la internacionalización, que requiere de una intervención de prioridad, sin </a:t>
            </a:r>
            <a:r>
              <a:rPr lang="es-CO" sz="2200" dirty="0">
                <a:latin typeface="+mn-lt"/>
              </a:rPr>
              <a:t>embargo, procesos que se adelantan en la vigencia 2013, como la creación de los planes de gestión por facultad son acciones que se focalizaran dentro de este objetivo a mejorar los flujos de información en pro del mejoramiento continuo del mismo.</a:t>
            </a:r>
          </a:p>
          <a:p>
            <a:pPr marL="285750" indent="-285750" algn="just" eaLnBrk="1" hangingPunct="1">
              <a:buFont typeface="Arial" pitchFamily="34" charset="0"/>
              <a:buChar char="•"/>
            </a:pPr>
            <a:endParaRPr lang="es-CO" sz="2200" dirty="0">
              <a:latin typeface="+mn-lt"/>
            </a:endParaRPr>
          </a:p>
          <a:p>
            <a:pPr marL="285750" indent="-285750" algn="just" eaLnBrk="1" hangingPunct="1">
              <a:buFont typeface="Arial" pitchFamily="34" charset="0"/>
              <a:buChar char="•"/>
            </a:pPr>
            <a:r>
              <a:rPr lang="es-CO" sz="2200" dirty="0" smtClean="0">
                <a:latin typeface="+mn-lt"/>
              </a:rPr>
              <a:t>Se </a:t>
            </a:r>
            <a:r>
              <a:rPr lang="es-CO" sz="2200" dirty="0">
                <a:latin typeface="+mn-lt"/>
              </a:rPr>
              <a:t>ha logrado un mayor empoderamiento por los equipos de trabajo en la focalización hacia resultados y en la cultura de la información, lo cual ha permitido mejorar su calidad en el sistema de gerencia, ajustar las variables de resultados y sus soportes. </a:t>
            </a:r>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1 Título"/>
          <p:cNvSpPr>
            <a:spLocks/>
          </p:cNvSpPr>
          <p:nvPr/>
        </p:nvSpPr>
        <p:spPr bwMode="auto">
          <a:xfrm>
            <a:off x="574675" y="214313"/>
            <a:ext cx="9069388" cy="6810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102833" tIns="51417" rIns="102833" bIns="51417" anchor="ctr"/>
          <a:lstStyle/>
          <a:p>
            <a:pPr algn="ctr" defTabSz="1028700"/>
            <a:r>
              <a:rPr lang="es-ES_tradnl" sz="3600" b="1">
                <a:solidFill>
                  <a:srgbClr val="002060"/>
                </a:solidFill>
                <a:latin typeface="Calibri" pitchFamily="34" charset="0"/>
              </a:rPr>
              <a:t>6. Conclusiones</a:t>
            </a:r>
            <a:endParaRPr lang="es-ES_tradnl" sz="6600" b="1">
              <a:solidFill>
                <a:srgbClr val="002060"/>
              </a:solidFill>
              <a:latin typeface="Calibri" pitchFamily="34" charset="0"/>
            </a:endParaRPr>
          </a:p>
        </p:txBody>
      </p:sp>
      <p:sp>
        <p:nvSpPr>
          <p:cNvPr id="51203" name="4 CuadroTexto"/>
          <p:cNvSpPr txBox="1">
            <a:spLocks noChangeArrowheads="1"/>
          </p:cNvSpPr>
          <p:nvPr/>
        </p:nvSpPr>
        <p:spPr bwMode="auto">
          <a:xfrm>
            <a:off x="214189" y="1798985"/>
            <a:ext cx="9649072" cy="489364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marL="285750" indent="-285750" algn="just" eaLnBrk="1" hangingPunct="1">
              <a:buFont typeface="Arial" pitchFamily="34" charset="0"/>
              <a:buChar char="•"/>
            </a:pPr>
            <a:r>
              <a:rPr lang="es-CO" sz="2400" dirty="0" smtClean="0">
                <a:latin typeface="+mn-lt"/>
              </a:rPr>
              <a:t>La </a:t>
            </a:r>
            <a:r>
              <a:rPr lang="es-CO" sz="2400" dirty="0">
                <a:latin typeface="+mn-lt"/>
              </a:rPr>
              <a:t>dinámica de trabajo del sistema de gerencia del plan de desarrollo para el año 2013, permitirá fortalecer los equipos de trabajo en red en los objetivos institucionales para involucrar un mayor número de actores y trabajo articulado entre los objetivos y las facultades. </a:t>
            </a:r>
          </a:p>
          <a:p>
            <a:pPr marL="285750" indent="-285750" algn="just" eaLnBrk="1" hangingPunct="1">
              <a:buFont typeface="Arial" pitchFamily="34" charset="0"/>
              <a:buChar char="•"/>
            </a:pPr>
            <a:endParaRPr lang="es-CO" sz="2400" dirty="0">
              <a:latin typeface="+mn-lt"/>
            </a:endParaRPr>
          </a:p>
          <a:p>
            <a:pPr marL="285750" indent="-285750" algn="just" eaLnBrk="1" hangingPunct="1">
              <a:buFont typeface="Arial" pitchFamily="34" charset="0"/>
              <a:buChar char="•"/>
            </a:pPr>
            <a:r>
              <a:rPr lang="es-CO" sz="2400" dirty="0" smtClean="0">
                <a:latin typeface="+mn-lt"/>
              </a:rPr>
              <a:t>Se implementó el componente del sistema Control Social, </a:t>
            </a:r>
            <a:r>
              <a:rPr lang="es-CO" sz="2400" dirty="0">
                <a:latin typeface="+mn-lt"/>
              </a:rPr>
              <a:t>el cual tendrá una dinámica importante durante la vigencia 2013 desde diferentes procesos como: El Control Social, La Audiencia Pública de Rendición de Cuentas, la Rendición de Cuentas a las mesas temáticas de formulación del PDI y el Sistema de Peticiones, Quejas y Reclamos</a:t>
            </a:r>
            <a:r>
              <a:rPr lang="es-CO" sz="2400" dirty="0" smtClean="0">
                <a:latin typeface="+mn-lt"/>
              </a:rPr>
              <a:t>.</a:t>
            </a:r>
          </a:p>
          <a:p>
            <a:pPr marL="285750" indent="-285750" algn="just" eaLnBrk="1" hangingPunct="1">
              <a:buFont typeface="Arial" pitchFamily="34" charset="0"/>
              <a:buChar char="•"/>
            </a:pPr>
            <a:endParaRPr lang="es-CO" sz="2400" dirty="0" smtClean="0">
              <a:latin typeface="+mn-lt"/>
            </a:endParaRPr>
          </a:p>
          <a:p>
            <a:pPr marL="285750" indent="-285750" algn="just" eaLnBrk="1" hangingPunct="1">
              <a:buFont typeface="Arial" pitchFamily="34" charset="0"/>
              <a:buChar char="•"/>
            </a:pPr>
            <a:r>
              <a:rPr lang="es-CO" sz="2400" dirty="0" smtClean="0">
                <a:latin typeface="+mn-lt"/>
              </a:rPr>
              <a:t>Durante el 2012 se llevó a cabe el ajuste y revisión de la cadena de logro dinamizando el Plan de Desarrollo Institucional al año 2019.</a:t>
            </a:r>
            <a:endParaRPr lang="es-CO" sz="2400" dirty="0">
              <a:latin typeface="+mn-lt"/>
            </a:endParaRPr>
          </a:p>
        </p:txBody>
      </p:sp>
    </p:spTree>
    <p:extLst>
      <p:ext uri="{BB962C8B-B14F-4D97-AF65-F5344CB8AC3E}">
        <p14:creationId xmlns:p14="http://schemas.microsoft.com/office/powerpoint/2010/main" xmlns="" val="2581906627"/>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1 Título"/>
          <p:cNvSpPr>
            <a:spLocks/>
          </p:cNvSpPr>
          <p:nvPr/>
        </p:nvSpPr>
        <p:spPr bwMode="auto">
          <a:xfrm>
            <a:off x="574675" y="214313"/>
            <a:ext cx="9069388" cy="6810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102833" tIns="51417" rIns="102833" bIns="51417" anchor="ctr"/>
          <a:lstStyle/>
          <a:p>
            <a:pPr algn="ctr" defTabSz="1028700"/>
            <a:r>
              <a:rPr lang="es-ES_tradnl" sz="3600" b="1">
                <a:solidFill>
                  <a:srgbClr val="002060"/>
                </a:solidFill>
                <a:latin typeface="Calibri" pitchFamily="34" charset="0"/>
              </a:rPr>
              <a:t>8. Aprendizajes</a:t>
            </a:r>
            <a:endParaRPr lang="es-ES_tradnl" sz="6600" b="1">
              <a:solidFill>
                <a:srgbClr val="002060"/>
              </a:solidFill>
              <a:latin typeface="Calibri" pitchFamily="34" charset="0"/>
            </a:endParaRPr>
          </a:p>
        </p:txBody>
      </p:sp>
      <p:sp>
        <p:nvSpPr>
          <p:cNvPr id="54275" name="4 CuadroTexto"/>
          <p:cNvSpPr txBox="1">
            <a:spLocks noChangeArrowheads="1"/>
          </p:cNvSpPr>
          <p:nvPr/>
        </p:nvSpPr>
        <p:spPr bwMode="auto">
          <a:xfrm>
            <a:off x="430213" y="1150913"/>
            <a:ext cx="9361040" cy="6555641"/>
          </a:xfrm>
          <a:prstGeom prst="rect">
            <a:avLst/>
          </a:prstGeom>
          <a:noFill/>
          <a:ln>
            <a:noFill/>
          </a:ln>
          <a:extLst/>
        </p:spPr>
        <p:txBody>
          <a:bodyPr wrap="square">
            <a:spAutoFit/>
          </a:bodyPr>
          <a:lstStyle>
            <a:lvl1pPr marL="177800" indent="-177800"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marL="285750" indent="-285750" algn="just" eaLnBrk="1" hangingPunct="1">
              <a:buFont typeface="Arial" pitchFamily="34" charset="0"/>
              <a:buChar char="•"/>
              <a:defRPr/>
            </a:pPr>
            <a:r>
              <a:rPr lang="es-CO" sz="2000" dirty="0" smtClean="0">
                <a:latin typeface="+mn-lt"/>
              </a:rPr>
              <a:t>El nuevo enfoque de sistema complejo adaptativo basado en organizaciones que aprenden, contribuye a la transformación de la organización implica un esfuerzo de liderazgo de la alta dirección y trabajo en equipo, lo cual es una oportunidad en la mejora de la universidad.</a:t>
            </a:r>
          </a:p>
          <a:p>
            <a:pPr marL="285750" indent="-285750" algn="just" eaLnBrk="1" hangingPunct="1">
              <a:buFont typeface="Arial" pitchFamily="34" charset="0"/>
              <a:buChar char="•"/>
              <a:defRPr/>
            </a:pPr>
            <a:endParaRPr lang="es-CO" sz="2000" dirty="0" smtClean="0">
              <a:latin typeface="+mn-lt"/>
            </a:endParaRPr>
          </a:p>
          <a:p>
            <a:pPr marL="285750" indent="-285750" algn="just" eaLnBrk="1" hangingPunct="1">
              <a:buFont typeface="Arial" pitchFamily="34" charset="0"/>
              <a:buChar char="•"/>
              <a:defRPr/>
            </a:pPr>
            <a:r>
              <a:rPr lang="es-CO" sz="2000" dirty="0" smtClean="0">
                <a:latin typeface="+mn-lt"/>
              </a:rPr>
              <a:t>Parte de los cambios en la cultura organizacional se ha soportado en el proceso de ejecución del nuevo plan de desarrollo en estos tres años y en el ajuste a planes operativos a partir del 2013 se debe avanzar en fortalecer el sistema de planeación; más en particular el subcomponente de participación tanto interna como en el control.</a:t>
            </a:r>
          </a:p>
          <a:p>
            <a:pPr marL="285750" indent="-285750" algn="just" eaLnBrk="1" hangingPunct="1">
              <a:buFont typeface="Arial" pitchFamily="34" charset="0"/>
              <a:buChar char="•"/>
              <a:defRPr/>
            </a:pPr>
            <a:endParaRPr lang="es-CO" sz="2000" dirty="0" smtClean="0">
              <a:latin typeface="+mn-lt"/>
            </a:endParaRPr>
          </a:p>
          <a:p>
            <a:pPr marL="285750" indent="-285750" algn="just" eaLnBrk="1" hangingPunct="1">
              <a:buFont typeface="Arial" pitchFamily="34" charset="0"/>
              <a:buChar char="•"/>
              <a:defRPr/>
            </a:pPr>
            <a:r>
              <a:rPr lang="es-CO" sz="2000" dirty="0" smtClean="0">
                <a:latin typeface="+mn-lt"/>
              </a:rPr>
              <a:t>La dificultad en la contribución para la transformación de la sociedad que somos, requiere un nuevo tipo de relaciones de la Universidad con el medio y al interior de ella entre sus actores internos. En este aspecto hay una gran oportunidad para fortalecer la participación del Consejo Superior y demás instancias de la institución en esta apuesta.</a:t>
            </a:r>
          </a:p>
          <a:p>
            <a:pPr marL="285750" indent="-285750" algn="just" eaLnBrk="1" hangingPunct="1">
              <a:buFont typeface="Arial" pitchFamily="34" charset="0"/>
              <a:buChar char="•"/>
              <a:defRPr/>
            </a:pPr>
            <a:endParaRPr lang="es-CO" sz="2000" dirty="0" smtClean="0">
              <a:latin typeface="+mn-lt"/>
            </a:endParaRPr>
          </a:p>
          <a:p>
            <a:pPr marL="285750" indent="-285750" algn="just" eaLnBrk="1" hangingPunct="1">
              <a:buFont typeface="Arial" pitchFamily="34" charset="0"/>
              <a:buChar char="•"/>
              <a:defRPr/>
            </a:pPr>
            <a:r>
              <a:rPr lang="es-CO" sz="2000" dirty="0" smtClean="0">
                <a:latin typeface="+mn-lt"/>
              </a:rPr>
              <a:t>Se han logrado mejoras en la calidad de la información y el soporte a las metas, ello gracias a que durante el 2011, se realizaron esfuerzos por los equipos de trabajo de cada objetivo institucional y desde el sistema de gerencia, se facilitó y realizó revisión trimestral de la calidad de los reportes en los tres niveles del plan. </a:t>
            </a:r>
          </a:p>
        </p:txBody>
      </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2 Marcador de contenido"/>
          <p:cNvSpPr>
            <a:spLocks noGrp="1"/>
          </p:cNvSpPr>
          <p:nvPr>
            <p:ph idx="1"/>
          </p:nvPr>
        </p:nvSpPr>
        <p:spPr>
          <a:xfrm>
            <a:off x="550863" y="3298825"/>
            <a:ext cx="9069387" cy="1039813"/>
          </a:xfrm>
        </p:spPr>
        <p:txBody>
          <a:bodyPr/>
          <a:lstStyle/>
          <a:p>
            <a:pPr algn="ctr" eaLnBrk="1" hangingPunct="1">
              <a:buFont typeface="Arial" charset="0"/>
              <a:buNone/>
            </a:pPr>
            <a:r>
              <a:rPr lang="es-CO" smtClean="0">
                <a:ea typeface="ＭＳ Ｐゴシック" pitchFamily="34" charset="-128"/>
              </a:rPr>
              <a:t>Muchas Gracias…</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1 Título"/>
          <p:cNvSpPr>
            <a:spLocks noGrp="1"/>
          </p:cNvSpPr>
          <p:nvPr>
            <p:ph type="title"/>
          </p:nvPr>
        </p:nvSpPr>
        <p:spPr>
          <a:xfrm>
            <a:off x="790575" y="-1588"/>
            <a:ext cx="9069388" cy="681038"/>
          </a:xfrm>
        </p:spPr>
        <p:txBody>
          <a:bodyPr/>
          <a:lstStyle/>
          <a:p>
            <a:pPr eaLnBrk="1" hangingPunct="1"/>
            <a:r>
              <a:rPr lang="es-ES_tradnl" sz="3200" b="1" smtClean="0">
                <a:solidFill>
                  <a:srgbClr val="002060"/>
                </a:solidFill>
                <a:ea typeface="ＭＳ Ｐゴシック" pitchFamily="34" charset="-128"/>
              </a:rPr>
              <a:t>1. Introducción</a:t>
            </a:r>
            <a:endParaRPr lang="es-ES_tradnl" sz="6000" b="1" smtClean="0">
              <a:solidFill>
                <a:srgbClr val="002060"/>
              </a:solidFill>
              <a:ea typeface="ＭＳ Ｐゴシック" pitchFamily="34" charset="-128"/>
            </a:endParaRPr>
          </a:p>
        </p:txBody>
      </p:sp>
      <p:grpSp>
        <p:nvGrpSpPr>
          <p:cNvPr id="25603" name="Grupo 72"/>
          <p:cNvGrpSpPr>
            <a:grpSpLocks/>
          </p:cNvGrpSpPr>
          <p:nvPr/>
        </p:nvGrpSpPr>
        <p:grpSpPr bwMode="auto">
          <a:xfrm>
            <a:off x="477838" y="719138"/>
            <a:ext cx="9353550" cy="6637337"/>
            <a:chOff x="461" y="706"/>
            <a:chExt cx="14730" cy="10451"/>
          </a:xfrm>
        </p:grpSpPr>
        <p:sp>
          <p:nvSpPr>
            <p:cNvPr id="7172" name="AutoShape 83"/>
            <p:cNvSpPr>
              <a:spLocks noChangeArrowheads="1"/>
            </p:cNvSpPr>
            <p:nvPr/>
          </p:nvSpPr>
          <p:spPr bwMode="auto">
            <a:xfrm>
              <a:off x="3356" y="3706"/>
              <a:ext cx="1990" cy="1140"/>
            </a:xfrm>
            <a:prstGeom prst="roundRect">
              <a:avLst>
                <a:gd name="adj" fmla="val 16667"/>
              </a:avLst>
            </a:prstGeom>
            <a:gradFill rotWithShape="0">
              <a:gsLst>
                <a:gs pos="0">
                  <a:srgbClr val="95B3D7"/>
                </a:gs>
                <a:gs pos="50000">
                  <a:srgbClr val="DBE5F1"/>
                </a:gs>
                <a:gs pos="100000">
                  <a:srgbClr val="95B3D7"/>
                </a:gs>
              </a:gsLst>
              <a:lin ang="18900000" scaled="1"/>
            </a:gradFill>
            <a:ln w="12700">
              <a:solidFill>
                <a:srgbClr val="95B3D7"/>
              </a:solidFill>
              <a:round/>
              <a:headEnd/>
              <a:tailEnd/>
            </a:ln>
            <a:effectLst>
              <a:outerShdw dist="28398" dir="3806097" algn="ctr" rotWithShape="0">
                <a:srgbClr val="243F60">
                  <a:alpha val="50000"/>
                </a:srgbClr>
              </a:outerShdw>
            </a:effectLst>
          </p:spPr>
          <p:txBody>
            <a:bodyPr/>
            <a:lstStyle/>
            <a:p>
              <a:pPr algn="ctr">
                <a:defRPr/>
              </a:pPr>
              <a:r>
                <a:rPr lang="es-CO" sz="1000" b="1">
                  <a:latin typeface="Calibri" pitchFamily="34" charset="0"/>
                </a:rPr>
                <a:t>Investigaciones, innovación y extensión</a:t>
              </a:r>
              <a:endParaRPr lang="es-CO"/>
            </a:p>
          </p:txBody>
        </p:sp>
        <p:sp>
          <p:nvSpPr>
            <p:cNvPr id="7173" name="AutoShape 84"/>
            <p:cNvSpPr>
              <a:spLocks noChangeArrowheads="1"/>
            </p:cNvSpPr>
            <p:nvPr/>
          </p:nvSpPr>
          <p:spPr bwMode="auto">
            <a:xfrm>
              <a:off x="5561" y="3868"/>
              <a:ext cx="660" cy="855"/>
            </a:xfrm>
            <a:custGeom>
              <a:avLst/>
              <a:gdLst>
                <a:gd name="T0" fmla="*/ 0 w 21600"/>
                <a:gd name="T1" fmla="*/ 0 h 21600"/>
                <a:gd name="T2" fmla="*/ 0 w 21600"/>
                <a:gd name="T3" fmla="*/ 0 h 21600"/>
                <a:gd name="T4" fmla="*/ 0 w 21600"/>
                <a:gd name="T5" fmla="*/ 0 h 21600"/>
                <a:gd name="T6" fmla="*/ 0 w 21600"/>
                <a:gd name="T7" fmla="*/ 0 h 21600"/>
                <a:gd name="T8" fmla="*/ 17694720 60000 65536"/>
                <a:gd name="T9" fmla="*/ 11796480 60000 65536"/>
                <a:gd name="T10" fmla="*/ 5898240 60000 65536"/>
                <a:gd name="T11" fmla="*/ 0 60000 65536"/>
                <a:gd name="T12" fmla="*/ 3371 w 21600"/>
                <a:gd name="T13" fmla="*/ 5406 h 21600"/>
                <a:gd name="T14" fmla="*/ 18916 w 21600"/>
                <a:gd name="T15" fmla="*/ 16194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gradFill rotWithShape="0">
              <a:gsLst>
                <a:gs pos="0">
                  <a:srgbClr val="95B3D7"/>
                </a:gs>
                <a:gs pos="50000">
                  <a:srgbClr val="DBE5F1"/>
                </a:gs>
                <a:gs pos="100000">
                  <a:srgbClr val="95B3D7"/>
                </a:gs>
              </a:gsLst>
              <a:lin ang="18900000" scaled="1"/>
            </a:gradFill>
            <a:ln w="12700">
              <a:solidFill>
                <a:srgbClr val="95B3D7"/>
              </a:solidFill>
              <a:miter lim="800000"/>
              <a:headEnd/>
              <a:tailEnd/>
            </a:ln>
            <a:effectLst>
              <a:outerShdw dist="28398" dir="3806097" algn="ctr" rotWithShape="0">
                <a:srgbClr val="243F60">
                  <a:alpha val="50000"/>
                </a:srgbClr>
              </a:outerShdw>
            </a:effectLst>
          </p:spPr>
          <p:txBody>
            <a:bodyPr/>
            <a:lstStyle/>
            <a:p>
              <a:pPr>
                <a:defRPr/>
              </a:pPr>
              <a:endParaRPr lang="es-CO"/>
            </a:p>
          </p:txBody>
        </p:sp>
        <p:sp>
          <p:nvSpPr>
            <p:cNvPr id="7174" name="AutoShape 85"/>
            <p:cNvSpPr>
              <a:spLocks noChangeArrowheads="1"/>
            </p:cNvSpPr>
            <p:nvPr/>
          </p:nvSpPr>
          <p:spPr bwMode="auto">
            <a:xfrm>
              <a:off x="6398" y="3343"/>
              <a:ext cx="3683" cy="2105"/>
            </a:xfrm>
            <a:prstGeom prst="roundRect">
              <a:avLst>
                <a:gd name="adj" fmla="val 16667"/>
              </a:avLst>
            </a:prstGeom>
            <a:gradFill rotWithShape="0">
              <a:gsLst>
                <a:gs pos="0">
                  <a:srgbClr val="95B3D7"/>
                </a:gs>
                <a:gs pos="50000">
                  <a:srgbClr val="DBE5F1"/>
                </a:gs>
                <a:gs pos="100000">
                  <a:srgbClr val="95B3D7"/>
                </a:gs>
              </a:gsLst>
              <a:lin ang="18900000" scaled="1"/>
            </a:gradFill>
            <a:ln w="12700">
              <a:solidFill>
                <a:srgbClr val="95B3D7"/>
              </a:solidFill>
              <a:round/>
              <a:headEnd/>
              <a:tailEnd/>
            </a:ln>
            <a:effectLst>
              <a:outerShdw dist="28398" dir="3806097" algn="ctr" rotWithShape="0">
                <a:srgbClr val="243F60">
                  <a:alpha val="50000"/>
                </a:srgbClr>
              </a:outerShdw>
            </a:effectLst>
          </p:spPr>
          <p:txBody>
            <a:bodyPr/>
            <a:lstStyle/>
            <a:p>
              <a:pPr lvl="1">
                <a:buFont typeface="Wingdings" pitchFamily="2" charset="2"/>
                <a:buChar char="Ø"/>
                <a:defRPr/>
              </a:pPr>
              <a:r>
                <a:rPr lang="es-ES" sz="1000" b="1">
                  <a:latin typeface="Calibri" pitchFamily="34" charset="0"/>
                </a:rPr>
                <a:t>Creación y transformación del conocimiento</a:t>
              </a:r>
            </a:p>
            <a:p>
              <a:pPr>
                <a:buFont typeface="Wingdings" pitchFamily="2" charset="2"/>
                <a:buChar char="Ø"/>
                <a:defRPr/>
              </a:pPr>
              <a:r>
                <a:rPr lang="es-ES" sz="1000" b="1">
                  <a:latin typeface="Calibri" pitchFamily="34" charset="0"/>
                </a:rPr>
                <a:t>Transferencia o aplicación del conocimiento</a:t>
              </a:r>
            </a:p>
            <a:p>
              <a:pPr>
                <a:buFont typeface="Wingdings" pitchFamily="2" charset="2"/>
                <a:buChar char="Ø"/>
                <a:defRPr/>
              </a:pPr>
              <a:r>
                <a:rPr lang="es-ES" sz="1000" b="1">
                  <a:latin typeface="Calibri" pitchFamily="34" charset="0"/>
                </a:rPr>
                <a:t>Generación de desarrollo social y cultural</a:t>
              </a:r>
            </a:p>
            <a:p>
              <a:pPr>
                <a:buFont typeface="Wingdings" pitchFamily="2" charset="2"/>
                <a:buChar char="Ø"/>
                <a:defRPr/>
              </a:pPr>
              <a:r>
                <a:rPr lang="es-ES" sz="1000" b="1">
                  <a:latin typeface="Calibri" pitchFamily="34" charset="0"/>
                </a:rPr>
                <a:t>Desarrollo institucional</a:t>
              </a:r>
              <a:endParaRPr lang="es-CO"/>
            </a:p>
          </p:txBody>
        </p:sp>
        <p:sp>
          <p:nvSpPr>
            <p:cNvPr id="7175" name="AutoShape 86"/>
            <p:cNvSpPr>
              <a:spLocks noChangeArrowheads="1"/>
            </p:cNvSpPr>
            <p:nvPr/>
          </p:nvSpPr>
          <p:spPr bwMode="auto">
            <a:xfrm>
              <a:off x="3356" y="7560"/>
              <a:ext cx="2060" cy="910"/>
            </a:xfrm>
            <a:prstGeom prst="roundRect">
              <a:avLst>
                <a:gd name="adj" fmla="val 16667"/>
              </a:avLst>
            </a:prstGeom>
            <a:gradFill rotWithShape="0">
              <a:gsLst>
                <a:gs pos="0">
                  <a:srgbClr val="95B3D7"/>
                </a:gs>
                <a:gs pos="50000">
                  <a:srgbClr val="DBE5F1"/>
                </a:gs>
                <a:gs pos="100000">
                  <a:srgbClr val="95B3D7"/>
                </a:gs>
              </a:gsLst>
              <a:lin ang="18900000" scaled="1"/>
            </a:gradFill>
            <a:ln w="12700">
              <a:solidFill>
                <a:srgbClr val="95B3D7"/>
              </a:solidFill>
              <a:round/>
              <a:headEnd/>
              <a:tailEnd/>
            </a:ln>
            <a:effectLst>
              <a:outerShdw dist="28398" dir="3806097" algn="ctr" rotWithShape="0">
                <a:srgbClr val="243F60">
                  <a:alpha val="50000"/>
                </a:srgbClr>
              </a:outerShdw>
            </a:effectLst>
          </p:spPr>
          <p:txBody>
            <a:bodyPr/>
            <a:lstStyle/>
            <a:p>
              <a:pPr algn="ctr">
                <a:defRPr/>
              </a:pPr>
              <a:endParaRPr lang="es-CO" sz="1000" b="1">
                <a:latin typeface="Times New Roman" pitchFamily="18" charset="0"/>
              </a:endParaRPr>
            </a:p>
            <a:p>
              <a:pPr algn="ctr">
                <a:defRPr/>
              </a:pPr>
              <a:r>
                <a:rPr lang="es-CO" sz="1000" b="1">
                  <a:latin typeface="Calibri" pitchFamily="34" charset="0"/>
                </a:rPr>
                <a:t>Impacto regional</a:t>
              </a:r>
              <a:endParaRPr lang="es-CO"/>
            </a:p>
          </p:txBody>
        </p:sp>
        <p:sp>
          <p:nvSpPr>
            <p:cNvPr id="7176" name="AutoShape 87"/>
            <p:cNvSpPr>
              <a:spLocks noChangeArrowheads="1"/>
            </p:cNvSpPr>
            <p:nvPr/>
          </p:nvSpPr>
          <p:spPr bwMode="auto">
            <a:xfrm>
              <a:off x="5581" y="7625"/>
              <a:ext cx="660" cy="855"/>
            </a:xfrm>
            <a:custGeom>
              <a:avLst/>
              <a:gdLst>
                <a:gd name="T0" fmla="*/ 0 w 21600"/>
                <a:gd name="T1" fmla="*/ 0 h 21600"/>
                <a:gd name="T2" fmla="*/ 0 w 21600"/>
                <a:gd name="T3" fmla="*/ 0 h 21600"/>
                <a:gd name="T4" fmla="*/ 0 w 21600"/>
                <a:gd name="T5" fmla="*/ 0 h 21600"/>
                <a:gd name="T6" fmla="*/ 0 w 21600"/>
                <a:gd name="T7" fmla="*/ 0 h 21600"/>
                <a:gd name="T8" fmla="*/ 17694720 60000 65536"/>
                <a:gd name="T9" fmla="*/ 11796480 60000 65536"/>
                <a:gd name="T10" fmla="*/ 5898240 60000 65536"/>
                <a:gd name="T11" fmla="*/ 0 60000 65536"/>
                <a:gd name="T12" fmla="*/ 3371 w 21600"/>
                <a:gd name="T13" fmla="*/ 5406 h 21600"/>
                <a:gd name="T14" fmla="*/ 18916 w 21600"/>
                <a:gd name="T15" fmla="*/ 16194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gradFill rotWithShape="0">
              <a:gsLst>
                <a:gs pos="0">
                  <a:srgbClr val="95B3D7"/>
                </a:gs>
                <a:gs pos="50000">
                  <a:srgbClr val="DBE5F1"/>
                </a:gs>
                <a:gs pos="100000">
                  <a:srgbClr val="95B3D7"/>
                </a:gs>
              </a:gsLst>
              <a:lin ang="18900000" scaled="1"/>
            </a:gradFill>
            <a:ln w="12700">
              <a:solidFill>
                <a:srgbClr val="95B3D7"/>
              </a:solidFill>
              <a:miter lim="800000"/>
              <a:headEnd/>
              <a:tailEnd/>
            </a:ln>
            <a:effectLst>
              <a:outerShdw dist="28398" dir="3806097" algn="ctr" rotWithShape="0">
                <a:srgbClr val="243F60">
                  <a:alpha val="50000"/>
                </a:srgbClr>
              </a:outerShdw>
            </a:effectLst>
          </p:spPr>
          <p:txBody>
            <a:bodyPr/>
            <a:lstStyle/>
            <a:p>
              <a:pPr>
                <a:defRPr/>
              </a:pPr>
              <a:endParaRPr lang="es-CO"/>
            </a:p>
          </p:txBody>
        </p:sp>
        <p:sp>
          <p:nvSpPr>
            <p:cNvPr id="7177" name="AutoShape 88"/>
            <p:cNvSpPr>
              <a:spLocks noChangeArrowheads="1"/>
            </p:cNvSpPr>
            <p:nvPr/>
          </p:nvSpPr>
          <p:spPr bwMode="auto">
            <a:xfrm>
              <a:off x="6481" y="7120"/>
              <a:ext cx="3812" cy="1810"/>
            </a:xfrm>
            <a:prstGeom prst="roundRect">
              <a:avLst>
                <a:gd name="adj" fmla="val 16667"/>
              </a:avLst>
            </a:prstGeom>
            <a:gradFill rotWithShape="0">
              <a:gsLst>
                <a:gs pos="0">
                  <a:srgbClr val="95B3D7"/>
                </a:gs>
                <a:gs pos="50000">
                  <a:srgbClr val="DBE5F1"/>
                </a:gs>
                <a:gs pos="100000">
                  <a:srgbClr val="95B3D7"/>
                </a:gs>
              </a:gsLst>
              <a:lin ang="18900000" scaled="1"/>
            </a:gradFill>
            <a:ln w="12700">
              <a:solidFill>
                <a:srgbClr val="95B3D7"/>
              </a:solidFill>
              <a:round/>
              <a:headEnd/>
              <a:tailEnd/>
            </a:ln>
            <a:effectLst>
              <a:outerShdw dist="28398" dir="3806097" algn="ctr" rotWithShape="0">
                <a:srgbClr val="243F60">
                  <a:alpha val="50000"/>
                </a:srgbClr>
              </a:outerShdw>
            </a:effectLst>
          </p:spPr>
          <p:txBody>
            <a:bodyPr/>
            <a:lstStyle/>
            <a:p>
              <a:pPr lvl="1">
                <a:buFont typeface="Wingdings" pitchFamily="2" charset="2"/>
                <a:buChar char="Ø"/>
                <a:defRPr/>
              </a:pPr>
              <a:r>
                <a:rPr lang="es-ES" sz="1000" b="1">
                  <a:latin typeface="Calibri" pitchFamily="34" charset="0"/>
                </a:rPr>
                <a:t>Direccionamiento estratégico de los ámbitos de la tecnología y la producción</a:t>
              </a:r>
            </a:p>
            <a:p>
              <a:pPr>
                <a:buFont typeface="Wingdings" pitchFamily="2" charset="2"/>
                <a:buChar char="Ø"/>
                <a:defRPr/>
              </a:pPr>
              <a:r>
                <a:rPr lang="es-ES" sz="1000" b="1">
                  <a:latin typeface="Calibri" pitchFamily="34" charset="0"/>
                </a:rPr>
                <a:t>Direccionamiento estratégico del ámbito del conocimiento</a:t>
              </a:r>
            </a:p>
            <a:p>
              <a:pPr>
                <a:buFont typeface="Wingdings" pitchFamily="2" charset="2"/>
                <a:buChar char="Ø"/>
                <a:defRPr/>
              </a:pPr>
              <a:r>
                <a:rPr lang="es-ES" sz="1000" b="1">
                  <a:latin typeface="Calibri" pitchFamily="34" charset="0"/>
                </a:rPr>
                <a:t>Direccionamiento estratégico del ámbito de la sociedad y el ambiente</a:t>
              </a:r>
              <a:endParaRPr lang="es-CO"/>
            </a:p>
          </p:txBody>
        </p:sp>
        <p:sp>
          <p:nvSpPr>
            <p:cNvPr id="7178" name="AutoShape 89"/>
            <p:cNvSpPr>
              <a:spLocks noChangeArrowheads="1"/>
            </p:cNvSpPr>
            <p:nvPr/>
          </p:nvSpPr>
          <p:spPr bwMode="auto">
            <a:xfrm>
              <a:off x="3356" y="9937"/>
              <a:ext cx="2080" cy="765"/>
            </a:xfrm>
            <a:prstGeom prst="roundRect">
              <a:avLst>
                <a:gd name="adj" fmla="val 16667"/>
              </a:avLst>
            </a:prstGeom>
            <a:gradFill rotWithShape="0">
              <a:gsLst>
                <a:gs pos="0">
                  <a:srgbClr val="95B3D7"/>
                </a:gs>
                <a:gs pos="50000">
                  <a:srgbClr val="DBE5F1"/>
                </a:gs>
                <a:gs pos="100000">
                  <a:srgbClr val="95B3D7"/>
                </a:gs>
              </a:gsLst>
              <a:lin ang="18900000" scaled="1"/>
            </a:gradFill>
            <a:ln w="12700">
              <a:solidFill>
                <a:srgbClr val="95B3D7"/>
              </a:solidFill>
              <a:round/>
              <a:headEnd/>
              <a:tailEnd/>
            </a:ln>
            <a:effectLst>
              <a:outerShdw dist="28398" dir="3806097" algn="ctr" rotWithShape="0">
                <a:srgbClr val="243F60">
                  <a:alpha val="50000"/>
                </a:srgbClr>
              </a:outerShdw>
            </a:effectLst>
          </p:spPr>
          <p:txBody>
            <a:bodyPr/>
            <a:lstStyle/>
            <a:p>
              <a:pPr algn="ctr">
                <a:defRPr/>
              </a:pPr>
              <a:r>
                <a:rPr lang="es-CO" sz="1000" b="1">
                  <a:latin typeface="Calibri" pitchFamily="34" charset="0"/>
                </a:rPr>
                <a:t>Alianzas estratégicas</a:t>
              </a:r>
              <a:endParaRPr lang="es-CO"/>
            </a:p>
          </p:txBody>
        </p:sp>
        <p:sp>
          <p:nvSpPr>
            <p:cNvPr id="7179" name="AutoShape 90"/>
            <p:cNvSpPr>
              <a:spLocks noChangeArrowheads="1"/>
            </p:cNvSpPr>
            <p:nvPr/>
          </p:nvSpPr>
          <p:spPr bwMode="auto">
            <a:xfrm>
              <a:off x="5648" y="9847"/>
              <a:ext cx="643" cy="855"/>
            </a:xfrm>
            <a:custGeom>
              <a:avLst/>
              <a:gdLst>
                <a:gd name="T0" fmla="*/ 0 w 21600"/>
                <a:gd name="T1" fmla="*/ 0 h 21600"/>
                <a:gd name="T2" fmla="*/ 0 w 21600"/>
                <a:gd name="T3" fmla="*/ 0 h 21600"/>
                <a:gd name="T4" fmla="*/ 0 w 21600"/>
                <a:gd name="T5" fmla="*/ 0 h 21600"/>
                <a:gd name="T6" fmla="*/ 0 w 21600"/>
                <a:gd name="T7" fmla="*/ 0 h 21600"/>
                <a:gd name="T8" fmla="*/ 17694720 60000 65536"/>
                <a:gd name="T9" fmla="*/ 11796480 60000 65536"/>
                <a:gd name="T10" fmla="*/ 5898240 60000 65536"/>
                <a:gd name="T11" fmla="*/ 0 60000 65536"/>
                <a:gd name="T12" fmla="*/ 3359 w 21600"/>
                <a:gd name="T13" fmla="*/ 5406 h 21600"/>
                <a:gd name="T14" fmla="*/ 18913 w 21600"/>
                <a:gd name="T15" fmla="*/ 16194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gradFill rotWithShape="0">
              <a:gsLst>
                <a:gs pos="0">
                  <a:srgbClr val="95B3D7"/>
                </a:gs>
                <a:gs pos="50000">
                  <a:srgbClr val="DBE5F1"/>
                </a:gs>
                <a:gs pos="100000">
                  <a:srgbClr val="95B3D7"/>
                </a:gs>
              </a:gsLst>
              <a:lin ang="18900000" scaled="1"/>
            </a:gradFill>
            <a:ln w="12700">
              <a:solidFill>
                <a:srgbClr val="95B3D7"/>
              </a:solidFill>
              <a:miter lim="800000"/>
              <a:headEnd/>
              <a:tailEnd/>
            </a:ln>
            <a:effectLst>
              <a:outerShdw dist="28398" dir="3806097" algn="ctr" rotWithShape="0">
                <a:srgbClr val="243F60">
                  <a:alpha val="50000"/>
                </a:srgbClr>
              </a:outerShdw>
            </a:effectLst>
          </p:spPr>
          <p:txBody>
            <a:bodyPr/>
            <a:lstStyle/>
            <a:p>
              <a:pPr>
                <a:defRPr/>
              </a:pPr>
              <a:endParaRPr lang="es-CO"/>
            </a:p>
          </p:txBody>
        </p:sp>
        <p:sp>
          <p:nvSpPr>
            <p:cNvPr id="7180" name="AutoShape 91"/>
            <p:cNvSpPr>
              <a:spLocks noChangeArrowheads="1"/>
            </p:cNvSpPr>
            <p:nvPr/>
          </p:nvSpPr>
          <p:spPr bwMode="auto">
            <a:xfrm>
              <a:off x="6446" y="9637"/>
              <a:ext cx="3847" cy="1512"/>
            </a:xfrm>
            <a:prstGeom prst="roundRect">
              <a:avLst>
                <a:gd name="adj" fmla="val 16667"/>
              </a:avLst>
            </a:prstGeom>
            <a:gradFill rotWithShape="0">
              <a:gsLst>
                <a:gs pos="0">
                  <a:srgbClr val="95B3D7"/>
                </a:gs>
                <a:gs pos="50000">
                  <a:srgbClr val="DBE5F1"/>
                </a:gs>
                <a:gs pos="100000">
                  <a:srgbClr val="95B3D7"/>
                </a:gs>
              </a:gsLst>
              <a:lin ang="18900000" scaled="1"/>
            </a:gradFill>
            <a:ln w="12700">
              <a:solidFill>
                <a:srgbClr val="95B3D7"/>
              </a:solidFill>
              <a:round/>
              <a:headEnd/>
              <a:tailEnd/>
            </a:ln>
            <a:effectLst>
              <a:outerShdw dist="28398" dir="3806097" algn="ctr" rotWithShape="0">
                <a:srgbClr val="243F60">
                  <a:alpha val="50000"/>
                </a:srgbClr>
              </a:outerShdw>
            </a:effectLst>
          </p:spPr>
          <p:txBody>
            <a:bodyPr/>
            <a:lstStyle/>
            <a:p>
              <a:pPr lvl="1">
                <a:buFont typeface="Wingdings" pitchFamily="2" charset="2"/>
                <a:buChar char="Ø"/>
                <a:defRPr/>
              </a:pPr>
              <a:r>
                <a:rPr lang="es-ES" sz="1000" b="1">
                  <a:latin typeface="Calibri" pitchFamily="34" charset="0"/>
                </a:rPr>
                <a:t>Vigilancia e inteligencia competitiva y del entorno</a:t>
              </a:r>
            </a:p>
            <a:p>
              <a:pPr>
                <a:buFont typeface="Wingdings" pitchFamily="2" charset="2"/>
                <a:buChar char="Ø"/>
                <a:defRPr/>
              </a:pPr>
              <a:r>
                <a:rPr lang="es-ES" sz="1000" b="1">
                  <a:latin typeface="Calibri" pitchFamily="34" charset="0"/>
                </a:rPr>
                <a:t>Gestión del marketing (Social e institucional)</a:t>
              </a:r>
            </a:p>
            <a:p>
              <a:pPr>
                <a:buFont typeface="Wingdings" pitchFamily="2" charset="2"/>
                <a:buChar char="Ø"/>
                <a:defRPr/>
              </a:pPr>
              <a:r>
                <a:rPr lang="es-ES" sz="1000" b="1">
                  <a:latin typeface="Calibri" pitchFamily="34" charset="0"/>
                </a:rPr>
                <a:t>Gestión humana y organizacional</a:t>
              </a:r>
              <a:endParaRPr lang="es-CO"/>
            </a:p>
          </p:txBody>
        </p:sp>
        <p:sp>
          <p:nvSpPr>
            <p:cNvPr id="7181" name="AutoShape 92"/>
            <p:cNvSpPr>
              <a:spLocks noChangeArrowheads="1"/>
            </p:cNvSpPr>
            <p:nvPr/>
          </p:nvSpPr>
          <p:spPr bwMode="auto">
            <a:xfrm>
              <a:off x="3356" y="5725"/>
              <a:ext cx="2060" cy="855"/>
            </a:xfrm>
            <a:prstGeom prst="roundRect">
              <a:avLst>
                <a:gd name="adj" fmla="val 16667"/>
              </a:avLst>
            </a:prstGeom>
            <a:gradFill rotWithShape="0">
              <a:gsLst>
                <a:gs pos="0">
                  <a:srgbClr val="95B3D7"/>
                </a:gs>
                <a:gs pos="50000">
                  <a:srgbClr val="DBE5F1"/>
                </a:gs>
                <a:gs pos="100000">
                  <a:srgbClr val="95B3D7"/>
                </a:gs>
              </a:gsLst>
              <a:lin ang="18900000" scaled="1"/>
            </a:gradFill>
            <a:ln w="12700">
              <a:solidFill>
                <a:srgbClr val="95B3D7"/>
              </a:solidFill>
              <a:round/>
              <a:headEnd/>
              <a:tailEnd/>
            </a:ln>
            <a:effectLst>
              <a:outerShdw dist="28398" dir="3806097" algn="ctr" rotWithShape="0">
                <a:srgbClr val="243F60">
                  <a:alpha val="50000"/>
                </a:srgbClr>
              </a:outerShdw>
            </a:effectLst>
          </p:spPr>
          <p:txBody>
            <a:bodyPr/>
            <a:lstStyle/>
            <a:p>
              <a:pPr algn="ctr">
                <a:defRPr/>
              </a:pPr>
              <a:r>
                <a:rPr lang="es-CO" sz="1000" b="1">
                  <a:latin typeface="Calibri" pitchFamily="34" charset="0"/>
                </a:rPr>
                <a:t>Internacionalización de la Universidad</a:t>
              </a:r>
              <a:endParaRPr lang="es-CO"/>
            </a:p>
          </p:txBody>
        </p:sp>
        <p:sp>
          <p:nvSpPr>
            <p:cNvPr id="7182" name="AutoShape 93"/>
            <p:cNvSpPr>
              <a:spLocks noChangeArrowheads="1"/>
            </p:cNvSpPr>
            <p:nvPr/>
          </p:nvSpPr>
          <p:spPr bwMode="auto">
            <a:xfrm>
              <a:off x="5618" y="5713"/>
              <a:ext cx="643" cy="855"/>
            </a:xfrm>
            <a:custGeom>
              <a:avLst/>
              <a:gdLst>
                <a:gd name="T0" fmla="*/ 0 w 21600"/>
                <a:gd name="T1" fmla="*/ 0 h 21600"/>
                <a:gd name="T2" fmla="*/ 0 w 21600"/>
                <a:gd name="T3" fmla="*/ 0 h 21600"/>
                <a:gd name="T4" fmla="*/ 0 w 21600"/>
                <a:gd name="T5" fmla="*/ 0 h 21600"/>
                <a:gd name="T6" fmla="*/ 0 w 21600"/>
                <a:gd name="T7" fmla="*/ 0 h 21600"/>
                <a:gd name="T8" fmla="*/ 17694720 60000 65536"/>
                <a:gd name="T9" fmla="*/ 11796480 60000 65536"/>
                <a:gd name="T10" fmla="*/ 5898240 60000 65536"/>
                <a:gd name="T11" fmla="*/ 0 60000 65536"/>
                <a:gd name="T12" fmla="*/ 3359 w 21600"/>
                <a:gd name="T13" fmla="*/ 5406 h 21600"/>
                <a:gd name="T14" fmla="*/ 18913 w 21600"/>
                <a:gd name="T15" fmla="*/ 16194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gradFill rotWithShape="0">
              <a:gsLst>
                <a:gs pos="0">
                  <a:srgbClr val="95B3D7"/>
                </a:gs>
                <a:gs pos="50000">
                  <a:srgbClr val="DBE5F1"/>
                </a:gs>
                <a:gs pos="100000">
                  <a:srgbClr val="95B3D7"/>
                </a:gs>
              </a:gsLst>
              <a:lin ang="18900000" scaled="1"/>
            </a:gradFill>
            <a:ln w="12700">
              <a:solidFill>
                <a:srgbClr val="95B3D7"/>
              </a:solidFill>
              <a:miter lim="800000"/>
              <a:headEnd/>
              <a:tailEnd/>
            </a:ln>
            <a:effectLst>
              <a:outerShdw dist="28398" dir="3806097" algn="ctr" rotWithShape="0">
                <a:srgbClr val="243F60">
                  <a:alpha val="50000"/>
                </a:srgbClr>
              </a:outerShdw>
            </a:effectLst>
          </p:spPr>
          <p:txBody>
            <a:bodyPr/>
            <a:lstStyle/>
            <a:p>
              <a:pPr>
                <a:defRPr/>
              </a:pPr>
              <a:endParaRPr lang="es-CO"/>
            </a:p>
          </p:txBody>
        </p:sp>
        <p:sp>
          <p:nvSpPr>
            <p:cNvPr id="7183" name="AutoShape 94"/>
            <p:cNvSpPr>
              <a:spLocks noChangeArrowheads="1"/>
            </p:cNvSpPr>
            <p:nvPr/>
          </p:nvSpPr>
          <p:spPr bwMode="auto">
            <a:xfrm>
              <a:off x="6458" y="5620"/>
              <a:ext cx="3835" cy="1052"/>
            </a:xfrm>
            <a:prstGeom prst="roundRect">
              <a:avLst>
                <a:gd name="adj" fmla="val 16667"/>
              </a:avLst>
            </a:prstGeom>
            <a:gradFill rotWithShape="0">
              <a:gsLst>
                <a:gs pos="0">
                  <a:srgbClr val="95B3D7"/>
                </a:gs>
                <a:gs pos="50000">
                  <a:srgbClr val="DBE5F1"/>
                </a:gs>
                <a:gs pos="100000">
                  <a:srgbClr val="95B3D7"/>
                </a:gs>
              </a:gsLst>
              <a:lin ang="18900000" scaled="1"/>
            </a:gradFill>
            <a:ln w="12700">
              <a:solidFill>
                <a:srgbClr val="95B3D7"/>
              </a:solidFill>
              <a:round/>
              <a:headEnd/>
              <a:tailEnd/>
            </a:ln>
            <a:effectLst>
              <a:outerShdw dist="28398" dir="3806097" algn="ctr" rotWithShape="0">
                <a:srgbClr val="243F60">
                  <a:alpha val="50000"/>
                </a:srgbClr>
              </a:outerShdw>
            </a:effectLst>
          </p:spPr>
          <p:txBody>
            <a:bodyPr/>
            <a:lstStyle/>
            <a:p>
              <a:pPr lvl="1" algn="just">
                <a:buFont typeface="Wingdings" pitchFamily="2" charset="2"/>
                <a:buChar char="Ø"/>
                <a:defRPr/>
              </a:pPr>
              <a:r>
                <a:rPr lang="es-CO" sz="1000" b="1">
                  <a:latin typeface="Calibri" pitchFamily="34" charset="0"/>
                </a:rPr>
                <a:t>Nivel de internacionalización</a:t>
              </a:r>
            </a:p>
            <a:p>
              <a:pPr>
                <a:buFont typeface="Wingdings" pitchFamily="2" charset="2"/>
                <a:buChar char="Ø"/>
                <a:defRPr/>
              </a:pPr>
              <a:r>
                <a:rPr lang="es-CO" sz="1000" b="1">
                  <a:latin typeface="Calibri" pitchFamily="34" charset="0"/>
                </a:rPr>
                <a:t>Gestión de la Información en Internacionalización</a:t>
              </a:r>
              <a:endParaRPr lang="es-CO" sz="1000" b="1">
                <a:latin typeface="Times New Roman" pitchFamily="18" charset="0"/>
              </a:endParaRPr>
            </a:p>
            <a:p>
              <a:pPr>
                <a:defRPr/>
              </a:pPr>
              <a:endParaRPr lang="es-CO"/>
            </a:p>
          </p:txBody>
        </p:sp>
        <p:sp>
          <p:nvSpPr>
            <p:cNvPr id="25616" name="AutoShape 95"/>
            <p:cNvSpPr>
              <a:spLocks noChangeArrowheads="1"/>
            </p:cNvSpPr>
            <p:nvPr/>
          </p:nvSpPr>
          <p:spPr bwMode="auto">
            <a:xfrm>
              <a:off x="3269" y="2435"/>
              <a:ext cx="2430" cy="465"/>
            </a:xfrm>
            <a:prstGeom prst="roundRect">
              <a:avLst>
                <a:gd name="adj" fmla="val 16667"/>
              </a:avLst>
            </a:prstGeom>
            <a:solidFill>
              <a:srgbClr val="FFFFFF"/>
            </a:solidFill>
            <a:ln w="31750">
              <a:solidFill>
                <a:srgbClr val="4F81BD"/>
              </a:solidFill>
              <a:round/>
              <a:headEnd/>
              <a:tailEnd/>
            </a:ln>
          </p:spPr>
          <p:txBody>
            <a:bodyPr/>
            <a:lstStyle/>
            <a:p>
              <a:pPr algn="ctr">
                <a:spcAft>
                  <a:spcPts val="1000"/>
                </a:spcAft>
              </a:pPr>
              <a:r>
                <a:rPr lang="es-CO" sz="1100" b="1">
                  <a:latin typeface="Calibri" pitchFamily="34" charset="0"/>
                </a:rPr>
                <a:t>Objetivo Institucional</a:t>
              </a:r>
              <a:endParaRPr lang="es-CO"/>
            </a:p>
          </p:txBody>
        </p:sp>
        <p:sp>
          <p:nvSpPr>
            <p:cNvPr id="25617" name="AutoShape 96"/>
            <p:cNvSpPr>
              <a:spLocks noChangeArrowheads="1"/>
            </p:cNvSpPr>
            <p:nvPr/>
          </p:nvSpPr>
          <p:spPr bwMode="auto">
            <a:xfrm>
              <a:off x="6482" y="2435"/>
              <a:ext cx="3630" cy="465"/>
            </a:xfrm>
            <a:prstGeom prst="roundRect">
              <a:avLst>
                <a:gd name="adj" fmla="val 16667"/>
              </a:avLst>
            </a:prstGeom>
            <a:solidFill>
              <a:srgbClr val="FFFFFF"/>
            </a:solidFill>
            <a:ln w="31750">
              <a:solidFill>
                <a:srgbClr val="4F81BD"/>
              </a:solidFill>
              <a:round/>
              <a:headEnd/>
              <a:tailEnd/>
            </a:ln>
          </p:spPr>
          <p:txBody>
            <a:bodyPr/>
            <a:lstStyle/>
            <a:p>
              <a:pPr algn="ctr">
                <a:spcAft>
                  <a:spcPts val="1000"/>
                </a:spcAft>
              </a:pPr>
              <a:r>
                <a:rPr lang="es-CO" sz="1100" b="1">
                  <a:latin typeface="Calibri" pitchFamily="34" charset="0"/>
                </a:rPr>
                <a:t>Componentes</a:t>
              </a:r>
              <a:endParaRPr lang="es-CO"/>
            </a:p>
          </p:txBody>
        </p:sp>
        <p:sp>
          <p:nvSpPr>
            <p:cNvPr id="25618" name="AutoShape 97"/>
            <p:cNvSpPr>
              <a:spLocks noChangeArrowheads="1"/>
            </p:cNvSpPr>
            <p:nvPr/>
          </p:nvSpPr>
          <p:spPr bwMode="auto">
            <a:xfrm>
              <a:off x="11333" y="2448"/>
              <a:ext cx="3630" cy="465"/>
            </a:xfrm>
            <a:prstGeom prst="roundRect">
              <a:avLst>
                <a:gd name="adj" fmla="val 16667"/>
              </a:avLst>
            </a:prstGeom>
            <a:solidFill>
              <a:srgbClr val="FFFFFF"/>
            </a:solidFill>
            <a:ln w="31750">
              <a:solidFill>
                <a:srgbClr val="4F81BD"/>
              </a:solidFill>
              <a:round/>
              <a:headEnd/>
              <a:tailEnd/>
            </a:ln>
          </p:spPr>
          <p:txBody>
            <a:bodyPr/>
            <a:lstStyle/>
            <a:p>
              <a:pPr algn="ctr">
                <a:spcAft>
                  <a:spcPts val="1000"/>
                </a:spcAft>
              </a:pPr>
              <a:r>
                <a:rPr lang="es-CO" sz="1100" b="1">
                  <a:latin typeface="Calibri" pitchFamily="34" charset="0"/>
                </a:rPr>
                <a:t>Proyectos</a:t>
              </a:r>
              <a:endParaRPr lang="es-CO"/>
            </a:p>
          </p:txBody>
        </p:sp>
        <p:sp>
          <p:nvSpPr>
            <p:cNvPr id="25619" name="AutoShape 98"/>
            <p:cNvSpPr>
              <a:spLocks noChangeArrowheads="1"/>
            </p:cNvSpPr>
            <p:nvPr/>
          </p:nvSpPr>
          <p:spPr bwMode="auto">
            <a:xfrm>
              <a:off x="831" y="2435"/>
              <a:ext cx="1651" cy="465"/>
            </a:xfrm>
            <a:prstGeom prst="roundRect">
              <a:avLst>
                <a:gd name="adj" fmla="val 16667"/>
              </a:avLst>
            </a:prstGeom>
            <a:solidFill>
              <a:srgbClr val="FFFFFF"/>
            </a:solidFill>
            <a:ln w="31750">
              <a:solidFill>
                <a:srgbClr val="4F81BD"/>
              </a:solidFill>
              <a:round/>
              <a:headEnd/>
              <a:tailEnd/>
            </a:ln>
          </p:spPr>
          <p:txBody>
            <a:bodyPr/>
            <a:lstStyle/>
            <a:p>
              <a:pPr algn="ctr">
                <a:spcAft>
                  <a:spcPts val="1000"/>
                </a:spcAft>
              </a:pPr>
              <a:r>
                <a:rPr lang="es-CO" sz="1100" b="1">
                  <a:latin typeface="Calibri" pitchFamily="34" charset="0"/>
                </a:rPr>
                <a:t>Fines</a:t>
              </a:r>
              <a:endParaRPr lang="es-CO"/>
            </a:p>
          </p:txBody>
        </p:sp>
        <p:sp>
          <p:nvSpPr>
            <p:cNvPr id="7188" name="Rectangle 99"/>
            <p:cNvSpPr>
              <a:spLocks noChangeArrowheads="1"/>
            </p:cNvSpPr>
            <p:nvPr/>
          </p:nvSpPr>
          <p:spPr bwMode="auto">
            <a:xfrm>
              <a:off x="11311" y="1541"/>
              <a:ext cx="3630" cy="502"/>
            </a:xfrm>
            <a:prstGeom prst="rect">
              <a:avLst/>
            </a:prstGeom>
            <a:solidFill>
              <a:srgbClr val="9BBB59"/>
            </a:solidFill>
            <a:ln w="38100">
              <a:solidFill>
                <a:srgbClr val="F2F2F2"/>
              </a:solidFill>
              <a:miter lim="800000"/>
              <a:headEnd/>
              <a:tailEnd/>
            </a:ln>
            <a:effectLst>
              <a:outerShdw dist="28398" dir="3806097" algn="ctr" rotWithShape="0">
                <a:srgbClr val="4E6128">
                  <a:alpha val="50000"/>
                </a:srgbClr>
              </a:outerShdw>
            </a:effectLst>
          </p:spPr>
          <p:txBody>
            <a:bodyPr/>
            <a:lstStyle/>
            <a:p>
              <a:pPr algn="ctr">
                <a:spcAft>
                  <a:spcPts val="1000"/>
                </a:spcAft>
                <a:defRPr/>
              </a:pPr>
              <a:r>
                <a:rPr lang="es-CO" sz="1100" b="1">
                  <a:latin typeface="Calibri" pitchFamily="34" charset="0"/>
                </a:rPr>
                <a:t>Nivel operativo</a:t>
              </a:r>
              <a:endParaRPr lang="es-CO"/>
            </a:p>
          </p:txBody>
        </p:sp>
        <p:sp>
          <p:nvSpPr>
            <p:cNvPr id="7189" name="Rectangle 100"/>
            <p:cNvSpPr>
              <a:spLocks noChangeArrowheads="1"/>
            </p:cNvSpPr>
            <p:nvPr/>
          </p:nvSpPr>
          <p:spPr bwMode="auto">
            <a:xfrm>
              <a:off x="6221" y="1516"/>
              <a:ext cx="3630" cy="500"/>
            </a:xfrm>
            <a:prstGeom prst="rect">
              <a:avLst/>
            </a:prstGeom>
            <a:solidFill>
              <a:srgbClr val="9BBB59"/>
            </a:solidFill>
            <a:ln w="38100">
              <a:solidFill>
                <a:srgbClr val="F2F2F2"/>
              </a:solidFill>
              <a:miter lim="800000"/>
              <a:headEnd/>
              <a:tailEnd/>
            </a:ln>
            <a:effectLst>
              <a:outerShdw dist="28398" dir="3806097" algn="ctr" rotWithShape="0">
                <a:srgbClr val="4E6128">
                  <a:alpha val="50000"/>
                </a:srgbClr>
              </a:outerShdw>
            </a:effectLst>
          </p:spPr>
          <p:txBody>
            <a:bodyPr/>
            <a:lstStyle/>
            <a:p>
              <a:pPr algn="ctr">
                <a:spcAft>
                  <a:spcPts val="1000"/>
                </a:spcAft>
                <a:defRPr/>
              </a:pPr>
              <a:r>
                <a:rPr lang="es-CO" sz="1100" b="1">
                  <a:latin typeface="Calibri" pitchFamily="34" charset="0"/>
                </a:rPr>
                <a:t>Nivel táctico</a:t>
              </a:r>
              <a:endParaRPr lang="es-CO"/>
            </a:p>
          </p:txBody>
        </p:sp>
        <p:sp>
          <p:nvSpPr>
            <p:cNvPr id="7190" name="Rectangle 101"/>
            <p:cNvSpPr>
              <a:spLocks noChangeArrowheads="1"/>
            </p:cNvSpPr>
            <p:nvPr/>
          </p:nvSpPr>
          <p:spPr bwMode="auto">
            <a:xfrm>
              <a:off x="828" y="1503"/>
              <a:ext cx="4820" cy="500"/>
            </a:xfrm>
            <a:prstGeom prst="rect">
              <a:avLst/>
            </a:prstGeom>
            <a:solidFill>
              <a:srgbClr val="9BBB59"/>
            </a:solidFill>
            <a:ln w="38100">
              <a:solidFill>
                <a:srgbClr val="F2F2F2"/>
              </a:solidFill>
              <a:miter lim="800000"/>
              <a:headEnd/>
              <a:tailEnd/>
            </a:ln>
            <a:effectLst>
              <a:outerShdw dist="28398" dir="3806097" algn="ctr" rotWithShape="0">
                <a:srgbClr val="4E6128">
                  <a:alpha val="50000"/>
                </a:srgbClr>
              </a:outerShdw>
            </a:effectLst>
          </p:spPr>
          <p:txBody>
            <a:bodyPr/>
            <a:lstStyle/>
            <a:p>
              <a:pPr algn="ctr">
                <a:spcAft>
                  <a:spcPts val="1000"/>
                </a:spcAft>
                <a:defRPr/>
              </a:pPr>
              <a:r>
                <a:rPr lang="es-CO" sz="1100" b="1">
                  <a:latin typeface="Calibri" pitchFamily="34" charset="0"/>
                </a:rPr>
                <a:t>Nivel estratégico</a:t>
              </a:r>
              <a:endParaRPr lang="es-CO"/>
            </a:p>
          </p:txBody>
        </p:sp>
        <p:sp>
          <p:nvSpPr>
            <p:cNvPr id="7191" name="AutoShape 102"/>
            <p:cNvSpPr>
              <a:spLocks noChangeArrowheads="1"/>
            </p:cNvSpPr>
            <p:nvPr/>
          </p:nvSpPr>
          <p:spPr bwMode="auto">
            <a:xfrm>
              <a:off x="461" y="4900"/>
              <a:ext cx="2532" cy="3290"/>
            </a:xfrm>
            <a:prstGeom prst="roundRect">
              <a:avLst>
                <a:gd name="adj" fmla="val 16667"/>
              </a:avLst>
            </a:prstGeom>
            <a:gradFill rotWithShape="0">
              <a:gsLst>
                <a:gs pos="0">
                  <a:srgbClr val="95B3D7"/>
                </a:gs>
                <a:gs pos="50000">
                  <a:srgbClr val="DBE5F1"/>
                </a:gs>
                <a:gs pos="100000">
                  <a:srgbClr val="95B3D7"/>
                </a:gs>
              </a:gsLst>
              <a:lin ang="18900000" scaled="1"/>
            </a:gradFill>
            <a:ln w="12700">
              <a:solidFill>
                <a:srgbClr val="95B3D7"/>
              </a:solidFill>
              <a:round/>
              <a:headEnd/>
              <a:tailEnd/>
            </a:ln>
            <a:effectLst>
              <a:outerShdw dist="28398" dir="3806097" algn="ctr" rotWithShape="0">
                <a:srgbClr val="243F60">
                  <a:alpha val="50000"/>
                </a:srgbClr>
              </a:outerShdw>
            </a:effectLst>
          </p:spPr>
          <p:txBody>
            <a:bodyPr/>
            <a:lstStyle/>
            <a:p>
              <a:pPr marL="88900" lvl="1" algn="ctr">
                <a:defRPr/>
              </a:pPr>
              <a:r>
                <a:rPr lang="es-CO" sz="1000" b="1">
                  <a:latin typeface="Calibri" pitchFamily="34" charset="0"/>
                </a:rPr>
                <a:t>Realizar aportes para la trasformación del  desarrollo social, económico, competitivo, científico tecnológico y financiero de la región, teniendo en cuenta alianzas estratégicas enmarcadas dentro del respeto y la ética</a:t>
              </a:r>
              <a:endParaRPr lang="es-CO"/>
            </a:p>
          </p:txBody>
        </p:sp>
        <p:sp>
          <p:nvSpPr>
            <p:cNvPr id="7192" name="AutoShape 103"/>
            <p:cNvSpPr>
              <a:spLocks noChangeArrowheads="1"/>
            </p:cNvSpPr>
            <p:nvPr/>
          </p:nvSpPr>
          <p:spPr bwMode="auto">
            <a:xfrm>
              <a:off x="11193" y="3483"/>
              <a:ext cx="3860" cy="1795"/>
            </a:xfrm>
            <a:prstGeom prst="roundRect">
              <a:avLst>
                <a:gd name="adj" fmla="val 16667"/>
              </a:avLst>
            </a:prstGeom>
            <a:gradFill rotWithShape="0">
              <a:gsLst>
                <a:gs pos="0">
                  <a:srgbClr val="95B3D7"/>
                </a:gs>
                <a:gs pos="50000">
                  <a:srgbClr val="DBE5F1"/>
                </a:gs>
                <a:gs pos="100000">
                  <a:srgbClr val="95B3D7"/>
                </a:gs>
              </a:gsLst>
              <a:lin ang="18900000" scaled="1"/>
            </a:gradFill>
            <a:ln w="12700">
              <a:solidFill>
                <a:srgbClr val="95B3D7"/>
              </a:solidFill>
              <a:round/>
              <a:headEnd/>
              <a:tailEnd/>
            </a:ln>
            <a:effectLst>
              <a:outerShdw dist="28398" dir="3806097" algn="ctr" rotWithShape="0">
                <a:srgbClr val="243F60">
                  <a:alpha val="50000"/>
                </a:srgbClr>
              </a:outerShdw>
            </a:effectLst>
          </p:spPr>
          <p:txBody>
            <a:bodyPr/>
            <a:lstStyle/>
            <a:p>
              <a:pPr lvl="1">
                <a:buFont typeface="Wingdings" pitchFamily="2" charset="2"/>
                <a:buChar char="Ø"/>
                <a:defRPr/>
              </a:pPr>
              <a:r>
                <a:rPr lang="es-CO" sz="1000" b="1">
                  <a:latin typeface="Calibri" pitchFamily="34" charset="0"/>
                </a:rPr>
                <a:t>Convocatorias internas y externas para la gestión de proyectos</a:t>
              </a:r>
              <a:endParaRPr lang="es-ES" sz="1000" b="1">
                <a:latin typeface="Times New Roman" pitchFamily="18" charset="0"/>
              </a:endParaRPr>
            </a:p>
            <a:p>
              <a:pPr>
                <a:buFont typeface="Wingdings" pitchFamily="2" charset="2"/>
                <a:buChar char="Ø"/>
                <a:defRPr/>
              </a:pPr>
              <a:r>
                <a:rPr lang="es-CO" sz="1000" b="1">
                  <a:latin typeface="Calibri" pitchFamily="34" charset="0"/>
                </a:rPr>
                <a:t>Políticas de fomento a la investigación</a:t>
              </a:r>
              <a:endParaRPr lang="es-ES" sz="1000" b="1">
                <a:latin typeface="Times New Roman" pitchFamily="18" charset="0"/>
              </a:endParaRPr>
            </a:p>
            <a:p>
              <a:pPr>
                <a:buFont typeface="Wingdings" pitchFamily="2" charset="2"/>
                <a:buChar char="Ø"/>
                <a:defRPr/>
              </a:pPr>
              <a:r>
                <a:rPr lang="es-ES" sz="1000" b="1">
                  <a:latin typeface="Calibri" pitchFamily="34" charset="0"/>
                </a:rPr>
                <a:t>Relación Universidad – Empresa – Estado</a:t>
              </a:r>
            </a:p>
            <a:p>
              <a:pPr>
                <a:defRPr/>
              </a:pPr>
              <a:endParaRPr lang="es-CO"/>
            </a:p>
          </p:txBody>
        </p:sp>
        <p:sp>
          <p:nvSpPr>
            <p:cNvPr id="7193" name="AutoShape 104"/>
            <p:cNvSpPr>
              <a:spLocks noChangeArrowheads="1"/>
            </p:cNvSpPr>
            <p:nvPr/>
          </p:nvSpPr>
          <p:spPr bwMode="auto">
            <a:xfrm>
              <a:off x="10293" y="3868"/>
              <a:ext cx="663" cy="855"/>
            </a:xfrm>
            <a:custGeom>
              <a:avLst/>
              <a:gdLst>
                <a:gd name="T0" fmla="*/ 0 w 21600"/>
                <a:gd name="T1" fmla="*/ 0 h 21600"/>
                <a:gd name="T2" fmla="*/ 0 w 21600"/>
                <a:gd name="T3" fmla="*/ 0 h 21600"/>
                <a:gd name="T4" fmla="*/ 0 w 21600"/>
                <a:gd name="T5" fmla="*/ 0 h 21600"/>
                <a:gd name="T6" fmla="*/ 0 w 21600"/>
                <a:gd name="T7" fmla="*/ 0 h 21600"/>
                <a:gd name="T8" fmla="*/ 17694720 60000 65536"/>
                <a:gd name="T9" fmla="*/ 11796480 60000 65536"/>
                <a:gd name="T10" fmla="*/ 5898240 60000 65536"/>
                <a:gd name="T11" fmla="*/ 0 60000 65536"/>
                <a:gd name="T12" fmla="*/ 3388 w 21600"/>
                <a:gd name="T13" fmla="*/ 5406 h 21600"/>
                <a:gd name="T14" fmla="*/ 18896 w 21600"/>
                <a:gd name="T15" fmla="*/ 16194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gradFill rotWithShape="0">
              <a:gsLst>
                <a:gs pos="0">
                  <a:srgbClr val="95B3D7"/>
                </a:gs>
                <a:gs pos="50000">
                  <a:srgbClr val="DBE5F1"/>
                </a:gs>
                <a:gs pos="100000">
                  <a:srgbClr val="95B3D7"/>
                </a:gs>
              </a:gsLst>
              <a:lin ang="18900000" scaled="1"/>
            </a:gradFill>
            <a:ln w="12700">
              <a:solidFill>
                <a:srgbClr val="95B3D7"/>
              </a:solidFill>
              <a:miter lim="800000"/>
              <a:headEnd/>
              <a:tailEnd/>
            </a:ln>
            <a:effectLst>
              <a:outerShdw dist="28398" dir="3806097" algn="ctr" rotWithShape="0">
                <a:srgbClr val="243F60">
                  <a:alpha val="50000"/>
                </a:srgbClr>
              </a:outerShdw>
            </a:effectLst>
          </p:spPr>
          <p:txBody>
            <a:bodyPr/>
            <a:lstStyle/>
            <a:p>
              <a:pPr>
                <a:defRPr/>
              </a:pPr>
              <a:endParaRPr lang="es-CO"/>
            </a:p>
          </p:txBody>
        </p:sp>
        <p:sp>
          <p:nvSpPr>
            <p:cNvPr id="7194" name="AutoShape 105"/>
            <p:cNvSpPr>
              <a:spLocks noChangeArrowheads="1"/>
            </p:cNvSpPr>
            <p:nvPr/>
          </p:nvSpPr>
          <p:spPr bwMode="auto">
            <a:xfrm>
              <a:off x="11206" y="5473"/>
              <a:ext cx="3860" cy="1060"/>
            </a:xfrm>
            <a:prstGeom prst="roundRect">
              <a:avLst>
                <a:gd name="adj" fmla="val 16667"/>
              </a:avLst>
            </a:prstGeom>
            <a:gradFill rotWithShape="0">
              <a:gsLst>
                <a:gs pos="0">
                  <a:srgbClr val="95B3D7"/>
                </a:gs>
                <a:gs pos="50000">
                  <a:srgbClr val="DBE5F1"/>
                </a:gs>
                <a:gs pos="100000">
                  <a:srgbClr val="95B3D7"/>
                </a:gs>
              </a:gsLst>
              <a:lin ang="18900000" scaled="1"/>
            </a:gradFill>
            <a:ln w="12700">
              <a:solidFill>
                <a:srgbClr val="95B3D7"/>
              </a:solidFill>
              <a:round/>
              <a:headEnd/>
              <a:tailEnd/>
            </a:ln>
            <a:effectLst>
              <a:outerShdw dist="28398" dir="3806097" algn="ctr" rotWithShape="0">
                <a:srgbClr val="243F60">
                  <a:alpha val="50000"/>
                </a:srgbClr>
              </a:outerShdw>
            </a:effectLst>
          </p:spPr>
          <p:txBody>
            <a:bodyPr/>
            <a:lstStyle/>
            <a:p>
              <a:pPr lvl="1">
                <a:buFont typeface="Wingdings" pitchFamily="2" charset="2"/>
                <a:buChar char="Ø"/>
                <a:defRPr/>
              </a:pPr>
              <a:r>
                <a:rPr lang="es-CO" sz="1000" b="1">
                  <a:latin typeface="Calibri" pitchFamily="34" charset="0"/>
                </a:rPr>
                <a:t>Bilingüismo</a:t>
              </a:r>
              <a:endParaRPr lang="es-ES" sz="1000" b="1">
                <a:latin typeface="Times New Roman" pitchFamily="18" charset="0"/>
              </a:endParaRPr>
            </a:p>
            <a:p>
              <a:pPr>
                <a:buFont typeface="Wingdings" pitchFamily="2" charset="2"/>
                <a:buChar char="Ø"/>
                <a:defRPr/>
              </a:pPr>
              <a:r>
                <a:rPr lang="es-CO" sz="1000" b="1">
                  <a:latin typeface="Calibri" pitchFamily="34" charset="0"/>
                </a:rPr>
                <a:t>Movilidad estudiantil</a:t>
              </a:r>
              <a:endParaRPr lang="es-ES" sz="1000" b="1">
                <a:latin typeface="Times New Roman" pitchFamily="18" charset="0"/>
              </a:endParaRPr>
            </a:p>
            <a:p>
              <a:pPr>
                <a:buFont typeface="Wingdings" pitchFamily="2" charset="2"/>
                <a:buChar char="Ø"/>
                <a:defRPr/>
              </a:pPr>
              <a:r>
                <a:rPr lang="es-CO" sz="1000" b="1">
                  <a:latin typeface="Calibri" pitchFamily="34" charset="0"/>
                </a:rPr>
                <a:t>Pares académicos</a:t>
              </a:r>
              <a:endParaRPr lang="es-ES" sz="1000" b="1">
                <a:latin typeface="Times New Roman" pitchFamily="18" charset="0"/>
              </a:endParaRPr>
            </a:p>
            <a:p>
              <a:pPr>
                <a:defRPr/>
              </a:pPr>
              <a:endParaRPr lang="es-CO"/>
            </a:p>
          </p:txBody>
        </p:sp>
        <p:sp>
          <p:nvSpPr>
            <p:cNvPr id="7195" name="AutoShape 106"/>
            <p:cNvSpPr>
              <a:spLocks noChangeArrowheads="1"/>
            </p:cNvSpPr>
            <p:nvPr/>
          </p:nvSpPr>
          <p:spPr bwMode="auto">
            <a:xfrm>
              <a:off x="10371" y="5678"/>
              <a:ext cx="662" cy="855"/>
            </a:xfrm>
            <a:custGeom>
              <a:avLst/>
              <a:gdLst>
                <a:gd name="T0" fmla="*/ 0 w 21600"/>
                <a:gd name="T1" fmla="*/ 0 h 21600"/>
                <a:gd name="T2" fmla="*/ 0 w 21600"/>
                <a:gd name="T3" fmla="*/ 0 h 21600"/>
                <a:gd name="T4" fmla="*/ 0 w 21600"/>
                <a:gd name="T5" fmla="*/ 0 h 21600"/>
                <a:gd name="T6" fmla="*/ 0 w 21600"/>
                <a:gd name="T7" fmla="*/ 0 h 21600"/>
                <a:gd name="T8" fmla="*/ 17694720 60000 65536"/>
                <a:gd name="T9" fmla="*/ 11796480 60000 65536"/>
                <a:gd name="T10" fmla="*/ 5898240 60000 65536"/>
                <a:gd name="T11" fmla="*/ 0 60000 65536"/>
                <a:gd name="T12" fmla="*/ 3361 w 21600"/>
                <a:gd name="T13" fmla="*/ 5406 h 21600"/>
                <a:gd name="T14" fmla="*/ 18892 w 21600"/>
                <a:gd name="T15" fmla="*/ 16194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gradFill rotWithShape="0">
              <a:gsLst>
                <a:gs pos="0">
                  <a:srgbClr val="95B3D7"/>
                </a:gs>
                <a:gs pos="50000">
                  <a:srgbClr val="DBE5F1"/>
                </a:gs>
                <a:gs pos="100000">
                  <a:srgbClr val="95B3D7"/>
                </a:gs>
              </a:gsLst>
              <a:lin ang="18900000" scaled="1"/>
            </a:gradFill>
            <a:ln w="12700">
              <a:solidFill>
                <a:srgbClr val="95B3D7"/>
              </a:solidFill>
              <a:miter lim="800000"/>
              <a:headEnd/>
              <a:tailEnd/>
            </a:ln>
            <a:effectLst>
              <a:outerShdw dist="28398" dir="3806097" algn="ctr" rotWithShape="0">
                <a:srgbClr val="243F60">
                  <a:alpha val="50000"/>
                </a:srgbClr>
              </a:outerShdw>
            </a:effectLst>
          </p:spPr>
          <p:txBody>
            <a:bodyPr/>
            <a:lstStyle/>
            <a:p>
              <a:pPr>
                <a:defRPr/>
              </a:pPr>
              <a:endParaRPr lang="es-CO"/>
            </a:p>
          </p:txBody>
        </p:sp>
        <p:sp>
          <p:nvSpPr>
            <p:cNvPr id="7196" name="AutoShape 107"/>
            <p:cNvSpPr>
              <a:spLocks noChangeArrowheads="1"/>
            </p:cNvSpPr>
            <p:nvPr/>
          </p:nvSpPr>
          <p:spPr bwMode="auto">
            <a:xfrm>
              <a:off x="11193" y="6718"/>
              <a:ext cx="3998" cy="2790"/>
            </a:xfrm>
            <a:prstGeom prst="roundRect">
              <a:avLst>
                <a:gd name="adj" fmla="val 16667"/>
              </a:avLst>
            </a:prstGeom>
            <a:gradFill rotWithShape="0">
              <a:gsLst>
                <a:gs pos="0">
                  <a:srgbClr val="95B3D7"/>
                </a:gs>
                <a:gs pos="50000">
                  <a:srgbClr val="DBE5F1"/>
                </a:gs>
                <a:gs pos="100000">
                  <a:srgbClr val="95B3D7"/>
                </a:gs>
              </a:gsLst>
              <a:lin ang="18900000" scaled="1"/>
            </a:gradFill>
            <a:ln w="12700">
              <a:solidFill>
                <a:srgbClr val="95B3D7"/>
              </a:solidFill>
              <a:round/>
              <a:headEnd/>
              <a:tailEnd/>
            </a:ln>
            <a:effectLst>
              <a:outerShdw dist="28398" dir="3806097" algn="ctr" rotWithShape="0">
                <a:srgbClr val="243F60">
                  <a:alpha val="50000"/>
                </a:srgbClr>
              </a:outerShdw>
            </a:effectLst>
          </p:spPr>
          <p:txBody>
            <a:bodyPr/>
            <a:lstStyle/>
            <a:p>
              <a:pPr lvl="1">
                <a:buFont typeface="Wingdings" pitchFamily="2" charset="2"/>
                <a:buChar char="Ø"/>
                <a:defRPr/>
              </a:pPr>
              <a:r>
                <a:rPr lang="es-CO" sz="900" b="1">
                  <a:latin typeface="Calibri" pitchFamily="34" charset="0"/>
                </a:rPr>
                <a:t>Alianza Universidad – Empresa – Estado para la transferencia del conocimiento</a:t>
              </a:r>
              <a:endParaRPr lang="es-ES" sz="900" b="1">
                <a:latin typeface="Times New Roman" pitchFamily="18" charset="0"/>
              </a:endParaRPr>
            </a:p>
            <a:p>
              <a:pPr>
                <a:buFont typeface="Wingdings" pitchFamily="2" charset="2"/>
                <a:buChar char="Ø"/>
                <a:defRPr/>
              </a:pPr>
              <a:r>
                <a:rPr lang="es-ES" sz="900" b="1">
                  <a:latin typeface="Calibri" pitchFamily="34" charset="0"/>
                </a:rPr>
                <a:t>Contribución a la consolidación de una red de observatorios de la Ecorregión</a:t>
              </a:r>
            </a:p>
            <a:p>
              <a:pPr>
                <a:buFont typeface="Wingdings" pitchFamily="2" charset="2"/>
                <a:buChar char="Ø"/>
                <a:defRPr/>
              </a:pPr>
              <a:r>
                <a:rPr lang="es-ES" sz="900" b="1">
                  <a:latin typeface="Calibri" pitchFamily="34" charset="0"/>
                </a:rPr>
                <a:t>Sistema universitario para la formulación y gestión de políticas públicas</a:t>
              </a:r>
            </a:p>
            <a:p>
              <a:pPr>
                <a:buFont typeface="Wingdings" pitchFamily="2" charset="2"/>
                <a:buChar char="Ø"/>
                <a:defRPr/>
              </a:pPr>
              <a:r>
                <a:rPr lang="es-ES" sz="900" b="1">
                  <a:latin typeface="Calibri" pitchFamily="34" charset="0"/>
                </a:rPr>
                <a:t>Integración académica</a:t>
              </a:r>
            </a:p>
            <a:p>
              <a:pPr>
                <a:buFont typeface="Wingdings" pitchFamily="2" charset="2"/>
                <a:buChar char="Ø"/>
                <a:defRPr/>
              </a:pPr>
              <a:r>
                <a:rPr lang="es-ES" sz="900" b="1">
                  <a:latin typeface="Calibri" pitchFamily="34" charset="0"/>
                </a:rPr>
                <a:t>Aporte de la UTP al proyecto de Paisaje Cultural Cafetero</a:t>
              </a:r>
            </a:p>
            <a:p>
              <a:pPr>
                <a:buFont typeface="Wingdings" pitchFamily="2" charset="2"/>
                <a:buChar char="Ø"/>
                <a:defRPr/>
              </a:pPr>
              <a:r>
                <a:rPr lang="es-ES" sz="900" b="1">
                  <a:latin typeface="Calibri" pitchFamily="34" charset="0"/>
                </a:rPr>
                <a:t>Plataforma natural del territorio como base para el desarrollo sostenible</a:t>
              </a:r>
              <a:endParaRPr lang="es-CO"/>
            </a:p>
          </p:txBody>
        </p:sp>
        <p:sp>
          <p:nvSpPr>
            <p:cNvPr id="7197" name="AutoShape 108"/>
            <p:cNvSpPr>
              <a:spLocks noChangeArrowheads="1"/>
            </p:cNvSpPr>
            <p:nvPr/>
          </p:nvSpPr>
          <p:spPr bwMode="auto">
            <a:xfrm>
              <a:off x="10393" y="7690"/>
              <a:ext cx="663" cy="855"/>
            </a:xfrm>
            <a:custGeom>
              <a:avLst/>
              <a:gdLst>
                <a:gd name="T0" fmla="*/ 0 w 21600"/>
                <a:gd name="T1" fmla="*/ 0 h 21600"/>
                <a:gd name="T2" fmla="*/ 0 w 21600"/>
                <a:gd name="T3" fmla="*/ 0 h 21600"/>
                <a:gd name="T4" fmla="*/ 0 w 21600"/>
                <a:gd name="T5" fmla="*/ 0 h 21600"/>
                <a:gd name="T6" fmla="*/ 0 w 21600"/>
                <a:gd name="T7" fmla="*/ 0 h 21600"/>
                <a:gd name="T8" fmla="*/ 17694720 60000 65536"/>
                <a:gd name="T9" fmla="*/ 11796480 60000 65536"/>
                <a:gd name="T10" fmla="*/ 5898240 60000 65536"/>
                <a:gd name="T11" fmla="*/ 0 60000 65536"/>
                <a:gd name="T12" fmla="*/ 3388 w 21600"/>
                <a:gd name="T13" fmla="*/ 5406 h 21600"/>
                <a:gd name="T14" fmla="*/ 18896 w 21600"/>
                <a:gd name="T15" fmla="*/ 16194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gradFill rotWithShape="0">
              <a:gsLst>
                <a:gs pos="0">
                  <a:srgbClr val="95B3D7"/>
                </a:gs>
                <a:gs pos="50000">
                  <a:srgbClr val="DBE5F1"/>
                </a:gs>
                <a:gs pos="100000">
                  <a:srgbClr val="95B3D7"/>
                </a:gs>
              </a:gsLst>
              <a:lin ang="18900000" scaled="1"/>
            </a:gradFill>
            <a:ln w="12700">
              <a:solidFill>
                <a:srgbClr val="95B3D7"/>
              </a:solidFill>
              <a:miter lim="800000"/>
              <a:headEnd/>
              <a:tailEnd/>
            </a:ln>
            <a:effectLst>
              <a:outerShdw dist="28398" dir="3806097" algn="ctr" rotWithShape="0">
                <a:srgbClr val="243F60">
                  <a:alpha val="50000"/>
                </a:srgbClr>
              </a:outerShdw>
            </a:effectLst>
          </p:spPr>
          <p:txBody>
            <a:bodyPr/>
            <a:lstStyle/>
            <a:p>
              <a:pPr>
                <a:defRPr/>
              </a:pPr>
              <a:endParaRPr lang="es-CO"/>
            </a:p>
          </p:txBody>
        </p:sp>
        <p:sp>
          <p:nvSpPr>
            <p:cNvPr id="7198" name="AutoShape 109"/>
            <p:cNvSpPr>
              <a:spLocks noChangeArrowheads="1"/>
            </p:cNvSpPr>
            <p:nvPr/>
          </p:nvSpPr>
          <p:spPr bwMode="auto">
            <a:xfrm>
              <a:off x="11206" y="9747"/>
              <a:ext cx="3985" cy="1410"/>
            </a:xfrm>
            <a:prstGeom prst="roundRect">
              <a:avLst>
                <a:gd name="adj" fmla="val 16667"/>
              </a:avLst>
            </a:prstGeom>
            <a:gradFill rotWithShape="0">
              <a:gsLst>
                <a:gs pos="0">
                  <a:srgbClr val="95B3D7"/>
                </a:gs>
                <a:gs pos="50000">
                  <a:srgbClr val="DBE5F1"/>
                </a:gs>
                <a:gs pos="100000">
                  <a:srgbClr val="95B3D7"/>
                </a:gs>
              </a:gsLst>
              <a:lin ang="18900000" scaled="1"/>
            </a:gradFill>
            <a:ln w="12700">
              <a:solidFill>
                <a:srgbClr val="95B3D7"/>
              </a:solidFill>
              <a:round/>
              <a:headEnd/>
              <a:tailEnd/>
            </a:ln>
            <a:effectLst>
              <a:outerShdw dist="28398" dir="3806097" algn="ctr" rotWithShape="0">
                <a:srgbClr val="243F60">
                  <a:alpha val="50000"/>
                </a:srgbClr>
              </a:outerShdw>
            </a:effectLst>
          </p:spPr>
          <p:txBody>
            <a:bodyPr/>
            <a:lstStyle/>
            <a:p>
              <a:pPr lvl="1">
                <a:buFont typeface="Wingdings" pitchFamily="2" charset="2"/>
                <a:buChar char="Ø"/>
                <a:defRPr/>
              </a:pPr>
              <a:r>
                <a:rPr lang="es-CO" sz="1000" b="1">
                  <a:latin typeface="Calibri" pitchFamily="34" charset="0"/>
                </a:rPr>
                <a:t>Aprestamiento institucional</a:t>
              </a:r>
              <a:endParaRPr lang="es-ES" sz="1000" b="1">
                <a:latin typeface="Times New Roman" pitchFamily="18" charset="0"/>
              </a:endParaRPr>
            </a:p>
            <a:p>
              <a:pPr>
                <a:buFont typeface="Wingdings" pitchFamily="2" charset="2"/>
                <a:buChar char="Ø"/>
                <a:defRPr/>
              </a:pPr>
              <a:r>
                <a:rPr lang="es-CO" sz="1000" b="1">
                  <a:latin typeface="Calibri" pitchFamily="34" charset="0"/>
                </a:rPr>
                <a:t>Vigilancia tecnológica e inteligencia competitiva</a:t>
              </a:r>
              <a:endParaRPr lang="es-ES" sz="1000" b="1">
                <a:latin typeface="Times New Roman" pitchFamily="18" charset="0"/>
              </a:endParaRPr>
            </a:p>
            <a:p>
              <a:pPr>
                <a:buFont typeface="Wingdings" pitchFamily="2" charset="2"/>
                <a:buChar char="Ø"/>
                <a:defRPr/>
              </a:pPr>
              <a:r>
                <a:rPr lang="es-CO" sz="1000" b="1">
                  <a:latin typeface="Calibri" pitchFamily="34" charset="0"/>
                </a:rPr>
                <a:t>Movilización social</a:t>
              </a:r>
              <a:endParaRPr lang="es-ES" sz="1000" b="1">
                <a:latin typeface="Times New Roman" pitchFamily="18" charset="0"/>
              </a:endParaRPr>
            </a:p>
            <a:p>
              <a:pPr>
                <a:defRPr/>
              </a:pPr>
              <a:endParaRPr lang="es-CO"/>
            </a:p>
          </p:txBody>
        </p:sp>
        <p:sp>
          <p:nvSpPr>
            <p:cNvPr id="7199" name="AutoShape 110"/>
            <p:cNvSpPr>
              <a:spLocks noChangeArrowheads="1"/>
            </p:cNvSpPr>
            <p:nvPr/>
          </p:nvSpPr>
          <p:spPr bwMode="auto">
            <a:xfrm>
              <a:off x="10376" y="9937"/>
              <a:ext cx="662" cy="855"/>
            </a:xfrm>
            <a:custGeom>
              <a:avLst/>
              <a:gdLst>
                <a:gd name="T0" fmla="*/ 0 w 21600"/>
                <a:gd name="T1" fmla="*/ 0 h 21600"/>
                <a:gd name="T2" fmla="*/ 0 w 21600"/>
                <a:gd name="T3" fmla="*/ 0 h 21600"/>
                <a:gd name="T4" fmla="*/ 0 w 21600"/>
                <a:gd name="T5" fmla="*/ 0 h 21600"/>
                <a:gd name="T6" fmla="*/ 0 w 21600"/>
                <a:gd name="T7" fmla="*/ 0 h 21600"/>
                <a:gd name="T8" fmla="*/ 17694720 60000 65536"/>
                <a:gd name="T9" fmla="*/ 11796480 60000 65536"/>
                <a:gd name="T10" fmla="*/ 5898240 60000 65536"/>
                <a:gd name="T11" fmla="*/ 0 60000 65536"/>
                <a:gd name="T12" fmla="*/ 3361 w 21600"/>
                <a:gd name="T13" fmla="*/ 5406 h 21600"/>
                <a:gd name="T14" fmla="*/ 18892 w 21600"/>
                <a:gd name="T15" fmla="*/ 16194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gradFill rotWithShape="0">
              <a:gsLst>
                <a:gs pos="0">
                  <a:srgbClr val="95B3D7"/>
                </a:gs>
                <a:gs pos="50000">
                  <a:srgbClr val="DBE5F1"/>
                </a:gs>
                <a:gs pos="100000">
                  <a:srgbClr val="95B3D7"/>
                </a:gs>
              </a:gsLst>
              <a:lin ang="18900000" scaled="1"/>
            </a:gradFill>
            <a:ln w="12700">
              <a:solidFill>
                <a:srgbClr val="95B3D7"/>
              </a:solidFill>
              <a:miter lim="800000"/>
              <a:headEnd/>
              <a:tailEnd/>
            </a:ln>
            <a:effectLst>
              <a:outerShdw dist="28398" dir="3806097" algn="ctr" rotWithShape="0">
                <a:srgbClr val="243F60">
                  <a:alpha val="50000"/>
                </a:srgbClr>
              </a:outerShdw>
            </a:effectLst>
          </p:spPr>
          <p:txBody>
            <a:bodyPr/>
            <a:lstStyle/>
            <a:p>
              <a:pPr>
                <a:defRPr/>
              </a:pPr>
              <a:endParaRPr lang="es-CO"/>
            </a:p>
          </p:txBody>
        </p:sp>
        <p:sp>
          <p:nvSpPr>
            <p:cNvPr id="7200" name="Rectangle 111"/>
            <p:cNvSpPr>
              <a:spLocks noChangeArrowheads="1"/>
            </p:cNvSpPr>
            <p:nvPr/>
          </p:nvSpPr>
          <p:spPr bwMode="auto">
            <a:xfrm>
              <a:off x="3071" y="706"/>
              <a:ext cx="9602" cy="500"/>
            </a:xfrm>
            <a:prstGeom prst="rect">
              <a:avLst/>
            </a:prstGeom>
            <a:solidFill>
              <a:srgbClr val="4F81BD"/>
            </a:solidFill>
            <a:ln w="38100">
              <a:solidFill>
                <a:srgbClr val="F2F2F2"/>
              </a:solidFill>
              <a:miter lim="800000"/>
              <a:headEnd/>
              <a:tailEnd/>
            </a:ln>
            <a:effectLst>
              <a:outerShdw dist="28398" dir="3806097" algn="ctr" rotWithShape="0">
                <a:srgbClr val="243F60">
                  <a:alpha val="50000"/>
                </a:srgbClr>
              </a:outerShdw>
            </a:effectLst>
          </p:spPr>
          <p:txBody>
            <a:bodyPr/>
            <a:lstStyle/>
            <a:p>
              <a:pPr algn="ctr">
                <a:spcAft>
                  <a:spcPts val="1000"/>
                </a:spcAft>
                <a:defRPr/>
              </a:pPr>
              <a:r>
                <a:rPr lang="es-CO" sz="1100" b="1">
                  <a:latin typeface="Calibri" pitchFamily="34" charset="0"/>
                </a:rPr>
                <a:t>Estructura de la cadena de logro del Plan de Desarrollo Institucional</a:t>
              </a:r>
              <a:endParaRPr lang="es-CO"/>
            </a:p>
          </p:txBody>
        </p:sp>
      </p:gr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91" name="1 Título"/>
          <p:cNvSpPr>
            <a:spLocks/>
          </p:cNvSpPr>
          <p:nvPr/>
        </p:nvSpPr>
        <p:spPr bwMode="auto">
          <a:xfrm>
            <a:off x="2735263" y="109538"/>
            <a:ext cx="6045200" cy="681037"/>
          </a:xfrm>
          <a:prstGeom prst="rect">
            <a:avLst/>
          </a:prstGeom>
          <a:noFill/>
          <a:ln w="9525">
            <a:noFill/>
            <a:miter lim="800000"/>
            <a:headEnd/>
            <a:tailEnd/>
          </a:ln>
        </p:spPr>
        <p:txBody>
          <a:bodyPr lIns="102833" tIns="51417" rIns="102833" bIns="51417" anchor="ctr"/>
          <a:lstStyle/>
          <a:p>
            <a:pPr defTabSz="1028700">
              <a:defRPr/>
            </a:pPr>
            <a:r>
              <a:rPr lang="es-ES_tradnl" sz="3600" b="1" dirty="0">
                <a:solidFill>
                  <a:srgbClr val="002060"/>
                </a:solidFill>
                <a:latin typeface="+mj-lt"/>
                <a:ea typeface="+mj-ea"/>
                <a:cs typeface="+mj-cs"/>
              </a:rPr>
              <a:t>2. Monitoreo  a los Fines</a:t>
            </a:r>
          </a:p>
        </p:txBody>
      </p:sp>
      <p:sp>
        <p:nvSpPr>
          <p:cNvPr id="26627" name="Rectangle 56"/>
          <p:cNvSpPr>
            <a:spLocks noChangeArrowheads="1"/>
          </p:cNvSpPr>
          <p:nvPr/>
        </p:nvSpPr>
        <p:spPr bwMode="auto">
          <a:xfrm>
            <a:off x="1293813" y="7343775"/>
            <a:ext cx="7200900" cy="431800"/>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p>
            <a:pPr eaLnBrk="0" hangingPunct="0"/>
            <a:r>
              <a:rPr lang="es-CO" sz="1000">
                <a:latin typeface="Calibri" pitchFamily="34" charset="0"/>
                <a:cs typeface="Times New Roman" pitchFamily="18" charset="0"/>
              </a:rPr>
              <a:t>Nota*: Posicionamiento de la universidad por distribución de recursos en el sistema de indicadores de gestión de las Universidades públicas a nivel nacional.</a:t>
            </a:r>
            <a:endParaRPr lang="es-CO" sz="2400"/>
          </a:p>
        </p:txBody>
      </p:sp>
      <p:pic>
        <p:nvPicPr>
          <p:cNvPr id="26628" name="5 Imagen"/>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30213" y="935038"/>
            <a:ext cx="9288462" cy="61198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56"/>
          <p:cNvSpPr>
            <a:spLocks noChangeArrowheads="1"/>
          </p:cNvSpPr>
          <p:nvPr/>
        </p:nvSpPr>
        <p:spPr bwMode="auto">
          <a:xfrm>
            <a:off x="1293813" y="7343775"/>
            <a:ext cx="7200900" cy="431800"/>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p>
            <a:pPr eaLnBrk="0" hangingPunct="0"/>
            <a:r>
              <a:rPr lang="es-CO" sz="1000">
                <a:latin typeface="Calibri" pitchFamily="34" charset="0"/>
                <a:cs typeface="Times New Roman" pitchFamily="18" charset="0"/>
              </a:rPr>
              <a:t>Nota*: Posicionamiento de la universidad por distribución de recursos en el sistema de indicadores de gestión de las Universidades públicas a nivel nacional.</a:t>
            </a:r>
            <a:endParaRPr lang="es-CO" sz="2400"/>
          </a:p>
        </p:txBody>
      </p:sp>
      <p:sp>
        <p:nvSpPr>
          <p:cNvPr id="27651" name="19 Rectángulo"/>
          <p:cNvSpPr>
            <a:spLocks noChangeArrowheads="1"/>
          </p:cNvSpPr>
          <p:nvPr/>
        </p:nvSpPr>
        <p:spPr bwMode="auto">
          <a:xfrm>
            <a:off x="1150144" y="339006"/>
            <a:ext cx="7777162" cy="5238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ctr" defTabSz="1028700"/>
            <a:r>
              <a:rPr lang="es-ES_tradnl" sz="2800" b="1" dirty="0">
                <a:solidFill>
                  <a:srgbClr val="002060"/>
                </a:solidFill>
              </a:rPr>
              <a:t>2. Monitoreo  a los Fines</a:t>
            </a:r>
          </a:p>
        </p:txBody>
      </p:sp>
      <p:graphicFrame>
        <p:nvGraphicFramePr>
          <p:cNvPr id="2" name="1 Tabla"/>
          <p:cNvGraphicFramePr>
            <a:graphicFrameLocks noGrp="1"/>
          </p:cNvGraphicFramePr>
          <p:nvPr>
            <p:extLst>
              <p:ext uri="{D42A27DB-BD31-4B8C-83A1-F6EECF244321}">
                <p14:modId xmlns:p14="http://schemas.microsoft.com/office/powerpoint/2010/main" xmlns="" val="2665973931"/>
              </p:ext>
            </p:extLst>
          </p:nvPr>
        </p:nvGraphicFramePr>
        <p:xfrm>
          <a:off x="430213" y="1222921"/>
          <a:ext cx="9146034" cy="6600588"/>
        </p:xfrm>
        <a:graphic>
          <a:graphicData uri="http://schemas.openxmlformats.org/drawingml/2006/table">
            <a:tbl>
              <a:tblPr firstRow="1" firstCol="1" bandRow="1">
                <a:tableStyleId>{5C22544A-7EE6-4342-B048-85BDC9FD1C3A}</a:tableStyleId>
              </a:tblPr>
              <a:tblGrid>
                <a:gridCol w="3497013"/>
                <a:gridCol w="3497013"/>
                <a:gridCol w="2152008"/>
              </a:tblGrid>
              <a:tr h="253718">
                <a:tc>
                  <a:txBody>
                    <a:bodyPr/>
                    <a:lstStyle/>
                    <a:p>
                      <a:pPr algn="ctr">
                        <a:lnSpc>
                          <a:spcPct val="115000"/>
                        </a:lnSpc>
                      </a:pPr>
                      <a:r>
                        <a:rPr lang="es-CO" sz="1600" dirty="0" smtClean="0">
                          <a:effectLst/>
                          <a:latin typeface="Calibri"/>
                        </a:rPr>
                        <a:t>FIN</a:t>
                      </a:r>
                      <a:endParaRPr lang="es-CO" sz="1600" dirty="0">
                        <a:effectLst/>
                        <a:latin typeface="Calibri"/>
                      </a:endParaRPr>
                    </a:p>
                  </a:txBody>
                  <a:tcPr marL="81625" marR="81625" marT="40813" marB="40813" anchor="ctr"/>
                </a:tc>
                <a:tc>
                  <a:txBody>
                    <a:bodyPr/>
                    <a:lstStyle/>
                    <a:p>
                      <a:pPr algn="ctr">
                        <a:lnSpc>
                          <a:spcPct val="115000"/>
                        </a:lnSpc>
                        <a:spcAft>
                          <a:spcPts val="0"/>
                        </a:spcAft>
                      </a:pPr>
                      <a:r>
                        <a:rPr lang="es-MX" sz="1400">
                          <a:effectLst/>
                        </a:rPr>
                        <a:t>Indicadores de Impacto </a:t>
                      </a:r>
                      <a:endParaRPr lang="es-CO" sz="1600">
                        <a:effectLst/>
                        <a:latin typeface="Calibri"/>
                        <a:ea typeface="Calibri"/>
                        <a:cs typeface="Times New Roman"/>
                      </a:endParaRPr>
                    </a:p>
                  </a:txBody>
                  <a:tcPr marL="81625" marR="81625" marT="40813" marB="40813" anchor="ctr"/>
                </a:tc>
                <a:tc>
                  <a:txBody>
                    <a:bodyPr/>
                    <a:lstStyle/>
                    <a:p>
                      <a:pPr algn="ctr">
                        <a:lnSpc>
                          <a:spcPct val="115000"/>
                        </a:lnSpc>
                        <a:spcAft>
                          <a:spcPts val="0"/>
                        </a:spcAft>
                      </a:pPr>
                      <a:r>
                        <a:rPr lang="es-CO" sz="1400">
                          <a:effectLst/>
                        </a:rPr>
                        <a:t>Medición </a:t>
                      </a:r>
                      <a:endParaRPr lang="es-CO" sz="1600">
                        <a:effectLst/>
                        <a:latin typeface="Calibri"/>
                        <a:ea typeface="Calibri"/>
                        <a:cs typeface="Times New Roman"/>
                      </a:endParaRPr>
                    </a:p>
                  </a:txBody>
                  <a:tcPr marL="81625" marR="81625" marT="40813" marB="40813" anchor="ctr"/>
                </a:tc>
              </a:tr>
              <a:tr h="394522">
                <a:tc rowSpan="6">
                  <a:txBody>
                    <a:bodyPr/>
                    <a:lstStyle/>
                    <a:p>
                      <a:pPr algn="ctr">
                        <a:lnSpc>
                          <a:spcPct val="115000"/>
                        </a:lnSpc>
                        <a:spcAft>
                          <a:spcPts val="0"/>
                        </a:spcAft>
                      </a:pPr>
                      <a:r>
                        <a:rPr lang="es-MX" sz="2000" dirty="0">
                          <a:effectLst/>
                        </a:rPr>
                        <a:t>Contribuir al Desarrollo Económico Social y sostenible (Monitoreo) </a:t>
                      </a:r>
                      <a:endParaRPr lang="es-CO" sz="2400" dirty="0">
                        <a:effectLst/>
                        <a:latin typeface="Calibri"/>
                        <a:ea typeface="Calibri"/>
                        <a:cs typeface="Times New Roman"/>
                      </a:endParaRPr>
                    </a:p>
                  </a:txBody>
                  <a:tcPr marL="81625" marR="81625" marT="40813" marB="40813" anchor="ctr"/>
                </a:tc>
                <a:tc>
                  <a:txBody>
                    <a:bodyPr/>
                    <a:lstStyle/>
                    <a:p>
                      <a:pPr algn="ctr">
                        <a:lnSpc>
                          <a:spcPct val="115000"/>
                        </a:lnSpc>
                        <a:spcAft>
                          <a:spcPts val="0"/>
                        </a:spcAft>
                      </a:pPr>
                      <a:r>
                        <a:rPr lang="es-MX" sz="1400" dirty="0">
                          <a:effectLst/>
                        </a:rPr>
                        <a:t>Necesidades Básicas Insatisfechas (2010)</a:t>
                      </a:r>
                      <a:endParaRPr lang="es-CO" sz="1600" dirty="0">
                        <a:effectLst/>
                        <a:latin typeface="Calibri"/>
                        <a:ea typeface="Calibri"/>
                        <a:cs typeface="Times New Roman"/>
                      </a:endParaRPr>
                    </a:p>
                  </a:txBody>
                  <a:tcPr marL="81625" marR="81625" marT="40813" marB="40813" anchor="ctr"/>
                </a:tc>
                <a:tc>
                  <a:txBody>
                    <a:bodyPr/>
                    <a:lstStyle/>
                    <a:p>
                      <a:pPr algn="ctr">
                        <a:lnSpc>
                          <a:spcPct val="115000"/>
                        </a:lnSpc>
                        <a:spcAft>
                          <a:spcPts val="0"/>
                        </a:spcAft>
                      </a:pPr>
                      <a:r>
                        <a:rPr lang="es-CO" sz="1400">
                          <a:effectLst/>
                        </a:rPr>
                        <a:t>13,37 (PEI) </a:t>
                      </a:r>
                      <a:r>
                        <a:rPr lang="es-ES" sz="1400">
                          <a:effectLst/>
                        </a:rPr>
                        <a:t>– 27,78 (Nación)</a:t>
                      </a:r>
                      <a:endParaRPr lang="es-CO" sz="1600">
                        <a:effectLst/>
                        <a:latin typeface="Calibri"/>
                        <a:ea typeface="Calibri"/>
                        <a:cs typeface="Times New Roman"/>
                      </a:endParaRPr>
                    </a:p>
                  </a:txBody>
                  <a:tcPr marL="81625" marR="81625" marT="40813" marB="40813" anchor="ctr"/>
                </a:tc>
              </a:tr>
              <a:tr h="394522">
                <a:tc vMerge="1">
                  <a:txBody>
                    <a:bodyPr/>
                    <a:lstStyle/>
                    <a:p>
                      <a:endParaRPr lang="es-CO"/>
                    </a:p>
                  </a:txBody>
                  <a:tcPr/>
                </a:tc>
                <a:tc>
                  <a:txBody>
                    <a:bodyPr/>
                    <a:lstStyle/>
                    <a:p>
                      <a:pPr algn="ctr">
                        <a:lnSpc>
                          <a:spcPct val="115000"/>
                        </a:lnSpc>
                        <a:spcAft>
                          <a:spcPts val="0"/>
                        </a:spcAft>
                      </a:pPr>
                      <a:r>
                        <a:rPr lang="es-MX" sz="1400" dirty="0">
                          <a:effectLst/>
                        </a:rPr>
                        <a:t>Índice de GINI (</a:t>
                      </a:r>
                      <a:r>
                        <a:rPr lang="es-MX" sz="1400" dirty="0" smtClean="0">
                          <a:effectLst/>
                        </a:rPr>
                        <a:t>2012) </a:t>
                      </a:r>
                      <a:endParaRPr lang="es-CO" sz="1600" dirty="0">
                        <a:effectLst/>
                        <a:latin typeface="Calibri"/>
                        <a:ea typeface="Calibri"/>
                        <a:cs typeface="Times New Roman"/>
                      </a:endParaRPr>
                    </a:p>
                  </a:txBody>
                  <a:tcPr marL="81625" marR="81625" marT="40813" marB="40813" anchor="ctr"/>
                </a:tc>
                <a:tc>
                  <a:txBody>
                    <a:bodyPr/>
                    <a:lstStyle/>
                    <a:p>
                      <a:pPr algn="ctr">
                        <a:lnSpc>
                          <a:spcPct val="115000"/>
                        </a:lnSpc>
                        <a:spcAft>
                          <a:spcPts val="0"/>
                        </a:spcAft>
                      </a:pPr>
                      <a:r>
                        <a:rPr lang="es-CO" sz="1400" dirty="0" smtClean="0">
                          <a:solidFill>
                            <a:schemeClr val="tx1"/>
                          </a:solidFill>
                          <a:effectLst/>
                        </a:rPr>
                        <a:t>0,56 </a:t>
                      </a:r>
                      <a:r>
                        <a:rPr lang="es-CO" sz="1400" dirty="0">
                          <a:solidFill>
                            <a:schemeClr val="tx1"/>
                          </a:solidFill>
                          <a:effectLst/>
                        </a:rPr>
                        <a:t>(PEI) </a:t>
                      </a:r>
                      <a:r>
                        <a:rPr lang="es-ES" sz="1400" dirty="0">
                          <a:solidFill>
                            <a:schemeClr val="tx1"/>
                          </a:solidFill>
                          <a:effectLst/>
                        </a:rPr>
                        <a:t>– </a:t>
                      </a:r>
                      <a:r>
                        <a:rPr lang="es-ES" sz="1400" dirty="0" smtClean="0">
                          <a:solidFill>
                            <a:schemeClr val="tx1"/>
                          </a:solidFill>
                          <a:effectLst/>
                        </a:rPr>
                        <a:t>0,54 </a:t>
                      </a:r>
                      <a:r>
                        <a:rPr lang="es-ES" sz="1400" dirty="0">
                          <a:solidFill>
                            <a:schemeClr val="tx1"/>
                          </a:solidFill>
                          <a:effectLst/>
                        </a:rPr>
                        <a:t>(Nación)</a:t>
                      </a:r>
                      <a:endParaRPr lang="es-CO" sz="1600" dirty="0">
                        <a:solidFill>
                          <a:schemeClr val="tx1"/>
                        </a:solidFill>
                        <a:effectLst/>
                        <a:latin typeface="Calibri"/>
                        <a:ea typeface="Calibri"/>
                        <a:cs typeface="Times New Roman"/>
                      </a:endParaRPr>
                    </a:p>
                  </a:txBody>
                  <a:tcPr marL="81625" marR="81625" marT="40813" marB="40813" anchor="ctr"/>
                </a:tc>
              </a:tr>
              <a:tr h="394522">
                <a:tc vMerge="1">
                  <a:txBody>
                    <a:bodyPr/>
                    <a:lstStyle/>
                    <a:p>
                      <a:endParaRPr lang="es-CO"/>
                    </a:p>
                  </a:txBody>
                  <a:tcPr/>
                </a:tc>
                <a:tc>
                  <a:txBody>
                    <a:bodyPr/>
                    <a:lstStyle/>
                    <a:p>
                      <a:pPr algn="ctr">
                        <a:lnSpc>
                          <a:spcPct val="115000"/>
                        </a:lnSpc>
                        <a:spcAft>
                          <a:spcPts val="0"/>
                        </a:spcAft>
                      </a:pPr>
                      <a:r>
                        <a:rPr lang="es-MX" sz="1400" dirty="0">
                          <a:effectLst/>
                        </a:rPr>
                        <a:t>Línea de Pobreza (</a:t>
                      </a:r>
                      <a:r>
                        <a:rPr lang="es-MX" sz="1400" dirty="0" smtClean="0">
                          <a:effectLst/>
                        </a:rPr>
                        <a:t>2012) </a:t>
                      </a:r>
                      <a:endParaRPr lang="es-CO" sz="1600" dirty="0">
                        <a:effectLst/>
                        <a:latin typeface="Calibri"/>
                        <a:ea typeface="Calibri"/>
                        <a:cs typeface="Times New Roman"/>
                      </a:endParaRPr>
                    </a:p>
                  </a:txBody>
                  <a:tcPr marL="81625" marR="81625" marT="40813" marB="40813" anchor="ctr"/>
                </a:tc>
                <a:tc>
                  <a:txBody>
                    <a:bodyPr/>
                    <a:lstStyle/>
                    <a:p>
                      <a:pPr algn="ctr">
                        <a:lnSpc>
                          <a:spcPct val="115000"/>
                        </a:lnSpc>
                        <a:spcAft>
                          <a:spcPts val="0"/>
                        </a:spcAft>
                      </a:pPr>
                      <a:r>
                        <a:rPr lang="es-CO" sz="1400" dirty="0" smtClean="0">
                          <a:effectLst/>
                        </a:rPr>
                        <a:t>21,9 </a:t>
                      </a:r>
                      <a:r>
                        <a:rPr lang="es-CO" sz="1400" dirty="0">
                          <a:effectLst/>
                        </a:rPr>
                        <a:t>(PEI) – </a:t>
                      </a:r>
                      <a:r>
                        <a:rPr lang="es-CO" sz="1400" dirty="0" smtClean="0">
                          <a:effectLst/>
                        </a:rPr>
                        <a:t>27,0 </a:t>
                      </a:r>
                      <a:r>
                        <a:rPr lang="es-CO" sz="1400" dirty="0">
                          <a:effectLst/>
                        </a:rPr>
                        <a:t>(Nación)</a:t>
                      </a:r>
                      <a:endParaRPr lang="es-CO" sz="1600" dirty="0">
                        <a:effectLst/>
                        <a:latin typeface="Calibri"/>
                        <a:ea typeface="Calibri"/>
                        <a:cs typeface="Times New Roman"/>
                      </a:endParaRPr>
                    </a:p>
                  </a:txBody>
                  <a:tcPr marL="81625" marR="81625" marT="40813" marB="40813" anchor="ctr"/>
                </a:tc>
              </a:tr>
              <a:tr h="394522">
                <a:tc vMerge="1">
                  <a:txBody>
                    <a:bodyPr/>
                    <a:lstStyle/>
                    <a:p>
                      <a:endParaRPr lang="es-CO"/>
                    </a:p>
                  </a:txBody>
                  <a:tcPr/>
                </a:tc>
                <a:tc>
                  <a:txBody>
                    <a:bodyPr/>
                    <a:lstStyle/>
                    <a:p>
                      <a:pPr algn="ctr">
                        <a:lnSpc>
                          <a:spcPct val="115000"/>
                        </a:lnSpc>
                        <a:spcAft>
                          <a:spcPts val="0"/>
                        </a:spcAft>
                      </a:pPr>
                      <a:r>
                        <a:rPr lang="es-MX" sz="1400" dirty="0">
                          <a:effectLst/>
                        </a:rPr>
                        <a:t>Índice de Desarrollo Humano (2011) </a:t>
                      </a:r>
                      <a:endParaRPr lang="es-CO" sz="1600" dirty="0">
                        <a:effectLst/>
                        <a:latin typeface="Calibri"/>
                        <a:ea typeface="Calibri"/>
                        <a:cs typeface="Times New Roman"/>
                      </a:endParaRPr>
                    </a:p>
                  </a:txBody>
                  <a:tcPr marL="81625" marR="81625" marT="40813" marB="40813" anchor="ctr"/>
                </a:tc>
                <a:tc>
                  <a:txBody>
                    <a:bodyPr/>
                    <a:lstStyle/>
                    <a:p>
                      <a:pPr algn="ctr">
                        <a:lnSpc>
                          <a:spcPct val="115000"/>
                        </a:lnSpc>
                        <a:spcAft>
                          <a:spcPts val="0"/>
                        </a:spcAft>
                      </a:pPr>
                      <a:r>
                        <a:rPr lang="es-CO" sz="1400">
                          <a:effectLst/>
                        </a:rPr>
                        <a:t>0,74 (PEI 2008) - 0,71 (COL)</a:t>
                      </a:r>
                      <a:endParaRPr lang="es-CO" sz="1600">
                        <a:effectLst/>
                        <a:latin typeface="Calibri"/>
                        <a:ea typeface="Calibri"/>
                        <a:cs typeface="Times New Roman"/>
                      </a:endParaRPr>
                    </a:p>
                  </a:txBody>
                  <a:tcPr marL="81625" marR="81625" marT="40813" marB="40813" anchor="ctr"/>
                </a:tc>
              </a:tr>
              <a:tr h="238073">
                <a:tc vMerge="1">
                  <a:txBody>
                    <a:bodyPr/>
                    <a:lstStyle/>
                    <a:p>
                      <a:endParaRPr lang="es-CO"/>
                    </a:p>
                  </a:txBody>
                  <a:tcPr/>
                </a:tc>
                <a:tc>
                  <a:txBody>
                    <a:bodyPr/>
                    <a:lstStyle/>
                    <a:p>
                      <a:pPr algn="ctr">
                        <a:lnSpc>
                          <a:spcPct val="115000"/>
                        </a:lnSpc>
                        <a:spcAft>
                          <a:spcPts val="0"/>
                        </a:spcAft>
                      </a:pPr>
                      <a:r>
                        <a:rPr lang="es-MX" sz="1400" dirty="0">
                          <a:effectLst/>
                        </a:rPr>
                        <a:t>Producto Interno Bruto (2011) </a:t>
                      </a:r>
                      <a:endParaRPr lang="es-CO" sz="1600" dirty="0">
                        <a:effectLst/>
                        <a:latin typeface="Calibri"/>
                        <a:ea typeface="Calibri"/>
                        <a:cs typeface="Times New Roman"/>
                      </a:endParaRPr>
                    </a:p>
                  </a:txBody>
                  <a:tcPr marL="81625" marR="81625" marT="40813" marB="40813" anchor="ctr"/>
                </a:tc>
                <a:tc>
                  <a:txBody>
                    <a:bodyPr/>
                    <a:lstStyle/>
                    <a:p>
                      <a:pPr algn="ctr">
                        <a:lnSpc>
                          <a:spcPct val="115000"/>
                        </a:lnSpc>
                        <a:spcAft>
                          <a:spcPts val="0"/>
                        </a:spcAft>
                      </a:pPr>
                      <a:r>
                        <a:rPr lang="es-CO" sz="1400">
                          <a:effectLst/>
                        </a:rPr>
                        <a:t>3,9 (RIS)</a:t>
                      </a:r>
                      <a:endParaRPr lang="es-CO" sz="1600">
                        <a:effectLst/>
                        <a:latin typeface="Calibri"/>
                        <a:ea typeface="Calibri"/>
                        <a:cs typeface="Times New Roman"/>
                      </a:endParaRPr>
                    </a:p>
                  </a:txBody>
                  <a:tcPr marL="81625" marR="81625" marT="40813" marB="40813" anchor="ctr"/>
                </a:tc>
              </a:tr>
              <a:tr h="394522">
                <a:tc vMerge="1">
                  <a:txBody>
                    <a:bodyPr/>
                    <a:lstStyle/>
                    <a:p>
                      <a:endParaRPr lang="es-CO"/>
                    </a:p>
                  </a:txBody>
                  <a:tcPr/>
                </a:tc>
                <a:tc>
                  <a:txBody>
                    <a:bodyPr/>
                    <a:lstStyle/>
                    <a:p>
                      <a:pPr algn="ctr">
                        <a:lnSpc>
                          <a:spcPct val="115000"/>
                        </a:lnSpc>
                        <a:spcAft>
                          <a:spcPts val="0"/>
                        </a:spcAft>
                      </a:pPr>
                      <a:r>
                        <a:rPr lang="es-MX" sz="1400" dirty="0">
                          <a:effectLst/>
                        </a:rPr>
                        <a:t>Índice de Desempeño Ambiental (2012) </a:t>
                      </a:r>
                      <a:endParaRPr lang="es-CO" sz="1600" dirty="0">
                        <a:effectLst/>
                        <a:latin typeface="Calibri"/>
                        <a:ea typeface="Calibri"/>
                        <a:cs typeface="Times New Roman"/>
                      </a:endParaRPr>
                    </a:p>
                  </a:txBody>
                  <a:tcPr marL="81625" marR="81625" marT="40813" marB="40813" anchor="ctr"/>
                </a:tc>
                <a:tc>
                  <a:txBody>
                    <a:bodyPr/>
                    <a:lstStyle/>
                    <a:p>
                      <a:pPr algn="ctr">
                        <a:lnSpc>
                          <a:spcPct val="115000"/>
                        </a:lnSpc>
                        <a:spcAft>
                          <a:spcPts val="0"/>
                        </a:spcAft>
                      </a:pPr>
                      <a:r>
                        <a:rPr lang="es-CO" sz="1400">
                          <a:effectLst/>
                        </a:rPr>
                        <a:t>27 de 132 países (COL) </a:t>
                      </a:r>
                      <a:endParaRPr lang="es-CO" sz="1600">
                        <a:effectLst/>
                        <a:latin typeface="Calibri"/>
                        <a:ea typeface="Calibri"/>
                        <a:cs typeface="Times New Roman"/>
                      </a:endParaRPr>
                    </a:p>
                  </a:txBody>
                  <a:tcPr marL="81625" marR="81625" marT="40813" marB="40813" anchor="ctr"/>
                </a:tc>
              </a:tr>
              <a:tr h="550970">
                <a:tc rowSpan="5">
                  <a:txBody>
                    <a:bodyPr/>
                    <a:lstStyle/>
                    <a:p>
                      <a:pPr algn="ctr">
                        <a:lnSpc>
                          <a:spcPct val="115000"/>
                        </a:lnSpc>
                        <a:spcAft>
                          <a:spcPts val="0"/>
                        </a:spcAft>
                      </a:pPr>
                      <a:r>
                        <a:rPr lang="es-MX" sz="2000" dirty="0">
                          <a:effectLst/>
                        </a:rPr>
                        <a:t>Modelo de indicadores SUE </a:t>
                      </a:r>
                      <a:endParaRPr lang="es-CO" sz="2400" dirty="0">
                        <a:effectLst/>
                        <a:latin typeface="Calibri"/>
                        <a:ea typeface="Calibri"/>
                        <a:cs typeface="Times New Roman"/>
                      </a:endParaRPr>
                    </a:p>
                  </a:txBody>
                  <a:tcPr marL="81625" marR="81625" marT="40813" marB="40813" anchor="ctr"/>
                </a:tc>
                <a:tc>
                  <a:txBody>
                    <a:bodyPr/>
                    <a:lstStyle/>
                    <a:p>
                      <a:pPr algn="ctr">
                        <a:lnSpc>
                          <a:spcPct val="115000"/>
                        </a:lnSpc>
                        <a:spcAft>
                          <a:spcPts val="0"/>
                        </a:spcAft>
                      </a:pPr>
                      <a:r>
                        <a:rPr lang="es-MX" sz="1400" dirty="0">
                          <a:effectLst/>
                        </a:rPr>
                        <a:t>Posicionamiento en el modelo de eficiencia SUE de acuerdo con la distribución de recursos (Artículo 87).</a:t>
                      </a:r>
                      <a:endParaRPr lang="es-CO" sz="1600" dirty="0">
                        <a:effectLst/>
                        <a:latin typeface="Calibri"/>
                        <a:ea typeface="Calibri"/>
                        <a:cs typeface="Times New Roman"/>
                      </a:endParaRPr>
                    </a:p>
                  </a:txBody>
                  <a:tcPr marL="81625" marR="81625" marT="40813" marB="40813" anchor="ctr"/>
                </a:tc>
                <a:tc>
                  <a:txBody>
                    <a:bodyPr/>
                    <a:lstStyle/>
                    <a:p>
                      <a:pPr algn="ctr">
                        <a:lnSpc>
                          <a:spcPct val="115000"/>
                        </a:lnSpc>
                        <a:spcAft>
                          <a:spcPts val="0"/>
                        </a:spcAft>
                      </a:pPr>
                      <a:r>
                        <a:rPr lang="es-CO" sz="1400">
                          <a:effectLst/>
                        </a:rPr>
                        <a:t>Puesto 7* entre 32</a:t>
                      </a:r>
                      <a:endParaRPr lang="es-CO" sz="1600">
                        <a:effectLst/>
                        <a:latin typeface="Calibri"/>
                        <a:ea typeface="Calibri"/>
                        <a:cs typeface="Times New Roman"/>
                      </a:endParaRPr>
                    </a:p>
                  </a:txBody>
                  <a:tcPr marL="81625" marR="81625" marT="40813" marB="40813" anchor="ctr"/>
                </a:tc>
              </a:tr>
              <a:tr h="238073">
                <a:tc vMerge="1">
                  <a:txBody>
                    <a:bodyPr/>
                    <a:lstStyle/>
                    <a:p>
                      <a:endParaRPr lang="es-CO"/>
                    </a:p>
                  </a:txBody>
                  <a:tcPr/>
                </a:tc>
                <a:tc>
                  <a:txBody>
                    <a:bodyPr/>
                    <a:lstStyle/>
                    <a:p>
                      <a:pPr algn="ctr">
                        <a:lnSpc>
                          <a:spcPct val="115000"/>
                        </a:lnSpc>
                        <a:spcAft>
                          <a:spcPts val="0"/>
                        </a:spcAft>
                      </a:pPr>
                      <a:r>
                        <a:rPr lang="es-MX" sz="1400" dirty="0">
                          <a:effectLst/>
                        </a:rPr>
                        <a:t>Resultados de Formación </a:t>
                      </a:r>
                      <a:endParaRPr lang="es-CO" sz="1600" dirty="0">
                        <a:effectLst/>
                        <a:latin typeface="Calibri"/>
                        <a:ea typeface="Calibri"/>
                        <a:cs typeface="Times New Roman"/>
                      </a:endParaRPr>
                    </a:p>
                  </a:txBody>
                  <a:tcPr marL="81625" marR="81625" marT="40813" marB="40813" anchor="ctr"/>
                </a:tc>
                <a:tc>
                  <a:txBody>
                    <a:bodyPr/>
                    <a:lstStyle/>
                    <a:p>
                      <a:pPr algn="ctr">
                        <a:lnSpc>
                          <a:spcPct val="115000"/>
                        </a:lnSpc>
                        <a:spcAft>
                          <a:spcPts val="0"/>
                        </a:spcAft>
                      </a:pPr>
                      <a:r>
                        <a:rPr lang="es-CO" sz="1400">
                          <a:effectLst/>
                        </a:rPr>
                        <a:t>Puesto 5</a:t>
                      </a:r>
                      <a:r>
                        <a:rPr lang="es-ES" sz="1400">
                          <a:effectLst/>
                        </a:rPr>
                        <a:t> *</a:t>
                      </a:r>
                      <a:endParaRPr lang="es-CO" sz="1600">
                        <a:effectLst/>
                        <a:latin typeface="Calibri"/>
                        <a:ea typeface="Calibri"/>
                        <a:cs typeface="Times New Roman"/>
                      </a:endParaRPr>
                    </a:p>
                  </a:txBody>
                  <a:tcPr marL="81625" marR="81625" marT="40813" marB="40813" anchor="ctr"/>
                </a:tc>
              </a:tr>
              <a:tr h="238073">
                <a:tc vMerge="1">
                  <a:txBody>
                    <a:bodyPr/>
                    <a:lstStyle/>
                    <a:p>
                      <a:endParaRPr lang="es-CO"/>
                    </a:p>
                  </a:txBody>
                  <a:tcPr/>
                </a:tc>
                <a:tc>
                  <a:txBody>
                    <a:bodyPr/>
                    <a:lstStyle/>
                    <a:p>
                      <a:pPr algn="ctr">
                        <a:lnSpc>
                          <a:spcPct val="115000"/>
                        </a:lnSpc>
                        <a:spcAft>
                          <a:spcPts val="0"/>
                        </a:spcAft>
                      </a:pPr>
                      <a:r>
                        <a:rPr lang="es-MX" sz="1400" dirty="0">
                          <a:effectLst/>
                        </a:rPr>
                        <a:t>Resultados de Investigación </a:t>
                      </a:r>
                      <a:endParaRPr lang="es-CO" sz="1600" dirty="0">
                        <a:effectLst/>
                        <a:latin typeface="Calibri"/>
                        <a:ea typeface="Calibri"/>
                        <a:cs typeface="Times New Roman"/>
                      </a:endParaRPr>
                    </a:p>
                  </a:txBody>
                  <a:tcPr marL="81625" marR="81625" marT="40813" marB="40813" anchor="ctr"/>
                </a:tc>
                <a:tc>
                  <a:txBody>
                    <a:bodyPr/>
                    <a:lstStyle/>
                    <a:p>
                      <a:pPr algn="ctr">
                        <a:lnSpc>
                          <a:spcPct val="115000"/>
                        </a:lnSpc>
                        <a:spcAft>
                          <a:spcPts val="0"/>
                        </a:spcAft>
                      </a:pPr>
                      <a:r>
                        <a:rPr lang="es-CO" sz="1400">
                          <a:effectLst/>
                        </a:rPr>
                        <a:t>Puesto 5</a:t>
                      </a:r>
                      <a:r>
                        <a:rPr lang="es-ES" sz="1400">
                          <a:effectLst/>
                        </a:rPr>
                        <a:t> *</a:t>
                      </a:r>
                      <a:endParaRPr lang="es-CO" sz="1600">
                        <a:effectLst/>
                        <a:latin typeface="Calibri"/>
                        <a:ea typeface="Calibri"/>
                        <a:cs typeface="Times New Roman"/>
                      </a:endParaRPr>
                    </a:p>
                  </a:txBody>
                  <a:tcPr marL="81625" marR="81625" marT="40813" marB="40813" anchor="ctr"/>
                </a:tc>
              </a:tr>
              <a:tr h="238073">
                <a:tc vMerge="1">
                  <a:txBody>
                    <a:bodyPr/>
                    <a:lstStyle/>
                    <a:p>
                      <a:endParaRPr lang="es-CO"/>
                    </a:p>
                  </a:txBody>
                  <a:tcPr/>
                </a:tc>
                <a:tc>
                  <a:txBody>
                    <a:bodyPr/>
                    <a:lstStyle/>
                    <a:p>
                      <a:pPr algn="ctr">
                        <a:lnSpc>
                          <a:spcPct val="115000"/>
                        </a:lnSpc>
                        <a:spcAft>
                          <a:spcPts val="0"/>
                        </a:spcAft>
                      </a:pPr>
                      <a:r>
                        <a:rPr lang="es-MX" sz="1400">
                          <a:effectLst/>
                        </a:rPr>
                        <a:t>Resultados de Extensión </a:t>
                      </a:r>
                      <a:endParaRPr lang="es-CO" sz="1600">
                        <a:effectLst/>
                        <a:latin typeface="Calibri"/>
                        <a:ea typeface="Calibri"/>
                        <a:cs typeface="Times New Roman"/>
                      </a:endParaRPr>
                    </a:p>
                  </a:txBody>
                  <a:tcPr marL="81625" marR="81625" marT="40813" marB="40813" anchor="ctr"/>
                </a:tc>
                <a:tc>
                  <a:txBody>
                    <a:bodyPr/>
                    <a:lstStyle/>
                    <a:p>
                      <a:pPr algn="ctr">
                        <a:lnSpc>
                          <a:spcPct val="115000"/>
                        </a:lnSpc>
                        <a:spcAft>
                          <a:spcPts val="0"/>
                        </a:spcAft>
                      </a:pPr>
                      <a:r>
                        <a:rPr lang="es-CO" sz="1400">
                          <a:effectLst/>
                        </a:rPr>
                        <a:t>Puesto 9</a:t>
                      </a:r>
                      <a:r>
                        <a:rPr lang="es-ES" sz="1400">
                          <a:effectLst/>
                        </a:rPr>
                        <a:t> *</a:t>
                      </a:r>
                      <a:endParaRPr lang="es-CO" sz="1600">
                        <a:effectLst/>
                        <a:latin typeface="Calibri"/>
                        <a:ea typeface="Calibri"/>
                        <a:cs typeface="Times New Roman"/>
                      </a:endParaRPr>
                    </a:p>
                  </a:txBody>
                  <a:tcPr marL="81625" marR="81625" marT="40813" marB="40813" anchor="ctr"/>
                </a:tc>
              </a:tr>
              <a:tr h="238073">
                <a:tc vMerge="1">
                  <a:txBody>
                    <a:bodyPr/>
                    <a:lstStyle/>
                    <a:p>
                      <a:endParaRPr lang="es-CO"/>
                    </a:p>
                  </a:txBody>
                  <a:tcPr/>
                </a:tc>
                <a:tc>
                  <a:txBody>
                    <a:bodyPr/>
                    <a:lstStyle/>
                    <a:p>
                      <a:pPr algn="ctr">
                        <a:lnSpc>
                          <a:spcPct val="115000"/>
                        </a:lnSpc>
                        <a:spcAft>
                          <a:spcPts val="0"/>
                        </a:spcAft>
                      </a:pPr>
                      <a:r>
                        <a:rPr lang="es-MX" sz="1400" dirty="0">
                          <a:effectLst/>
                        </a:rPr>
                        <a:t>Resultados de Bienestar </a:t>
                      </a:r>
                      <a:endParaRPr lang="es-CO" sz="1600" dirty="0">
                        <a:effectLst/>
                        <a:latin typeface="Calibri"/>
                        <a:ea typeface="Calibri"/>
                        <a:cs typeface="Times New Roman"/>
                      </a:endParaRPr>
                    </a:p>
                  </a:txBody>
                  <a:tcPr marL="81625" marR="81625" marT="40813" marB="40813" anchor="ctr"/>
                </a:tc>
                <a:tc>
                  <a:txBody>
                    <a:bodyPr/>
                    <a:lstStyle/>
                    <a:p>
                      <a:pPr algn="ctr">
                        <a:lnSpc>
                          <a:spcPct val="115000"/>
                        </a:lnSpc>
                        <a:spcAft>
                          <a:spcPts val="0"/>
                        </a:spcAft>
                      </a:pPr>
                      <a:r>
                        <a:rPr lang="es-CO" sz="1400">
                          <a:effectLst/>
                        </a:rPr>
                        <a:t>Puesto 17</a:t>
                      </a:r>
                      <a:r>
                        <a:rPr lang="es-ES" sz="1400">
                          <a:effectLst/>
                        </a:rPr>
                        <a:t> *</a:t>
                      </a:r>
                      <a:endParaRPr lang="es-CO" sz="1600">
                        <a:effectLst/>
                        <a:latin typeface="Calibri"/>
                        <a:ea typeface="Calibri"/>
                        <a:cs typeface="Times New Roman"/>
                      </a:endParaRPr>
                    </a:p>
                  </a:txBody>
                  <a:tcPr marL="81625" marR="81625" marT="40813" marB="40813" anchor="ctr"/>
                </a:tc>
              </a:tr>
              <a:tr h="550970">
                <a:tc rowSpan="2">
                  <a:txBody>
                    <a:bodyPr/>
                    <a:lstStyle/>
                    <a:p>
                      <a:pPr algn="ctr">
                        <a:lnSpc>
                          <a:spcPct val="115000"/>
                        </a:lnSpc>
                        <a:spcAft>
                          <a:spcPts val="0"/>
                        </a:spcAft>
                      </a:pPr>
                      <a:r>
                        <a:rPr lang="es-MX" sz="2000" dirty="0">
                          <a:effectLst/>
                        </a:rPr>
                        <a:t>Indicadores Complementarios </a:t>
                      </a:r>
                      <a:endParaRPr lang="es-CO" sz="2400" dirty="0">
                        <a:effectLst/>
                        <a:latin typeface="Calibri"/>
                        <a:ea typeface="Calibri"/>
                        <a:cs typeface="Times New Roman"/>
                      </a:endParaRPr>
                    </a:p>
                  </a:txBody>
                  <a:tcPr marL="81625" marR="81625" marT="40813" marB="40813" anchor="ctr"/>
                </a:tc>
                <a:tc>
                  <a:txBody>
                    <a:bodyPr/>
                    <a:lstStyle/>
                    <a:p>
                      <a:pPr algn="ctr">
                        <a:lnSpc>
                          <a:spcPct val="115000"/>
                        </a:lnSpc>
                        <a:spcAft>
                          <a:spcPts val="0"/>
                        </a:spcAft>
                      </a:pPr>
                      <a:r>
                        <a:rPr lang="es-MX" sz="1400" dirty="0">
                          <a:effectLst/>
                        </a:rPr>
                        <a:t>Participación Total de Cobertura</a:t>
                      </a:r>
                      <a:r>
                        <a:rPr lang="es-ES" sz="1400" dirty="0">
                          <a:effectLst/>
                        </a:rPr>
                        <a:t> **</a:t>
                      </a:r>
                      <a:endParaRPr lang="es-CO" sz="1600" dirty="0">
                        <a:effectLst/>
                        <a:latin typeface="Calibri"/>
                        <a:ea typeface="Calibri"/>
                        <a:cs typeface="Times New Roman"/>
                      </a:endParaRPr>
                    </a:p>
                  </a:txBody>
                  <a:tcPr marL="81625" marR="81625" marT="40813" marB="40813" anchor="ctr"/>
                </a:tc>
                <a:tc>
                  <a:txBody>
                    <a:bodyPr/>
                    <a:lstStyle/>
                    <a:p>
                      <a:pPr algn="ctr">
                        <a:lnSpc>
                          <a:spcPct val="115000"/>
                        </a:lnSpc>
                        <a:spcAft>
                          <a:spcPts val="0"/>
                        </a:spcAft>
                      </a:pPr>
                      <a:r>
                        <a:rPr lang="es-ES" sz="1400">
                          <a:effectLst/>
                        </a:rPr>
                        <a:t>Departamental = 48,05%</a:t>
                      </a:r>
                      <a:endParaRPr lang="es-CO" sz="1600">
                        <a:effectLst/>
                      </a:endParaRPr>
                    </a:p>
                    <a:p>
                      <a:pPr algn="ctr">
                        <a:lnSpc>
                          <a:spcPct val="115000"/>
                        </a:lnSpc>
                        <a:spcAft>
                          <a:spcPts val="0"/>
                        </a:spcAft>
                      </a:pPr>
                      <a:r>
                        <a:rPr lang="es-ES" sz="1400">
                          <a:effectLst/>
                        </a:rPr>
                        <a:t>Nacional = 1,06% </a:t>
                      </a:r>
                      <a:endParaRPr lang="es-CO" sz="1600">
                        <a:effectLst/>
                        <a:latin typeface="Calibri"/>
                        <a:ea typeface="Calibri"/>
                        <a:cs typeface="Times New Roman"/>
                      </a:endParaRPr>
                    </a:p>
                  </a:txBody>
                  <a:tcPr marL="81625" marR="81625" marT="40813" marB="40813" anchor="ctr"/>
                </a:tc>
              </a:tr>
              <a:tr h="707418">
                <a:tc vMerge="1">
                  <a:txBody>
                    <a:bodyPr/>
                    <a:lstStyle/>
                    <a:p>
                      <a:endParaRPr lang="es-CO"/>
                    </a:p>
                  </a:txBody>
                  <a:tcPr/>
                </a:tc>
                <a:tc>
                  <a:txBody>
                    <a:bodyPr/>
                    <a:lstStyle/>
                    <a:p>
                      <a:pPr algn="ctr">
                        <a:lnSpc>
                          <a:spcPct val="115000"/>
                        </a:lnSpc>
                        <a:spcAft>
                          <a:spcPts val="0"/>
                        </a:spcAft>
                      </a:pPr>
                      <a:r>
                        <a:rPr lang="es-ES" sz="1400" dirty="0">
                          <a:effectLst/>
                        </a:rPr>
                        <a:t>Registros de propiedad intelectual</a:t>
                      </a:r>
                      <a:endParaRPr lang="es-CO" sz="1600" dirty="0">
                        <a:effectLst/>
                        <a:latin typeface="Calibri"/>
                        <a:ea typeface="Calibri"/>
                        <a:cs typeface="Times New Roman"/>
                      </a:endParaRPr>
                    </a:p>
                  </a:txBody>
                  <a:tcPr marL="81625" marR="81625" marT="40813" marB="40813" anchor="ctr"/>
                </a:tc>
                <a:tc>
                  <a:txBody>
                    <a:bodyPr/>
                    <a:lstStyle/>
                    <a:p>
                      <a:pPr algn="ctr">
                        <a:lnSpc>
                          <a:spcPct val="115000"/>
                        </a:lnSpc>
                        <a:spcAft>
                          <a:spcPts val="0"/>
                        </a:spcAft>
                      </a:pPr>
                      <a:r>
                        <a:rPr lang="es-ES" sz="1400" dirty="0">
                          <a:effectLst/>
                        </a:rPr>
                        <a:t>27 Registros:</a:t>
                      </a:r>
                      <a:endParaRPr lang="es-CO" sz="1600" dirty="0">
                        <a:effectLst/>
                      </a:endParaRPr>
                    </a:p>
                    <a:p>
                      <a:pPr marL="342900" lvl="0" indent="-342900" algn="just">
                        <a:lnSpc>
                          <a:spcPct val="115000"/>
                        </a:lnSpc>
                        <a:spcAft>
                          <a:spcPts val="0"/>
                        </a:spcAft>
                        <a:buFont typeface="Symbol"/>
                        <a:buChar char=""/>
                      </a:pPr>
                      <a:r>
                        <a:rPr lang="es-CO" sz="1400" dirty="0">
                          <a:effectLst/>
                        </a:rPr>
                        <a:t>5 Patentes</a:t>
                      </a:r>
                      <a:endParaRPr lang="es-CO" sz="1600" dirty="0">
                        <a:effectLst/>
                      </a:endParaRPr>
                    </a:p>
                    <a:p>
                      <a:pPr marL="342900" lvl="0" indent="-342900" algn="just">
                        <a:lnSpc>
                          <a:spcPct val="115000"/>
                        </a:lnSpc>
                        <a:spcAft>
                          <a:spcPts val="0"/>
                        </a:spcAft>
                        <a:buFont typeface="Symbol"/>
                        <a:buChar char=""/>
                      </a:pPr>
                      <a:r>
                        <a:rPr lang="es-CO" sz="1400" dirty="0">
                          <a:effectLst/>
                        </a:rPr>
                        <a:t>22 licencias de Software</a:t>
                      </a:r>
                      <a:endParaRPr lang="es-CO" sz="1600" dirty="0">
                        <a:effectLst/>
                        <a:latin typeface="Calibri"/>
                        <a:ea typeface="Times New Roman"/>
                        <a:cs typeface="Times New Roman"/>
                      </a:endParaRPr>
                    </a:p>
                  </a:txBody>
                  <a:tcPr marL="81625" marR="81625" marT="40813" marB="40813" anchor="ctr"/>
                </a:tc>
              </a:tr>
            </a:tbl>
          </a:graphicData>
        </a:graphic>
      </p:graphicFrame>
    </p:spTree>
  </p:cSld>
  <p:clrMapOvr>
    <a:masterClrMapping/>
  </p:clrMapOvr>
  <p:timing>
    <p:tnLst>
      <p:par>
        <p:cTn id="1" dur="indefinite" restart="never" nodeType="tmRoot"/>
      </p:par>
    </p:tnLst>
  </p:timing>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4.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emplate>institucional1</Template>
  <TotalTime>4421</TotalTime>
  <Words>7369</Words>
  <Application>Microsoft Office PowerPoint</Application>
  <PresentationFormat>Personalizado</PresentationFormat>
  <Paragraphs>865</Paragraphs>
  <Slides>68</Slides>
  <Notes>1</Notes>
  <HiddenSlides>0</HiddenSlides>
  <MMClips>0</MMClips>
  <ScaleCrop>false</ScaleCrop>
  <HeadingPairs>
    <vt:vector size="6" baseType="variant">
      <vt:variant>
        <vt:lpstr>Tema</vt:lpstr>
      </vt:variant>
      <vt:variant>
        <vt:i4>1</vt:i4>
      </vt:variant>
      <vt:variant>
        <vt:lpstr>Servidores OLE incrustados</vt:lpstr>
      </vt:variant>
      <vt:variant>
        <vt:i4>1</vt:i4>
      </vt:variant>
      <vt:variant>
        <vt:lpstr>Títulos de diapositiva</vt:lpstr>
      </vt:variant>
      <vt:variant>
        <vt:i4>68</vt:i4>
      </vt:variant>
    </vt:vector>
  </HeadingPairs>
  <TitlesOfParts>
    <vt:vector size="70" baseType="lpstr">
      <vt:lpstr>Tema de Office</vt:lpstr>
      <vt:lpstr>Gráfico de Microsoft Office Excel</vt:lpstr>
      <vt:lpstr>Diapositiva 1</vt:lpstr>
      <vt:lpstr>CONTENIDO</vt:lpstr>
      <vt:lpstr>1. Introducción</vt:lpstr>
      <vt:lpstr>1. Introducción</vt:lpstr>
      <vt:lpstr>Diapositiva 5</vt:lpstr>
      <vt:lpstr>1. Introducción</vt:lpstr>
      <vt:lpstr>1. Introducción</vt:lpstr>
      <vt:lpstr>Diapositiva 8</vt:lpstr>
      <vt:lpstr>Diapositiva 9</vt:lpstr>
      <vt:lpstr>Diapositiva 10</vt:lpstr>
      <vt:lpstr>Diapositiva 11</vt:lpstr>
      <vt:lpstr>DESARROLLO INSTITUCIONAL</vt:lpstr>
      <vt:lpstr>Diapositiva 13</vt:lpstr>
      <vt:lpstr>Diapositiva 14</vt:lpstr>
      <vt:lpstr>Diapositiva 15</vt:lpstr>
      <vt:lpstr>Diapositiva 16</vt:lpstr>
      <vt:lpstr>Diapositiva 17</vt:lpstr>
      <vt:lpstr>Cobertura con calidad en la oferta educativa</vt:lpstr>
      <vt:lpstr>Diapositiva 19</vt:lpstr>
      <vt:lpstr>Diapositiva 20</vt:lpstr>
      <vt:lpstr>Diapositiva 21</vt:lpstr>
      <vt:lpstr>Diapositiva 22</vt:lpstr>
      <vt:lpstr>Diapositiva 23</vt:lpstr>
      <vt:lpstr>Diapositiva 24</vt:lpstr>
      <vt:lpstr>Diapositiva 25</vt:lpstr>
      <vt:lpstr>Diapositiva 26</vt:lpstr>
      <vt:lpstr>Diapositiva 27</vt:lpstr>
      <vt:lpstr>Diapositiva 28</vt:lpstr>
      <vt:lpstr>Diapositiva 29</vt:lpstr>
      <vt:lpstr>Diapositiva 30</vt:lpstr>
      <vt:lpstr>Diapositiva 31</vt:lpstr>
      <vt:lpstr>INVESTIGACIONES, INNOVACIÓN Y EXTENSIÓN</vt:lpstr>
      <vt:lpstr>Diapositiva 33</vt:lpstr>
      <vt:lpstr>Diapositiva 34</vt:lpstr>
      <vt:lpstr>Diapositiva 35</vt:lpstr>
      <vt:lpstr>Diapositiva 36</vt:lpstr>
      <vt:lpstr>Diapositiva 37</vt:lpstr>
      <vt:lpstr>Diapositiva 38</vt:lpstr>
      <vt:lpstr>BIENESTAR INSTITUCIONAL</vt:lpstr>
      <vt:lpstr>Diapositiva 40</vt:lpstr>
      <vt:lpstr>Diapositiva 41</vt:lpstr>
      <vt:lpstr>Diapositiva 42</vt:lpstr>
      <vt:lpstr>Diapositiva 43</vt:lpstr>
      <vt:lpstr>Diapositiva 44</vt:lpstr>
      <vt:lpstr>INTERNACIONALIZACIÓN</vt:lpstr>
      <vt:lpstr>Diapositiva 46</vt:lpstr>
      <vt:lpstr>Diapositiva 47</vt:lpstr>
      <vt:lpstr>Diapositiva 48</vt:lpstr>
      <vt:lpstr>IMPACTO REGIONAL</vt:lpstr>
      <vt:lpstr>Diapositiva 50</vt:lpstr>
      <vt:lpstr>Diapositiva 51</vt:lpstr>
      <vt:lpstr>Diapositiva 52</vt:lpstr>
      <vt:lpstr>Diapositiva 53</vt:lpstr>
      <vt:lpstr>ALIANZAS ESTRATÉGICAS</vt:lpstr>
      <vt:lpstr>Diapositiva 55</vt:lpstr>
      <vt:lpstr>Diapositiva 56</vt:lpstr>
      <vt:lpstr>Diapositiva 57</vt:lpstr>
      <vt:lpstr>Diapositiva 58</vt:lpstr>
      <vt:lpstr>Diapositiva 59</vt:lpstr>
      <vt:lpstr>Diapositiva 60</vt:lpstr>
      <vt:lpstr>Diapositiva 61</vt:lpstr>
      <vt:lpstr>RESULTADOS GENERALES DEL PLAN DE DESARROLLO 2012</vt:lpstr>
      <vt:lpstr>RESULTADOS 2012 A NIVEL DE PROPÓSITOS</vt:lpstr>
      <vt:lpstr>RESULTADOS 2012 A NIVEL DE PROPÓSITOS</vt:lpstr>
      <vt:lpstr>Diapositiva 65</vt:lpstr>
      <vt:lpstr>Diapositiva 66</vt:lpstr>
      <vt:lpstr>Diapositiva 67</vt:lpstr>
      <vt:lpstr>Diapositiva 68</vt:lpstr>
    </vt:vector>
  </TitlesOfParts>
  <Company>Hewlett-Packard Company</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DIAGNÓSTICO PLAN DE INTERVENCIÓN</dc:title>
  <dc:creator>Monitor</dc:creator>
  <cp:lastModifiedBy>deradelo</cp:lastModifiedBy>
  <cp:revision>551</cp:revision>
  <cp:lastPrinted>2013-04-24T13:25:49Z</cp:lastPrinted>
  <dcterms:created xsi:type="dcterms:W3CDTF">2010-08-19T19:03:43Z</dcterms:created>
  <dcterms:modified xsi:type="dcterms:W3CDTF">2013-04-28T14:13:52Z</dcterms:modified>
</cp:coreProperties>
</file>